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48" r:id="rId3"/>
    <p:sldId id="349" r:id="rId4"/>
    <p:sldId id="350" r:id="rId5"/>
    <p:sldId id="351" r:id="rId6"/>
    <p:sldId id="352" r:id="rId7"/>
    <p:sldId id="353" r:id="rId8"/>
    <p:sldId id="354" r:id="rId9"/>
    <p:sldId id="356" r:id="rId10"/>
    <p:sldId id="355" r:id="rId11"/>
    <p:sldId id="357" r:id="rId12"/>
    <p:sldId id="358" r:id="rId13"/>
    <p:sldId id="359" r:id="rId14"/>
    <p:sldId id="360" r:id="rId15"/>
    <p:sldId id="361" r:id="rId16"/>
    <p:sldId id="362" r:id="rId17"/>
    <p:sldId id="363" r:id="rId18"/>
    <p:sldId id="365" r:id="rId19"/>
    <p:sldId id="364" r:id="rId20"/>
    <p:sldId id="366" r:id="rId21"/>
    <p:sldId id="367" r:id="rId22"/>
    <p:sldId id="368" r:id="rId23"/>
    <p:sldId id="369" r:id="rId24"/>
    <p:sldId id="370" r:id="rId25"/>
    <p:sldId id="372" r:id="rId26"/>
    <p:sldId id="371" r:id="rId27"/>
    <p:sldId id="374" r:id="rId28"/>
    <p:sldId id="375" r:id="rId29"/>
    <p:sldId id="376" r:id="rId30"/>
    <p:sldId id="3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24" autoAdjust="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64DBA-6BE6-4AD7-B29D-3F9933CB45F1}"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30C13-E562-4D17-BFCF-1B528B6E7044}" type="slidenum">
              <a:rPr lang="en-IN" smtClean="0"/>
              <a:t>‹#›</a:t>
            </a:fld>
            <a:endParaRPr lang="en-IN"/>
          </a:p>
        </p:txBody>
      </p:sp>
    </p:spTree>
    <p:extLst>
      <p:ext uri="{BB962C8B-B14F-4D97-AF65-F5344CB8AC3E}">
        <p14:creationId xmlns:p14="http://schemas.microsoft.com/office/powerpoint/2010/main" val="345636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15</a:t>
            </a:fld>
            <a:endParaRPr lang="en-IN"/>
          </a:p>
        </p:txBody>
      </p:sp>
    </p:spTree>
    <p:extLst>
      <p:ext uri="{BB962C8B-B14F-4D97-AF65-F5344CB8AC3E}">
        <p14:creationId xmlns:p14="http://schemas.microsoft.com/office/powerpoint/2010/main" val="332175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24</a:t>
            </a:fld>
            <a:endParaRPr lang="en-IN"/>
          </a:p>
        </p:txBody>
      </p:sp>
    </p:spTree>
    <p:extLst>
      <p:ext uri="{BB962C8B-B14F-4D97-AF65-F5344CB8AC3E}">
        <p14:creationId xmlns:p14="http://schemas.microsoft.com/office/powerpoint/2010/main" val="77244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25</a:t>
            </a:fld>
            <a:endParaRPr lang="en-IN"/>
          </a:p>
        </p:txBody>
      </p:sp>
    </p:spTree>
    <p:extLst>
      <p:ext uri="{BB962C8B-B14F-4D97-AF65-F5344CB8AC3E}">
        <p14:creationId xmlns:p14="http://schemas.microsoft.com/office/powerpoint/2010/main" val="42671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26</a:t>
            </a:fld>
            <a:endParaRPr lang="en-IN"/>
          </a:p>
        </p:txBody>
      </p:sp>
    </p:spTree>
    <p:extLst>
      <p:ext uri="{BB962C8B-B14F-4D97-AF65-F5344CB8AC3E}">
        <p14:creationId xmlns:p14="http://schemas.microsoft.com/office/powerpoint/2010/main" val="257631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27</a:t>
            </a:fld>
            <a:endParaRPr lang="en-IN"/>
          </a:p>
        </p:txBody>
      </p:sp>
    </p:spTree>
    <p:extLst>
      <p:ext uri="{BB962C8B-B14F-4D97-AF65-F5344CB8AC3E}">
        <p14:creationId xmlns:p14="http://schemas.microsoft.com/office/powerpoint/2010/main" val="596942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28</a:t>
            </a:fld>
            <a:endParaRPr lang="en-IN"/>
          </a:p>
        </p:txBody>
      </p:sp>
    </p:spTree>
    <p:extLst>
      <p:ext uri="{BB962C8B-B14F-4D97-AF65-F5344CB8AC3E}">
        <p14:creationId xmlns:p14="http://schemas.microsoft.com/office/powerpoint/2010/main" val="4124030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29</a:t>
            </a:fld>
            <a:endParaRPr lang="en-IN"/>
          </a:p>
        </p:txBody>
      </p:sp>
    </p:spTree>
    <p:extLst>
      <p:ext uri="{BB962C8B-B14F-4D97-AF65-F5344CB8AC3E}">
        <p14:creationId xmlns:p14="http://schemas.microsoft.com/office/powerpoint/2010/main" val="88513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30</a:t>
            </a:fld>
            <a:endParaRPr lang="en-IN"/>
          </a:p>
        </p:txBody>
      </p:sp>
    </p:spTree>
    <p:extLst>
      <p:ext uri="{BB962C8B-B14F-4D97-AF65-F5344CB8AC3E}">
        <p14:creationId xmlns:p14="http://schemas.microsoft.com/office/powerpoint/2010/main" val="351561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16</a:t>
            </a:fld>
            <a:endParaRPr lang="en-IN"/>
          </a:p>
        </p:txBody>
      </p:sp>
    </p:spTree>
    <p:extLst>
      <p:ext uri="{BB962C8B-B14F-4D97-AF65-F5344CB8AC3E}">
        <p14:creationId xmlns:p14="http://schemas.microsoft.com/office/powerpoint/2010/main" val="303929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17</a:t>
            </a:fld>
            <a:endParaRPr lang="en-IN"/>
          </a:p>
        </p:txBody>
      </p:sp>
    </p:spTree>
    <p:extLst>
      <p:ext uri="{BB962C8B-B14F-4D97-AF65-F5344CB8AC3E}">
        <p14:creationId xmlns:p14="http://schemas.microsoft.com/office/powerpoint/2010/main" val="22539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18</a:t>
            </a:fld>
            <a:endParaRPr lang="en-IN"/>
          </a:p>
        </p:txBody>
      </p:sp>
    </p:spTree>
    <p:extLst>
      <p:ext uri="{BB962C8B-B14F-4D97-AF65-F5344CB8AC3E}">
        <p14:creationId xmlns:p14="http://schemas.microsoft.com/office/powerpoint/2010/main" val="317932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19</a:t>
            </a:fld>
            <a:endParaRPr lang="en-IN"/>
          </a:p>
        </p:txBody>
      </p:sp>
    </p:spTree>
    <p:extLst>
      <p:ext uri="{BB962C8B-B14F-4D97-AF65-F5344CB8AC3E}">
        <p14:creationId xmlns:p14="http://schemas.microsoft.com/office/powerpoint/2010/main" val="2741880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20</a:t>
            </a:fld>
            <a:endParaRPr lang="en-IN"/>
          </a:p>
        </p:txBody>
      </p:sp>
    </p:spTree>
    <p:extLst>
      <p:ext uri="{BB962C8B-B14F-4D97-AF65-F5344CB8AC3E}">
        <p14:creationId xmlns:p14="http://schemas.microsoft.com/office/powerpoint/2010/main" val="1252525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21</a:t>
            </a:fld>
            <a:endParaRPr lang="en-IN"/>
          </a:p>
        </p:txBody>
      </p:sp>
    </p:spTree>
    <p:extLst>
      <p:ext uri="{BB962C8B-B14F-4D97-AF65-F5344CB8AC3E}">
        <p14:creationId xmlns:p14="http://schemas.microsoft.com/office/powerpoint/2010/main" val="41916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22</a:t>
            </a:fld>
            <a:endParaRPr lang="en-IN"/>
          </a:p>
        </p:txBody>
      </p:sp>
    </p:spTree>
    <p:extLst>
      <p:ext uri="{BB962C8B-B14F-4D97-AF65-F5344CB8AC3E}">
        <p14:creationId xmlns:p14="http://schemas.microsoft.com/office/powerpoint/2010/main" val="326288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C30C13-E562-4D17-BFCF-1B528B6E7044}" type="slidenum">
              <a:rPr lang="en-IN" smtClean="0"/>
              <a:t>23</a:t>
            </a:fld>
            <a:endParaRPr lang="en-IN"/>
          </a:p>
        </p:txBody>
      </p:sp>
    </p:spTree>
    <p:extLst>
      <p:ext uri="{BB962C8B-B14F-4D97-AF65-F5344CB8AC3E}">
        <p14:creationId xmlns:p14="http://schemas.microsoft.com/office/powerpoint/2010/main" val="1292189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51BF6-9EE5-46FA-B6DA-661A238E9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FB0AFE5-9336-4ADE-9363-066F93CCD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6717EC2-74CB-4C45-A51D-AA69F583F97E}"/>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9779F2D4-7E13-410B-93D5-D7B94ED62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3C6D57D-DB0D-48DF-BE86-E8CEC76EB806}"/>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61421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ACCB9-3D51-4288-A0A7-43253A2E0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8A34DDD-E1AF-4E0B-8B57-E3C0BE144E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8637B7-9931-4581-9A74-E0AB3595C051}"/>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DFEB638C-88A4-41D8-888A-F52752A92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DFD6AD-11E3-4BDE-8D44-DE52EECF50DE}"/>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47846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2313E2-26CC-471C-9086-E4634A46E9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61E051B-92B8-4671-8E0C-465D6BA0CE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30134C-C4D5-409D-987C-EFDAE2379C84}"/>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07400BE6-A5CF-49FC-BF3F-A68E5C94CA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3D217E7-1D57-44A9-94CF-5D5319388203}"/>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13995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80814-724E-4225-B362-6C4EEDCA0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043E8A7-8B24-4570-8D52-C400FF6FF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432B8BA-3EDA-4AE5-971C-ED98CDFBB333}"/>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8C70107A-FF00-431A-91B2-FB8687CFA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7C8AC70-73FF-48D5-BAF5-801709FD00EC}"/>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96639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7A7B09-E259-48BB-B3AF-1279E7E57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A6E48BE-3893-4488-BF10-1115D2830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E69038-DF1E-43D9-8118-1EA5B7B3722A}"/>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7E6906FA-9997-4AC9-85B0-1C93535C5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739EF1-7589-4329-ACBD-1000DF07AB12}"/>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4166590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9F9ED-3371-4B53-9604-550124FAD4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0E1DFDC-0672-4D82-BB63-9FFFA6C815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505A476-F433-4DFB-B6F9-04B770163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534FF38-4F6F-4C7F-BB7E-00CBB323BA59}"/>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6" name="Footer Placeholder 5">
            <a:extLst>
              <a:ext uri="{FF2B5EF4-FFF2-40B4-BE49-F238E27FC236}">
                <a16:creationId xmlns:a16="http://schemas.microsoft.com/office/drawing/2014/main" xmlns="" id="{483AFD98-4F06-472B-9491-E44333536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EEC681-4B74-4D18-912B-7087B1581375}"/>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2524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8917F4-04F5-45EB-9E99-575069FFF7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A877D99-B9C4-4DC1-B5C0-D8665313F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DB5C82-D3FA-4AF1-87CF-9C37E455B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3248EC2-2EE8-474C-8DF1-A4C8C3E41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CC340F-9633-4377-B7CB-D75C7B78C8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345C9F5-EC54-4B3E-8278-F8BF0DE76C40}"/>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8" name="Footer Placeholder 7">
            <a:extLst>
              <a:ext uri="{FF2B5EF4-FFF2-40B4-BE49-F238E27FC236}">
                <a16:creationId xmlns:a16="http://schemas.microsoft.com/office/drawing/2014/main" xmlns="" id="{F893333E-BD0F-4B15-881D-1B3624627B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42C0FAD-2F49-4AFF-8D29-B0BBDF7A0501}"/>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2526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D76C9-611B-433F-A12C-B5F79AF2A0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7C38958-699E-40C5-9184-3C2E4EC42ED6}"/>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4" name="Footer Placeholder 3">
            <a:extLst>
              <a:ext uri="{FF2B5EF4-FFF2-40B4-BE49-F238E27FC236}">
                <a16:creationId xmlns:a16="http://schemas.microsoft.com/office/drawing/2014/main" xmlns="" id="{A1F2F54A-D51F-4C7B-8976-764F04B2D5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FB41EED-266B-4D50-AFEA-6A151E3F1A94}"/>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205961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D41F9A1-724E-4698-9250-386F27A92EBA}"/>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3" name="Footer Placeholder 2">
            <a:extLst>
              <a:ext uri="{FF2B5EF4-FFF2-40B4-BE49-F238E27FC236}">
                <a16:creationId xmlns:a16="http://schemas.microsoft.com/office/drawing/2014/main" xmlns="" id="{6575F81F-3C99-45C2-AE56-4193678F50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1BEEEB4-8427-4054-8189-C84EBA30D85B}"/>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374172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3E06B3-EDDA-449C-BB6C-6F94A2CC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E3D38F-9302-42B3-8AB4-41DED4AD4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195E5E6-0930-43F1-A32C-DD69FC1BD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1A7409-B555-4E24-9A20-1E092620C4C2}"/>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6" name="Footer Placeholder 5">
            <a:extLst>
              <a:ext uri="{FF2B5EF4-FFF2-40B4-BE49-F238E27FC236}">
                <a16:creationId xmlns:a16="http://schemas.microsoft.com/office/drawing/2014/main" xmlns="" id="{871609AB-FFF4-4A1F-B8AF-9D52E289B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F1F279A-42D1-4B5F-9B58-13970962BB3A}"/>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243086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D48FC-36D7-4A1E-A2A6-9FF3FB7EB4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6B6654F-82FF-46EF-917E-93E39CC28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AF75B7B-05AF-4CB7-8F1A-096463C56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0DBD32-FCDC-4FF1-9A60-12E86A60EF95}"/>
              </a:ext>
            </a:extLst>
          </p:cNvPr>
          <p:cNvSpPr>
            <a:spLocks noGrp="1"/>
          </p:cNvSpPr>
          <p:nvPr>
            <p:ph type="dt" sz="half" idx="10"/>
          </p:nvPr>
        </p:nvSpPr>
        <p:spPr/>
        <p:txBody>
          <a:bodyPr/>
          <a:lstStyle/>
          <a:p>
            <a:fld id="{09AD62A1-B639-410F-9521-7A49F77EA427}" type="datetimeFigureOut">
              <a:rPr lang="en-IN" smtClean="0"/>
              <a:t>05-10-2023</a:t>
            </a:fld>
            <a:endParaRPr lang="en-IN"/>
          </a:p>
        </p:txBody>
      </p:sp>
      <p:sp>
        <p:nvSpPr>
          <p:cNvPr id="6" name="Footer Placeholder 5">
            <a:extLst>
              <a:ext uri="{FF2B5EF4-FFF2-40B4-BE49-F238E27FC236}">
                <a16:creationId xmlns:a16="http://schemas.microsoft.com/office/drawing/2014/main" xmlns="" id="{B2F517A0-0763-42A6-8F6F-219718ACE2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B651F39-EF71-40D8-AC00-5D5113662E2B}"/>
              </a:ext>
            </a:extLst>
          </p:cNvPr>
          <p:cNvSpPr>
            <a:spLocks noGrp="1"/>
          </p:cNvSpPr>
          <p:nvPr>
            <p:ph type="sldNum" sz="quarter" idx="12"/>
          </p:nvPr>
        </p:nvSpPr>
        <p:spPr/>
        <p:txBody>
          <a:bodyPr/>
          <a:lstStyle/>
          <a:p>
            <a:fld id="{0F901AFD-3562-4D7B-8761-9FCAA3683516}" type="slidenum">
              <a:rPr lang="en-IN" smtClean="0"/>
              <a:t>‹#›</a:t>
            </a:fld>
            <a:endParaRPr lang="en-IN"/>
          </a:p>
        </p:txBody>
      </p:sp>
    </p:spTree>
    <p:extLst>
      <p:ext uri="{BB962C8B-B14F-4D97-AF65-F5344CB8AC3E}">
        <p14:creationId xmlns:p14="http://schemas.microsoft.com/office/powerpoint/2010/main" val="102405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6274BC0-ED88-4C93-AFD4-E9208822E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2B8103-0861-43D6-9496-CA9B564B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99842F2-3875-40CE-8FF5-768FF4014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D62A1-B639-410F-9521-7A49F77EA427}" type="datetimeFigureOut">
              <a:rPr lang="en-IN" smtClean="0"/>
              <a:t>05-10-2023</a:t>
            </a:fld>
            <a:endParaRPr lang="en-IN"/>
          </a:p>
        </p:txBody>
      </p:sp>
      <p:sp>
        <p:nvSpPr>
          <p:cNvPr id="5" name="Footer Placeholder 4">
            <a:extLst>
              <a:ext uri="{FF2B5EF4-FFF2-40B4-BE49-F238E27FC236}">
                <a16:creationId xmlns:a16="http://schemas.microsoft.com/office/drawing/2014/main" xmlns="" id="{8DFA41F4-AC9E-46B2-983A-7EABD1F8C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C5AD059-62AC-4E2B-AFB6-273A3AF71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01AFD-3562-4D7B-8761-9FCAA3683516}" type="slidenum">
              <a:rPr lang="en-IN" smtClean="0"/>
              <a:t>‹#›</a:t>
            </a:fld>
            <a:endParaRPr lang="en-IN"/>
          </a:p>
        </p:txBody>
      </p:sp>
    </p:spTree>
    <p:extLst>
      <p:ext uri="{BB962C8B-B14F-4D97-AF65-F5344CB8AC3E}">
        <p14:creationId xmlns:p14="http://schemas.microsoft.com/office/powerpoint/2010/main" val="3805678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140678" y="2532184"/>
            <a:ext cx="11915334" cy="11957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5000" dirty="0">
                <a:latin typeface="Times New Roman"/>
                <a:ea typeface="Times New Roman"/>
                <a:cs typeface="Times New Roman"/>
                <a:sym typeface="Times New Roman"/>
              </a:rPr>
              <a:t>Addressing Modes</a:t>
            </a:r>
            <a:endParaRPr lang="en-IN" sz="5000" b="1" i="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3BA6840E-895B-4FB5-83B4-5752598CCDE8}"/>
              </a:ext>
            </a:extLst>
          </p:cNvPr>
          <p:cNvSpPr txBox="1"/>
          <p:nvPr/>
        </p:nvSpPr>
        <p:spPr>
          <a:xfrm>
            <a:off x="7005710" y="5612061"/>
            <a:ext cx="5050302" cy="646331"/>
          </a:xfrm>
          <a:prstGeom prst="rect">
            <a:avLst/>
          </a:prstGeom>
          <a:noFill/>
        </p:spPr>
        <p:txBody>
          <a:bodyPr wrap="square" rtlCol="0">
            <a:spAutoFit/>
          </a:bodyPr>
          <a:lstStyle/>
          <a:p>
            <a:r>
              <a:rPr lang="en-US" sz="1800" b="0" i="0" u="none" strike="noStrike" baseline="0" dirty="0" smtClean="0">
                <a:latin typeface="Times New Roman" panose="02020603050405020304" pitchFamily="18" charset="0"/>
                <a:cs typeface="Times New Roman" panose="02020603050405020304" pitchFamily="18" charset="0"/>
              </a:rPr>
              <a:t>Department </a:t>
            </a:r>
            <a:r>
              <a:rPr lang="en-US" sz="1800" b="0" i="0" u="none" strike="noStrike" baseline="0" dirty="0">
                <a:latin typeface="Times New Roman" panose="02020603050405020304" pitchFamily="18" charset="0"/>
                <a:cs typeface="Times New Roman" panose="02020603050405020304" pitchFamily="18" charset="0"/>
              </a:rPr>
              <a:t>of Computer Science &amp; Engineering</a:t>
            </a:r>
            <a:endParaRPr lang="en-IN"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Pandit Deendayal Energy University, Gandhinagar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361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Addressing Modes</a:t>
            </a:r>
          </a:p>
        </p:txBody>
      </p:sp>
      <p:sp>
        <p:nvSpPr>
          <p:cNvPr id="5" name="Rectangle 4"/>
          <p:cNvSpPr/>
          <p:nvPr/>
        </p:nvSpPr>
        <p:spPr>
          <a:xfrm>
            <a:off x="394900" y="1056866"/>
            <a:ext cx="11364686" cy="4708981"/>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term addressing modes refers to the way in which the operand of an instruction is specified. The addressing mode specifies a rule for interpreting or modifying the address field of the instruction before the operand is actually executed</a:t>
            </a:r>
            <a:r>
              <a:rPr lang="en-US" sz="2500" dirty="0" smtClean="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operands of the instructions can be located either in the main memory or in the CPU registers. If the operand is placed in the main memory, then the instruction provides the location address in the operand field.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Many </a:t>
            </a:r>
            <a:r>
              <a:rPr lang="en-US" sz="2500" dirty="0">
                <a:latin typeface="Times New Roman" panose="02020603050405020304" pitchFamily="18" charset="0"/>
                <a:cs typeface="Times New Roman" panose="02020603050405020304" pitchFamily="18" charset="0"/>
              </a:rPr>
              <a:t>methods are followed to specify the operand address. </a:t>
            </a:r>
            <a:endParaRPr lang="en-US" sz="25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different methods/modes for specifying the operand address in the instructions are known as addressing modes.</a:t>
            </a:r>
          </a:p>
        </p:txBody>
      </p:sp>
    </p:spTree>
    <p:extLst>
      <p:ext uri="{BB962C8B-B14F-4D97-AF65-F5344CB8AC3E}">
        <p14:creationId xmlns:p14="http://schemas.microsoft.com/office/powerpoint/2010/main" val="337639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Addressing Modes</a:t>
            </a:r>
          </a:p>
        </p:txBody>
      </p:sp>
      <p:sp>
        <p:nvSpPr>
          <p:cNvPr id="5" name="Rectangle 4"/>
          <p:cNvSpPr/>
          <p:nvPr/>
        </p:nvSpPr>
        <p:spPr>
          <a:xfrm>
            <a:off x="394900" y="1056866"/>
            <a:ext cx="11364686" cy="4154984"/>
          </a:xfrm>
          <a:prstGeom prst="rect">
            <a:avLst/>
          </a:prstGeom>
        </p:spPr>
        <p:txBody>
          <a:bodyPr wrap="square">
            <a:spAutoFit/>
          </a:bodyPr>
          <a:lstStyle/>
          <a:p>
            <a:pPr marL="457200" indent="-457200" algn="just">
              <a:buFont typeface="Wingdings" panose="05000000000000000000" pitchFamily="2" charset="2"/>
              <a:buChar char="Ø"/>
            </a:pPr>
            <a:r>
              <a:rPr lang="en-US" altLang="ko-KR" sz="2400" dirty="0">
                <a:latin typeface="Times New Roman" panose="02020603050405020304" pitchFamily="18" charset="0"/>
                <a:cs typeface="Times New Roman" panose="02020603050405020304" pitchFamily="18" charset="0"/>
              </a:rPr>
              <a:t>The control unit is designed to go through an instruction cycle that is divided into three major phases:</a:t>
            </a:r>
          </a:p>
          <a:p>
            <a:pPr marL="914400" lvl="1" indent="-457200" algn="just">
              <a:buFont typeface="Wingdings" panose="05000000000000000000" pitchFamily="2" charset="2"/>
              <a:buChar char="§"/>
            </a:pPr>
            <a:r>
              <a:rPr lang="en-US" altLang="ko-KR" sz="2400" dirty="0">
                <a:latin typeface="Times New Roman" panose="02020603050405020304" pitchFamily="18" charset="0"/>
                <a:cs typeface="Times New Roman" panose="02020603050405020304" pitchFamily="18" charset="0"/>
              </a:rPr>
              <a:t>Fetch the instruction</a:t>
            </a:r>
          </a:p>
          <a:p>
            <a:pPr marL="914400" lvl="1" indent="-457200" algn="just">
              <a:buFont typeface="Wingdings" panose="05000000000000000000" pitchFamily="2" charset="2"/>
              <a:buChar char="§"/>
            </a:pPr>
            <a:r>
              <a:rPr lang="en-US" altLang="ko-KR" sz="2400" dirty="0">
                <a:latin typeface="Times New Roman" panose="02020603050405020304" pitchFamily="18" charset="0"/>
                <a:cs typeface="Times New Roman" panose="02020603050405020304" pitchFamily="18" charset="0"/>
              </a:rPr>
              <a:t>Decode the instruction</a:t>
            </a:r>
          </a:p>
          <a:p>
            <a:pPr marL="914400" lvl="1" indent="-457200" algn="just">
              <a:buFont typeface="Wingdings" panose="05000000000000000000" pitchFamily="2" charset="2"/>
              <a:buChar char="§"/>
            </a:pPr>
            <a:r>
              <a:rPr lang="en-US" altLang="ko-KR" sz="2400" dirty="0">
                <a:latin typeface="Times New Roman" panose="02020603050405020304" pitchFamily="18" charset="0"/>
                <a:cs typeface="Times New Roman" panose="02020603050405020304" pitchFamily="18" charset="0"/>
              </a:rPr>
              <a:t>Execute the </a:t>
            </a:r>
            <a:r>
              <a:rPr lang="en-US" altLang="ko-KR" sz="2400" dirty="0" smtClean="0">
                <a:latin typeface="Times New Roman" panose="02020603050405020304" pitchFamily="18" charset="0"/>
                <a:cs typeface="Times New Roman" panose="02020603050405020304" pitchFamily="18" charset="0"/>
              </a:rPr>
              <a:t>instruction</a:t>
            </a:r>
          </a:p>
          <a:p>
            <a:pPr marL="914400" lvl="1" indent="-457200" algn="just">
              <a:buFont typeface="Wingdings" panose="05000000000000000000" pitchFamily="2" charset="2"/>
              <a:buChar char="§"/>
            </a:pPr>
            <a:endParaRPr lang="en-US" altLang="ko-KR" sz="2400" dirty="0">
              <a:latin typeface="Times New Roman" panose="02020603050405020304" pitchFamily="18" charset="0"/>
              <a:cs typeface="Times New Roman" panose="02020603050405020304" pitchFamily="18" charset="0"/>
            </a:endParaRPr>
          </a:p>
          <a:p>
            <a:pPr lvl="1" indent="-457200" algn="just">
              <a:buFont typeface="Wingdings" panose="05000000000000000000" pitchFamily="2" charset="2"/>
              <a:buChar char="Ø"/>
            </a:pPr>
            <a:r>
              <a:rPr lang="en-US" altLang="ko-KR" sz="2400" dirty="0">
                <a:latin typeface="Times New Roman" panose="02020603050405020304" pitchFamily="18" charset="0"/>
                <a:cs typeface="Times New Roman" panose="02020603050405020304" pitchFamily="18" charset="0"/>
              </a:rPr>
              <a:t>There is one register called Program Counter (PC) that keeps track of the instructions in the program stored in memory</a:t>
            </a:r>
            <a:r>
              <a:rPr lang="en-US" altLang="ko-KR" sz="2400" dirty="0" smtClean="0">
                <a:latin typeface="Times New Roman" panose="02020603050405020304" pitchFamily="18" charset="0"/>
                <a:cs typeface="Times New Roman" panose="02020603050405020304" pitchFamily="18" charset="0"/>
              </a:rPr>
              <a:t>.</a:t>
            </a:r>
          </a:p>
          <a:p>
            <a:pPr lvl="1" indent="-457200" algn="just">
              <a:buFont typeface="Wingdings" panose="05000000000000000000" pitchFamily="2" charset="2"/>
              <a:buChar char="Ø"/>
            </a:pPr>
            <a:endParaRPr lang="en-US" altLang="ko-KR" sz="2400" dirty="0">
              <a:latin typeface="Times New Roman" panose="02020603050405020304" pitchFamily="18" charset="0"/>
              <a:cs typeface="Times New Roman" panose="02020603050405020304" pitchFamily="18" charset="0"/>
            </a:endParaRPr>
          </a:p>
          <a:p>
            <a:pPr lvl="1" indent="-457200" algn="just">
              <a:buFont typeface="Wingdings" panose="05000000000000000000" pitchFamily="2" charset="2"/>
              <a:buChar char="Ø"/>
            </a:pPr>
            <a:r>
              <a:rPr lang="en-US" altLang="ko-KR" sz="2400" dirty="0">
                <a:latin typeface="Times New Roman" panose="02020603050405020304" pitchFamily="18" charset="0"/>
                <a:cs typeface="Times New Roman" panose="02020603050405020304" pitchFamily="18" charset="0"/>
              </a:rPr>
              <a:t>An example of an instruction format with a distinct addressing mode field is shown in following figure:</a:t>
            </a:r>
          </a:p>
        </p:txBody>
      </p:sp>
      <p:graphicFrame>
        <p:nvGraphicFramePr>
          <p:cNvPr id="2" name="Table 1"/>
          <p:cNvGraphicFramePr>
            <a:graphicFrameLocks noGrp="1"/>
          </p:cNvGraphicFramePr>
          <p:nvPr>
            <p:extLst>
              <p:ext uri="{D42A27DB-BD31-4B8C-83A1-F6EECF244321}">
                <p14:modId xmlns:p14="http://schemas.microsoft.com/office/powerpoint/2010/main" val="35250678"/>
              </p:ext>
            </p:extLst>
          </p:nvPr>
        </p:nvGraphicFramePr>
        <p:xfrm>
          <a:off x="2636538" y="5616732"/>
          <a:ext cx="5539827" cy="457200"/>
        </p:xfrm>
        <a:graphic>
          <a:graphicData uri="http://schemas.openxmlformats.org/drawingml/2006/table">
            <a:tbl>
              <a:tblPr>
                <a:tableStyleId>{3C2FFA5D-87B4-456A-9821-1D502468CF0F}</a:tableStyleId>
              </a:tblPr>
              <a:tblGrid>
                <a:gridCol w="1846609"/>
                <a:gridCol w="1846609"/>
                <a:gridCol w="1846609"/>
              </a:tblGrid>
              <a:tr h="0">
                <a:tc>
                  <a:txBody>
                    <a:bodyPr/>
                    <a:lstStyle/>
                    <a:p>
                      <a:pPr algn="l"/>
                      <a:r>
                        <a:rPr lang="en-IN" sz="2000" dirty="0" smtClean="0">
                          <a:effectLst/>
                        </a:rPr>
                        <a:t>Opcode</a:t>
                      </a:r>
                      <a:endParaRPr lang="en-IN" sz="20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l"/>
                      <a:r>
                        <a:rPr lang="en-IN" sz="2000" dirty="0">
                          <a:effectLst/>
                        </a:rPr>
                        <a:t>Mode</a:t>
                      </a:r>
                      <a:endParaRPr lang="en-IN" sz="200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l"/>
                      <a:r>
                        <a:rPr lang="en-IN" sz="2000" dirty="0">
                          <a:effectLst/>
                        </a:rPr>
                        <a:t>Address</a:t>
                      </a:r>
                      <a:endParaRPr lang="en-IN" sz="2000" dirty="0">
                        <a:effectLst/>
                        <a:latin typeface="Times New Roman" panose="02020603050405020304" pitchFamily="18" charset="0"/>
                        <a:cs typeface="Times New Roman" panose="02020603050405020304" pitchFamily="18" charset="0"/>
                      </a:endParaRPr>
                    </a:p>
                  </a:txBody>
                  <a:tcPr marL="76200" marR="76200" marT="76200" marB="76200" anchor="ctr"/>
                </a:tc>
              </a:tr>
            </a:tbl>
          </a:graphicData>
        </a:graphic>
      </p:graphicFrame>
    </p:spTree>
    <p:extLst>
      <p:ext uri="{BB962C8B-B14F-4D97-AF65-F5344CB8AC3E}">
        <p14:creationId xmlns:p14="http://schemas.microsoft.com/office/powerpoint/2010/main" val="290105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Types of Addressing Modes</a:t>
            </a:r>
          </a:p>
        </p:txBody>
      </p:sp>
      <p:sp>
        <p:nvSpPr>
          <p:cNvPr id="7" name="Rectangle 6"/>
          <p:cNvSpPr/>
          <p:nvPr/>
        </p:nvSpPr>
        <p:spPr>
          <a:xfrm>
            <a:off x="574623" y="1274724"/>
            <a:ext cx="6096000" cy="4708981"/>
          </a:xfrm>
          <a:prstGeom prst="rect">
            <a:avLst/>
          </a:prstGeom>
        </p:spPr>
        <p:txBody>
          <a:bodyPr>
            <a:spAutoFit/>
          </a:bodyPr>
          <a:lstStyle/>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Implied / Implicit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Stack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Immediate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Direct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Indirect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Register Direct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Register Indirect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Relative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Indexed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Base Register Addressing 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Auto-Increment Addressing </a:t>
            </a:r>
            <a:r>
              <a:rPr lang="en-IN" sz="2500" dirty="0" smtClean="0">
                <a:solidFill>
                  <a:srgbClr val="303030"/>
                </a:solidFill>
                <a:latin typeface="Times New Roman" panose="02020603050405020304" pitchFamily="18" charset="0"/>
                <a:cs typeface="Times New Roman" panose="02020603050405020304" pitchFamily="18" charset="0"/>
              </a:rPr>
              <a:t>Mode</a:t>
            </a:r>
          </a:p>
          <a:p>
            <a:pPr fontAlgn="base">
              <a:buFont typeface="+mj-lt"/>
              <a:buAutoNum type="arabicPeriod"/>
            </a:pPr>
            <a:r>
              <a:rPr lang="en-IN" sz="2500" dirty="0">
                <a:solidFill>
                  <a:srgbClr val="303030"/>
                </a:solidFill>
                <a:latin typeface="Times New Roman" panose="02020603050405020304" pitchFamily="18" charset="0"/>
                <a:cs typeface="Times New Roman" panose="02020603050405020304" pitchFamily="18" charset="0"/>
              </a:rPr>
              <a:t>Auto-Decrement Addressing Mode</a:t>
            </a:r>
            <a:endParaRPr lang="en-IN" sz="2500" b="0" i="0" dirty="0">
              <a:solidFill>
                <a:srgbClr val="30303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08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1.Implied </a:t>
            </a:r>
            <a:r>
              <a:rPr lang="en-US" sz="3500" b="1" dirty="0">
                <a:latin typeface="Times New Roman" panose="02020603050405020304" pitchFamily="18" charset="0"/>
                <a:cs typeface="Times New Roman" panose="02020603050405020304" pitchFamily="18" charset="0"/>
              </a:rPr>
              <a:t>Addressing Mode</a:t>
            </a:r>
          </a:p>
        </p:txBody>
      </p:sp>
      <p:sp>
        <p:nvSpPr>
          <p:cNvPr id="2" name="Rectangle 1"/>
          <p:cNvSpPr/>
          <p:nvPr/>
        </p:nvSpPr>
        <p:spPr>
          <a:xfrm>
            <a:off x="419723" y="1267548"/>
            <a:ext cx="10987791" cy="4708981"/>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p>
          <a:p>
            <a:pPr algn="just" fontAlgn="base"/>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definition of the instruction itself specify the operands implicitly.</a:t>
            </a: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is also called as implicit addressing mode.</a:t>
            </a:r>
          </a:p>
          <a:p>
            <a:pPr algn="just" fontAlgn="base"/>
            <a:r>
              <a:rPr lang="en-US" sz="2500" dirty="0">
                <a:latin typeface="Times New Roman" panose="02020603050405020304" pitchFamily="18" charset="0"/>
                <a:cs typeface="Times New Roman" panose="02020603050405020304" pitchFamily="18" charset="0"/>
              </a:rPr>
              <a:t> </a:t>
            </a: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500" dirty="0" smtClean="0">
                <a:latin typeface="Times New Roman" panose="02020603050405020304" pitchFamily="18" charset="0"/>
                <a:cs typeface="Times New Roman" panose="02020603050405020304" pitchFamily="18" charset="0"/>
              </a:rPr>
              <a:t>Examples-</a:t>
            </a: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instruction “Complement Accumulator” is an implied mode instruction.</a:t>
            </a: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 a stack organized computer, Zero Address Instructions are implied mode instructions</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since operands are always implied to be present on the top of the stack)</a:t>
            </a:r>
          </a:p>
        </p:txBody>
      </p:sp>
    </p:spTree>
    <p:extLst>
      <p:ext uri="{BB962C8B-B14F-4D97-AF65-F5344CB8AC3E}">
        <p14:creationId xmlns:p14="http://schemas.microsoft.com/office/powerpoint/2010/main" val="2163680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2.Stack </a:t>
            </a:r>
            <a:r>
              <a:rPr lang="en-US" sz="3500" b="1" dirty="0">
                <a:latin typeface="Times New Roman" panose="02020603050405020304" pitchFamily="18" charset="0"/>
                <a:cs typeface="Times New Roman" panose="02020603050405020304" pitchFamily="18" charset="0"/>
              </a:rPr>
              <a:t>Addressing Mode</a:t>
            </a:r>
          </a:p>
        </p:txBody>
      </p:sp>
      <p:sp>
        <p:nvSpPr>
          <p:cNvPr id="2" name="Rectangle 1"/>
          <p:cNvSpPr/>
          <p:nvPr/>
        </p:nvSpPr>
        <p:spPr>
          <a:xfrm>
            <a:off x="419723" y="1267548"/>
            <a:ext cx="10987791" cy="3939540"/>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mode,</a:t>
            </a:r>
          </a:p>
          <a:p>
            <a:pPr algn="just" fontAlgn="base"/>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operand is contained at the top of the stack.</a:t>
            </a:r>
          </a:p>
          <a:p>
            <a:pPr algn="just" fontAlgn="base"/>
            <a:r>
              <a:rPr lang="en-US" sz="2500" dirty="0">
                <a:latin typeface="Times New Roman" panose="02020603050405020304" pitchFamily="18" charset="0"/>
                <a:cs typeface="Times New Roman" panose="02020603050405020304" pitchFamily="18" charset="0"/>
              </a:rPr>
              <a:t> </a:t>
            </a: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500" dirty="0" smtClean="0">
                <a:latin typeface="Times New Roman" panose="02020603050405020304" pitchFamily="18" charset="0"/>
                <a:cs typeface="Times New Roman" panose="02020603050405020304" pitchFamily="18" charset="0"/>
              </a:rPr>
              <a:t>Examples- ADD</a:t>
            </a: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instruction simply pops out two symbols contained at the top of the stack.</a:t>
            </a: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addition of those two operands is performed.</a:t>
            </a: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result so obtained after addition is pushed again at the top of the stack.</a:t>
            </a:r>
          </a:p>
        </p:txBody>
      </p:sp>
    </p:spTree>
    <p:extLst>
      <p:ext uri="{BB962C8B-B14F-4D97-AF65-F5344CB8AC3E}">
        <p14:creationId xmlns:p14="http://schemas.microsoft.com/office/powerpoint/2010/main" val="322900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3.Immediate </a:t>
            </a:r>
            <a:r>
              <a:rPr lang="en-US" sz="3500" b="1" dirty="0">
                <a:latin typeface="Times New Roman" panose="02020603050405020304" pitchFamily="18" charset="0"/>
                <a:cs typeface="Times New Roman" panose="02020603050405020304" pitchFamily="18" charset="0"/>
              </a:rPr>
              <a:t>Addressing Mode</a:t>
            </a:r>
          </a:p>
        </p:txBody>
      </p:sp>
      <p:sp>
        <p:nvSpPr>
          <p:cNvPr id="2" name="Rectangle 1"/>
          <p:cNvSpPr/>
          <p:nvPr/>
        </p:nvSpPr>
        <p:spPr>
          <a:xfrm>
            <a:off x="419722" y="994856"/>
            <a:ext cx="10987791" cy="5478423"/>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mode,</a:t>
            </a:r>
          </a:p>
          <a:p>
            <a:pPr algn="just" fontAlgn="base"/>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operand is specified in the instruction explicitly.</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Instead of address field, an operand field is present that contains the operand.</a:t>
            </a:r>
          </a:p>
          <a:p>
            <a:pPr algn="just" fontAlgn="base"/>
            <a:r>
              <a:rPr lang="en-US" sz="2500" dirty="0" smtClean="0">
                <a:latin typeface="Times New Roman" panose="02020603050405020304" pitchFamily="18" charset="0"/>
                <a:cs typeface="Times New Roman" panose="02020603050405020304" pitchFamily="18" charset="0"/>
              </a:rPr>
              <a:t> </a:t>
            </a: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500" dirty="0" smtClean="0">
                <a:latin typeface="Times New Roman" panose="02020603050405020304" pitchFamily="18" charset="0"/>
                <a:cs typeface="Times New Roman" panose="02020603050405020304" pitchFamily="18" charset="0"/>
              </a:rPr>
              <a:t>Examples- ADD</a:t>
            </a: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ADD 10 will increment the value stored in the accumulator by 10.</a:t>
            </a: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MOV R #20 initializes register R to a constant value 20</a:t>
            </a:r>
            <a:r>
              <a:rPr lang="en-US" sz="2500" dirty="0" smtClean="0">
                <a:latin typeface="Times New Roman" panose="02020603050405020304" pitchFamily="18" charset="0"/>
                <a:cs typeface="Times New Roman" panose="02020603050405020304" pitchFamily="18" charset="0"/>
              </a:rPr>
              <a:t>.</a:t>
            </a:r>
          </a:p>
          <a:p>
            <a:pPr marL="457200" indent="-457200" algn="just" fontAlgn="base">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No memory reference to fetch </a:t>
            </a:r>
            <a:r>
              <a:rPr lang="en-US" sz="2500" dirty="0" smtClean="0">
                <a:latin typeface="Times New Roman" panose="02020603050405020304" pitchFamily="18" charset="0"/>
                <a:cs typeface="Times New Roman" panose="02020603050405020304" pitchFamily="18" charset="0"/>
              </a:rPr>
              <a:t>data, Fast, Limited range</a:t>
            </a:r>
            <a:endParaRPr lang="en-US" sz="2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380093" y="3090499"/>
            <a:ext cx="3067050" cy="1447800"/>
          </a:xfrm>
          <a:prstGeom prst="rect">
            <a:avLst/>
          </a:prstGeom>
        </p:spPr>
      </p:pic>
    </p:spTree>
    <p:extLst>
      <p:ext uri="{BB962C8B-B14F-4D97-AF65-F5344CB8AC3E}">
        <p14:creationId xmlns:p14="http://schemas.microsoft.com/office/powerpoint/2010/main" val="12344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4.Direct </a:t>
            </a:r>
            <a:r>
              <a:rPr lang="en-US" sz="3500" b="1" dirty="0">
                <a:latin typeface="Times New Roman" panose="02020603050405020304" pitchFamily="18" charset="0"/>
                <a:cs typeface="Times New Roman" panose="02020603050405020304" pitchFamily="18" charset="0"/>
              </a:rPr>
              <a:t>Addressing Mode</a:t>
            </a:r>
          </a:p>
        </p:txBody>
      </p:sp>
      <p:sp>
        <p:nvSpPr>
          <p:cNvPr id="2" name="Rectangle 1"/>
          <p:cNvSpPr/>
          <p:nvPr/>
        </p:nvSpPr>
        <p:spPr>
          <a:xfrm>
            <a:off x="419722" y="964876"/>
            <a:ext cx="10987791" cy="5863144"/>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The </a:t>
            </a:r>
            <a:r>
              <a:rPr lang="en-US" sz="2500" dirty="0">
                <a:latin typeface="Times New Roman" panose="02020603050405020304" pitchFamily="18" charset="0"/>
                <a:cs typeface="Times New Roman" panose="02020603050405020304" pitchFamily="18" charset="0"/>
              </a:rPr>
              <a:t>address field of the instruction contains the effective address of the operand.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Only one reference to memory is required to fetch the operand.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is also called as absolute addressing mode.</a:t>
            </a:r>
            <a:r>
              <a:rPr lang="en-US" sz="2500" dirty="0" smtClean="0">
                <a:latin typeface="Times New Roman" panose="02020603050405020304" pitchFamily="18" charset="0"/>
                <a:cs typeface="Times New Roman" panose="02020603050405020304" pitchFamily="18" charset="0"/>
              </a:rPr>
              <a:t> </a:t>
            </a: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500" dirty="0" smtClean="0">
                <a:latin typeface="Times New Roman" panose="02020603050405020304" pitchFamily="18" charset="0"/>
                <a:cs typeface="Times New Roman" panose="02020603050405020304" pitchFamily="18" charset="0"/>
              </a:rPr>
              <a:t>Examples:</a:t>
            </a:r>
          </a:p>
          <a:p>
            <a:pPr marL="342900" indent="-342900" algn="just" fontAlgn="base">
              <a:buFont typeface="Wingdings" panose="05000000000000000000" pitchFamily="2" charset="2"/>
              <a:buChar char="Ø"/>
            </a:pPr>
            <a:r>
              <a:rPr lang="en-US" sz="2500" dirty="0" smtClean="0">
                <a:latin typeface="Times New Roman" panose="02020603050405020304" pitchFamily="18" charset="0"/>
                <a:cs typeface="Times New Roman" panose="02020603050405020304" pitchFamily="18" charset="0"/>
              </a:rPr>
              <a:t>ADD </a:t>
            </a:r>
            <a:r>
              <a:rPr lang="en-US" sz="2500" dirty="0">
                <a:latin typeface="Times New Roman" panose="02020603050405020304" pitchFamily="18" charset="0"/>
                <a:cs typeface="Times New Roman" panose="02020603050405020304" pitchFamily="18" charset="0"/>
              </a:rPr>
              <a:t>X will increment the value stored in the accumulator by the value stored at memory location X.</a:t>
            </a:r>
          </a:p>
          <a:p>
            <a:pPr marL="457200"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AC ← AC + [X]</a:t>
            </a:r>
          </a:p>
        </p:txBody>
      </p:sp>
      <p:pic>
        <p:nvPicPr>
          <p:cNvPr id="6" name="Picture 5"/>
          <p:cNvPicPr>
            <a:picLocks noChangeAspect="1"/>
          </p:cNvPicPr>
          <p:nvPr/>
        </p:nvPicPr>
        <p:blipFill>
          <a:blip r:embed="rId3"/>
          <a:stretch>
            <a:fillRect/>
          </a:stretch>
        </p:blipFill>
        <p:spPr>
          <a:xfrm>
            <a:off x="3705378" y="2523345"/>
            <a:ext cx="7537244" cy="3088206"/>
          </a:xfrm>
          <a:prstGeom prst="rect">
            <a:avLst/>
          </a:prstGeom>
        </p:spPr>
      </p:pic>
    </p:spTree>
    <p:extLst>
      <p:ext uri="{BB962C8B-B14F-4D97-AF65-F5344CB8AC3E}">
        <p14:creationId xmlns:p14="http://schemas.microsoft.com/office/powerpoint/2010/main" val="61904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5.Indirect </a:t>
            </a:r>
            <a:r>
              <a:rPr lang="en-US" sz="3500" b="1" dirty="0">
                <a:latin typeface="Times New Roman" panose="02020603050405020304" pitchFamily="18" charset="0"/>
                <a:cs typeface="Times New Roman" panose="02020603050405020304" pitchFamily="18" charset="0"/>
              </a:rPr>
              <a:t>Addressing Mode</a:t>
            </a:r>
          </a:p>
        </p:txBody>
      </p:sp>
      <p:sp>
        <p:nvSpPr>
          <p:cNvPr id="2" name="Rectangle 1"/>
          <p:cNvSpPr/>
          <p:nvPr/>
        </p:nvSpPr>
        <p:spPr>
          <a:xfrm>
            <a:off x="419722" y="964876"/>
            <a:ext cx="10987791" cy="5863144"/>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address field of the instruction specifies the address of memory location that contains the effective address of the operand.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Two references to memory are required to fetch the operand.</a:t>
            </a: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500" dirty="0" smtClean="0">
                <a:latin typeface="Times New Roman" panose="02020603050405020304" pitchFamily="18" charset="0"/>
                <a:cs typeface="Times New Roman" panose="02020603050405020304" pitchFamily="18" charset="0"/>
              </a:rPr>
              <a:t>Examples:</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ADD X will increment the value stored in the accumulator by the value stored at memory location specified by X.</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AC ← AC + [[X]]</a:t>
            </a:r>
          </a:p>
        </p:txBody>
      </p:sp>
      <p:pic>
        <p:nvPicPr>
          <p:cNvPr id="5" name="Picture 4"/>
          <p:cNvPicPr>
            <a:picLocks noChangeAspect="1"/>
          </p:cNvPicPr>
          <p:nvPr/>
        </p:nvPicPr>
        <p:blipFill>
          <a:blip r:embed="rId3"/>
          <a:stretch>
            <a:fillRect/>
          </a:stretch>
        </p:blipFill>
        <p:spPr>
          <a:xfrm>
            <a:off x="3057993" y="2542707"/>
            <a:ext cx="8049717" cy="2971800"/>
          </a:xfrm>
          <a:prstGeom prst="rect">
            <a:avLst/>
          </a:prstGeom>
        </p:spPr>
      </p:pic>
    </p:spTree>
    <p:extLst>
      <p:ext uri="{BB962C8B-B14F-4D97-AF65-F5344CB8AC3E}">
        <p14:creationId xmlns:p14="http://schemas.microsoft.com/office/powerpoint/2010/main" val="79595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6.Register </a:t>
            </a:r>
            <a:r>
              <a:rPr lang="en-US" sz="3500" b="1" dirty="0">
                <a:latin typeface="Times New Roman" panose="02020603050405020304" pitchFamily="18" charset="0"/>
                <a:cs typeface="Times New Roman" panose="02020603050405020304" pitchFamily="18" charset="0"/>
              </a:rPr>
              <a:t>Direct Addressing Mode</a:t>
            </a:r>
          </a:p>
        </p:txBody>
      </p:sp>
      <p:sp>
        <p:nvSpPr>
          <p:cNvPr id="2" name="Rectangle 1"/>
          <p:cNvSpPr/>
          <p:nvPr/>
        </p:nvSpPr>
        <p:spPr>
          <a:xfrm>
            <a:off x="254833" y="964876"/>
            <a:ext cx="11647357" cy="5863144"/>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operand is contained in a register set.</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address field of the instruction refers to a CPU register that contains the operand.</a:t>
            </a:r>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000" dirty="0" smtClean="0">
                <a:latin typeface="Times New Roman" panose="02020603050405020304" pitchFamily="18" charset="0"/>
                <a:cs typeface="Times New Roman" panose="02020603050405020304" pitchFamily="18" charset="0"/>
              </a:rPr>
              <a:t>Examples:</a:t>
            </a:r>
          </a:p>
          <a:p>
            <a:pPr marL="342900" indent="-342900" algn="just" fontAlgn="base">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R will increment the value stored in the accumulator by the content of register R.</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AC ← AC + [R</a:t>
            </a:r>
            <a:r>
              <a:rPr lang="en-US" sz="2000" dirty="0" smtClean="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addressing mode is similar to direct addressing mode.</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only difference is address field of the instruction refers to a CPU register instead of main memory.</a:t>
            </a:r>
          </a:p>
        </p:txBody>
      </p:sp>
      <p:pic>
        <p:nvPicPr>
          <p:cNvPr id="6" name="Picture 5"/>
          <p:cNvPicPr>
            <a:picLocks noChangeAspect="1"/>
          </p:cNvPicPr>
          <p:nvPr/>
        </p:nvPicPr>
        <p:blipFill>
          <a:blip r:embed="rId3"/>
          <a:stretch>
            <a:fillRect/>
          </a:stretch>
        </p:blipFill>
        <p:spPr>
          <a:xfrm>
            <a:off x="3657600" y="2220886"/>
            <a:ext cx="7888106" cy="2995692"/>
          </a:xfrm>
          <a:prstGeom prst="rect">
            <a:avLst/>
          </a:prstGeom>
        </p:spPr>
      </p:pic>
    </p:spTree>
    <p:extLst>
      <p:ext uri="{BB962C8B-B14F-4D97-AF65-F5344CB8AC3E}">
        <p14:creationId xmlns:p14="http://schemas.microsoft.com/office/powerpoint/2010/main" val="894282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7. Register Indirect Addressing Mode</a:t>
            </a:r>
          </a:p>
        </p:txBody>
      </p:sp>
      <p:sp>
        <p:nvSpPr>
          <p:cNvPr id="2" name="Rectangle 1"/>
          <p:cNvSpPr/>
          <p:nvPr/>
        </p:nvSpPr>
        <p:spPr>
          <a:xfrm>
            <a:off x="254833" y="964876"/>
            <a:ext cx="11647357" cy="5863144"/>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address field of the instruction refers to a CPU register that contains the effective address of the operand.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Only one reference to memory is required to fetch the operand.</a:t>
            </a:r>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endParaRPr lang="en-US" sz="2500" dirty="0">
              <a:latin typeface="Times New Roman" panose="02020603050405020304" pitchFamily="18" charset="0"/>
              <a:cs typeface="Times New Roman" panose="02020603050405020304" pitchFamily="18" charset="0"/>
            </a:endParaRPr>
          </a:p>
          <a:p>
            <a:pPr algn="just" fontAlgn="base"/>
            <a:endParaRPr lang="en-US" sz="2500" dirty="0" smtClean="0">
              <a:latin typeface="Times New Roman" panose="02020603050405020304" pitchFamily="18" charset="0"/>
              <a:cs typeface="Times New Roman" panose="02020603050405020304" pitchFamily="18" charset="0"/>
            </a:endParaRPr>
          </a:p>
          <a:p>
            <a:pPr algn="just" fontAlgn="base"/>
            <a:r>
              <a:rPr lang="en-US" sz="2000" dirty="0" smtClean="0">
                <a:latin typeface="Times New Roman" panose="02020603050405020304" pitchFamily="18" charset="0"/>
                <a:cs typeface="Times New Roman" panose="02020603050405020304" pitchFamily="18" charset="0"/>
              </a:rPr>
              <a:t>Examples:</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 R will increment the value stored in the accumulator by the content of memory location specified in register R</a:t>
            </a:r>
            <a:r>
              <a:rPr lang="en-US" sz="2000" dirty="0" smtClean="0">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addressing mode is similar to indirect addressing mode.</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only difference is address field of the instruction refers to a CPU register.</a:t>
            </a:r>
          </a:p>
        </p:txBody>
      </p:sp>
      <p:pic>
        <p:nvPicPr>
          <p:cNvPr id="8" name="Picture 7"/>
          <p:cNvPicPr>
            <a:picLocks noChangeAspect="1"/>
          </p:cNvPicPr>
          <p:nvPr/>
        </p:nvPicPr>
        <p:blipFill>
          <a:blip r:embed="rId3"/>
          <a:stretch>
            <a:fillRect/>
          </a:stretch>
        </p:blipFill>
        <p:spPr>
          <a:xfrm>
            <a:off x="3532214" y="2745542"/>
            <a:ext cx="6686550" cy="2686050"/>
          </a:xfrm>
          <a:prstGeom prst="rect">
            <a:avLst/>
          </a:prstGeom>
        </p:spPr>
      </p:pic>
    </p:spTree>
    <p:extLst>
      <p:ext uri="{BB962C8B-B14F-4D97-AF65-F5344CB8AC3E}">
        <p14:creationId xmlns:p14="http://schemas.microsoft.com/office/powerpoint/2010/main" val="326077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Memory Stack Organization in Computer Architecture</a:t>
            </a:r>
          </a:p>
        </p:txBody>
      </p:sp>
      <p:sp>
        <p:nvSpPr>
          <p:cNvPr id="5" name="Rectangle 4"/>
          <p:cNvSpPr/>
          <p:nvPr/>
        </p:nvSpPr>
        <p:spPr>
          <a:xfrm>
            <a:off x="394900" y="1056866"/>
            <a:ext cx="11364686" cy="4708981"/>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 stack is a storage device in which the information or item stored last is retrieved first. Basically, a computer system follows a memory stack organization.</a:t>
            </a: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 portion of memory is assigned to a stack operation to implement the stack in the CPU. </a:t>
            </a: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processor register is used as a Stack Pointer (SP). </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Program Counter (PC): </a:t>
            </a:r>
            <a:r>
              <a:rPr lang="en-US" sz="2500" dirty="0">
                <a:latin typeface="Times New Roman" panose="02020603050405020304" pitchFamily="18" charset="0"/>
                <a:cs typeface="Times New Roman" panose="02020603050405020304" pitchFamily="18" charset="0"/>
              </a:rPr>
              <a:t>It is a register that points to the address of the next instruction that is going to be executed in the program.</a:t>
            </a:r>
          </a:p>
          <a:p>
            <a:pPr marL="457200" indent="-457200" algn="just">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Address Register (AR): </a:t>
            </a:r>
            <a:r>
              <a:rPr lang="en-US" sz="2500" dirty="0">
                <a:latin typeface="Times New Roman" panose="02020603050405020304" pitchFamily="18" charset="0"/>
                <a:cs typeface="Times New Roman" panose="02020603050405020304" pitchFamily="18" charset="0"/>
              </a:rPr>
              <a:t>This register points at the collection of data and is used during the execute phase to read an operand.</a:t>
            </a:r>
          </a:p>
          <a:p>
            <a:pPr marL="457200" indent="-457200" algn="just">
              <a:buFont typeface="Wingdings" panose="05000000000000000000" pitchFamily="2" charset="2"/>
              <a:buChar char="Ø"/>
            </a:pPr>
            <a:r>
              <a:rPr lang="en-US" sz="2500" b="1" dirty="0">
                <a:latin typeface="Times New Roman" panose="02020603050405020304" pitchFamily="18" charset="0"/>
                <a:cs typeface="Times New Roman" panose="02020603050405020304" pitchFamily="18" charset="0"/>
              </a:rPr>
              <a:t>Stack Pointer (SP): </a:t>
            </a:r>
            <a:r>
              <a:rPr lang="en-US" sz="2500" dirty="0">
                <a:latin typeface="Times New Roman" panose="02020603050405020304" pitchFamily="18" charset="0"/>
                <a:cs typeface="Times New Roman" panose="02020603050405020304" pitchFamily="18" charset="0"/>
              </a:rPr>
              <a:t>It points at the top of the stack and is used to push or pop the data items in or from the stack.</a:t>
            </a:r>
          </a:p>
        </p:txBody>
      </p:sp>
    </p:spTree>
    <p:extLst>
      <p:ext uri="{BB962C8B-B14F-4D97-AF65-F5344CB8AC3E}">
        <p14:creationId xmlns:p14="http://schemas.microsoft.com/office/powerpoint/2010/main" val="1341754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8. Relative Addressing Mode</a:t>
            </a:r>
          </a:p>
        </p:txBody>
      </p:sp>
      <p:sp>
        <p:nvSpPr>
          <p:cNvPr id="2" name="Rectangle 1"/>
          <p:cNvSpPr/>
          <p:nvPr/>
        </p:nvSpPr>
        <p:spPr>
          <a:xfrm>
            <a:off x="254834" y="964876"/>
            <a:ext cx="5696262" cy="4555093"/>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Effective address of the operand is obtained by adding the content of program counter with the address part of the instruction.</a:t>
            </a:r>
          </a:p>
          <a:p>
            <a:pPr algn="just" fontAlgn="base"/>
            <a:endParaRPr lang="en-US" sz="2500" dirty="0" smtClean="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Program </a:t>
            </a:r>
            <a:r>
              <a:rPr lang="en-US" sz="2000" b="1" dirty="0">
                <a:latin typeface="Times New Roman" panose="02020603050405020304" pitchFamily="18" charset="0"/>
                <a:cs typeface="Times New Roman" panose="02020603050405020304" pitchFamily="18" charset="0"/>
              </a:rPr>
              <a:t>counter (PC) </a:t>
            </a:r>
            <a:r>
              <a:rPr lang="en-US" sz="2000" dirty="0">
                <a:latin typeface="Times New Roman" panose="02020603050405020304" pitchFamily="18" charset="0"/>
                <a:cs typeface="Times New Roman" panose="02020603050405020304" pitchFamily="18" charset="0"/>
              </a:rPr>
              <a:t>always contains the address of the next instruction to be executed.</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fetching the address of the instruction, the value of program counter immediately increases.</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value increases irrespective of whether the fetched instruction has completely executed or not.</a:t>
            </a:r>
          </a:p>
        </p:txBody>
      </p:sp>
      <p:pic>
        <p:nvPicPr>
          <p:cNvPr id="5" name="Picture 4"/>
          <p:cNvPicPr>
            <a:picLocks noChangeAspect="1"/>
          </p:cNvPicPr>
          <p:nvPr/>
        </p:nvPicPr>
        <p:blipFill>
          <a:blip r:embed="rId3"/>
          <a:stretch>
            <a:fillRect/>
          </a:stretch>
        </p:blipFill>
        <p:spPr>
          <a:xfrm>
            <a:off x="6298524" y="1337246"/>
            <a:ext cx="5121490" cy="3999251"/>
          </a:xfrm>
          <a:prstGeom prst="rect">
            <a:avLst/>
          </a:prstGeom>
        </p:spPr>
      </p:pic>
    </p:spTree>
    <p:extLst>
      <p:ext uri="{BB962C8B-B14F-4D97-AF65-F5344CB8AC3E}">
        <p14:creationId xmlns:p14="http://schemas.microsoft.com/office/powerpoint/2010/main" val="176497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9. Indexed Addressing Mode</a:t>
            </a:r>
          </a:p>
        </p:txBody>
      </p:sp>
      <p:sp>
        <p:nvSpPr>
          <p:cNvPr id="2" name="Rectangle 1"/>
          <p:cNvSpPr/>
          <p:nvPr/>
        </p:nvSpPr>
        <p:spPr>
          <a:xfrm>
            <a:off x="254833" y="964876"/>
            <a:ext cx="11647357" cy="1246495"/>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Effective address of the operand is obtained by adding the content of index register with the address part of the instruction</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178726" y="2261847"/>
            <a:ext cx="7444959" cy="4183572"/>
          </a:xfrm>
          <a:prstGeom prst="rect">
            <a:avLst/>
          </a:prstGeom>
        </p:spPr>
      </p:pic>
    </p:spTree>
    <p:extLst>
      <p:ext uri="{BB962C8B-B14F-4D97-AF65-F5344CB8AC3E}">
        <p14:creationId xmlns:p14="http://schemas.microsoft.com/office/powerpoint/2010/main" val="178518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10. Base Register Addressing Mode</a:t>
            </a:r>
          </a:p>
        </p:txBody>
      </p:sp>
      <p:sp>
        <p:nvSpPr>
          <p:cNvPr id="2" name="Rectangle 1"/>
          <p:cNvSpPr/>
          <p:nvPr/>
        </p:nvSpPr>
        <p:spPr>
          <a:xfrm>
            <a:off x="254833" y="964876"/>
            <a:ext cx="11647357" cy="1246495"/>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Effective address of the operand is obtained by adding the content of base register with the address part of the instruction.</a:t>
            </a:r>
          </a:p>
        </p:txBody>
      </p:sp>
      <p:pic>
        <p:nvPicPr>
          <p:cNvPr id="6" name="Picture 5"/>
          <p:cNvPicPr>
            <a:picLocks noChangeAspect="1"/>
          </p:cNvPicPr>
          <p:nvPr/>
        </p:nvPicPr>
        <p:blipFill>
          <a:blip r:embed="rId3"/>
          <a:stretch>
            <a:fillRect/>
          </a:stretch>
        </p:blipFill>
        <p:spPr>
          <a:xfrm>
            <a:off x="2223698" y="2211370"/>
            <a:ext cx="7802170" cy="4384301"/>
          </a:xfrm>
          <a:prstGeom prst="rect">
            <a:avLst/>
          </a:prstGeom>
        </p:spPr>
      </p:pic>
    </p:spTree>
    <p:extLst>
      <p:ext uri="{BB962C8B-B14F-4D97-AF65-F5344CB8AC3E}">
        <p14:creationId xmlns:p14="http://schemas.microsoft.com/office/powerpoint/2010/main" val="691590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11. Auto-Increment Addressing Mode</a:t>
            </a:r>
          </a:p>
        </p:txBody>
      </p:sp>
      <p:sp>
        <p:nvSpPr>
          <p:cNvPr id="2" name="Rectangle 1"/>
          <p:cNvSpPr/>
          <p:nvPr/>
        </p:nvSpPr>
        <p:spPr>
          <a:xfrm>
            <a:off x="254833" y="964876"/>
            <a:ext cx="11647357" cy="2015936"/>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After accessing the operand, the content of the register is automatically incremented by step size ‘d’.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Step size ‘d’ depends on the size of operand accessed.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Only one reference to memory is required to fetch the operand.</a:t>
            </a:r>
          </a:p>
        </p:txBody>
      </p:sp>
      <p:pic>
        <p:nvPicPr>
          <p:cNvPr id="5" name="Picture 4"/>
          <p:cNvPicPr>
            <a:picLocks noChangeAspect="1"/>
          </p:cNvPicPr>
          <p:nvPr/>
        </p:nvPicPr>
        <p:blipFill>
          <a:blip r:embed="rId3"/>
          <a:stretch>
            <a:fillRect/>
          </a:stretch>
        </p:blipFill>
        <p:spPr>
          <a:xfrm>
            <a:off x="1710596" y="2980812"/>
            <a:ext cx="5353050" cy="3829050"/>
          </a:xfrm>
          <a:prstGeom prst="rect">
            <a:avLst/>
          </a:prstGeom>
        </p:spPr>
      </p:pic>
      <p:sp>
        <p:nvSpPr>
          <p:cNvPr id="7" name="Rectangle 6"/>
          <p:cNvSpPr/>
          <p:nvPr/>
        </p:nvSpPr>
        <p:spPr>
          <a:xfrm>
            <a:off x="7168577" y="3031288"/>
            <a:ext cx="4887435" cy="3139321"/>
          </a:xfrm>
          <a:prstGeom prst="rect">
            <a:avLst/>
          </a:prstGeom>
        </p:spPr>
        <p:txBody>
          <a:bodyPr wrap="square">
            <a:spAutoFit/>
          </a:bodyPr>
          <a:lstStyle/>
          <a:p>
            <a:pPr algn="just"/>
            <a:r>
              <a:rPr lang="en-US" dirty="0">
                <a:solidFill>
                  <a:srgbClr val="303030"/>
                </a:solidFill>
                <a:latin typeface="Times New Roman" panose="02020603050405020304" pitchFamily="18" charset="0"/>
                <a:cs typeface="Times New Roman" panose="02020603050405020304" pitchFamily="18" charset="0"/>
              </a:rPr>
              <a:t>Assume operand size = 2 bytes</a:t>
            </a:r>
            <a:r>
              <a:rPr lang="en-US" dirty="0" smtClean="0">
                <a:solidFill>
                  <a:srgbClr val="303030"/>
                </a:solidFill>
                <a:latin typeface="Times New Roman" panose="02020603050405020304" pitchFamily="18" charset="0"/>
                <a:cs typeface="Times New Roman" panose="02020603050405020304" pitchFamily="18" charset="0"/>
              </a:rPr>
              <a:t>. </a:t>
            </a:r>
          </a:p>
          <a:p>
            <a:pPr algn="just"/>
            <a:endParaRPr lang="en-US" dirty="0">
              <a:solidFill>
                <a:srgbClr val="303030"/>
              </a:solidFill>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Here,</a:t>
            </a:r>
          </a:p>
          <a:p>
            <a:pPr marL="285750" indent="-28575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fetching the operand 6B, the instruction register R</a:t>
            </a:r>
            <a:r>
              <a:rPr lang="en-US" baseline="-25000" dirty="0">
                <a:latin typeface="Times New Roman" panose="02020603050405020304" pitchFamily="18" charset="0"/>
                <a:cs typeface="Times New Roman" panose="02020603050405020304" pitchFamily="18" charset="0"/>
              </a:rPr>
              <a:t>AUTO</a:t>
            </a:r>
            <a:r>
              <a:rPr lang="en-US" dirty="0">
                <a:latin typeface="Times New Roman" panose="02020603050405020304" pitchFamily="18" charset="0"/>
                <a:cs typeface="Times New Roman" panose="02020603050405020304" pitchFamily="18" charset="0"/>
              </a:rPr>
              <a:t> will be automatically incremented by 2.</a:t>
            </a:r>
          </a:p>
          <a:p>
            <a:pPr marL="285750" indent="-28575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Then, updated value of R</a:t>
            </a:r>
            <a:r>
              <a:rPr lang="en-US" baseline="-25000" dirty="0">
                <a:latin typeface="Times New Roman" panose="02020603050405020304" pitchFamily="18" charset="0"/>
                <a:cs typeface="Times New Roman" panose="02020603050405020304" pitchFamily="18" charset="0"/>
              </a:rPr>
              <a:t>AUTO</a:t>
            </a:r>
            <a:r>
              <a:rPr lang="en-US" dirty="0">
                <a:latin typeface="Times New Roman" panose="02020603050405020304" pitchFamily="18" charset="0"/>
                <a:cs typeface="Times New Roman" panose="02020603050405020304" pitchFamily="18" charset="0"/>
              </a:rPr>
              <a:t> will be 3300 + 2 = 3302.</a:t>
            </a:r>
          </a:p>
          <a:p>
            <a:pPr marL="285750" indent="-28575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memory address 3302, the next operand will be found.</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513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12. Auto-Decrement Addressing Mode</a:t>
            </a:r>
          </a:p>
        </p:txBody>
      </p:sp>
      <p:sp>
        <p:nvSpPr>
          <p:cNvPr id="2" name="Rectangle 1"/>
          <p:cNvSpPr/>
          <p:nvPr/>
        </p:nvSpPr>
        <p:spPr>
          <a:xfrm>
            <a:off x="254833" y="964876"/>
            <a:ext cx="11647357" cy="2015936"/>
          </a:xfrm>
          <a:prstGeom prst="rect">
            <a:avLst/>
          </a:prstGeom>
        </p:spPr>
        <p:txBody>
          <a:bodyPr wrap="square">
            <a:spAutoFit/>
          </a:bodyPr>
          <a:lstStyle/>
          <a:p>
            <a:pPr algn="just" fontAlgn="base"/>
            <a:r>
              <a:rPr lang="en-US" sz="2500" dirty="0">
                <a:latin typeface="Times New Roman" panose="02020603050405020304" pitchFamily="18" charset="0"/>
                <a:cs typeface="Times New Roman" panose="02020603050405020304" pitchFamily="18" charset="0"/>
              </a:rPr>
              <a:t>In this addressing </a:t>
            </a:r>
            <a:r>
              <a:rPr lang="en-US" sz="2500" dirty="0" smtClean="0">
                <a:latin typeface="Times New Roman" panose="02020603050405020304" pitchFamily="18" charset="0"/>
                <a:cs typeface="Times New Roman" panose="02020603050405020304" pitchFamily="18" charset="0"/>
              </a:rPr>
              <a:t>mode</a:t>
            </a:r>
            <a:endParaRPr lang="en-US" sz="25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First, the content of the register is decremented by step size ‘d’.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Step size ‘d’ depends on the size of operand accessed.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After decrementing, the operand is read.</a:t>
            </a:r>
          </a:p>
          <a:p>
            <a:pPr marL="342900" indent="-3429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Only one reference to memory is required to fetch the operand.</a:t>
            </a:r>
          </a:p>
        </p:txBody>
      </p:sp>
      <p:sp>
        <p:nvSpPr>
          <p:cNvPr id="7" name="Rectangle 6"/>
          <p:cNvSpPr/>
          <p:nvPr/>
        </p:nvSpPr>
        <p:spPr>
          <a:xfrm>
            <a:off x="7168577" y="3031288"/>
            <a:ext cx="4887435" cy="2862322"/>
          </a:xfrm>
          <a:prstGeom prst="rect">
            <a:avLst/>
          </a:prstGeom>
        </p:spPr>
        <p:txBody>
          <a:bodyPr wrap="square">
            <a:spAutoFit/>
          </a:bodyPr>
          <a:lstStyle/>
          <a:p>
            <a:pPr algn="just"/>
            <a:r>
              <a:rPr lang="en-US" dirty="0">
                <a:solidFill>
                  <a:srgbClr val="303030"/>
                </a:solidFill>
                <a:latin typeface="Times New Roman" panose="02020603050405020304" pitchFamily="18" charset="0"/>
                <a:cs typeface="Times New Roman" panose="02020603050405020304" pitchFamily="18" charset="0"/>
              </a:rPr>
              <a:t>Assume operand size = 2 bytes</a:t>
            </a:r>
            <a:r>
              <a:rPr lang="en-US" dirty="0" smtClean="0">
                <a:solidFill>
                  <a:srgbClr val="303030"/>
                </a:solidFill>
                <a:latin typeface="Times New Roman" panose="02020603050405020304" pitchFamily="18" charset="0"/>
                <a:cs typeface="Times New Roman" panose="02020603050405020304" pitchFamily="18" charset="0"/>
              </a:rPr>
              <a:t>. </a:t>
            </a:r>
          </a:p>
          <a:p>
            <a:pPr algn="just"/>
            <a:endParaRPr lang="en-US" dirty="0">
              <a:solidFill>
                <a:srgbClr val="303030"/>
              </a:solidFill>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Here,</a:t>
            </a:r>
          </a:p>
          <a:p>
            <a:pPr marL="285750" indent="-28575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the instruction register R</a:t>
            </a:r>
            <a:r>
              <a:rPr lang="en-US" baseline="-25000" dirty="0">
                <a:latin typeface="Times New Roman" panose="02020603050405020304" pitchFamily="18" charset="0"/>
                <a:cs typeface="Times New Roman" panose="02020603050405020304" pitchFamily="18" charset="0"/>
              </a:rPr>
              <a:t>AUTO</a:t>
            </a:r>
            <a:r>
              <a:rPr lang="en-US" dirty="0">
                <a:latin typeface="Times New Roman" panose="02020603050405020304" pitchFamily="18" charset="0"/>
                <a:cs typeface="Times New Roman" panose="02020603050405020304" pitchFamily="18" charset="0"/>
              </a:rPr>
              <a:t> will be decremented by 2.</a:t>
            </a:r>
          </a:p>
          <a:p>
            <a:pPr marL="285750" indent="-28575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Then, updated value of R</a:t>
            </a:r>
            <a:r>
              <a:rPr lang="en-US" baseline="-25000" dirty="0">
                <a:latin typeface="Times New Roman" panose="02020603050405020304" pitchFamily="18" charset="0"/>
                <a:cs typeface="Times New Roman" panose="02020603050405020304" pitchFamily="18" charset="0"/>
              </a:rPr>
              <a:t>AUTO</a:t>
            </a:r>
            <a:r>
              <a:rPr lang="en-US" dirty="0">
                <a:latin typeface="Times New Roman" panose="02020603050405020304" pitchFamily="18" charset="0"/>
                <a:cs typeface="Times New Roman" panose="02020603050405020304" pitchFamily="18" charset="0"/>
              </a:rPr>
              <a:t> will be 3302 – 2 = 3300.</a:t>
            </a:r>
          </a:p>
          <a:p>
            <a:pPr marL="285750" indent="-285750"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memory address 3300, the operand will be found.</a:t>
            </a:r>
          </a:p>
          <a:p>
            <a:pPr algn="just"/>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24192" y="3031288"/>
            <a:ext cx="5721577" cy="3543300"/>
          </a:xfrm>
          <a:prstGeom prst="rect">
            <a:avLst/>
          </a:prstGeom>
        </p:spPr>
      </p:pic>
    </p:spTree>
    <p:extLst>
      <p:ext uri="{BB962C8B-B14F-4D97-AF65-F5344CB8AC3E}">
        <p14:creationId xmlns:p14="http://schemas.microsoft.com/office/powerpoint/2010/main" val="282560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Applications of Addressing Modes</a:t>
            </a:r>
          </a:p>
        </p:txBody>
      </p:sp>
      <p:graphicFrame>
        <p:nvGraphicFramePr>
          <p:cNvPr id="3" name="Table 2"/>
          <p:cNvGraphicFramePr>
            <a:graphicFrameLocks noGrp="1"/>
          </p:cNvGraphicFramePr>
          <p:nvPr>
            <p:extLst>
              <p:ext uri="{D42A27DB-BD31-4B8C-83A1-F6EECF244321}">
                <p14:modId xmlns:p14="http://schemas.microsoft.com/office/powerpoint/2010/main" val="725908339"/>
              </p:ext>
            </p:extLst>
          </p:nvPr>
        </p:nvGraphicFramePr>
        <p:xfrm>
          <a:off x="464694" y="1109271"/>
          <a:ext cx="11347555" cy="5170810"/>
        </p:xfrm>
        <a:graphic>
          <a:graphicData uri="http://schemas.openxmlformats.org/drawingml/2006/table">
            <a:tbl>
              <a:tblPr/>
              <a:tblGrid>
                <a:gridCol w="5673650"/>
                <a:gridCol w="5673905"/>
              </a:tblGrid>
              <a:tr h="178951">
                <a:tc>
                  <a:txBody>
                    <a:bodyPr/>
                    <a:lstStyle/>
                    <a:p>
                      <a:pPr algn="ctr"/>
                      <a:r>
                        <a:rPr lang="en-IN" sz="2000" b="1" dirty="0">
                          <a:effectLst/>
                          <a:latin typeface="Times New Roman" panose="02020603050405020304" pitchFamily="18" charset="0"/>
                          <a:cs typeface="Times New Roman" panose="02020603050405020304" pitchFamily="18" charset="0"/>
                        </a:rPr>
                        <a:t>Addressing Modes</a:t>
                      </a:r>
                      <a:endParaRPr lang="en-IN" sz="2000" dirty="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2000" b="1">
                          <a:effectLst/>
                          <a:latin typeface="Times New Roman" panose="02020603050405020304" pitchFamily="18" charset="0"/>
                          <a:cs typeface="Times New Roman" panose="02020603050405020304" pitchFamily="18" charset="0"/>
                        </a:rPr>
                        <a:t>Applications</a:t>
                      </a:r>
                      <a:endParaRPr lang="en-IN" sz="200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28962">
                <a:tc>
                  <a:txBody>
                    <a:bodyPr/>
                    <a:lstStyle/>
                    <a:p>
                      <a:pPr algn="ctr"/>
                      <a:r>
                        <a:rPr lang="en-IN" sz="2000" b="1">
                          <a:effectLst/>
                          <a:latin typeface="Times New Roman" panose="02020603050405020304" pitchFamily="18" charset="0"/>
                          <a:cs typeface="Times New Roman" panose="02020603050405020304" pitchFamily="18" charset="0"/>
                        </a:rPr>
                        <a:t>Immediate Addressing Mode</a:t>
                      </a:r>
                      <a:endParaRPr lang="en-IN" sz="200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To initialize registers to a constant value</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628984">
                <a:tc>
                  <a:txBody>
                    <a:bodyPr/>
                    <a:lstStyle/>
                    <a:p>
                      <a:pPr algn="ctr" fontAlgn="base"/>
                      <a:r>
                        <a:rPr lang="en-US" sz="2000" b="1">
                          <a:effectLst/>
                          <a:latin typeface="Times New Roman" panose="02020603050405020304" pitchFamily="18" charset="0"/>
                          <a:cs typeface="Times New Roman" panose="02020603050405020304" pitchFamily="18" charset="0"/>
                        </a:rPr>
                        <a:t>Direct Addressing Mode</a:t>
                      </a:r>
                      <a:endParaRPr lang="en-US" sz="2000">
                        <a:effectLst/>
                        <a:latin typeface="Times New Roman" panose="02020603050405020304" pitchFamily="18" charset="0"/>
                        <a:cs typeface="Times New Roman" panose="02020603050405020304" pitchFamily="18" charset="0"/>
                      </a:endParaRPr>
                    </a:p>
                    <a:p>
                      <a:pPr algn="ctr" fontAlgn="base"/>
                      <a:r>
                        <a:rPr lang="en-US" sz="2000" b="1">
                          <a:effectLst/>
                          <a:latin typeface="Times New Roman" panose="02020603050405020304" pitchFamily="18" charset="0"/>
                          <a:cs typeface="Times New Roman" panose="02020603050405020304" pitchFamily="18" charset="0"/>
                        </a:rPr>
                        <a:t>and</a:t>
                      </a:r>
                      <a:endParaRPr lang="en-US" sz="2000">
                        <a:effectLst/>
                        <a:latin typeface="Times New Roman" panose="02020603050405020304" pitchFamily="18" charset="0"/>
                        <a:cs typeface="Times New Roman" panose="02020603050405020304" pitchFamily="18" charset="0"/>
                      </a:endParaRPr>
                    </a:p>
                    <a:p>
                      <a:pPr algn="ctr" fontAlgn="base"/>
                      <a:r>
                        <a:rPr lang="en-US" sz="2000" b="1">
                          <a:effectLst/>
                          <a:latin typeface="Times New Roman" panose="02020603050405020304" pitchFamily="18" charset="0"/>
                          <a:cs typeface="Times New Roman" panose="02020603050405020304" pitchFamily="18" charset="0"/>
                        </a:rPr>
                        <a:t>Register Direct Addressing Mode</a:t>
                      </a:r>
                      <a:endParaRPr lang="en-US" sz="200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To access static data</a:t>
                      </a:r>
                    </a:p>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To implement variables</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1229028">
                <a:tc>
                  <a:txBody>
                    <a:bodyPr/>
                    <a:lstStyle/>
                    <a:p>
                      <a:pPr algn="ctr" fontAlgn="base"/>
                      <a:r>
                        <a:rPr lang="en-US" sz="2000" b="1" dirty="0">
                          <a:effectLst/>
                          <a:latin typeface="Times New Roman" panose="02020603050405020304" pitchFamily="18" charset="0"/>
                          <a:cs typeface="Times New Roman" panose="02020603050405020304" pitchFamily="18" charset="0"/>
                        </a:rPr>
                        <a:t>Indirect Addressing Mode</a:t>
                      </a:r>
                      <a:endParaRPr lang="en-US" sz="2000" dirty="0">
                        <a:effectLst/>
                        <a:latin typeface="Times New Roman" panose="02020603050405020304" pitchFamily="18" charset="0"/>
                        <a:cs typeface="Times New Roman" panose="02020603050405020304" pitchFamily="18" charset="0"/>
                      </a:endParaRPr>
                    </a:p>
                    <a:p>
                      <a:pPr algn="ctr" fontAlgn="base"/>
                      <a:r>
                        <a:rPr lang="en-US" sz="2000" b="1" dirty="0">
                          <a:effectLst/>
                          <a:latin typeface="Times New Roman" panose="02020603050405020304" pitchFamily="18" charset="0"/>
                          <a:cs typeface="Times New Roman" panose="02020603050405020304" pitchFamily="18" charset="0"/>
                        </a:rPr>
                        <a:t>and</a:t>
                      </a:r>
                      <a:endParaRPr lang="en-US" sz="2000" dirty="0">
                        <a:effectLst/>
                        <a:latin typeface="Times New Roman" panose="02020603050405020304" pitchFamily="18" charset="0"/>
                        <a:cs typeface="Times New Roman" panose="02020603050405020304" pitchFamily="18" charset="0"/>
                      </a:endParaRPr>
                    </a:p>
                    <a:p>
                      <a:pPr algn="ctr" fontAlgn="base"/>
                      <a:r>
                        <a:rPr lang="en-US" sz="2000" b="1" dirty="0">
                          <a:effectLst/>
                          <a:latin typeface="Times New Roman" panose="02020603050405020304" pitchFamily="18" charset="0"/>
                          <a:cs typeface="Times New Roman" panose="02020603050405020304" pitchFamily="18" charset="0"/>
                        </a:rPr>
                        <a:t>Register Indirect Addressing Mode</a:t>
                      </a:r>
                      <a:endParaRPr lang="en-US" sz="2000" dirty="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To implement pointers because pointers are memory locations that store the address of another variable</a:t>
                      </a:r>
                    </a:p>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To pass array as a parameter because array name is the base address and pointer is needed to point the address</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1379039">
                <a:tc>
                  <a:txBody>
                    <a:bodyPr/>
                    <a:lstStyle/>
                    <a:p>
                      <a:pPr algn="ctr"/>
                      <a:r>
                        <a:rPr lang="en-IN" sz="2000" b="1" dirty="0">
                          <a:effectLst/>
                          <a:latin typeface="Times New Roman" panose="02020603050405020304" pitchFamily="18" charset="0"/>
                          <a:cs typeface="Times New Roman" panose="02020603050405020304" pitchFamily="18" charset="0"/>
                        </a:rPr>
                        <a:t>Relative Addressing Mode</a:t>
                      </a:r>
                      <a:endParaRPr lang="en-IN" sz="2000" dirty="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For program relocation at run time i.e. for position independent code</a:t>
                      </a:r>
                    </a:p>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To change the normal sequence of execution of instructions</a:t>
                      </a:r>
                    </a:p>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For branch type instructions since it directly updates the program counter</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94696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Applications of Addressing Modes</a:t>
            </a:r>
          </a:p>
        </p:txBody>
      </p:sp>
      <p:graphicFrame>
        <p:nvGraphicFramePr>
          <p:cNvPr id="3" name="Table 2"/>
          <p:cNvGraphicFramePr>
            <a:graphicFrameLocks noGrp="1"/>
          </p:cNvGraphicFramePr>
          <p:nvPr>
            <p:extLst>
              <p:ext uri="{D42A27DB-BD31-4B8C-83A1-F6EECF244321}">
                <p14:modId xmlns:p14="http://schemas.microsoft.com/office/powerpoint/2010/main" val="101811009"/>
              </p:ext>
            </p:extLst>
          </p:nvPr>
        </p:nvGraphicFramePr>
        <p:xfrm>
          <a:off x="464694" y="1109271"/>
          <a:ext cx="11347555" cy="2978408"/>
        </p:xfrm>
        <a:graphic>
          <a:graphicData uri="http://schemas.openxmlformats.org/drawingml/2006/table">
            <a:tbl>
              <a:tblPr/>
              <a:tblGrid>
                <a:gridCol w="5673650"/>
                <a:gridCol w="5673905"/>
              </a:tblGrid>
              <a:tr h="178951">
                <a:tc>
                  <a:txBody>
                    <a:bodyPr/>
                    <a:lstStyle/>
                    <a:p>
                      <a:pPr algn="ctr"/>
                      <a:r>
                        <a:rPr lang="en-IN" sz="2000" b="1" dirty="0">
                          <a:effectLst/>
                          <a:latin typeface="Times New Roman" panose="02020603050405020304" pitchFamily="18" charset="0"/>
                          <a:cs typeface="Times New Roman" panose="02020603050405020304" pitchFamily="18" charset="0"/>
                        </a:rPr>
                        <a:t>Addressing Modes</a:t>
                      </a:r>
                      <a:endParaRPr lang="en-IN" sz="2000" dirty="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IN" sz="2000" b="1">
                          <a:effectLst/>
                          <a:latin typeface="Times New Roman" panose="02020603050405020304" pitchFamily="18" charset="0"/>
                          <a:cs typeface="Times New Roman" panose="02020603050405020304" pitchFamily="18" charset="0"/>
                        </a:rPr>
                        <a:t>Applications</a:t>
                      </a:r>
                      <a:endParaRPr lang="en-IN" sz="200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78973">
                <a:tc>
                  <a:txBody>
                    <a:bodyPr/>
                    <a:lstStyle/>
                    <a:p>
                      <a:pPr algn="ctr"/>
                      <a:r>
                        <a:rPr lang="en-IN" sz="2000" b="1" dirty="0">
                          <a:effectLst/>
                          <a:latin typeface="Times New Roman" panose="02020603050405020304" pitchFamily="18" charset="0"/>
                          <a:cs typeface="Times New Roman" panose="02020603050405020304" pitchFamily="18" charset="0"/>
                        </a:rPr>
                        <a:t>Index Addressing Mode</a:t>
                      </a:r>
                      <a:endParaRPr lang="en-IN" sz="2000" dirty="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For array implementation or array addressing</a:t>
                      </a:r>
                    </a:p>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For records implementation</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78995">
                <a:tc>
                  <a:txBody>
                    <a:bodyPr/>
                    <a:lstStyle/>
                    <a:p>
                      <a:pPr algn="ctr"/>
                      <a:r>
                        <a:rPr lang="en-IN" sz="2000" b="1">
                          <a:effectLst/>
                          <a:latin typeface="Times New Roman" panose="02020603050405020304" pitchFamily="18" charset="0"/>
                          <a:cs typeface="Times New Roman" panose="02020603050405020304" pitchFamily="18" charset="0"/>
                        </a:rPr>
                        <a:t>Base Register Addressing Mode</a:t>
                      </a:r>
                      <a:endParaRPr lang="en-IN" sz="200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For writing relocatable code i.e. for relocation of program in memory even at run time</a:t>
                      </a:r>
                    </a:p>
                    <a:p>
                      <a:pPr algn="l" fontAlgn="base">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For handling recursive procedures</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778995">
                <a:tc>
                  <a:txBody>
                    <a:bodyPr/>
                    <a:lstStyle/>
                    <a:p>
                      <a:pPr algn="ctr" fontAlgn="base"/>
                      <a:r>
                        <a:rPr lang="en-US" sz="2000" b="1">
                          <a:effectLst/>
                          <a:latin typeface="Times New Roman" panose="02020603050405020304" pitchFamily="18" charset="0"/>
                          <a:cs typeface="Times New Roman" panose="02020603050405020304" pitchFamily="18" charset="0"/>
                        </a:rPr>
                        <a:t>Auto-increment Addressing Mode</a:t>
                      </a:r>
                      <a:endParaRPr lang="en-US" sz="2000">
                        <a:effectLst/>
                        <a:latin typeface="Times New Roman" panose="02020603050405020304" pitchFamily="18" charset="0"/>
                        <a:cs typeface="Times New Roman" panose="02020603050405020304" pitchFamily="18" charset="0"/>
                      </a:endParaRPr>
                    </a:p>
                    <a:p>
                      <a:pPr algn="ctr" fontAlgn="base"/>
                      <a:r>
                        <a:rPr lang="en-US" sz="2000" b="1">
                          <a:effectLst/>
                          <a:latin typeface="Times New Roman" panose="02020603050405020304" pitchFamily="18" charset="0"/>
                          <a:cs typeface="Times New Roman" panose="02020603050405020304" pitchFamily="18" charset="0"/>
                        </a:rPr>
                        <a:t>and</a:t>
                      </a:r>
                      <a:endParaRPr lang="en-US" sz="2000">
                        <a:effectLst/>
                        <a:latin typeface="Times New Roman" panose="02020603050405020304" pitchFamily="18" charset="0"/>
                        <a:cs typeface="Times New Roman" panose="02020603050405020304" pitchFamily="18" charset="0"/>
                      </a:endParaRPr>
                    </a:p>
                    <a:p>
                      <a:pPr algn="ctr" fontAlgn="base"/>
                      <a:r>
                        <a:rPr lang="en-US" sz="2000" b="1">
                          <a:effectLst/>
                          <a:latin typeface="Times New Roman" panose="02020603050405020304" pitchFamily="18" charset="0"/>
                          <a:cs typeface="Times New Roman" panose="02020603050405020304" pitchFamily="18" charset="0"/>
                        </a:rPr>
                        <a:t>Auto-decrement Addressing Mode</a:t>
                      </a:r>
                      <a:endParaRPr lang="en-US" sz="2000">
                        <a:effectLst/>
                        <a:latin typeface="Times New Roman" panose="02020603050405020304" pitchFamily="18" charset="0"/>
                        <a:cs typeface="Times New Roman" panose="02020603050405020304" pitchFamily="18" charset="0"/>
                      </a:endParaRP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For implementing loops</a:t>
                      </a:r>
                    </a:p>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For stepping through arrays in a loop</a:t>
                      </a:r>
                    </a:p>
                    <a:p>
                      <a:pPr algn="l" fontAlgn="base">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For implementing a stack as push and pop</a:t>
                      </a:r>
                    </a:p>
                  </a:txBody>
                  <a:tcPr marL="36751" marR="36751" marT="29401" marB="2940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99332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Addressing Modes Example</a:t>
            </a:r>
            <a:endParaRPr lang="en-US" sz="3500" b="1" dirty="0">
              <a:latin typeface="Times New Roman" panose="02020603050405020304" pitchFamily="18" charset="0"/>
              <a:cs typeface="Times New Roman" panose="02020603050405020304" pitchFamily="18" charset="0"/>
            </a:endParaRPr>
          </a:p>
        </p:txBody>
      </p:sp>
      <p:pic>
        <p:nvPicPr>
          <p:cNvPr id="5" name="Content Placeholder 3"/>
          <p:cNvPicPr>
            <a:picLocks noChangeAspect="1"/>
          </p:cNvPicPr>
          <p:nvPr/>
        </p:nvPicPr>
        <p:blipFill>
          <a:blip r:embed="rId3"/>
          <a:stretch>
            <a:fillRect/>
          </a:stretch>
        </p:blipFill>
        <p:spPr>
          <a:xfrm>
            <a:off x="901698" y="1535502"/>
            <a:ext cx="10339718" cy="3812875"/>
          </a:xfrm>
          <a:prstGeom prst="rect">
            <a:avLst/>
          </a:prstGeom>
        </p:spPr>
      </p:pic>
    </p:spTree>
    <p:extLst>
      <p:ext uri="{BB962C8B-B14F-4D97-AF65-F5344CB8AC3E}">
        <p14:creationId xmlns:p14="http://schemas.microsoft.com/office/powerpoint/2010/main" val="1957664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Addressing Modes Example</a:t>
            </a:r>
            <a:endParaRPr lang="en-US" sz="35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43B4E440-FB28-40B2-9156-F74889FCE13B}"/>
              </a:ext>
            </a:extLst>
          </p:cNvPr>
          <p:cNvPicPr>
            <a:picLocks noChangeAspect="1"/>
          </p:cNvPicPr>
          <p:nvPr/>
        </p:nvPicPr>
        <p:blipFill>
          <a:blip r:embed="rId3"/>
          <a:stretch>
            <a:fillRect/>
          </a:stretch>
        </p:blipFill>
        <p:spPr>
          <a:xfrm>
            <a:off x="424328" y="1268176"/>
            <a:ext cx="6330396" cy="5091895"/>
          </a:xfrm>
          <a:prstGeom prst="rect">
            <a:avLst/>
          </a:prstGeom>
        </p:spPr>
      </p:pic>
      <p:pic>
        <p:nvPicPr>
          <p:cNvPr id="9" name="Picture 8">
            <a:extLst>
              <a:ext uri="{FF2B5EF4-FFF2-40B4-BE49-F238E27FC236}">
                <a16:creationId xmlns="" xmlns:a16="http://schemas.microsoft.com/office/drawing/2014/main" id="{4234BE94-7D98-4CFD-8B18-6356396E96D8}"/>
              </a:ext>
            </a:extLst>
          </p:cNvPr>
          <p:cNvPicPr>
            <a:picLocks noChangeAspect="1"/>
          </p:cNvPicPr>
          <p:nvPr/>
        </p:nvPicPr>
        <p:blipFill>
          <a:blip r:embed="rId4"/>
          <a:stretch>
            <a:fillRect/>
          </a:stretch>
        </p:blipFill>
        <p:spPr>
          <a:xfrm>
            <a:off x="6627330" y="1530804"/>
            <a:ext cx="5151794" cy="3796391"/>
          </a:xfrm>
          <a:prstGeom prst="rect">
            <a:avLst/>
          </a:prstGeom>
        </p:spPr>
      </p:pic>
    </p:spTree>
    <p:extLst>
      <p:ext uri="{BB962C8B-B14F-4D97-AF65-F5344CB8AC3E}">
        <p14:creationId xmlns:p14="http://schemas.microsoft.com/office/powerpoint/2010/main" val="134939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Addressing Modes Example</a:t>
            </a:r>
            <a:endParaRPr lang="en-US" sz="3500" b="1" dirty="0">
              <a:latin typeface="Times New Roman" panose="02020603050405020304" pitchFamily="18" charset="0"/>
              <a:cs typeface="Times New Roman" panose="02020603050405020304" pitchFamily="18" charset="0"/>
            </a:endParaRPr>
          </a:p>
        </p:txBody>
      </p:sp>
      <p:pic>
        <p:nvPicPr>
          <p:cNvPr id="5" name="Content Placeholder 3"/>
          <p:cNvPicPr>
            <a:picLocks noChangeAspect="1"/>
          </p:cNvPicPr>
          <p:nvPr/>
        </p:nvPicPr>
        <p:blipFill>
          <a:blip r:embed="rId3"/>
          <a:stretch>
            <a:fillRect/>
          </a:stretch>
        </p:blipFill>
        <p:spPr>
          <a:xfrm>
            <a:off x="1321217" y="959370"/>
            <a:ext cx="9512051" cy="5756223"/>
          </a:xfrm>
          <a:prstGeom prst="rect">
            <a:avLst/>
          </a:prstGeom>
        </p:spPr>
      </p:pic>
    </p:spTree>
    <p:extLst>
      <p:ext uri="{BB962C8B-B14F-4D97-AF65-F5344CB8AC3E}">
        <p14:creationId xmlns:p14="http://schemas.microsoft.com/office/powerpoint/2010/main" val="263965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Memory Stack Organization in Computer Architecture</a:t>
            </a:r>
          </a:p>
        </p:txBody>
      </p:sp>
      <p:pic>
        <p:nvPicPr>
          <p:cNvPr id="1026" name="Picture 2" descr="Memory Stack Organization">
            <a:extLst>
              <a:ext uri="{FF2B5EF4-FFF2-40B4-BE49-F238E27FC236}">
                <a16:creationId xmlns:a16="http://schemas.microsoft.com/office/drawing/2014/main" xmlns="" id="{799AED51-3E77-923A-515B-B8700D3E1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945" y="1129290"/>
            <a:ext cx="7426110" cy="531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017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smtClean="0">
                <a:latin typeface="Times New Roman" panose="02020603050405020304" pitchFamily="18" charset="0"/>
                <a:cs typeface="Times New Roman" panose="02020603050405020304" pitchFamily="18" charset="0"/>
              </a:rPr>
              <a:t>Addressing Modes Example</a:t>
            </a:r>
            <a:endParaRPr lang="en-US" sz="3500" b="1"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3"/>
          <a:stretch>
            <a:fillRect/>
          </a:stretch>
        </p:blipFill>
        <p:spPr>
          <a:xfrm>
            <a:off x="2387706" y="1131615"/>
            <a:ext cx="7812392" cy="5442756"/>
          </a:xfrm>
          <a:prstGeom prst="rect">
            <a:avLst/>
          </a:prstGeom>
        </p:spPr>
      </p:pic>
    </p:spTree>
    <p:extLst>
      <p:ext uri="{BB962C8B-B14F-4D97-AF65-F5344CB8AC3E}">
        <p14:creationId xmlns:p14="http://schemas.microsoft.com/office/powerpoint/2010/main" val="239255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Memory Stack Organization in Computer Architecture</a:t>
            </a:r>
          </a:p>
        </p:txBody>
      </p:sp>
      <p:sp>
        <p:nvSpPr>
          <p:cNvPr id="5" name="Rectangle 4"/>
          <p:cNvSpPr/>
          <p:nvPr/>
        </p:nvSpPr>
        <p:spPr>
          <a:xfrm>
            <a:off x="394900" y="1056866"/>
            <a:ext cx="11364686" cy="3554819"/>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Stack Pointer is first going to point at the address 3001, and then the stack will grow with the decreasing addresses. </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means that the first item is going to be stored at address 3001, the second item at address 3000, and the items can keep getting stored in the stack until it reaches the last address 2000 where the last item will be held.</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Here the data which is getting inserted into the Stack is obtained from the Data Register and the data retrieved from the Stack is also read by the Data Register.</a:t>
            </a:r>
          </a:p>
        </p:txBody>
      </p:sp>
    </p:spTree>
    <p:extLst>
      <p:ext uri="{BB962C8B-B14F-4D97-AF65-F5344CB8AC3E}">
        <p14:creationId xmlns:p14="http://schemas.microsoft.com/office/powerpoint/2010/main" val="30947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Memory Stack Organization in Computer Architecture</a:t>
            </a:r>
          </a:p>
        </p:txBody>
      </p:sp>
      <p:sp>
        <p:nvSpPr>
          <p:cNvPr id="5" name="Rectangle 4"/>
          <p:cNvSpPr/>
          <p:nvPr/>
        </p:nvSpPr>
        <p:spPr>
          <a:xfrm>
            <a:off x="394900" y="1056866"/>
            <a:ext cx="11364686" cy="5663089"/>
          </a:xfrm>
          <a:prstGeom prst="rect">
            <a:avLst/>
          </a:prstGeom>
        </p:spPr>
        <p:txBody>
          <a:bodyPr wrap="square">
            <a:spAutoFit/>
          </a:bodyPr>
          <a:lstStyle/>
          <a:p>
            <a:pPr algn="just"/>
            <a:r>
              <a:rPr lang="en-IN" sz="2800" i="0" dirty="0">
                <a:solidFill>
                  <a:srgbClr val="273239"/>
                </a:solidFill>
                <a:effectLst/>
                <a:latin typeface="Times New Roman" panose="02020603050405020304" pitchFamily="18" charset="0"/>
                <a:cs typeface="Times New Roman" panose="02020603050405020304" pitchFamily="18" charset="0"/>
              </a:rPr>
              <a:t>PUSH</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operation is used to insert a new data item into the top of the Stack. The new item can be inserted as follows:-</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lvl="2" algn="just" fontAlgn="base"/>
            <a:r>
              <a:rPr lang="en-IN" sz="2800" b="0" i="1" dirty="0">
                <a:solidFill>
                  <a:srgbClr val="273239"/>
                </a:solidFill>
                <a:effectLst/>
                <a:latin typeface="Nunito" pitchFamily="2" charset="0"/>
              </a:rPr>
              <a:t>SP ←SP-1</a:t>
            </a:r>
          </a:p>
          <a:p>
            <a:pPr lvl="2" algn="just" fontAlgn="base"/>
            <a:r>
              <a:rPr lang="en-IN" sz="2800" b="0" i="1" dirty="0">
                <a:solidFill>
                  <a:srgbClr val="273239"/>
                </a:solidFill>
                <a:effectLst/>
                <a:latin typeface="Nunito" pitchFamily="2" charset="0"/>
              </a:rPr>
              <a:t>M[SP]← DR</a:t>
            </a:r>
          </a:p>
          <a:p>
            <a:pPr lvl="2" algn="just" fontAlgn="base"/>
            <a:endParaRPr lang="en-IN" sz="2800" i="1" dirty="0">
              <a:solidFill>
                <a:srgbClr val="273239"/>
              </a:solidFill>
              <a:latin typeface="Nunito" pitchFamily="2" charset="0"/>
            </a:endParaRPr>
          </a:p>
          <a:p>
            <a:pPr marL="457200" lvl="2"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 the first step, the Stack Pointer is decremented to point at the address where the data item will be stored.</a:t>
            </a:r>
          </a:p>
          <a:p>
            <a:pPr marL="457200" lvl="2" indent="-457200" algn="just" fontAlgn="base">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lvl="2"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Then, by using the memory write operation, the data item from Data Register gets inserted into the top of the stack</a:t>
            </a:r>
            <a:endParaRPr lang="en-IN"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27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Memory Stack Organization in Computer Architecture</a:t>
            </a:r>
          </a:p>
        </p:txBody>
      </p:sp>
      <p:sp>
        <p:nvSpPr>
          <p:cNvPr id="5" name="Rectangle 4"/>
          <p:cNvSpPr/>
          <p:nvPr/>
        </p:nvSpPr>
        <p:spPr>
          <a:xfrm>
            <a:off x="394900" y="1056866"/>
            <a:ext cx="11364686" cy="5570756"/>
          </a:xfrm>
          <a:prstGeom prst="rect">
            <a:avLst/>
          </a:prstGeom>
        </p:spPr>
        <p:txBody>
          <a:bodyPr wrap="square">
            <a:spAutoFit/>
          </a:bodyPr>
          <a:lstStyle/>
          <a:p>
            <a:pPr algn="just"/>
            <a:r>
              <a:rPr lang="en-IN" sz="2800" i="0" dirty="0">
                <a:solidFill>
                  <a:srgbClr val="273239"/>
                </a:solidFill>
                <a:effectLst/>
                <a:latin typeface="Times New Roman" panose="02020603050405020304" pitchFamily="18" charset="0"/>
                <a:cs typeface="Times New Roman" panose="02020603050405020304" pitchFamily="18" charset="0"/>
              </a:rPr>
              <a:t>POP</a:t>
            </a: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This operation is used to delete a data item from the top of the Stack. Data item can be deleted as follows:-</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lvl="2" algn="just" fontAlgn="base"/>
            <a:r>
              <a:rPr lang="en-IN" sz="2500" b="0" i="1" dirty="0">
                <a:solidFill>
                  <a:srgbClr val="273239"/>
                </a:solidFill>
                <a:effectLst/>
                <a:latin typeface="Nunito" pitchFamily="2" charset="0"/>
              </a:rPr>
              <a:t>DR←M[SP]</a:t>
            </a:r>
          </a:p>
          <a:p>
            <a:pPr lvl="2" algn="just" fontAlgn="base"/>
            <a:r>
              <a:rPr lang="en-IN" sz="2500" b="0" i="1" dirty="0">
                <a:solidFill>
                  <a:srgbClr val="273239"/>
                </a:solidFill>
                <a:effectLst/>
                <a:latin typeface="Nunito" pitchFamily="2" charset="0"/>
              </a:rPr>
              <a:t>SP←SP+1</a:t>
            </a:r>
          </a:p>
          <a:p>
            <a:pPr lvl="2" algn="just" fontAlgn="base"/>
            <a:endParaRPr lang="en-IN" sz="2800" i="1" dirty="0">
              <a:solidFill>
                <a:srgbClr val="273239"/>
              </a:solidFill>
              <a:latin typeface="Nunito" pitchFamily="2" charset="0"/>
            </a:endParaRPr>
          </a:p>
          <a:p>
            <a:pPr marL="457200" lvl="2"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 the first step, the top data item is read from the Stack into the Data Register. The Stack Pointer is then incremented to point at the next data item in the stack. </a:t>
            </a:r>
          </a:p>
          <a:p>
            <a:pPr marL="457200" lvl="2" indent="-457200" algn="just" fontAlgn="base">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Push or Pop operations can be performed with the help of the following microoperations:</a:t>
            </a:r>
          </a:p>
          <a:p>
            <a:pPr marL="457200" lvl="2" indent="-457200" algn="just" fontAlgn="base">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1371600" lvl="4" indent="-457200" algn="just" fontAlgn="base">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Access to memory with the help of Stack Pointer (SP), and</a:t>
            </a:r>
          </a:p>
          <a:p>
            <a:pPr marL="1371600" lvl="4" indent="-457200" algn="just" fontAlgn="base">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Updating the stack.</a:t>
            </a:r>
          </a:p>
        </p:txBody>
      </p:sp>
    </p:spTree>
    <p:extLst>
      <p:ext uri="{BB962C8B-B14F-4D97-AF65-F5344CB8AC3E}">
        <p14:creationId xmlns:p14="http://schemas.microsoft.com/office/powerpoint/2010/main" val="288766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Advantages of Stack Memory</a:t>
            </a:r>
          </a:p>
        </p:txBody>
      </p:sp>
      <p:sp>
        <p:nvSpPr>
          <p:cNvPr id="5" name="Rectangle 4"/>
          <p:cNvSpPr/>
          <p:nvPr/>
        </p:nvSpPr>
        <p:spPr>
          <a:xfrm>
            <a:off x="394900" y="1056866"/>
            <a:ext cx="11364686" cy="5863144"/>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helps us to manage the data in a Last In First Out(LIFO) method which is not possible with a Linked list and array.</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When a function is called the local variables are stored in a stack, and it is automatically deallocated once returned.</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 stack is used when a variable is not used outside that function.</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allows you to control how memory is allocated and deallocated.</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Stack automatically cleans up the object.</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It is not easily corrupted.</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Variables that are declared once cannot be resized.</a:t>
            </a:r>
          </a:p>
        </p:txBody>
      </p:sp>
    </p:spTree>
    <p:extLst>
      <p:ext uri="{BB962C8B-B14F-4D97-AF65-F5344CB8AC3E}">
        <p14:creationId xmlns:p14="http://schemas.microsoft.com/office/powerpoint/2010/main" val="282656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Disadvantages of Stack Memory</a:t>
            </a:r>
          </a:p>
        </p:txBody>
      </p:sp>
      <p:sp>
        <p:nvSpPr>
          <p:cNvPr id="5" name="Rectangle 4"/>
          <p:cNvSpPr/>
          <p:nvPr/>
        </p:nvSpPr>
        <p:spPr>
          <a:xfrm>
            <a:off x="394900" y="1056866"/>
            <a:ext cx="11364686" cy="4324261"/>
          </a:xfrm>
          <a:prstGeom prst="rect">
            <a:avLst/>
          </a:prstGeom>
        </p:spPr>
        <p:txBody>
          <a:bodyPr wrap="square">
            <a:spAutoFit/>
          </a:bodyPr>
          <a:lstStyle/>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Stack memory is very limited.</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Random access is not possible.</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Creating too many objects on the stack can increase the risk of stack overflow.</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Variable storage will be overwritten, which sometimes leads to undefined behavior of the function or program.</a:t>
            </a:r>
          </a:p>
          <a:p>
            <a:pPr marL="457200" indent="-457200" algn="just">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stack will fall outside of the memory area, which might lead to an abnormal termination.</a:t>
            </a:r>
          </a:p>
        </p:txBody>
      </p:sp>
    </p:spTree>
    <p:extLst>
      <p:ext uri="{BB962C8B-B14F-4D97-AF65-F5344CB8AC3E}">
        <p14:creationId xmlns:p14="http://schemas.microsoft.com/office/powerpoint/2010/main" val="225023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2D93BB6D-E759-4F54-8BA6-9A6B01EE2D45}"/>
              </a:ext>
            </a:extLst>
          </p:cNvPr>
          <p:cNvSpPr/>
          <p:nvPr/>
        </p:nvSpPr>
        <p:spPr>
          <a:xfrm>
            <a:off x="98474" y="182880"/>
            <a:ext cx="11957538" cy="73152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latin typeface="Times New Roman" panose="02020603050405020304" pitchFamily="18" charset="0"/>
                <a:cs typeface="Times New Roman" panose="02020603050405020304" pitchFamily="18" charset="0"/>
              </a:rPr>
              <a:t>Addressing Modes</a:t>
            </a:r>
          </a:p>
        </p:txBody>
      </p:sp>
      <p:sp>
        <p:nvSpPr>
          <p:cNvPr id="5" name="Rectangle 4"/>
          <p:cNvSpPr/>
          <p:nvPr/>
        </p:nvSpPr>
        <p:spPr>
          <a:xfrm>
            <a:off x="394900" y="1056866"/>
            <a:ext cx="11364686" cy="4708981"/>
          </a:xfrm>
          <a:prstGeom prst="rect">
            <a:avLst/>
          </a:prstGeom>
        </p:spPr>
        <p:txBody>
          <a:bodyPr wrap="square">
            <a:spAutoFit/>
          </a:bodyPr>
          <a:lstStyle/>
          <a:p>
            <a:pPr algn="just"/>
            <a:r>
              <a:rPr lang="en-US" sz="2500" dirty="0">
                <a:latin typeface="Times New Roman" panose="02020603050405020304" pitchFamily="18" charset="0"/>
                <a:cs typeface="Times New Roman" panose="02020603050405020304" pitchFamily="18" charset="0"/>
              </a:rPr>
              <a:t>Operand, Operator and </a:t>
            </a:r>
            <a:r>
              <a:rPr lang="en-US" sz="2500" dirty="0" smtClean="0">
                <a:latin typeface="Times New Roman" panose="02020603050405020304" pitchFamily="18" charset="0"/>
                <a:cs typeface="Times New Roman" panose="02020603050405020304" pitchFamily="18" charset="0"/>
              </a:rPr>
              <a:t>Opcode</a:t>
            </a:r>
          </a:p>
          <a:p>
            <a:pPr algn="just"/>
            <a:endParaRPr lang="en-US" sz="25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Operands are the objects that are manipulated and operators are the symbols that represent specific actions. </a:t>
            </a:r>
          </a:p>
          <a:p>
            <a:pPr marL="1257300" lvl="2" indent="-3429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For example, in the expression x + 5, x and 5 are operands and + is an operator. </a:t>
            </a:r>
            <a:endParaRPr lang="en-US" sz="2500" dirty="0" smtClean="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endParaRPr lang="en-US" sz="25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Opcode is an instruction that tells processor what to do with the variable or data written besides it. </a:t>
            </a:r>
          </a:p>
          <a:p>
            <a:pPr marL="1257300" lvl="2" indent="-3429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For Example: ADD R1,R2</a:t>
            </a:r>
          </a:p>
          <a:p>
            <a:pPr marL="1257300" lvl="2" indent="-342900" algn="just">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ADD is the Opcode and R1 and R2 are the Operand.</a:t>
            </a:r>
          </a:p>
          <a:p>
            <a:pPr marL="1257300" lvl="2" indent="-342900" algn="just">
              <a:buFont typeface="Wingdings" panose="05000000000000000000" pitchFamily="2" charset="2"/>
              <a:buChar char="§"/>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93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1800</Words>
  <Application>Microsoft Office PowerPoint</Application>
  <PresentationFormat>Widescreen</PresentationFormat>
  <Paragraphs>295</Paragraphs>
  <Slides>30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맑은 고딕</vt:lpstr>
      <vt:lpstr>Arial</vt:lpstr>
      <vt:lpstr>Calibri</vt:lpstr>
      <vt:lpstr>Calibri Light</vt:lpstr>
      <vt:lpstr>Nunito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Himanshu Gajera</cp:lastModifiedBy>
  <cp:revision>456</cp:revision>
  <dcterms:created xsi:type="dcterms:W3CDTF">2023-07-24T00:24:04Z</dcterms:created>
  <dcterms:modified xsi:type="dcterms:W3CDTF">2023-10-05T04:04:08Z</dcterms:modified>
</cp:coreProperties>
</file>