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1.xml" ContentType="application/vnd.openxmlformats-officedocument.theme+xml"/>
  <Override PartName="/ppt/theme/themeOverride3.xml" ContentType="application/vnd.openxmlformats-officedocument.themeOverride+xml"/>
  <Override PartName="/ppt/notesMasters/notesMaster1.xml" ContentType="application/vnd.openxmlformats-officedocument.presentationml.notesMaster+xml"/>
  <Override PartName="/ppt/ink/ink2.xml" ContentType="application/inkml+xml"/>
  <Override PartName="/ppt/theme/themeOverride2.xml" ContentType="application/vnd.openxmlformats-officedocument.themeOverride+xml"/>
  <Override PartName="/ppt/ink/ink1.xml" ContentType="application/inkml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59" r:id="rId3"/>
    <p:sldId id="258" r:id="rId4"/>
    <p:sldId id="326" r:id="rId5"/>
    <p:sldId id="264" r:id="rId6"/>
    <p:sldId id="265" r:id="rId7"/>
    <p:sldId id="266" r:id="rId8"/>
    <p:sldId id="268" r:id="rId9"/>
    <p:sldId id="271" r:id="rId10"/>
    <p:sldId id="274" r:id="rId11"/>
    <p:sldId id="276" r:id="rId12"/>
    <p:sldId id="278" r:id="rId13"/>
    <p:sldId id="279" r:id="rId14"/>
    <p:sldId id="280" r:id="rId15"/>
    <p:sldId id="282" r:id="rId16"/>
    <p:sldId id="320" r:id="rId17"/>
    <p:sldId id="332" r:id="rId18"/>
    <p:sldId id="321" r:id="rId19"/>
    <p:sldId id="333" r:id="rId20"/>
    <p:sldId id="334" r:id="rId21"/>
    <p:sldId id="322" r:id="rId22"/>
    <p:sldId id="323" r:id="rId23"/>
    <p:sldId id="324" r:id="rId24"/>
    <p:sldId id="325" r:id="rId25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 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 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 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 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 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 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 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0T09:22:45.37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6:42:51.560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758E528-7B9F-4F10-9BF0-0E323369EA8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0F2FC58-334F-4387-8E81-81061E1BF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BD6BCFA-3F2B-4A50-B4F4-6FAD2195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12851CC-EE87-4E2F-A0D5-B06211561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3BCED8A6-D741-4279-83C2-D3747624B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6E117CE6-F1B6-45E6-9950-A759751E5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3EC18DE6-471D-47C5-8C69-2578DE21A1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51F3419B-CFFB-44DA-9935-5B59B73EB9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19710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EE466CF-64AE-405F-ACEF-8D53948E7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8843322-2190-4E10-BFF2-01895C74D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19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BB6E82FA-7BD9-4C85-9F74-D9CC892A9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C62A8CDF-9977-4FE0-8DC7-0E203E600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A1B960DE-905E-44C7-968F-E7743F037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D710B87A-DD4B-4CF3-9AF2-B20BB37F81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98572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4B07C3B-E2A1-4F27-9E37-4774040AC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BC8DA8D-080B-4D57-B3E5-A9D07DF12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21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2ACC8FDE-3DA6-47C3-ABCC-CDBA0841A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6FBC0A10-7D26-4AB7-BA5B-ACEC751D2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998F6128-2BFC-4E91-A9AD-002A3A888D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00A84D45-872C-4976-8973-E9957048B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49737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0271A65D-CAE1-41EC-BA7F-F5999ABA7E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48D328A8-2466-474E-AEE9-24AE64DC6E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305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9495B75-B4F4-46D6-A874-983F6815D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7C34386-C422-4043-87F3-DAB4450B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67D33552-79C8-4564-8C92-636A885EB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0904A0D-3BB0-42E0-ADD2-3F267EADF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7DB2F0B4-3FCB-4DC2-9941-42B5801B86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C2324100-7D55-46CB-BA11-640F99D653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38690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0F0218C-C766-4E57-95AB-87DA79285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2C83727-EAAF-4C35-8F96-F21F96EE0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100B4C5F-A360-4771-9B9C-0326CF47B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122AEAB5-57CB-42A2-9B21-0FF80A746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545BD3D6-8C20-4A1A-A293-90152FEA3F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7A8FFCF7-5FEF-49A0-8FA7-D03524FD9D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79808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46CB509-0F6D-4361-A5CC-FD91F2C6E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4B89B6D-2B6F-4478-AE2A-17C2FEE57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7F98E145-6384-4BBD-A7DD-20C3210CE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8299555C-FC0A-416E-B394-F10D6CDC5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7BED5090-FCC2-443B-9D2C-692A688AA0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58ADA019-6A51-4FE8-8BA8-786FC206F9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636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336D47-3B6E-4F3A-8B9C-A43FFAB8F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4F5E1F5-EEEB-4740-99AB-68A44257C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3C644957-549E-4D4C-9877-39598B2A2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D555EEAF-56FC-4595-A239-BD34EB83E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20BCEF55-ED91-4798-B410-5A4694CB6C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8F0BDF43-F9D4-4139-A6F8-C6B56E6144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49954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E358619-B82C-4180-A161-A43D36AB7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4FA0259-829A-4599-97D7-ACF4B78CE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50CFCBF3-DFA4-48A4-BC4F-3FD04CE50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C8B55776-87CB-47AE-9863-7114D5E19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88CB2D16-CC7F-4DE2-8CD4-3978FC53F4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CE67CEE0-5814-49E6-B669-A64CA7034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20789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0F3544E-E5B8-4707-BA20-67D6E419D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4411807-0CDB-4647-8BC4-F4D7A5D9D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10EA7A5C-2861-4F0D-A90D-FDEBD5001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F07BCA71-13DE-453B-8D72-5D722E38E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29C6767D-787C-43EA-AE48-B8FEDACAA1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AF383D02-853C-45F5-B59D-BA5B0885EA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68320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BF8B92A-D8A3-4F79-ABA7-5CFD3C12A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2C78644-B8B4-4135-87F6-DD3CD9238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A559FDB3-A4A9-4A9A-A642-0E4AC7892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41F0FB25-323C-4330-A92A-C4D190293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2F9B5F16-CE0A-445A-B89B-281375C6EA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05D1AEDE-BDC7-42EA-9A59-A6597AF11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53000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4C4C3CF-45E9-4366-A4C7-25D8FE933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C6C0898-ABB6-4955-9373-34F00E415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528EBC8F-EA38-4B2D-B909-7518DF5E3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18348A0B-6E71-4B24-8437-A13F05BD6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6CB4B00C-3F19-4690-BD55-561D23004D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8CA43CDA-97E3-4F8D-8C3D-9617E93759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38069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4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8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9584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41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65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18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65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37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BEC1-930F-40BD-AA0D-3CA477A17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152400"/>
            <a:ext cx="10938933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9D413-2984-4CD8-B6B9-DE130647D9E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066800"/>
            <a:ext cx="5350933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5337E-921D-4877-91CC-8920B4836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3734" y="1066800"/>
            <a:ext cx="5350933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6C628-32C6-490C-8FF3-20B1420FCF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647767" y="6237288"/>
            <a:ext cx="2438400" cy="514350"/>
          </a:xfrm>
        </p:spPr>
        <p:txBody>
          <a:bodyPr/>
          <a:lstStyle>
            <a:lvl1pPr>
              <a:defRPr/>
            </a:lvl1pPr>
          </a:lstStyle>
          <a:p>
            <a:fld id="{F84FB8A0-3CDD-4F66-A643-4B86132A598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433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0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3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2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8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1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3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3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4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B9CFA2-CF1E-4737-92B6-683F9DD67CDF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41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 /><Relationship Id="rId1" Type="http://schemas.openxmlformats.org/officeDocument/2006/relationships/themeOverride" Target="../theme/themeOverride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5.vml" /><Relationship Id="rId5" Type="http://schemas.openxmlformats.org/officeDocument/2006/relationships/image" Target="../media/image12.png" /><Relationship Id="rId4" Type="http://schemas.openxmlformats.org/officeDocument/2006/relationships/oleObject" Target="../embeddings/oleObject5.bin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6.vml" /><Relationship Id="rId5" Type="http://schemas.openxmlformats.org/officeDocument/2006/relationships/image" Target="../media/image13.png" /><Relationship Id="rId4" Type="http://schemas.openxmlformats.org/officeDocument/2006/relationships/oleObject" Target="../embeddings/oleObject6.bin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 /><Relationship Id="rId2" Type="http://schemas.openxmlformats.org/officeDocument/2006/relationships/slideLayout" Target="../slideLayouts/slideLayout2.xml" /><Relationship Id="rId1" Type="http://schemas.openxmlformats.org/officeDocument/2006/relationships/themeOverride" Target="../theme/themeOverride3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 /><Relationship Id="rId2" Type="http://schemas.openxmlformats.org/officeDocument/2006/relationships/slideLayout" Target="../slideLayouts/slideLayout18.xml" /><Relationship Id="rId1" Type="http://schemas.openxmlformats.org/officeDocument/2006/relationships/vmlDrawing" Target="../drawings/vmlDrawing7.vml" /><Relationship Id="rId5" Type="http://schemas.openxmlformats.org/officeDocument/2006/relationships/image" Target="../media/image14.png" /><Relationship Id="rId4" Type="http://schemas.openxmlformats.org/officeDocument/2006/relationships/oleObject" Target="../embeddings/oleObject7.bin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8.vml" /><Relationship Id="rId5" Type="http://schemas.openxmlformats.org/officeDocument/2006/relationships/image" Target="../media/image15.png" /><Relationship Id="rId4" Type="http://schemas.openxmlformats.org/officeDocument/2006/relationships/oleObject" Target="../embeddings/oleObject8.bin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 /><Relationship Id="rId2" Type="http://schemas.openxmlformats.org/officeDocument/2006/relationships/image" Target="../media/image17.emf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7.png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 /><Relationship Id="rId2" Type="http://schemas.openxmlformats.org/officeDocument/2006/relationships/vmlDrawing" Target="../drawings/vmlDrawing1.vml" /><Relationship Id="rId1" Type="http://schemas.openxmlformats.org/officeDocument/2006/relationships/themeOverride" Target="../theme/themeOverride2.xml" /><Relationship Id="rId6" Type="http://schemas.openxmlformats.org/officeDocument/2006/relationships/image" Target="../media/image8.png" /><Relationship Id="rId5" Type="http://schemas.openxmlformats.org/officeDocument/2006/relationships/oleObject" Target="../embeddings/oleObject1.bin" /><Relationship Id="rId4" Type="http://schemas.openxmlformats.org/officeDocument/2006/relationships/notesSlide" Target="../notesSlides/notesSlide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 /><Relationship Id="rId7" Type="http://schemas.openxmlformats.org/officeDocument/2006/relationships/image" Target="../media/image18.png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.vml" /><Relationship Id="rId6" Type="http://schemas.openxmlformats.org/officeDocument/2006/relationships/customXml" Target="../ink/ink2.xml" /><Relationship Id="rId5" Type="http://schemas.openxmlformats.org/officeDocument/2006/relationships/image" Target="../media/image9.png" /><Relationship Id="rId4" Type="http://schemas.openxmlformats.org/officeDocument/2006/relationships/oleObject" Target="../embeddings/oleObject2.bin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.vml" /><Relationship Id="rId5" Type="http://schemas.openxmlformats.org/officeDocument/2006/relationships/image" Target="../media/image10.png" /><Relationship Id="rId4" Type="http://schemas.openxmlformats.org/officeDocument/2006/relationships/oleObject" Target="../embeddings/oleObject3.bin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4.vml" /><Relationship Id="rId5" Type="http://schemas.openxmlformats.org/officeDocument/2006/relationships/image" Target="../media/image11.png" /><Relationship Id="rId4" Type="http://schemas.openxmlformats.org/officeDocument/2006/relationships/oleObject" Target="../embeddings/oleObject4.bin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dirty="0"/>
              <a:t>Addressing Modes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3201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8284A03-0263-4E28-8D54-F340E249A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F7990198-35F6-478E-84CD-5D60BC4711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Register Indirect Addressing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72CDEB05-7AFA-4EC1-A6CA-3F58523D34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0576" y="1704313"/>
            <a:ext cx="8849183" cy="4058751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+mj-lt"/>
                <a:ea typeface="+mj-ea"/>
              </a:rPr>
              <a:t>Indirect addressing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+mj-lt"/>
                <a:ea typeface="+mj-ea"/>
              </a:rPr>
              <a:t>EA = (R)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+mj-lt"/>
                <a:ea typeface="+mj-ea"/>
              </a:rPr>
              <a:t>Operand is in memory cell pointed to by contents of register 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+mj-lt"/>
                <a:ea typeface="+mj-ea"/>
              </a:rPr>
              <a:t>Large address space (2</a:t>
            </a:r>
            <a:r>
              <a:rPr lang="en-US" altLang="zh-TW" sz="2400" baseline="30000" dirty="0">
                <a:latin typeface="+mj-lt"/>
                <a:ea typeface="+mj-ea"/>
              </a:rPr>
              <a:t>n</a:t>
            </a:r>
            <a:r>
              <a:rPr lang="en-US" altLang="zh-TW" sz="2400" dirty="0">
                <a:latin typeface="+mj-lt"/>
                <a:ea typeface="+mj-ea"/>
              </a:rPr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+mj-lt"/>
                <a:ea typeface="+mj-ea"/>
              </a:rPr>
              <a:t>One fewer memory access than indirect addressing</a:t>
            </a:r>
          </a:p>
        </p:txBody>
      </p:sp>
      <p:graphicFrame>
        <p:nvGraphicFramePr>
          <p:cNvPr id="5" name="Object 29">
            <a:extLst>
              <a:ext uri="{FF2B5EF4-FFF2-40B4-BE49-F238E27FC236}">
                <a16:creationId xmlns:a16="http://schemas.microsoft.com/office/drawing/2014/main" id="{AFD2FA3F-4E39-4599-8E38-A2C069D33D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276095"/>
              </p:ext>
            </p:extLst>
          </p:nvPr>
        </p:nvGraphicFramePr>
        <p:xfrm>
          <a:off x="8651942" y="3429000"/>
          <a:ext cx="3168516" cy="3188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點陣圖影像" r:id="rId4" imgW="3000000" imgH="3019048" progId="Paint.Picture">
                  <p:embed/>
                </p:oleObj>
              </mc:Choice>
              <mc:Fallback>
                <p:oleObj name="點陣圖影像" r:id="rId4" imgW="3000000" imgH="3019048" progId="Paint.Picture">
                  <p:embed/>
                  <p:pic>
                    <p:nvPicPr>
                      <p:cNvPr id="5" name="Object 29">
                        <a:extLst>
                          <a:ext uri="{FF2B5EF4-FFF2-40B4-BE49-F238E27FC236}">
                            <a16:creationId xmlns:a16="http://schemas.microsoft.com/office/drawing/2014/main" id="{AFD2FA3F-4E39-4599-8E38-A2C069D33D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942" y="3429000"/>
                        <a:ext cx="3168516" cy="3188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40127D9-512E-40DC-9034-C5211A93D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C0B5B69E-903F-4DE7-A350-B3A6F70886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Displacement Addressing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D7176911-2BF2-4EDD-8C6A-5E47C1A3BA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3795" y="1732449"/>
            <a:ext cx="7780039" cy="4058751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EA = A + (R)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Effective address=start address + displacement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Effective address=Offset + (Segment Register)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Use direct and register indirect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Address field hold two values</a:t>
            </a:r>
          </a:p>
          <a:p>
            <a:pPr lvl="1"/>
            <a:r>
              <a:rPr lang="en-US" altLang="zh-TW" dirty="0"/>
              <a:t>A = base value</a:t>
            </a:r>
          </a:p>
          <a:p>
            <a:pPr lvl="1"/>
            <a:r>
              <a:rPr lang="en-US" altLang="zh-TW" dirty="0"/>
              <a:t>R = register that holds displacement</a:t>
            </a:r>
          </a:p>
          <a:p>
            <a:pPr lvl="1"/>
            <a:r>
              <a:rPr lang="en-US" altLang="zh-TW" dirty="0"/>
              <a:t>or vice versa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zh-TW" altLang="en-US" sz="2800" dirty="0">
              <a:latin typeface="+mj-lt"/>
              <a:ea typeface="+mj-ea"/>
            </a:endParaRPr>
          </a:p>
        </p:txBody>
      </p:sp>
      <p:graphicFrame>
        <p:nvGraphicFramePr>
          <p:cNvPr id="5" name="Object 36">
            <a:extLst>
              <a:ext uri="{FF2B5EF4-FFF2-40B4-BE49-F238E27FC236}">
                <a16:creationId xmlns:a16="http://schemas.microsoft.com/office/drawing/2014/main" id="{299A4561-DB3F-4EC5-9ADE-082202A6AC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085067"/>
              </p:ext>
            </p:extLst>
          </p:nvPr>
        </p:nvGraphicFramePr>
        <p:xfrm>
          <a:off x="8331202" y="3290519"/>
          <a:ext cx="3385162" cy="3396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點陣圖影像" r:id="rId4" imgW="3010320" imgH="3019048" progId="Paint.Picture">
                  <p:embed/>
                </p:oleObj>
              </mc:Choice>
              <mc:Fallback>
                <p:oleObj name="點陣圖影像" r:id="rId4" imgW="3010320" imgH="3019048" progId="Paint.Picture">
                  <p:embed/>
                  <p:pic>
                    <p:nvPicPr>
                      <p:cNvPr id="5" name="Object 36">
                        <a:extLst>
                          <a:ext uri="{FF2B5EF4-FFF2-40B4-BE49-F238E27FC236}">
                            <a16:creationId xmlns:a16="http://schemas.microsoft.com/office/drawing/2014/main" id="{299A4561-DB3F-4EC5-9ADE-082202A6AC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1202" y="3290519"/>
                        <a:ext cx="3385162" cy="33960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>
            <a:extLst>
              <a:ext uri="{FF2B5EF4-FFF2-40B4-BE49-F238E27FC236}">
                <a16:creationId xmlns:a16="http://schemas.microsoft.com/office/drawing/2014/main" id="{86BF9FE6-5435-45CB-8AB5-C397ED47B7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Relative Addressing (PC-Relative)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47583DC7-D366-4B7E-B2F8-78D92E01DF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A version of displacement addressing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R = Program counter, PC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EA = A + (PC)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i.e. get operand from A cells from current location pointed to by PC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 err="1">
                <a:latin typeface="+mj-lt"/>
                <a:ea typeface="+mj-ea"/>
              </a:rPr>
              <a:t>c.f</a:t>
            </a:r>
            <a:r>
              <a:rPr lang="en-US" altLang="zh-TW" sz="2800" dirty="0">
                <a:latin typeface="+mj-lt"/>
                <a:ea typeface="+mj-ea"/>
              </a:rPr>
              <a:t> locality of reference &amp; cache usage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zh-TW" altLang="en-US" sz="2800" dirty="0">
              <a:latin typeface="+mj-lt"/>
              <a:ea typeface="+mj-ea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766A62F9-F35D-484F-8EC2-0B29C273F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9D68051-BC24-41AF-B9F7-0B91BDA5E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223F0205-311F-412B-942B-3EE503F94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Base-Register Addressing</a:t>
            </a: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4621A95E-E385-4F5B-850D-85C0E6042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A holds displacement</a:t>
            </a:r>
          </a:p>
          <a:p>
            <a:pPr lvl="1"/>
            <a:r>
              <a:rPr lang="en-US" altLang="zh-TW" dirty="0"/>
              <a:t>EA = (CS) + 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R holds pointer to base address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R may be explicit or implicit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B5C8235-493F-420F-BCC1-3445D1B09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8CAA166F-A1AB-455E-92A2-73D3C6D50F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Indexed Addressing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218A00C7-3515-4F33-996B-34519E299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A = base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R = displacement</a:t>
            </a:r>
          </a:p>
          <a:p>
            <a:pPr lvl="1"/>
            <a:r>
              <a:rPr lang="en-US" altLang="zh-TW" dirty="0"/>
              <a:t>EA = A + (R)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Good for accessing arrays</a:t>
            </a:r>
          </a:p>
          <a:p>
            <a:pPr lvl="1"/>
            <a:r>
              <a:rPr lang="en-US" altLang="zh-TW" dirty="0"/>
              <a:t>EA = A + (R)</a:t>
            </a:r>
          </a:p>
          <a:p>
            <a:pPr lvl="1"/>
            <a:r>
              <a:rPr lang="en-US" altLang="zh-TW" dirty="0"/>
              <a:t>R++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zh-TW" altLang="en-US" sz="2800" dirty="0">
              <a:latin typeface="+mj-lt"/>
              <a:ea typeface="+mj-ea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33C9DA3-B06E-43A3-9579-F90D1735E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34F0FCAE-3E8C-49E1-A0AD-12F0D9CB89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Stack Addressing</a:t>
            </a: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58A50AF6-00F4-466F-8EED-84C4C29D3A4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3498" y="1573236"/>
            <a:ext cx="5286120" cy="4447735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Operand is (implicitly) on top of stack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e.g. </a:t>
            </a:r>
          </a:p>
          <a:p>
            <a:pPr lvl="1"/>
            <a:r>
              <a:rPr lang="en-US" altLang="zh-TW" dirty="0"/>
              <a:t>ADD	Pop top two items from stack				and add and push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zh-TW" altLang="en-US" sz="2800" dirty="0">
              <a:latin typeface="+mj-lt"/>
              <a:ea typeface="+mj-ea"/>
            </a:endParaRPr>
          </a:p>
        </p:txBody>
      </p:sp>
      <p:graphicFrame>
        <p:nvGraphicFramePr>
          <p:cNvPr id="45062" name="Object 6">
            <a:extLst>
              <a:ext uri="{FF2B5EF4-FFF2-40B4-BE49-F238E27FC236}">
                <a16:creationId xmlns:a16="http://schemas.microsoft.com/office/drawing/2014/main" id="{30441193-2348-42F8-B6B2-BD27419975FC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43336768"/>
              </p:ext>
            </p:extLst>
          </p:nvPr>
        </p:nvGraphicFramePr>
        <p:xfrm>
          <a:off x="6871410" y="1485106"/>
          <a:ext cx="3862387" cy="388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點陣圖影像" r:id="rId4" imgW="3000000" imgH="3019048" progId="Paint.Picture">
                  <p:embed/>
                </p:oleObj>
              </mc:Choice>
              <mc:Fallback>
                <p:oleObj name="點陣圖影像" r:id="rId4" imgW="3000000" imgH="3019048" progId="Paint.Picture">
                  <p:embed/>
                  <p:pic>
                    <p:nvPicPr>
                      <p:cNvPr id="45062" name="Object 6">
                        <a:extLst>
                          <a:ext uri="{FF2B5EF4-FFF2-40B4-BE49-F238E27FC236}">
                            <a16:creationId xmlns:a16="http://schemas.microsoft.com/office/drawing/2014/main" id="{30441193-2348-42F8-B6B2-BD27419975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1410" y="1485106"/>
                        <a:ext cx="3862387" cy="388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64" name="Object 4">
            <a:extLst>
              <a:ext uri="{FF2B5EF4-FFF2-40B4-BE49-F238E27FC236}">
                <a16:creationId xmlns:a16="http://schemas.microsoft.com/office/drawing/2014/main" id="{E4BE469B-6231-48F0-838B-98D09DCD9B3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675636"/>
              </p:ext>
            </p:extLst>
          </p:nvPr>
        </p:nvGraphicFramePr>
        <p:xfrm>
          <a:off x="1205347" y="1913206"/>
          <a:ext cx="9781306" cy="4051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點陣圖影像" r:id="rId4" imgW="10438095" imgH="4323810" progId="Paint.Picture">
                  <p:embed/>
                </p:oleObj>
              </mc:Choice>
              <mc:Fallback>
                <p:oleObj name="點陣圖影像" r:id="rId4" imgW="10438095" imgH="4323810" progId="Paint.Picture">
                  <p:embed/>
                  <p:pic>
                    <p:nvPicPr>
                      <p:cNvPr id="143364" name="Object 4">
                        <a:extLst>
                          <a:ext uri="{FF2B5EF4-FFF2-40B4-BE49-F238E27FC236}">
                            <a16:creationId xmlns:a16="http://schemas.microsoft.com/office/drawing/2014/main" id="{E4BE469B-6231-48F0-838B-98D09DCD9B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5347" y="1913206"/>
                        <a:ext cx="9781306" cy="4051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44591F9-F5FC-4163-96EA-AD49FB50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1867" y="152400"/>
            <a:ext cx="10938933" cy="838200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Finally…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698" y="1535502"/>
            <a:ext cx="10339718" cy="381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67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B4E440-FB28-40B2-9156-F74889FCE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5" y="998353"/>
            <a:ext cx="6330396" cy="5091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34BE94-7D98-4CFD-8B18-6356396E9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330" y="1530804"/>
            <a:ext cx="5151794" cy="379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77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963" y="187314"/>
            <a:ext cx="9512051" cy="648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4E048E46-1FDA-4D9B-A713-BBCCC3AB7BEB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600" dirty="0"/>
              <a:t>Operand, Operator and Opcode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6A02525-B0F0-48A2-A1C2-02F64E4C9B9D}"/>
              </a:ext>
            </a:extLst>
          </p:cNvPr>
          <p:cNvSpPr txBox="1">
            <a:spLocks noChangeArrowheads="1"/>
          </p:cNvSpPr>
          <p:nvPr/>
        </p:nvSpPr>
        <p:spPr>
          <a:xfrm>
            <a:off x="768286" y="1589468"/>
            <a:ext cx="11075438" cy="4525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2"/>
                </a:solidFill>
                <a:latin typeface="+mj-lt"/>
                <a:ea typeface="+mj-ea"/>
              </a:rPr>
              <a:t>Operands are the objects that are manipulated and operators are the symbols that represent specific actions.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altLang="ko-KR" sz="2600" dirty="0">
                <a:solidFill>
                  <a:schemeClr val="tx2"/>
                </a:solidFill>
                <a:latin typeface="+mj-lt"/>
                <a:ea typeface="+mj-ea"/>
              </a:rPr>
              <a:t>For example, in the expression x + 5, x and 5 are operands and + is an operator. </a:t>
            </a:r>
          </a:p>
          <a:p>
            <a:pPr lvl="1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</a:rPr>
              <a:t>Opcode is an instruction that tells processor what to do with the variable or data written besides it.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altLang="ko-KR" sz="2600" dirty="0">
                <a:solidFill>
                  <a:schemeClr val="tx2"/>
                </a:solidFill>
                <a:latin typeface="+mj-lt"/>
                <a:ea typeface="+mj-ea"/>
              </a:rPr>
              <a:t>For Example: ADD R1,R2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altLang="ko-KR" sz="2600" dirty="0">
                <a:solidFill>
                  <a:schemeClr val="tx2"/>
                </a:solidFill>
                <a:latin typeface="+mj-lt"/>
                <a:ea typeface="+mj-ea"/>
              </a:rPr>
              <a:t>ADD is the Opcode and R1 and R2 are the Operand.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B0EAC68-3EB9-4A9A-A799-C6D432F76415}"/>
                  </a:ext>
                </a:extLst>
              </p14:cNvPr>
              <p14:cNvContentPartPr/>
              <p14:nvPr/>
            </p14:nvContentPartPr>
            <p14:xfrm>
              <a:off x="6062594" y="6456988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B0EAC68-3EB9-4A9A-A799-C6D432F764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4954" y="643898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8025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765" y="741871"/>
            <a:ext cx="7812392" cy="544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8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412BF4-2BE5-4F66-90AE-554A4F93F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79" y="1093763"/>
            <a:ext cx="10974642" cy="467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1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B3D7C1-F1C7-45D0-A362-867EAC973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52" y="933034"/>
            <a:ext cx="10116295" cy="535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37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5C39CA-248F-4F46-86C6-06A5AEA11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70" y="833583"/>
            <a:ext cx="9926901" cy="562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85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920308-0EAE-4598-8D20-174D27DD2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31" y="458707"/>
            <a:ext cx="9340947" cy="605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0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4E048E46-1FDA-4D9B-A713-BBCCC3AB7BEB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600" dirty="0"/>
              <a:t>Addressing Modes – What is</a:t>
            </a:r>
            <a:r>
              <a:rPr lang="en-US" altLang="ko-KR" sz="3600" dirty="0">
                <a:latin typeface="Arial" panose="020B0604020202020204" pitchFamily="34" charset="0"/>
              </a:rPr>
              <a:t>…</a:t>
            </a:r>
            <a:endParaRPr lang="en-US" altLang="ko-KR" sz="36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6A02525-B0F0-48A2-A1C2-02F64E4C9B9D}"/>
              </a:ext>
            </a:extLst>
          </p:cNvPr>
          <p:cNvSpPr txBox="1">
            <a:spLocks noChangeArrowheads="1"/>
          </p:cNvSpPr>
          <p:nvPr/>
        </p:nvSpPr>
        <p:spPr>
          <a:xfrm>
            <a:off x="587827" y="1600200"/>
            <a:ext cx="11075438" cy="4525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effectLst/>
                <a:cs typeface="Calibri" panose="020F0502020204030204" pitchFamily="34" charset="0"/>
              </a:rPr>
              <a:t>The term addressing modes refers to the way in which the operand of an instruction is specified.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ko-KR" sz="2800" dirty="0">
              <a:effectLst/>
              <a:cs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effectLst/>
                <a:cs typeface="Calibri" panose="020F0502020204030204" pitchFamily="34" charset="0"/>
              </a:rPr>
              <a:t>The addressing mode specifies a rule for interpreting or modifying the address field of the instruction before the operand is actually executed.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ko-KR" sz="2800" dirty="0">
              <a:effectLst/>
              <a:cs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effectLst/>
                <a:cs typeface="Calibri" panose="020F0502020204030204" pitchFamily="34" charset="0"/>
              </a:rPr>
              <a:t>An addressing mode specifies how to calculate the effective memory address of an operand by using information held in registers and/or constants contained within a machine instruction</a:t>
            </a:r>
          </a:p>
        </p:txBody>
      </p:sp>
    </p:spTree>
    <p:extLst>
      <p:ext uri="{BB962C8B-B14F-4D97-AF65-F5344CB8AC3E}">
        <p14:creationId xmlns:p14="http://schemas.microsoft.com/office/powerpoint/2010/main" val="52818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4E048E46-1FDA-4D9B-A713-BBCCC3AB7BEB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600" dirty="0"/>
              <a:t>Format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6A02525-B0F0-48A2-A1C2-02F64E4C9B9D}"/>
              </a:ext>
            </a:extLst>
          </p:cNvPr>
          <p:cNvSpPr txBox="1">
            <a:spLocks noChangeArrowheads="1"/>
          </p:cNvSpPr>
          <p:nvPr/>
        </p:nvSpPr>
        <p:spPr>
          <a:xfrm>
            <a:off x="587827" y="1403248"/>
            <a:ext cx="11075438" cy="4525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400" dirty="0">
                <a:effectLst/>
                <a:cs typeface="Calibri" panose="020F0502020204030204" pitchFamily="34" charset="0"/>
              </a:rPr>
              <a:t>The control unit is designed to go through an instruction cycle that is divided into three major phases: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altLang="ko-KR" sz="2400" dirty="0">
                <a:effectLst/>
                <a:cs typeface="Calibri" panose="020F0502020204030204" pitchFamily="34" charset="0"/>
              </a:rPr>
              <a:t>Fetch the instruction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altLang="ko-KR" sz="2400" dirty="0">
                <a:effectLst/>
                <a:cs typeface="Calibri" panose="020F0502020204030204" pitchFamily="34" charset="0"/>
              </a:rPr>
              <a:t>Decode the instruction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altLang="ko-KR" sz="2400" dirty="0">
                <a:effectLst/>
                <a:cs typeface="Calibri" panose="020F0502020204030204" pitchFamily="34" charset="0"/>
              </a:rPr>
              <a:t>Execute the instruction</a:t>
            </a:r>
          </a:p>
          <a:p>
            <a:pPr lvl="1" indent="-457200" algn="just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  <a:effectLst/>
                <a:cs typeface="Calibri" panose="020F0502020204030204" pitchFamily="34" charset="0"/>
              </a:rPr>
              <a:t>There is one register called Program Counter (PC) that keeps track of the instructions in the program stored in memory.</a:t>
            </a:r>
          </a:p>
          <a:p>
            <a:pPr lvl="1" indent="-457200" algn="just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  <a:effectLst/>
                <a:cs typeface="Calibri" panose="020F0502020204030204" pitchFamily="34" charset="0"/>
              </a:rPr>
              <a:t>An example of an instruction format with a distinct addressing mode field is shown in following figure: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F9B1DD-83E1-42A9-9F92-09CBE52ED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682" y="5851309"/>
            <a:ext cx="4403188" cy="91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5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9190F3B-BC58-445D-9F56-0B6AC1D29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65C0E62-7AF3-40F8-9970-FE3A3AA5F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BABF0462-18F9-4CE6-A6BA-CA84C0CE8F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Addressing Modes – Types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BB95B47-5ED8-4170-A4BD-275719496E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Immediate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Direct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Indirect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Register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Register Indirect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Displacement (Indexed)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Stack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>
            <a:extLst>
              <a:ext uri="{FF2B5EF4-FFF2-40B4-BE49-F238E27FC236}">
                <a16:creationId xmlns:a16="http://schemas.microsoft.com/office/drawing/2014/main" id="{37D6BEA3-C74F-4821-995D-2A28944852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Immediate Addressing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075E88C2-6DF8-4967-8C4F-CC87F8B7D09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25416" y="1219200"/>
            <a:ext cx="5978769" cy="5638800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Operand is part of instruction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Operand = address field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e.g.  - ADD AX, 5h</a:t>
            </a:r>
          </a:p>
          <a:p>
            <a:pPr marL="0" indent="0" algn="just">
              <a:buNone/>
            </a:pPr>
            <a:r>
              <a:rPr lang="en-US" altLang="zh-TW" sz="2800" dirty="0">
                <a:latin typeface="+mj-lt"/>
                <a:ea typeface="+mj-ea"/>
              </a:rPr>
              <a:t>             - LDA  #5</a:t>
            </a:r>
          </a:p>
          <a:p>
            <a:pPr lvl="1"/>
            <a:r>
              <a:rPr lang="en-US" altLang="zh-TW" dirty="0"/>
              <a:t>Add 5 to contents of accumulator</a:t>
            </a:r>
          </a:p>
          <a:p>
            <a:pPr lvl="1"/>
            <a:r>
              <a:rPr lang="en-US" altLang="zh-TW" dirty="0"/>
              <a:t>5 is operand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No memory reference to fetch data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Fast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Limited range</a:t>
            </a:r>
          </a:p>
        </p:txBody>
      </p:sp>
      <p:graphicFrame>
        <p:nvGraphicFramePr>
          <p:cNvPr id="8200" name="Object 8">
            <a:extLst>
              <a:ext uri="{FF2B5EF4-FFF2-40B4-BE49-F238E27FC236}">
                <a16:creationId xmlns:a16="http://schemas.microsoft.com/office/drawing/2014/main" id="{20C9123A-C15D-49F7-BB9F-02AA2F411B0D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43425524"/>
              </p:ext>
            </p:extLst>
          </p:nvPr>
        </p:nvGraphicFramePr>
        <p:xfrm>
          <a:off x="7587249" y="1698747"/>
          <a:ext cx="3698485" cy="374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點陣圖影像" r:id="rId5" imgW="3000000" imgH="3038095" progId="Paint.Picture">
                  <p:embed/>
                </p:oleObj>
              </mc:Choice>
              <mc:Fallback>
                <p:oleObj name="點陣圖影像" r:id="rId5" imgW="3000000" imgH="3038095" progId="Paint.Picture">
                  <p:embed/>
                  <p:pic>
                    <p:nvPicPr>
                      <p:cNvPr id="8200" name="Object 8">
                        <a:extLst>
                          <a:ext uri="{FF2B5EF4-FFF2-40B4-BE49-F238E27FC236}">
                            <a16:creationId xmlns:a16="http://schemas.microsoft.com/office/drawing/2014/main" id="{20C9123A-C15D-49F7-BB9F-02AA2F411B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7249" y="1698747"/>
                        <a:ext cx="3698485" cy="374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" name="Rectangle 2">
            <a:extLst>
              <a:ext uri="{FF2B5EF4-FFF2-40B4-BE49-F238E27FC236}">
                <a16:creationId xmlns:a16="http://schemas.microsoft.com/office/drawing/2014/main" id="{2C981432-5CCA-410B-AF23-558B1080A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B56266B-ECED-4443-B794-473791B3F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45EC1107-4444-41B5-B4D7-14C2977FC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Direct Addressing</a:t>
            </a: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E5FF4D62-8A76-4888-840C-29E79ECC2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3795" y="1732449"/>
            <a:ext cx="9017996" cy="4058751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Address field contains address of operand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Effective address EA = address field (A)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ADD AX, value</a:t>
            </a:r>
          </a:p>
          <a:p>
            <a:pPr marL="0" indent="0" algn="just">
              <a:buNone/>
            </a:pPr>
            <a:r>
              <a:rPr lang="en-US" altLang="zh-TW" sz="2800" dirty="0">
                <a:latin typeface="+mj-lt"/>
                <a:ea typeface="+mj-ea"/>
              </a:rPr>
              <a:t>	Value DB 05h</a:t>
            </a:r>
          </a:p>
          <a:p>
            <a:pPr lvl="1"/>
            <a:r>
              <a:rPr lang="en-US" altLang="zh-TW" dirty="0"/>
              <a:t>Add contents of cell value to accumulator AX</a:t>
            </a:r>
          </a:p>
          <a:p>
            <a:pPr lvl="1"/>
            <a:r>
              <a:rPr lang="en-US" altLang="zh-TW" dirty="0"/>
              <a:t>Look in memory at address value for operand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Single memory reference to access data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No additional calculations to work out effective address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Limited address space</a:t>
            </a:r>
          </a:p>
        </p:txBody>
      </p:sp>
      <p:graphicFrame>
        <p:nvGraphicFramePr>
          <p:cNvPr id="5" name="Object 19">
            <a:extLst>
              <a:ext uri="{FF2B5EF4-FFF2-40B4-BE49-F238E27FC236}">
                <a16:creationId xmlns:a16="http://schemas.microsoft.com/office/drawing/2014/main" id="{BB6AA806-F092-458C-9286-A37294B803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887673"/>
              </p:ext>
            </p:extLst>
          </p:nvPr>
        </p:nvGraphicFramePr>
        <p:xfrm>
          <a:off x="8389071" y="953085"/>
          <a:ext cx="3085439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點陣圖影像" r:id="rId4" imgW="3010320" imgH="3019048" progId="Paint.Picture">
                  <p:embed/>
                </p:oleObj>
              </mc:Choice>
              <mc:Fallback>
                <p:oleObj name="點陣圖影像" r:id="rId4" imgW="3010320" imgH="3019048" progId="Paint.Picture">
                  <p:embed/>
                  <p:pic>
                    <p:nvPicPr>
                      <p:cNvPr id="5" name="Object 19">
                        <a:extLst>
                          <a:ext uri="{FF2B5EF4-FFF2-40B4-BE49-F238E27FC236}">
                            <a16:creationId xmlns:a16="http://schemas.microsoft.com/office/drawing/2014/main" id="{BB6AA806-F092-458C-9286-A37294B803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9071" y="953085"/>
                        <a:ext cx="3085439" cy="309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3761C5D-9F89-4006-B2C0-09B21C83B5EC}"/>
                  </a:ext>
                </a:extLst>
              </p14:cNvPr>
              <p14:cNvContentPartPr/>
              <p14:nvPr/>
            </p14:nvContentPartPr>
            <p14:xfrm>
              <a:off x="3516314" y="2869588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3761C5D-9F89-4006-B2C0-09B21C83B5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98674" y="285158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>
            <a:extLst>
              <a:ext uri="{FF2B5EF4-FFF2-40B4-BE49-F238E27FC236}">
                <a16:creationId xmlns:a16="http://schemas.microsoft.com/office/drawing/2014/main" id="{5DE4FBA0-1F98-4096-A672-9616B8E7F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Indirect Addressing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EFEBB929-74D2-4F47-BAA7-110D0C97F9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Memory cell pointed to by address field contains the address of (pointer to) the operand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EA =(A)</a:t>
            </a:r>
          </a:p>
          <a:p>
            <a:pPr lvl="1"/>
            <a:r>
              <a:rPr lang="en-US" altLang="zh-TW" dirty="0"/>
              <a:t>Look in A, find address (A) and look there for operand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e.g. ADD AX, (A)</a:t>
            </a:r>
          </a:p>
          <a:p>
            <a:pPr lvl="1"/>
            <a:r>
              <a:rPr lang="en-US" altLang="zh-TW" dirty="0"/>
              <a:t>Add contents of cell pointed to by contents of A to accumulator</a:t>
            </a:r>
          </a:p>
        </p:txBody>
      </p:sp>
      <p:graphicFrame>
        <p:nvGraphicFramePr>
          <p:cNvPr id="5" name="Object 23">
            <a:extLst>
              <a:ext uri="{FF2B5EF4-FFF2-40B4-BE49-F238E27FC236}">
                <a16:creationId xmlns:a16="http://schemas.microsoft.com/office/drawing/2014/main" id="{52D3A29A-A901-4D7A-A05D-455D208745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049717"/>
              </p:ext>
            </p:extLst>
          </p:nvPr>
        </p:nvGraphicFramePr>
        <p:xfrm>
          <a:off x="8374871" y="2899189"/>
          <a:ext cx="3319202" cy="3330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點陣圖影像" r:id="rId4" imgW="2991268" imgH="3000000" progId="Paint.Picture">
                  <p:embed/>
                </p:oleObj>
              </mc:Choice>
              <mc:Fallback>
                <p:oleObj name="點陣圖影像" r:id="rId4" imgW="2991268" imgH="3000000" progId="Paint.Picture">
                  <p:embed/>
                  <p:pic>
                    <p:nvPicPr>
                      <p:cNvPr id="5" name="Object 23">
                        <a:extLst>
                          <a:ext uri="{FF2B5EF4-FFF2-40B4-BE49-F238E27FC236}">
                            <a16:creationId xmlns:a16="http://schemas.microsoft.com/office/drawing/2014/main" id="{52D3A29A-A901-4D7A-A05D-455D208745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4871" y="2899189"/>
                        <a:ext cx="3319202" cy="3330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>
            <a:extLst>
              <a:ext uri="{FF2B5EF4-FFF2-40B4-BE49-F238E27FC236}">
                <a16:creationId xmlns:a16="http://schemas.microsoft.com/office/drawing/2014/main" id="{5731E8AB-3DFF-476F-86AC-BFC3983EEB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Register Addressing</a:t>
            </a: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D9BA542B-108D-4695-8E6B-590E7ED821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Operand is held in register named in address filed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EA = 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Limited number of registers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Very small address field needed </a:t>
            </a:r>
          </a:p>
          <a:p>
            <a:pPr lvl="1"/>
            <a:r>
              <a:rPr lang="en-US" altLang="zh-TW" dirty="0"/>
              <a:t>Shorter instructions</a:t>
            </a:r>
          </a:p>
          <a:p>
            <a:pPr lvl="1"/>
            <a:r>
              <a:rPr lang="en-US" altLang="zh-TW" dirty="0"/>
              <a:t>Faster instruction fetch</a:t>
            </a:r>
          </a:p>
          <a:p>
            <a:pPr lvl="1"/>
            <a:r>
              <a:rPr lang="en-US" altLang="zh-TW" dirty="0"/>
              <a:t>MOV AX, BX</a:t>
            </a:r>
          </a:p>
          <a:p>
            <a:pPr lvl="1"/>
            <a:r>
              <a:rPr lang="en-US" altLang="zh-TW" dirty="0"/>
              <a:t>ADD AX, BX</a:t>
            </a:r>
          </a:p>
        </p:txBody>
      </p:sp>
      <p:graphicFrame>
        <p:nvGraphicFramePr>
          <p:cNvPr id="5" name="Object 19">
            <a:extLst>
              <a:ext uri="{FF2B5EF4-FFF2-40B4-BE49-F238E27FC236}">
                <a16:creationId xmlns:a16="http://schemas.microsoft.com/office/drawing/2014/main" id="{018FAFCF-0296-4EE3-A2E5-2102E4A2E1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820158"/>
              </p:ext>
            </p:extLst>
          </p:nvPr>
        </p:nvGraphicFramePr>
        <p:xfrm>
          <a:off x="7420290" y="2413609"/>
          <a:ext cx="4101149" cy="4087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點陣圖影像" r:id="rId4" imgW="3010320" imgH="3000000" progId="Paint.Picture">
                  <p:embed/>
                </p:oleObj>
              </mc:Choice>
              <mc:Fallback>
                <p:oleObj name="點陣圖影像" r:id="rId4" imgW="3010320" imgH="3000000" progId="Paint.Picture">
                  <p:embed/>
                  <p:pic>
                    <p:nvPicPr>
                      <p:cNvPr id="5" name="Object 19">
                        <a:extLst>
                          <a:ext uri="{FF2B5EF4-FFF2-40B4-BE49-F238E27FC236}">
                            <a16:creationId xmlns:a16="http://schemas.microsoft.com/office/drawing/2014/main" id="{018FAFCF-0296-4EE3-A2E5-2102E4A2E1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0290" y="2413609"/>
                        <a:ext cx="4101149" cy="4087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late">
    <a:dk1>
      <a:sysClr val="windowText" lastClr="000000"/>
    </a:dk1>
    <a:lt1>
      <a:sysClr val="window" lastClr="FFFFFF"/>
    </a:lt1>
    <a:dk2>
      <a:srgbClr val="212123"/>
    </a:dk2>
    <a:lt2>
      <a:srgbClr val="DADADA"/>
    </a:lt2>
    <a:accent1>
      <a:srgbClr val="BC451B"/>
    </a:accent1>
    <a:accent2>
      <a:srgbClr val="D3BA68"/>
    </a:accent2>
    <a:accent3>
      <a:srgbClr val="BB8640"/>
    </a:accent3>
    <a:accent4>
      <a:srgbClr val="AD9277"/>
    </a:accent4>
    <a:accent5>
      <a:srgbClr val="A55A43"/>
    </a:accent5>
    <a:accent6>
      <a:srgbClr val="AD9D7B"/>
    </a:accent6>
    <a:hlink>
      <a:srgbClr val="E98052"/>
    </a:hlink>
    <a:folHlink>
      <a:srgbClr val="F4B69B"/>
    </a:folHlink>
  </a:clrScheme>
</a:themeOverride>
</file>

<file path=ppt/theme/themeOverride2.xml><?xml version="1.0" encoding="utf-8"?>
<a:themeOverride xmlns:a="http://schemas.openxmlformats.org/drawingml/2006/main">
  <a:clrScheme name="Slate">
    <a:dk1>
      <a:sysClr val="windowText" lastClr="000000"/>
    </a:dk1>
    <a:lt1>
      <a:sysClr val="window" lastClr="FFFFFF"/>
    </a:lt1>
    <a:dk2>
      <a:srgbClr val="212123"/>
    </a:dk2>
    <a:lt2>
      <a:srgbClr val="DADADA"/>
    </a:lt2>
    <a:accent1>
      <a:srgbClr val="BC451B"/>
    </a:accent1>
    <a:accent2>
      <a:srgbClr val="D3BA68"/>
    </a:accent2>
    <a:accent3>
      <a:srgbClr val="BB8640"/>
    </a:accent3>
    <a:accent4>
      <a:srgbClr val="AD9277"/>
    </a:accent4>
    <a:accent5>
      <a:srgbClr val="A55A43"/>
    </a:accent5>
    <a:accent6>
      <a:srgbClr val="AD9D7B"/>
    </a:accent6>
    <a:hlink>
      <a:srgbClr val="E98052"/>
    </a:hlink>
    <a:folHlink>
      <a:srgbClr val="F4B69B"/>
    </a:folHlink>
  </a:clrScheme>
</a:themeOverride>
</file>

<file path=ppt/theme/themeOverride3.xml><?xml version="1.0" encoding="utf-8"?>
<a:themeOverride xmlns:a="http://schemas.openxmlformats.org/drawingml/2006/main">
  <a:clrScheme name="Slate">
    <a:dk1>
      <a:sysClr val="windowText" lastClr="000000"/>
    </a:dk1>
    <a:lt1>
      <a:sysClr val="window" lastClr="FFFFFF"/>
    </a:lt1>
    <a:dk2>
      <a:srgbClr val="212123"/>
    </a:dk2>
    <a:lt2>
      <a:srgbClr val="DADADA"/>
    </a:lt2>
    <a:accent1>
      <a:srgbClr val="BC451B"/>
    </a:accent1>
    <a:accent2>
      <a:srgbClr val="D3BA68"/>
    </a:accent2>
    <a:accent3>
      <a:srgbClr val="BB8640"/>
    </a:accent3>
    <a:accent4>
      <a:srgbClr val="AD9277"/>
    </a:accent4>
    <a:accent5>
      <a:srgbClr val="A55A43"/>
    </a:accent5>
    <a:accent6>
      <a:srgbClr val="AD9D7B"/>
    </a:accent6>
    <a:hlink>
      <a:srgbClr val="E98052"/>
    </a:hlink>
    <a:folHlink>
      <a:srgbClr val="F4B69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31A55921DE96419E367C5900C02596" ma:contentTypeVersion="12" ma:contentTypeDescription="Create a new document." ma:contentTypeScope="" ma:versionID="348b8be60b5e14925c5fa65640025ddc">
  <xsd:schema xmlns:xsd="http://www.w3.org/2001/XMLSchema" xmlns:xs="http://www.w3.org/2001/XMLSchema" xmlns:p="http://schemas.microsoft.com/office/2006/metadata/properties" xmlns:ns2="02f9891b-5cfd-43cc-a3a6-26a128f58950" xmlns:ns3="d3e5936b-b2d1-4ae2-8597-6917edcf4c57" targetNamespace="http://schemas.microsoft.com/office/2006/metadata/properties" ma:root="true" ma:fieldsID="51944e2d0f73155720febfc00686e0d5" ns2:_="" ns3:_="">
    <xsd:import namespace="02f9891b-5cfd-43cc-a3a6-26a128f58950"/>
    <xsd:import namespace="d3e5936b-b2d1-4ae2-8597-6917edcf4c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f9891b-5cfd-43cc-a3a6-26a128f589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758f2a0-2f59-4fb4-8e15-936a66a297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e5936b-b2d1-4ae2-8597-6917edcf4c5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ba31cfc-a12a-45c9-afc9-3f6bf3959b15}" ma:internalName="TaxCatchAll" ma:showField="CatchAllData" ma:web="d3e5936b-b2d1-4ae2-8597-6917edcf4c5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2f9891b-5cfd-43cc-a3a6-26a128f58950">
      <Terms xmlns="http://schemas.microsoft.com/office/infopath/2007/PartnerControls"/>
    </lcf76f155ced4ddcb4097134ff3c332f>
    <TaxCatchAll xmlns="d3e5936b-b2d1-4ae2-8597-6917edcf4c57" xsi:nil="true"/>
  </documentManagement>
</p:properties>
</file>

<file path=customXml/itemProps1.xml><?xml version="1.0" encoding="utf-8"?>
<ds:datastoreItem xmlns:ds="http://schemas.openxmlformats.org/officeDocument/2006/customXml" ds:itemID="{BA67792C-E165-4C46-8C2E-3D2822212DBE}"/>
</file>

<file path=customXml/itemProps2.xml><?xml version="1.0" encoding="utf-8"?>
<ds:datastoreItem xmlns:ds="http://schemas.openxmlformats.org/officeDocument/2006/customXml" ds:itemID="{6A72EA87-4572-44D6-B284-382C601DD99D}"/>
</file>

<file path=customXml/itemProps3.xml><?xml version="1.0" encoding="utf-8"?>
<ds:datastoreItem xmlns:ds="http://schemas.openxmlformats.org/officeDocument/2006/customXml" ds:itemID="{8C5C9626-CA62-46B8-BBD5-74F2F39F2F5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3868</TotalTime>
  <Words>597</Words>
  <Application>Microsoft Office PowerPoint</Application>
  <PresentationFormat>Widescreen</PresentationFormat>
  <Paragraphs>112</Paragraphs>
  <Slides>24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Slate</vt:lpstr>
      <vt:lpstr>Addressing Modes</vt:lpstr>
      <vt:lpstr>PowerPoint Presentation</vt:lpstr>
      <vt:lpstr>PowerPoint Presentation</vt:lpstr>
      <vt:lpstr>PowerPoint Presentation</vt:lpstr>
      <vt:lpstr>Addressing Modes – Types</vt:lpstr>
      <vt:lpstr>Immediate Addressing</vt:lpstr>
      <vt:lpstr>Direct Addressing</vt:lpstr>
      <vt:lpstr>Indirect Addressing</vt:lpstr>
      <vt:lpstr>Register Addressing</vt:lpstr>
      <vt:lpstr>Register Indirect Addressing</vt:lpstr>
      <vt:lpstr>Displacement Addressing</vt:lpstr>
      <vt:lpstr>Relative Addressing (PC-Relative)</vt:lpstr>
      <vt:lpstr>Base-Register Addressing</vt:lpstr>
      <vt:lpstr>Indexed Addressing</vt:lpstr>
      <vt:lpstr>Stack Addressing</vt:lpstr>
      <vt:lpstr>Finally…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Memory</dc:title>
  <dc:creator>Tanmay Bhowmik</dc:creator>
  <cp:lastModifiedBy>Tushar Kakaiya</cp:lastModifiedBy>
  <cp:revision>56</cp:revision>
  <cp:lastPrinted>2019-08-19T11:52:11Z</cp:lastPrinted>
  <dcterms:created xsi:type="dcterms:W3CDTF">2019-08-13T10:13:55Z</dcterms:created>
  <dcterms:modified xsi:type="dcterms:W3CDTF">2022-10-20T02:20:52Z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0x010100ED31A55921DE96419E367C5900C02596</vt:lpwstr>
  </property>
</Properties>
</file>