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6" r:id="rId1"/>
  </p:sldMasterIdLst>
  <p:sldIdLst>
    <p:sldId id="256" r:id="rId2"/>
    <p:sldId id="257" r:id="rId3"/>
    <p:sldId id="258" r:id="rId4"/>
  </p:sldIdLst>
  <p:sldSz cx="7772400" cy="1005840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2778" y="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51054" y="3688082"/>
            <a:ext cx="5610383" cy="3318745"/>
          </a:xfrm>
        </p:spPr>
        <p:txBody>
          <a:bodyPr anchor="b">
            <a:normAutofit/>
          </a:bodyPr>
          <a:lstStyle>
            <a:lvl1pPr>
              <a:defRPr sz="459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51054" y="7006825"/>
            <a:ext cx="5610383" cy="1651882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886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77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1658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554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9431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3317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7203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108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8"/>
          <p:cNvSpPr/>
          <p:nvPr/>
        </p:nvSpPr>
        <p:spPr bwMode="auto">
          <a:xfrm>
            <a:off x="-26961" y="6337699"/>
            <a:ext cx="1186152" cy="1146612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9834" y="6643327"/>
            <a:ext cx="497231" cy="535517"/>
          </a:xfrm>
        </p:spPr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63137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1053" y="894080"/>
            <a:ext cx="5603187" cy="4571659"/>
          </a:xfrm>
        </p:spPr>
        <p:txBody>
          <a:bodyPr anchor="ctr">
            <a:normAutofit/>
          </a:bodyPr>
          <a:lstStyle>
            <a:lvl1pPr algn="l">
              <a:defRPr sz="408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51053" y="6385934"/>
            <a:ext cx="5603187" cy="2281934"/>
          </a:xfrm>
        </p:spPr>
        <p:txBody>
          <a:bodyPr anchor="ctr">
            <a:normAutofit/>
          </a:bodyPr>
          <a:lstStyle>
            <a:lvl1pPr marL="0" indent="0" algn="l">
              <a:buNone/>
              <a:defRPr sz="153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88620" indent="0">
              <a:buNone/>
              <a:defRPr sz="1530">
                <a:solidFill>
                  <a:schemeClr val="tx1">
                    <a:tint val="75000"/>
                  </a:schemeClr>
                </a:solidFill>
              </a:defRPr>
            </a:lvl2pPr>
            <a:lvl3pPr marL="77724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3pPr>
            <a:lvl4pPr marL="1165860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4pPr>
            <a:lvl5pPr marL="1554480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5pPr>
            <a:lvl6pPr marL="1943100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6pPr>
            <a:lvl7pPr marL="2331720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7pPr>
            <a:lvl8pPr marL="2720340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8pPr>
            <a:lvl9pPr marL="3108960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49" y="4644240"/>
            <a:ext cx="1154603" cy="745074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544" y="4758073"/>
            <a:ext cx="497231" cy="535517"/>
          </a:xfrm>
        </p:spPr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74003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59905" y="894080"/>
            <a:ext cx="5193149" cy="4246880"/>
          </a:xfrm>
        </p:spPr>
        <p:txBody>
          <a:bodyPr anchor="ctr">
            <a:normAutofit/>
          </a:bodyPr>
          <a:lstStyle>
            <a:lvl1pPr algn="l">
              <a:defRPr sz="408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053576" y="5140960"/>
            <a:ext cx="4805805" cy="5588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36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88620" indent="0">
              <a:buFontTx/>
              <a:buNone/>
              <a:defRPr/>
            </a:lvl2pPr>
            <a:lvl3pPr marL="777240" indent="0">
              <a:buFontTx/>
              <a:buNone/>
              <a:defRPr/>
            </a:lvl3pPr>
            <a:lvl4pPr marL="1165860" indent="0">
              <a:buFontTx/>
              <a:buNone/>
              <a:defRPr/>
            </a:lvl4pPr>
            <a:lvl5pPr marL="155448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51053" y="6385934"/>
            <a:ext cx="5603187" cy="2281934"/>
          </a:xfrm>
        </p:spPr>
        <p:txBody>
          <a:bodyPr anchor="ctr">
            <a:normAutofit/>
          </a:bodyPr>
          <a:lstStyle>
            <a:lvl1pPr marL="0" indent="0" algn="l">
              <a:buNone/>
              <a:defRPr sz="153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88620" indent="0">
              <a:buNone/>
              <a:defRPr sz="1530">
                <a:solidFill>
                  <a:schemeClr val="tx1">
                    <a:tint val="75000"/>
                  </a:schemeClr>
                </a:solidFill>
              </a:defRPr>
            </a:lvl2pPr>
            <a:lvl3pPr marL="77724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3pPr>
            <a:lvl4pPr marL="1165860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4pPr>
            <a:lvl5pPr marL="1554480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5pPr>
            <a:lvl6pPr marL="1943100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6pPr>
            <a:lvl7pPr marL="2331720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7pPr>
            <a:lvl8pPr marL="2720340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8pPr>
            <a:lvl9pPr marL="3108960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49" y="4644240"/>
            <a:ext cx="1154603" cy="745074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544" y="4758073"/>
            <a:ext cx="497231" cy="535517"/>
          </a:xfrm>
        </p:spPr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1537069" y="950408"/>
            <a:ext cx="388721" cy="857671"/>
          </a:xfrm>
          <a:prstGeom prst="rect">
            <a:avLst/>
          </a:prstGeom>
        </p:spPr>
        <p:txBody>
          <a:bodyPr vert="horz" lIns="77724" tIns="38862" rIns="77724" bIns="38862" rtlCol="0" anchor="ctr">
            <a:noAutofit/>
          </a:bodyPr>
          <a:lstStyle/>
          <a:p>
            <a:pPr lvl="0"/>
            <a:r>
              <a:rPr lang="en-US" sz="68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44104" y="4261116"/>
            <a:ext cx="388721" cy="857671"/>
          </a:xfrm>
          <a:prstGeom prst="rect">
            <a:avLst/>
          </a:prstGeom>
        </p:spPr>
        <p:txBody>
          <a:bodyPr vert="horz" lIns="77724" tIns="38862" rIns="77724" bIns="38862" rtlCol="0" anchor="ctr">
            <a:noAutofit/>
          </a:bodyPr>
          <a:lstStyle/>
          <a:p>
            <a:pPr lvl="0"/>
            <a:r>
              <a:rPr lang="en-US" sz="68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55343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1053" y="3576322"/>
            <a:ext cx="5603187" cy="3996439"/>
          </a:xfrm>
        </p:spPr>
        <p:txBody>
          <a:bodyPr anchor="b">
            <a:normAutofit/>
          </a:bodyPr>
          <a:lstStyle>
            <a:lvl1pPr algn="l">
              <a:defRPr sz="408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51053" y="7599680"/>
            <a:ext cx="5603187" cy="107011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49" y="7202302"/>
            <a:ext cx="1154603" cy="745074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34544" y="7308530"/>
            <a:ext cx="497231" cy="535517"/>
          </a:xfrm>
        </p:spPr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44562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859905" y="894080"/>
            <a:ext cx="5193149" cy="4246880"/>
          </a:xfrm>
        </p:spPr>
        <p:txBody>
          <a:bodyPr anchor="ctr">
            <a:normAutofit/>
          </a:bodyPr>
          <a:lstStyle>
            <a:lvl1pPr algn="l">
              <a:defRPr sz="408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51053" y="6370320"/>
            <a:ext cx="5685048" cy="122936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040">
                <a:solidFill>
                  <a:schemeClr val="accent1"/>
                </a:solidFill>
              </a:defRPr>
            </a:lvl1pPr>
            <a:lvl2pPr marL="388620" indent="0">
              <a:buFontTx/>
              <a:buNone/>
              <a:defRPr/>
            </a:lvl2pPr>
            <a:lvl3pPr marL="777240" indent="0">
              <a:buFontTx/>
              <a:buNone/>
              <a:defRPr/>
            </a:lvl3pPr>
            <a:lvl4pPr marL="1165860" indent="0">
              <a:buFontTx/>
              <a:buNone/>
              <a:defRPr/>
            </a:lvl4pPr>
            <a:lvl5pPr marL="155448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51053" y="7599680"/>
            <a:ext cx="5685048" cy="107011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49" y="7202302"/>
            <a:ext cx="1154603" cy="745074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34544" y="7308530"/>
            <a:ext cx="497231" cy="535517"/>
          </a:xfrm>
        </p:spPr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1537069" y="950408"/>
            <a:ext cx="388721" cy="857671"/>
          </a:xfrm>
          <a:prstGeom prst="rect">
            <a:avLst/>
          </a:prstGeom>
        </p:spPr>
        <p:txBody>
          <a:bodyPr vert="horz" lIns="77724" tIns="38862" rIns="77724" bIns="38862" rtlCol="0" anchor="ctr">
            <a:noAutofit/>
          </a:bodyPr>
          <a:lstStyle/>
          <a:p>
            <a:pPr lvl="0"/>
            <a:r>
              <a:rPr lang="en-US" sz="68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944104" y="4261116"/>
            <a:ext cx="388721" cy="857671"/>
          </a:xfrm>
          <a:prstGeom prst="rect">
            <a:avLst/>
          </a:prstGeom>
        </p:spPr>
        <p:txBody>
          <a:bodyPr vert="horz" lIns="77724" tIns="38862" rIns="77724" bIns="38862" rtlCol="0" anchor="ctr">
            <a:noAutofit/>
          </a:bodyPr>
          <a:lstStyle/>
          <a:p>
            <a:pPr lvl="0"/>
            <a:r>
              <a:rPr lang="en-US" sz="68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033826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1054" y="920197"/>
            <a:ext cx="5603186" cy="4224029"/>
          </a:xfrm>
        </p:spPr>
        <p:txBody>
          <a:bodyPr anchor="ctr">
            <a:normAutofit/>
          </a:bodyPr>
          <a:lstStyle>
            <a:lvl1pPr algn="l">
              <a:defRPr sz="408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51053" y="6370320"/>
            <a:ext cx="5603187" cy="122936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040">
                <a:solidFill>
                  <a:schemeClr val="accent1"/>
                </a:solidFill>
              </a:defRPr>
            </a:lvl1pPr>
            <a:lvl2pPr marL="388620" indent="0">
              <a:buFontTx/>
              <a:buNone/>
              <a:defRPr/>
            </a:lvl2pPr>
            <a:lvl3pPr marL="777240" indent="0">
              <a:buFontTx/>
              <a:buNone/>
              <a:defRPr/>
            </a:lvl3pPr>
            <a:lvl4pPr marL="1165860" indent="0">
              <a:buFontTx/>
              <a:buNone/>
              <a:defRPr/>
            </a:lvl4pPr>
            <a:lvl5pPr marL="155448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51053" y="7599680"/>
            <a:ext cx="5603187" cy="107011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49" y="7202302"/>
            <a:ext cx="1154603" cy="745074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34544" y="7308530"/>
            <a:ext cx="497231" cy="535517"/>
          </a:xfrm>
        </p:spPr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75700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49" y="1043085"/>
            <a:ext cx="1154603" cy="745074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77918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846755" y="920196"/>
            <a:ext cx="1407712" cy="7749598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51054" y="920196"/>
            <a:ext cx="4008896" cy="774959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49" y="1043085"/>
            <a:ext cx="1154603" cy="745074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32622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3421" y="915361"/>
            <a:ext cx="5600819" cy="187863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51053" y="3129280"/>
            <a:ext cx="5603187" cy="5540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49" y="1043085"/>
            <a:ext cx="1154603" cy="745074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24202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1053" y="3042691"/>
            <a:ext cx="5603187" cy="2154240"/>
          </a:xfrm>
        </p:spPr>
        <p:txBody>
          <a:bodyPr anchor="b"/>
          <a:lstStyle>
            <a:lvl1pPr algn="l">
              <a:defRPr sz="3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51053" y="5252720"/>
            <a:ext cx="5603187" cy="1261920"/>
          </a:xfrm>
        </p:spPr>
        <p:txBody>
          <a:bodyPr anchor="t"/>
          <a:lstStyle>
            <a:lvl1pPr marL="0" indent="0" algn="l">
              <a:buNone/>
              <a:defRPr sz="17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88620" indent="0">
              <a:buNone/>
              <a:defRPr sz="1530">
                <a:solidFill>
                  <a:schemeClr val="tx1">
                    <a:tint val="75000"/>
                  </a:schemeClr>
                </a:solidFill>
              </a:defRPr>
            </a:lvl2pPr>
            <a:lvl3pPr marL="77724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3pPr>
            <a:lvl4pPr marL="1165860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4pPr>
            <a:lvl5pPr marL="1554480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5pPr>
            <a:lvl6pPr marL="1943100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6pPr>
            <a:lvl7pPr marL="2331720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7pPr>
            <a:lvl8pPr marL="2720340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8pPr>
            <a:lvl9pPr marL="3108960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49" y="4644240"/>
            <a:ext cx="1154603" cy="745074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544" y="4758073"/>
            <a:ext cx="497231" cy="535517"/>
          </a:xfrm>
        </p:spPr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95678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51054" y="3133836"/>
            <a:ext cx="2717901" cy="552551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36711" y="3133836"/>
            <a:ext cx="2717529" cy="552551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49" y="1043085"/>
            <a:ext cx="1154603" cy="745074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544" y="1155416"/>
            <a:ext cx="497231" cy="535517"/>
          </a:xfrm>
        </p:spPr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37298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5549" y="3265718"/>
            <a:ext cx="2443407" cy="845184"/>
          </a:xfrm>
        </p:spPr>
        <p:txBody>
          <a:bodyPr anchor="b">
            <a:noAutofit/>
          </a:bodyPr>
          <a:lstStyle>
            <a:lvl1pPr marL="0" indent="0">
              <a:buNone/>
              <a:defRPr sz="2040" b="0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51053" y="4110903"/>
            <a:ext cx="2717902" cy="455503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7731" y="3260984"/>
            <a:ext cx="2442253" cy="845184"/>
          </a:xfrm>
        </p:spPr>
        <p:txBody>
          <a:bodyPr anchor="b">
            <a:noAutofit/>
          </a:bodyPr>
          <a:lstStyle>
            <a:lvl1pPr marL="0" indent="0">
              <a:buNone/>
              <a:defRPr sz="2040" b="0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33658" y="4106169"/>
            <a:ext cx="2716328" cy="455503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7/26/2022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49" y="1043085"/>
            <a:ext cx="1154603" cy="745074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544" y="1155416"/>
            <a:ext cx="497231" cy="535517"/>
          </a:xfrm>
        </p:spPr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64037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3420" y="915361"/>
            <a:ext cx="5600820" cy="187863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7/26/2022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49" y="1043085"/>
            <a:ext cx="1154603" cy="745074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66976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7/26/2022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49" y="1043085"/>
            <a:ext cx="1154603" cy="745074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66174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1053" y="654263"/>
            <a:ext cx="2235146" cy="1431924"/>
          </a:xfrm>
        </p:spPr>
        <p:txBody>
          <a:bodyPr anchor="b"/>
          <a:lstStyle>
            <a:lvl1pPr algn="l">
              <a:defRPr sz="17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31970" y="654264"/>
            <a:ext cx="3222270" cy="7941946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51053" y="2344632"/>
            <a:ext cx="2235146" cy="6251573"/>
          </a:xfrm>
        </p:spPr>
        <p:txBody>
          <a:bodyPr/>
          <a:lstStyle>
            <a:lvl1pPr marL="0" indent="0">
              <a:buNone/>
              <a:defRPr sz="1190"/>
            </a:lvl1pPr>
            <a:lvl2pPr marL="388620" indent="0">
              <a:buNone/>
              <a:defRPr sz="1020"/>
            </a:lvl2pPr>
            <a:lvl3pPr marL="777240" indent="0">
              <a:buNone/>
              <a:defRPr sz="850"/>
            </a:lvl3pPr>
            <a:lvl4pPr marL="1165860" indent="0">
              <a:buNone/>
              <a:defRPr sz="765"/>
            </a:lvl4pPr>
            <a:lvl5pPr marL="1554480" indent="0">
              <a:buNone/>
              <a:defRPr sz="765"/>
            </a:lvl5pPr>
            <a:lvl6pPr marL="1943100" indent="0">
              <a:buNone/>
              <a:defRPr sz="765"/>
            </a:lvl6pPr>
            <a:lvl7pPr marL="2331720" indent="0">
              <a:buNone/>
              <a:defRPr sz="765"/>
            </a:lvl7pPr>
            <a:lvl8pPr marL="2720340" indent="0">
              <a:buNone/>
              <a:defRPr sz="765"/>
            </a:lvl8pPr>
            <a:lvl9pPr marL="3108960" indent="0">
              <a:buNone/>
              <a:defRPr sz="76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49" y="1043085"/>
            <a:ext cx="1154603" cy="745074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32299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1053" y="7040880"/>
            <a:ext cx="5603187" cy="831216"/>
          </a:xfrm>
        </p:spPr>
        <p:txBody>
          <a:bodyPr anchor="b">
            <a:normAutofit/>
          </a:bodyPr>
          <a:lstStyle>
            <a:lvl1pPr algn="l">
              <a:defRPr sz="204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651053" y="931282"/>
            <a:ext cx="5603187" cy="5653956"/>
          </a:xfrm>
        </p:spPr>
        <p:txBody>
          <a:bodyPr anchor="t">
            <a:normAutofit/>
          </a:bodyPr>
          <a:lstStyle>
            <a:lvl1pPr marL="0" indent="0" algn="ctr">
              <a:buNone/>
              <a:defRPr sz="1360"/>
            </a:lvl1pPr>
            <a:lvl2pPr marL="388620" indent="0">
              <a:buNone/>
              <a:defRPr sz="1360"/>
            </a:lvl2pPr>
            <a:lvl3pPr marL="777240" indent="0">
              <a:buNone/>
              <a:defRPr sz="1360"/>
            </a:lvl3pPr>
            <a:lvl4pPr marL="1165860" indent="0">
              <a:buNone/>
              <a:defRPr sz="1360"/>
            </a:lvl4pPr>
            <a:lvl5pPr marL="1554480" indent="0">
              <a:buNone/>
              <a:defRPr sz="1360"/>
            </a:lvl5pPr>
            <a:lvl6pPr marL="1943100" indent="0">
              <a:buNone/>
              <a:defRPr sz="1360"/>
            </a:lvl6pPr>
            <a:lvl7pPr marL="2331720" indent="0">
              <a:buNone/>
              <a:defRPr sz="1360"/>
            </a:lvl7pPr>
            <a:lvl8pPr marL="2720340" indent="0">
              <a:buNone/>
              <a:defRPr sz="1360"/>
            </a:lvl8pPr>
            <a:lvl9pPr marL="3108960" indent="0">
              <a:buNone/>
              <a:defRPr sz="136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51053" y="7872096"/>
            <a:ext cx="5603187" cy="724111"/>
          </a:xfrm>
        </p:spPr>
        <p:txBody>
          <a:bodyPr>
            <a:normAutofit/>
          </a:bodyPr>
          <a:lstStyle>
            <a:lvl1pPr marL="0" indent="0">
              <a:buNone/>
              <a:defRPr sz="1020"/>
            </a:lvl1pPr>
            <a:lvl2pPr marL="388620" indent="0">
              <a:buNone/>
              <a:defRPr sz="1020"/>
            </a:lvl2pPr>
            <a:lvl3pPr marL="777240" indent="0">
              <a:buNone/>
              <a:defRPr sz="850"/>
            </a:lvl3pPr>
            <a:lvl4pPr marL="1165860" indent="0">
              <a:buNone/>
              <a:defRPr sz="765"/>
            </a:lvl4pPr>
            <a:lvl5pPr marL="1554480" indent="0">
              <a:buNone/>
              <a:defRPr sz="765"/>
            </a:lvl5pPr>
            <a:lvl6pPr marL="1943100" indent="0">
              <a:buNone/>
              <a:defRPr sz="765"/>
            </a:lvl6pPr>
            <a:lvl7pPr marL="2331720" indent="0">
              <a:buNone/>
              <a:defRPr sz="765"/>
            </a:lvl7pPr>
            <a:lvl8pPr marL="2720340" indent="0">
              <a:buNone/>
              <a:defRPr sz="765"/>
            </a:lvl8pPr>
            <a:lvl9pPr marL="3108960" indent="0">
              <a:buNone/>
              <a:defRPr sz="76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49" y="7202302"/>
            <a:ext cx="1154603" cy="745074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34544" y="7308530"/>
            <a:ext cx="497231" cy="535517"/>
          </a:xfrm>
        </p:spPr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5732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335280"/>
            <a:ext cx="1684020" cy="9736654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17358" y="418"/>
            <a:ext cx="1659431" cy="10051020"/>
            <a:chOff x="6627813" y="195717"/>
            <a:chExt cx="1952625" cy="5678034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5717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55448" cy="100584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53420" y="915361"/>
            <a:ext cx="5600820" cy="187863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51053" y="3129280"/>
            <a:ext cx="5603187" cy="56997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06540" y="8998132"/>
            <a:ext cx="651423" cy="5429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6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7/26/2022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51053" y="8999187"/>
            <a:ext cx="4859015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6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434544" y="1155416"/>
            <a:ext cx="497231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00">
                <a:solidFill>
                  <a:srgbClr val="FEFFFF"/>
                </a:solidFill>
              </a:defRPr>
            </a:lvl1pPr>
          </a:lstStyle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7733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9" r:id="rId13"/>
    <p:sldLayoutId id="2147483680" r:id="rId14"/>
    <p:sldLayoutId id="2147483681" r:id="rId15"/>
    <p:sldLayoutId id="2147483682" r:id="rId16"/>
  </p:sldLayoutIdLst>
  <p:txStyles>
    <p:titleStyle>
      <a:lvl1pPr algn="l" defTabSz="388620" rtl="0" eaLnBrk="1" latinLnBrk="0" hangingPunct="1">
        <a:spcBef>
          <a:spcPct val="0"/>
        </a:spcBef>
        <a:buNone/>
        <a:defRPr sz="306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91465" indent="-291465" algn="l" defTabSz="388620" rtl="0" eaLnBrk="1" latinLnBrk="0" hangingPunct="1">
        <a:spcBef>
          <a:spcPts val="850"/>
        </a:spcBef>
        <a:spcAft>
          <a:spcPts val="0"/>
        </a:spcAft>
        <a:buClr>
          <a:schemeClr val="accent1"/>
        </a:buClr>
        <a:buFont typeface="Wingdings 3" charset="2"/>
        <a:buChar char=""/>
        <a:defRPr sz="153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1508" indent="-242888" algn="l" defTabSz="388620" rtl="0" eaLnBrk="1" latinLnBrk="0" hangingPunct="1">
        <a:spcBef>
          <a:spcPts val="850"/>
        </a:spcBef>
        <a:spcAft>
          <a:spcPts val="0"/>
        </a:spcAft>
        <a:buClr>
          <a:schemeClr val="accent1"/>
        </a:buClr>
        <a:buFont typeface="Wingdings 3" charset="2"/>
        <a:buChar char=""/>
        <a:defRPr sz="136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71550" indent="-194310" algn="l" defTabSz="388620" rtl="0" eaLnBrk="1" latinLnBrk="0" hangingPunct="1">
        <a:spcBef>
          <a:spcPts val="850"/>
        </a:spcBef>
        <a:spcAft>
          <a:spcPts val="0"/>
        </a:spcAft>
        <a:buClr>
          <a:schemeClr val="accent1"/>
        </a:buClr>
        <a:buFont typeface="Wingdings 3" charset="2"/>
        <a:buChar char=""/>
        <a:defRPr sz="119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360170" indent="-194310" algn="l" defTabSz="388620" rtl="0" eaLnBrk="1" latinLnBrk="0" hangingPunct="1">
        <a:spcBef>
          <a:spcPts val="850"/>
        </a:spcBef>
        <a:spcAft>
          <a:spcPts val="0"/>
        </a:spcAft>
        <a:buClr>
          <a:schemeClr val="accent1"/>
        </a:buClr>
        <a:buFont typeface="Wingdings 3" charset="2"/>
        <a:buChar char=""/>
        <a:defRPr sz="102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748790" indent="-194310" algn="l" defTabSz="388620" rtl="0" eaLnBrk="1" latinLnBrk="0" hangingPunct="1">
        <a:spcBef>
          <a:spcPts val="850"/>
        </a:spcBef>
        <a:spcAft>
          <a:spcPts val="0"/>
        </a:spcAft>
        <a:buClr>
          <a:schemeClr val="accent1"/>
        </a:buClr>
        <a:buFont typeface="Wingdings 3" charset="2"/>
        <a:buChar char=""/>
        <a:defRPr sz="102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137410" indent="-194310" algn="l" defTabSz="388620" rtl="0" eaLnBrk="1" latinLnBrk="0" hangingPunct="1">
        <a:spcBef>
          <a:spcPts val="850"/>
        </a:spcBef>
        <a:spcAft>
          <a:spcPts val="0"/>
        </a:spcAft>
        <a:buClr>
          <a:schemeClr val="accent1"/>
        </a:buClr>
        <a:buFont typeface="Wingdings 3" charset="2"/>
        <a:buChar char=""/>
        <a:defRPr sz="102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526030" indent="-194310" algn="l" defTabSz="388620" rtl="0" eaLnBrk="1" latinLnBrk="0" hangingPunct="1">
        <a:spcBef>
          <a:spcPts val="850"/>
        </a:spcBef>
        <a:spcAft>
          <a:spcPts val="0"/>
        </a:spcAft>
        <a:buClr>
          <a:schemeClr val="accent1"/>
        </a:buClr>
        <a:buFont typeface="Wingdings 3" charset="2"/>
        <a:buChar char=""/>
        <a:defRPr sz="102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914650" indent="-194310" algn="l" defTabSz="388620" rtl="0" eaLnBrk="1" latinLnBrk="0" hangingPunct="1">
        <a:spcBef>
          <a:spcPts val="850"/>
        </a:spcBef>
        <a:spcAft>
          <a:spcPts val="0"/>
        </a:spcAft>
        <a:buClr>
          <a:schemeClr val="accent1"/>
        </a:buClr>
        <a:buFont typeface="Wingdings 3" charset="2"/>
        <a:buChar char=""/>
        <a:defRPr sz="102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303270" indent="-194310" algn="l" defTabSz="388620" rtl="0" eaLnBrk="1" latinLnBrk="0" hangingPunct="1">
        <a:spcBef>
          <a:spcPts val="850"/>
        </a:spcBef>
        <a:spcAft>
          <a:spcPts val="0"/>
        </a:spcAft>
        <a:buClr>
          <a:schemeClr val="accent1"/>
        </a:buClr>
        <a:buFont typeface="Wingdings 3" charset="2"/>
        <a:buChar char=""/>
        <a:defRPr sz="102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8862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1pPr>
      <a:lvl2pPr marL="388620" algn="l" defTabSz="38862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algn="l" defTabSz="38862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3pPr>
      <a:lvl4pPr marL="1165860" algn="l" defTabSz="38862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algn="l" defTabSz="38862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1943100" algn="l" defTabSz="38862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331720" algn="l" defTabSz="38862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720340" algn="l" defTabSz="38862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algn="l" defTabSz="38862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321056"/>
            <a:ext cx="5971540" cy="90614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1420"/>
              </a:lnSpc>
              <a:spcBef>
                <a:spcPts val="100"/>
              </a:spcBef>
            </a:pPr>
            <a:r>
              <a:rPr sz="1200" b="1" spc="80" dirty="0">
                <a:latin typeface="Cambria"/>
                <a:cs typeface="Cambria"/>
              </a:rPr>
              <a:t>Unit:</a:t>
            </a:r>
            <a:r>
              <a:rPr sz="1200" b="1" spc="95" dirty="0">
                <a:latin typeface="Cambria"/>
                <a:cs typeface="Cambria"/>
              </a:rPr>
              <a:t> </a:t>
            </a:r>
            <a:r>
              <a:rPr sz="1200" b="1" spc="80" dirty="0">
                <a:latin typeface="Cambria"/>
                <a:cs typeface="Cambria"/>
              </a:rPr>
              <a:t>4</a:t>
            </a:r>
            <a:endParaRPr sz="1200">
              <a:latin typeface="Cambria"/>
              <a:cs typeface="Cambria"/>
            </a:endParaRPr>
          </a:p>
          <a:p>
            <a:pPr marL="1922145" marR="1915795" algn="ctr">
              <a:lnSpc>
                <a:spcPts val="1420"/>
              </a:lnSpc>
              <a:spcBef>
                <a:spcPts val="45"/>
              </a:spcBef>
            </a:pPr>
            <a:r>
              <a:rPr sz="1200" b="1" spc="80" dirty="0">
                <a:latin typeface="Cambria"/>
                <a:cs typeface="Cambria"/>
              </a:rPr>
              <a:t>Input-Output</a:t>
            </a:r>
            <a:r>
              <a:rPr sz="1200" b="1" spc="85" dirty="0">
                <a:latin typeface="Cambria"/>
                <a:cs typeface="Cambria"/>
              </a:rPr>
              <a:t> </a:t>
            </a:r>
            <a:r>
              <a:rPr sz="1200" b="1" spc="70" dirty="0">
                <a:latin typeface="Cambria"/>
                <a:cs typeface="Cambria"/>
              </a:rPr>
              <a:t>Organization </a:t>
            </a:r>
            <a:r>
              <a:rPr sz="1200" b="1" spc="-250" dirty="0">
                <a:latin typeface="Cambria"/>
                <a:cs typeface="Cambria"/>
              </a:rPr>
              <a:t> </a:t>
            </a:r>
            <a:r>
              <a:rPr sz="1200" b="1" spc="65" dirty="0">
                <a:latin typeface="Cambria"/>
                <a:cs typeface="Cambria"/>
              </a:rPr>
              <a:t>Lecture-4</a:t>
            </a:r>
            <a:endParaRPr sz="1200">
              <a:latin typeface="Cambria"/>
              <a:cs typeface="Cambria"/>
            </a:endParaRPr>
          </a:p>
          <a:p>
            <a:pPr algn="ctr">
              <a:lnSpc>
                <a:spcPts val="1355"/>
              </a:lnSpc>
            </a:pPr>
            <a:r>
              <a:rPr sz="1200" b="1" spc="50" dirty="0">
                <a:latin typeface="Cambria"/>
                <a:cs typeface="Cambria"/>
              </a:rPr>
              <a:t>Priority</a:t>
            </a:r>
            <a:r>
              <a:rPr sz="1200" b="1" spc="100" dirty="0">
                <a:latin typeface="Cambria"/>
                <a:cs typeface="Cambria"/>
              </a:rPr>
              <a:t> </a:t>
            </a:r>
            <a:r>
              <a:rPr sz="1200" b="1" spc="60" dirty="0">
                <a:latin typeface="Cambria"/>
                <a:cs typeface="Cambria"/>
              </a:rPr>
              <a:t>Interrupt</a:t>
            </a:r>
            <a:endParaRPr sz="12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200">
              <a:latin typeface="Cambria"/>
              <a:cs typeface="Cambria"/>
            </a:endParaRPr>
          </a:p>
          <a:p>
            <a:pPr marL="12700" marR="5080" algn="just">
              <a:lnSpc>
                <a:spcPct val="97700"/>
              </a:lnSpc>
              <a:spcBef>
                <a:spcPts val="5"/>
              </a:spcBef>
            </a:pPr>
            <a:r>
              <a:rPr sz="1200" spc="75" dirty="0">
                <a:latin typeface="Cambria"/>
                <a:cs typeface="Cambria"/>
              </a:rPr>
              <a:t>In </a:t>
            </a:r>
            <a:r>
              <a:rPr sz="1200" spc="110" dirty="0">
                <a:latin typeface="Cambria"/>
                <a:cs typeface="Cambria"/>
              </a:rPr>
              <a:t>a </a:t>
            </a:r>
            <a:r>
              <a:rPr sz="1200" spc="60" dirty="0">
                <a:latin typeface="Cambria"/>
                <a:cs typeface="Cambria"/>
              </a:rPr>
              <a:t>typical </a:t>
            </a:r>
            <a:r>
              <a:rPr sz="1200" spc="70" dirty="0">
                <a:latin typeface="Cambria"/>
                <a:cs typeface="Cambria"/>
              </a:rPr>
              <a:t>application, </a:t>
            </a:r>
            <a:r>
              <a:rPr sz="1200" spc="110" dirty="0">
                <a:latin typeface="Cambria"/>
                <a:cs typeface="Cambria"/>
              </a:rPr>
              <a:t>a </a:t>
            </a:r>
            <a:r>
              <a:rPr sz="1200" spc="85" dirty="0">
                <a:latin typeface="Cambria"/>
                <a:cs typeface="Cambria"/>
              </a:rPr>
              <a:t>number </a:t>
            </a:r>
            <a:r>
              <a:rPr sz="1200" spc="25" dirty="0">
                <a:latin typeface="Cambria"/>
                <a:cs typeface="Cambria"/>
              </a:rPr>
              <a:t>of </a:t>
            </a:r>
            <a:r>
              <a:rPr sz="1200" spc="110" dirty="0">
                <a:latin typeface="Cambria"/>
                <a:cs typeface="Cambria"/>
              </a:rPr>
              <a:t>I/O </a:t>
            </a:r>
            <a:r>
              <a:rPr sz="1200" spc="50" dirty="0">
                <a:latin typeface="Cambria"/>
                <a:cs typeface="Cambria"/>
              </a:rPr>
              <a:t>devices </a:t>
            </a:r>
            <a:r>
              <a:rPr sz="1200" spc="55" dirty="0">
                <a:latin typeface="Cambria"/>
                <a:cs typeface="Cambria"/>
              </a:rPr>
              <a:t>are </a:t>
            </a:r>
            <a:r>
              <a:rPr sz="1200" spc="80" dirty="0">
                <a:latin typeface="Cambria"/>
                <a:cs typeface="Cambria"/>
              </a:rPr>
              <a:t>attached </a:t>
            </a:r>
            <a:r>
              <a:rPr sz="1200" spc="40" dirty="0">
                <a:latin typeface="Cambria"/>
                <a:cs typeface="Cambria"/>
              </a:rPr>
              <a:t>to </a:t>
            </a:r>
            <a:r>
              <a:rPr sz="1200" spc="70" dirty="0">
                <a:latin typeface="Cambria"/>
                <a:cs typeface="Cambria"/>
              </a:rPr>
              <a:t>the </a:t>
            </a:r>
            <a:r>
              <a:rPr sz="1200" spc="80" dirty="0">
                <a:latin typeface="Cambria"/>
                <a:cs typeface="Cambria"/>
              </a:rPr>
              <a:t>computer, </a:t>
            </a:r>
            <a:r>
              <a:rPr sz="1200" spc="85" dirty="0">
                <a:latin typeface="Cambria"/>
                <a:cs typeface="Cambria"/>
              </a:rPr>
              <a:t> </a:t>
            </a:r>
            <a:r>
              <a:rPr sz="1200" spc="50" dirty="0">
                <a:latin typeface="Cambria"/>
                <a:cs typeface="Cambria"/>
              </a:rPr>
              <a:t>with </a:t>
            </a:r>
            <a:r>
              <a:rPr sz="1200" spc="90" dirty="0">
                <a:latin typeface="Cambria"/>
                <a:cs typeface="Cambria"/>
              </a:rPr>
              <a:t>each </a:t>
            </a:r>
            <a:r>
              <a:rPr sz="1200" spc="45" dirty="0">
                <a:latin typeface="Cambria"/>
                <a:cs typeface="Cambria"/>
              </a:rPr>
              <a:t>device</a:t>
            </a:r>
            <a:r>
              <a:rPr sz="1200" spc="50" dirty="0">
                <a:latin typeface="Cambria"/>
                <a:cs typeface="Cambria"/>
              </a:rPr>
              <a:t> </a:t>
            </a:r>
            <a:r>
              <a:rPr sz="1200" spc="65" dirty="0">
                <a:latin typeface="Cambria"/>
                <a:cs typeface="Cambria"/>
              </a:rPr>
              <a:t>being </a:t>
            </a:r>
            <a:r>
              <a:rPr sz="1200" spc="60" dirty="0">
                <a:latin typeface="Cambria"/>
                <a:cs typeface="Cambria"/>
              </a:rPr>
              <a:t>able </a:t>
            </a:r>
            <a:r>
              <a:rPr sz="1200" spc="40" dirty="0">
                <a:latin typeface="Cambria"/>
                <a:cs typeface="Cambria"/>
              </a:rPr>
              <a:t>to</a:t>
            </a:r>
            <a:r>
              <a:rPr sz="1200" spc="45" dirty="0">
                <a:latin typeface="Cambria"/>
                <a:cs typeface="Cambria"/>
              </a:rPr>
              <a:t> </a:t>
            </a:r>
            <a:r>
              <a:rPr sz="1200" spc="50" dirty="0">
                <a:latin typeface="Cambria"/>
                <a:cs typeface="Cambria"/>
              </a:rPr>
              <a:t>originate  </a:t>
            </a:r>
            <a:r>
              <a:rPr sz="1200" spc="110" dirty="0">
                <a:latin typeface="Cambria"/>
                <a:cs typeface="Cambria"/>
              </a:rPr>
              <a:t>an </a:t>
            </a:r>
            <a:r>
              <a:rPr sz="1200" spc="60" dirty="0">
                <a:latin typeface="Cambria"/>
                <a:cs typeface="Cambria"/>
              </a:rPr>
              <a:t>interrupt </a:t>
            </a:r>
            <a:r>
              <a:rPr sz="1200" spc="75" dirty="0">
                <a:latin typeface="Cambria"/>
                <a:cs typeface="Cambria"/>
              </a:rPr>
              <a:t>request. </a:t>
            </a:r>
            <a:r>
              <a:rPr sz="1200" spc="60" dirty="0">
                <a:latin typeface="Cambria"/>
                <a:cs typeface="Cambria"/>
              </a:rPr>
              <a:t>The </a:t>
            </a:r>
            <a:r>
              <a:rPr sz="1200" spc="45" dirty="0">
                <a:latin typeface="Cambria"/>
                <a:cs typeface="Cambria"/>
              </a:rPr>
              <a:t>first  </a:t>
            </a:r>
            <a:r>
              <a:rPr sz="1200" spc="95" dirty="0">
                <a:latin typeface="Cambria"/>
                <a:cs typeface="Cambria"/>
              </a:rPr>
              <a:t>task </a:t>
            </a:r>
            <a:r>
              <a:rPr sz="1200" spc="20" dirty="0">
                <a:latin typeface="Cambria"/>
                <a:cs typeface="Cambria"/>
              </a:rPr>
              <a:t>of </a:t>
            </a:r>
            <a:r>
              <a:rPr sz="1200" spc="25" dirty="0">
                <a:latin typeface="Cambria"/>
                <a:cs typeface="Cambria"/>
              </a:rPr>
              <a:t> </a:t>
            </a:r>
            <a:r>
              <a:rPr sz="1200" spc="70" dirty="0">
                <a:latin typeface="Cambria"/>
                <a:cs typeface="Cambria"/>
              </a:rPr>
              <a:t>the </a:t>
            </a:r>
            <a:r>
              <a:rPr sz="1200" spc="60" dirty="0">
                <a:latin typeface="Cambria"/>
                <a:cs typeface="Cambria"/>
              </a:rPr>
              <a:t>interrupt </a:t>
            </a:r>
            <a:r>
              <a:rPr sz="1200" spc="75" dirty="0">
                <a:latin typeface="Cambria"/>
                <a:cs typeface="Cambria"/>
              </a:rPr>
              <a:t>system </a:t>
            </a:r>
            <a:r>
              <a:rPr sz="1200" spc="65" dirty="0">
                <a:latin typeface="Cambria"/>
                <a:cs typeface="Cambria"/>
              </a:rPr>
              <a:t>is </a:t>
            </a:r>
            <a:r>
              <a:rPr sz="1200" spc="40" dirty="0">
                <a:latin typeface="Cambria"/>
                <a:cs typeface="Cambria"/>
              </a:rPr>
              <a:t>to </a:t>
            </a:r>
            <a:r>
              <a:rPr sz="1200" spc="50" dirty="0">
                <a:latin typeface="Cambria"/>
                <a:cs typeface="Cambria"/>
              </a:rPr>
              <a:t>identify </a:t>
            </a:r>
            <a:r>
              <a:rPr sz="1200" spc="70" dirty="0">
                <a:latin typeface="Cambria"/>
                <a:cs typeface="Cambria"/>
              </a:rPr>
              <a:t>the source </a:t>
            </a:r>
            <a:r>
              <a:rPr sz="1200" spc="25" dirty="0">
                <a:latin typeface="Cambria"/>
                <a:cs typeface="Cambria"/>
              </a:rPr>
              <a:t>of </a:t>
            </a:r>
            <a:r>
              <a:rPr sz="1200" spc="70" dirty="0">
                <a:latin typeface="Cambria"/>
                <a:cs typeface="Cambria"/>
              </a:rPr>
              <a:t>the interrupt. </a:t>
            </a:r>
            <a:r>
              <a:rPr sz="1200" spc="45" dirty="0">
                <a:latin typeface="Cambria"/>
                <a:cs typeface="Cambria"/>
              </a:rPr>
              <a:t>There </a:t>
            </a:r>
            <a:r>
              <a:rPr sz="1200" spc="65" dirty="0">
                <a:solidFill>
                  <a:srgbClr val="C00000"/>
                </a:solidFill>
                <a:latin typeface="Cambria"/>
                <a:cs typeface="Cambria"/>
              </a:rPr>
              <a:t>is also </a:t>
            </a:r>
            <a:r>
              <a:rPr sz="1200" spc="70" dirty="0">
                <a:solidFill>
                  <a:srgbClr val="C00000"/>
                </a:solidFill>
                <a:latin typeface="Cambria"/>
                <a:cs typeface="Cambria"/>
              </a:rPr>
              <a:t>the </a:t>
            </a:r>
            <a:r>
              <a:rPr sz="1200" spc="75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1200" spc="50" dirty="0">
                <a:solidFill>
                  <a:srgbClr val="C00000"/>
                </a:solidFill>
                <a:latin typeface="Cambria"/>
                <a:cs typeface="Cambria"/>
              </a:rPr>
              <a:t>possibility </a:t>
            </a:r>
            <a:r>
              <a:rPr sz="1200" spc="85" dirty="0">
                <a:solidFill>
                  <a:srgbClr val="C00000"/>
                </a:solidFill>
                <a:latin typeface="Cambria"/>
                <a:cs typeface="Cambria"/>
              </a:rPr>
              <a:t>that </a:t>
            </a:r>
            <a:r>
              <a:rPr sz="1200" spc="50" dirty="0">
                <a:solidFill>
                  <a:srgbClr val="C00000"/>
                </a:solidFill>
                <a:latin typeface="Cambria"/>
                <a:cs typeface="Cambria"/>
              </a:rPr>
              <a:t>several </a:t>
            </a:r>
            <a:r>
              <a:rPr sz="1200" spc="80" dirty="0">
                <a:solidFill>
                  <a:srgbClr val="C00000"/>
                </a:solidFill>
                <a:latin typeface="Cambria"/>
                <a:cs typeface="Cambria"/>
              </a:rPr>
              <a:t>sources </a:t>
            </a:r>
            <a:r>
              <a:rPr sz="1200" spc="25" dirty="0">
                <a:solidFill>
                  <a:srgbClr val="C00000"/>
                </a:solidFill>
                <a:latin typeface="Cambria"/>
                <a:cs typeface="Cambria"/>
              </a:rPr>
              <a:t>will </a:t>
            </a:r>
            <a:r>
              <a:rPr sz="1200" spc="65" dirty="0">
                <a:solidFill>
                  <a:srgbClr val="C00000"/>
                </a:solidFill>
                <a:latin typeface="Cambria"/>
                <a:cs typeface="Cambria"/>
              </a:rPr>
              <a:t>request </a:t>
            </a:r>
            <a:r>
              <a:rPr sz="1200" spc="50" dirty="0">
                <a:solidFill>
                  <a:srgbClr val="C00000"/>
                </a:solidFill>
                <a:latin typeface="Cambria"/>
                <a:cs typeface="Cambria"/>
              </a:rPr>
              <a:t>service </a:t>
            </a:r>
            <a:r>
              <a:rPr sz="1200" spc="85" dirty="0">
                <a:solidFill>
                  <a:srgbClr val="C00000"/>
                </a:solidFill>
                <a:latin typeface="Cambria"/>
                <a:cs typeface="Cambria"/>
              </a:rPr>
              <a:t>simultaneously. </a:t>
            </a:r>
            <a:r>
              <a:rPr sz="1200" spc="75" dirty="0">
                <a:solidFill>
                  <a:srgbClr val="C00000"/>
                </a:solidFill>
                <a:latin typeface="Cambria"/>
                <a:cs typeface="Cambria"/>
              </a:rPr>
              <a:t>In this </a:t>
            </a:r>
            <a:r>
              <a:rPr sz="1200" spc="85" dirty="0">
                <a:solidFill>
                  <a:srgbClr val="C00000"/>
                </a:solidFill>
                <a:latin typeface="Cambria"/>
                <a:cs typeface="Cambria"/>
              </a:rPr>
              <a:t>case </a:t>
            </a:r>
            <a:r>
              <a:rPr sz="1200" spc="90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1200" spc="70" dirty="0">
                <a:solidFill>
                  <a:srgbClr val="C00000"/>
                </a:solidFill>
                <a:latin typeface="Cambria"/>
                <a:cs typeface="Cambria"/>
              </a:rPr>
              <a:t>the</a:t>
            </a:r>
            <a:r>
              <a:rPr sz="1200" spc="120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1200" spc="75" dirty="0">
                <a:solidFill>
                  <a:srgbClr val="C00000"/>
                </a:solidFill>
                <a:latin typeface="Cambria"/>
                <a:cs typeface="Cambria"/>
              </a:rPr>
              <a:t>system</a:t>
            </a:r>
            <a:r>
              <a:rPr sz="1200" spc="110" dirty="0">
                <a:solidFill>
                  <a:srgbClr val="C00000"/>
                </a:solidFill>
                <a:latin typeface="Cambria"/>
                <a:cs typeface="Cambria"/>
              </a:rPr>
              <a:t> must</a:t>
            </a:r>
            <a:r>
              <a:rPr sz="1200" spc="114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1200" spc="65" dirty="0">
                <a:solidFill>
                  <a:srgbClr val="C00000"/>
                </a:solidFill>
                <a:latin typeface="Cambria"/>
                <a:cs typeface="Cambria"/>
              </a:rPr>
              <a:t>also</a:t>
            </a:r>
            <a:r>
              <a:rPr sz="1200" spc="114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1200" spc="55" dirty="0">
                <a:solidFill>
                  <a:srgbClr val="C00000"/>
                </a:solidFill>
                <a:latin typeface="Cambria"/>
                <a:cs typeface="Cambria"/>
              </a:rPr>
              <a:t>decide</a:t>
            </a:r>
            <a:r>
              <a:rPr sz="1200" spc="114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1200" spc="75" dirty="0">
                <a:solidFill>
                  <a:srgbClr val="C00000"/>
                </a:solidFill>
                <a:latin typeface="Cambria"/>
                <a:cs typeface="Cambria"/>
              </a:rPr>
              <a:t>which</a:t>
            </a:r>
            <a:r>
              <a:rPr sz="1200" spc="120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1200" spc="45" dirty="0">
                <a:solidFill>
                  <a:srgbClr val="C00000"/>
                </a:solidFill>
                <a:latin typeface="Cambria"/>
                <a:cs typeface="Cambria"/>
              </a:rPr>
              <a:t>device</a:t>
            </a:r>
            <a:r>
              <a:rPr sz="1200" spc="114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1200" spc="40" dirty="0">
                <a:solidFill>
                  <a:srgbClr val="C00000"/>
                </a:solidFill>
                <a:latin typeface="Cambria"/>
                <a:cs typeface="Cambria"/>
              </a:rPr>
              <a:t>to</a:t>
            </a:r>
            <a:r>
              <a:rPr sz="1200" spc="120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1200" spc="50" dirty="0">
                <a:solidFill>
                  <a:srgbClr val="C00000"/>
                </a:solidFill>
                <a:latin typeface="Cambria"/>
                <a:cs typeface="Cambria"/>
              </a:rPr>
              <a:t>service</a:t>
            </a:r>
            <a:r>
              <a:rPr sz="1200" spc="114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1200" spc="60" dirty="0">
                <a:solidFill>
                  <a:srgbClr val="C00000"/>
                </a:solidFill>
                <a:latin typeface="Cambria"/>
                <a:cs typeface="Cambria"/>
              </a:rPr>
              <a:t>first</a:t>
            </a:r>
            <a:r>
              <a:rPr sz="1200" spc="60" dirty="0">
                <a:latin typeface="Cambria"/>
                <a:cs typeface="Cambria"/>
              </a:rPr>
              <a:t>.</a:t>
            </a:r>
            <a:endParaRPr sz="12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150">
              <a:latin typeface="Cambria"/>
              <a:cs typeface="Cambria"/>
            </a:endParaRPr>
          </a:p>
          <a:p>
            <a:pPr marL="12700" algn="just">
              <a:lnSpc>
                <a:spcPct val="100000"/>
              </a:lnSpc>
            </a:pPr>
            <a:r>
              <a:rPr sz="1200" b="1" spc="50" dirty="0">
                <a:latin typeface="Cambria"/>
                <a:cs typeface="Cambria"/>
              </a:rPr>
              <a:t>Priority</a:t>
            </a:r>
            <a:r>
              <a:rPr sz="1200" b="1" spc="110" dirty="0">
                <a:latin typeface="Cambria"/>
                <a:cs typeface="Cambria"/>
              </a:rPr>
              <a:t> </a:t>
            </a:r>
            <a:r>
              <a:rPr sz="1200" b="1" spc="60" dirty="0">
                <a:latin typeface="Cambria"/>
                <a:cs typeface="Cambria"/>
              </a:rPr>
              <a:t>Interrupt:</a:t>
            </a:r>
            <a:endParaRPr sz="1200">
              <a:latin typeface="Cambria"/>
              <a:cs typeface="Cambria"/>
            </a:endParaRPr>
          </a:p>
          <a:p>
            <a:pPr marL="469265" marR="6350" indent="-228600" algn="just">
              <a:lnSpc>
                <a:spcPct val="97900"/>
              </a:lnSpc>
              <a:spcBef>
                <a:spcPts val="80"/>
              </a:spcBef>
              <a:buFont typeface="Symbol"/>
              <a:buChar char=""/>
              <a:tabLst>
                <a:tab pos="469900" algn="l"/>
              </a:tabLst>
            </a:pPr>
            <a:r>
              <a:rPr sz="1200" spc="65" dirty="0">
                <a:latin typeface="Cambria"/>
                <a:cs typeface="Cambria"/>
              </a:rPr>
              <a:t>A</a:t>
            </a:r>
            <a:r>
              <a:rPr sz="1200" spc="70" dirty="0">
                <a:latin typeface="Cambria"/>
                <a:cs typeface="Cambria"/>
              </a:rPr>
              <a:t> </a:t>
            </a:r>
            <a:r>
              <a:rPr sz="1200" spc="35" dirty="0">
                <a:solidFill>
                  <a:srgbClr val="00AF50"/>
                </a:solidFill>
                <a:latin typeface="Cambria"/>
                <a:cs typeface="Cambria"/>
              </a:rPr>
              <a:t>priority</a:t>
            </a:r>
            <a:r>
              <a:rPr sz="1200" spc="40" dirty="0">
                <a:solidFill>
                  <a:srgbClr val="00AF50"/>
                </a:solidFill>
                <a:latin typeface="Cambria"/>
                <a:cs typeface="Cambria"/>
              </a:rPr>
              <a:t> </a:t>
            </a:r>
            <a:r>
              <a:rPr sz="1200" spc="60" dirty="0">
                <a:solidFill>
                  <a:srgbClr val="00AF50"/>
                </a:solidFill>
                <a:latin typeface="Cambria"/>
                <a:cs typeface="Cambria"/>
              </a:rPr>
              <a:t>interrupt</a:t>
            </a:r>
            <a:r>
              <a:rPr sz="1200" spc="65" dirty="0">
                <a:solidFill>
                  <a:srgbClr val="00AF50"/>
                </a:solidFill>
                <a:latin typeface="Cambria"/>
                <a:cs typeface="Cambria"/>
              </a:rPr>
              <a:t> is</a:t>
            </a:r>
            <a:r>
              <a:rPr sz="1200" spc="70" dirty="0">
                <a:solidFill>
                  <a:srgbClr val="00AF50"/>
                </a:solidFill>
                <a:latin typeface="Cambria"/>
                <a:cs typeface="Cambria"/>
              </a:rPr>
              <a:t> </a:t>
            </a:r>
            <a:r>
              <a:rPr sz="1200" spc="110" dirty="0">
                <a:solidFill>
                  <a:srgbClr val="00AF50"/>
                </a:solidFill>
                <a:latin typeface="Cambria"/>
                <a:cs typeface="Cambria"/>
              </a:rPr>
              <a:t>a</a:t>
            </a:r>
            <a:r>
              <a:rPr sz="1200" spc="114" dirty="0">
                <a:solidFill>
                  <a:srgbClr val="00AF50"/>
                </a:solidFill>
                <a:latin typeface="Cambria"/>
                <a:cs typeface="Cambria"/>
              </a:rPr>
              <a:t> </a:t>
            </a:r>
            <a:r>
              <a:rPr sz="1200" spc="75" dirty="0">
                <a:solidFill>
                  <a:srgbClr val="00AF50"/>
                </a:solidFill>
                <a:latin typeface="Cambria"/>
                <a:cs typeface="Cambria"/>
              </a:rPr>
              <a:t>system</a:t>
            </a:r>
            <a:r>
              <a:rPr sz="1200" spc="80" dirty="0">
                <a:solidFill>
                  <a:srgbClr val="00AF50"/>
                </a:solidFill>
                <a:latin typeface="Cambria"/>
                <a:cs typeface="Cambria"/>
              </a:rPr>
              <a:t> </a:t>
            </a:r>
            <a:r>
              <a:rPr sz="1200" spc="85" dirty="0">
                <a:solidFill>
                  <a:srgbClr val="00AF50"/>
                </a:solidFill>
                <a:latin typeface="Cambria"/>
                <a:cs typeface="Cambria"/>
              </a:rPr>
              <a:t>that</a:t>
            </a:r>
            <a:r>
              <a:rPr sz="1200" spc="90" dirty="0">
                <a:solidFill>
                  <a:srgbClr val="00AF50"/>
                </a:solidFill>
                <a:latin typeface="Cambria"/>
                <a:cs typeface="Cambria"/>
              </a:rPr>
              <a:t> </a:t>
            </a:r>
            <a:r>
              <a:rPr sz="1200" spc="75" dirty="0">
                <a:solidFill>
                  <a:srgbClr val="00AF50"/>
                </a:solidFill>
                <a:latin typeface="Cambria"/>
                <a:cs typeface="Cambria"/>
              </a:rPr>
              <a:t>establishes  </a:t>
            </a:r>
            <a:r>
              <a:rPr sz="1200" spc="110" dirty="0">
                <a:solidFill>
                  <a:srgbClr val="00AF50"/>
                </a:solidFill>
                <a:latin typeface="Cambria"/>
                <a:cs typeface="Cambria"/>
              </a:rPr>
              <a:t>a  </a:t>
            </a:r>
            <a:r>
              <a:rPr sz="1200" spc="35" dirty="0">
                <a:solidFill>
                  <a:srgbClr val="00AF50"/>
                </a:solidFill>
                <a:latin typeface="Cambria"/>
                <a:cs typeface="Cambria"/>
              </a:rPr>
              <a:t>priority  </a:t>
            </a:r>
            <a:r>
              <a:rPr sz="1200" spc="25" dirty="0">
                <a:solidFill>
                  <a:srgbClr val="00AF50"/>
                </a:solidFill>
                <a:latin typeface="Cambria"/>
                <a:cs typeface="Cambria"/>
              </a:rPr>
              <a:t>over  </a:t>
            </a:r>
            <a:r>
              <a:rPr sz="1200" spc="70" dirty="0">
                <a:solidFill>
                  <a:srgbClr val="00AF50"/>
                </a:solidFill>
                <a:latin typeface="Cambria"/>
                <a:cs typeface="Cambria"/>
              </a:rPr>
              <a:t>the </a:t>
            </a:r>
            <a:r>
              <a:rPr sz="1200" spc="75" dirty="0">
                <a:solidFill>
                  <a:srgbClr val="00AF50"/>
                </a:solidFill>
                <a:latin typeface="Cambria"/>
                <a:cs typeface="Cambria"/>
              </a:rPr>
              <a:t> </a:t>
            </a:r>
            <a:r>
              <a:rPr sz="1200" spc="65" dirty="0">
                <a:solidFill>
                  <a:srgbClr val="00AF50"/>
                </a:solidFill>
                <a:latin typeface="Cambria"/>
                <a:cs typeface="Cambria"/>
              </a:rPr>
              <a:t>various </a:t>
            </a:r>
            <a:r>
              <a:rPr sz="1200" spc="80" dirty="0">
                <a:solidFill>
                  <a:srgbClr val="00AF50"/>
                </a:solidFill>
                <a:latin typeface="Cambria"/>
                <a:cs typeface="Cambria"/>
              </a:rPr>
              <a:t>sources </a:t>
            </a:r>
            <a:r>
              <a:rPr sz="1200" spc="40" dirty="0">
                <a:solidFill>
                  <a:srgbClr val="00AF50"/>
                </a:solidFill>
                <a:latin typeface="Cambria"/>
                <a:cs typeface="Cambria"/>
              </a:rPr>
              <a:t>to </a:t>
            </a:r>
            <a:r>
              <a:rPr sz="1200" spc="60" dirty="0">
                <a:solidFill>
                  <a:srgbClr val="00AF50"/>
                </a:solidFill>
                <a:latin typeface="Cambria"/>
                <a:cs typeface="Cambria"/>
              </a:rPr>
              <a:t>determine </a:t>
            </a:r>
            <a:r>
              <a:rPr sz="1200" spc="75" dirty="0">
                <a:latin typeface="Cambria"/>
                <a:cs typeface="Cambria"/>
              </a:rPr>
              <a:t>which </a:t>
            </a:r>
            <a:r>
              <a:rPr sz="1200" spc="65" dirty="0">
                <a:latin typeface="Cambria"/>
                <a:cs typeface="Cambria"/>
              </a:rPr>
              <a:t>condition is </a:t>
            </a:r>
            <a:r>
              <a:rPr sz="1200" spc="40" dirty="0">
                <a:latin typeface="Cambria"/>
                <a:cs typeface="Cambria"/>
              </a:rPr>
              <a:t>to </a:t>
            </a:r>
            <a:r>
              <a:rPr sz="1200" spc="60" dirty="0">
                <a:latin typeface="Cambria"/>
                <a:cs typeface="Cambria"/>
              </a:rPr>
              <a:t>be </a:t>
            </a:r>
            <a:r>
              <a:rPr sz="1200" spc="55" dirty="0">
                <a:latin typeface="Cambria"/>
                <a:cs typeface="Cambria"/>
              </a:rPr>
              <a:t>services </a:t>
            </a:r>
            <a:r>
              <a:rPr sz="1200" spc="45" dirty="0">
                <a:latin typeface="Cambria"/>
                <a:cs typeface="Cambria"/>
              </a:rPr>
              <a:t>first </a:t>
            </a:r>
            <a:r>
              <a:rPr sz="1200" spc="70" dirty="0">
                <a:latin typeface="Cambria"/>
                <a:cs typeface="Cambria"/>
              </a:rPr>
              <a:t>when </a:t>
            </a:r>
            <a:r>
              <a:rPr sz="1200" spc="75" dirty="0">
                <a:latin typeface="Cambria"/>
                <a:cs typeface="Cambria"/>
              </a:rPr>
              <a:t> </a:t>
            </a:r>
            <a:r>
              <a:rPr sz="1200" spc="30" dirty="0">
                <a:latin typeface="Cambria"/>
                <a:cs typeface="Cambria"/>
              </a:rPr>
              <a:t>two</a:t>
            </a:r>
            <a:r>
              <a:rPr sz="1200" spc="114" dirty="0">
                <a:latin typeface="Cambria"/>
                <a:cs typeface="Cambria"/>
              </a:rPr>
              <a:t> </a:t>
            </a:r>
            <a:r>
              <a:rPr sz="1200" spc="30" dirty="0">
                <a:latin typeface="Cambria"/>
                <a:cs typeface="Cambria"/>
              </a:rPr>
              <a:t>or</a:t>
            </a:r>
            <a:r>
              <a:rPr sz="1200" spc="114" dirty="0">
                <a:latin typeface="Cambria"/>
                <a:cs typeface="Cambria"/>
              </a:rPr>
              <a:t> </a:t>
            </a:r>
            <a:r>
              <a:rPr sz="1200" spc="55" dirty="0">
                <a:latin typeface="Cambria"/>
                <a:cs typeface="Cambria"/>
              </a:rPr>
              <a:t>more</a:t>
            </a:r>
            <a:r>
              <a:rPr sz="1200" spc="120" dirty="0">
                <a:latin typeface="Cambria"/>
                <a:cs typeface="Cambria"/>
              </a:rPr>
              <a:t> </a:t>
            </a:r>
            <a:r>
              <a:rPr sz="1200" spc="70" dirty="0">
                <a:latin typeface="Cambria"/>
                <a:cs typeface="Cambria"/>
              </a:rPr>
              <a:t>requests</a:t>
            </a:r>
            <a:r>
              <a:rPr sz="1200" spc="114" dirty="0">
                <a:latin typeface="Cambria"/>
                <a:cs typeface="Cambria"/>
              </a:rPr>
              <a:t> </a:t>
            </a:r>
            <a:r>
              <a:rPr sz="1200" spc="55" dirty="0">
                <a:latin typeface="Cambria"/>
                <a:cs typeface="Cambria"/>
              </a:rPr>
              <a:t>arise</a:t>
            </a:r>
            <a:r>
              <a:rPr sz="1200" spc="114" dirty="0">
                <a:latin typeface="Cambria"/>
                <a:cs typeface="Cambria"/>
              </a:rPr>
              <a:t> </a:t>
            </a:r>
            <a:r>
              <a:rPr sz="1200" spc="85" dirty="0">
                <a:latin typeface="Cambria"/>
                <a:cs typeface="Cambria"/>
              </a:rPr>
              <a:t>simultaneously.</a:t>
            </a:r>
            <a:endParaRPr sz="1200">
              <a:latin typeface="Cambria"/>
              <a:cs typeface="Cambria"/>
            </a:endParaRPr>
          </a:p>
          <a:p>
            <a:pPr marL="469265" marR="6350" indent="-228600" algn="just">
              <a:lnSpc>
                <a:spcPts val="1420"/>
              </a:lnSpc>
              <a:spcBef>
                <a:spcPts val="100"/>
              </a:spcBef>
              <a:buFont typeface="Symbol"/>
              <a:buChar char=""/>
              <a:tabLst>
                <a:tab pos="469900" algn="l"/>
              </a:tabLst>
            </a:pPr>
            <a:r>
              <a:rPr sz="1200" spc="65" dirty="0">
                <a:latin typeface="Cambria"/>
                <a:cs typeface="Cambria"/>
              </a:rPr>
              <a:t>Higher </a:t>
            </a:r>
            <a:r>
              <a:rPr sz="1200" spc="35" dirty="0">
                <a:latin typeface="Cambria"/>
                <a:cs typeface="Cambria"/>
              </a:rPr>
              <a:t>priority </a:t>
            </a:r>
            <a:r>
              <a:rPr sz="1200" spc="60" dirty="0">
                <a:latin typeface="Cambria"/>
                <a:cs typeface="Cambria"/>
              </a:rPr>
              <a:t>interrupt </a:t>
            </a:r>
            <a:r>
              <a:rPr sz="1200" spc="45" dirty="0">
                <a:latin typeface="Cambria"/>
                <a:cs typeface="Cambria"/>
              </a:rPr>
              <a:t>levels </a:t>
            </a:r>
            <a:r>
              <a:rPr sz="1200" spc="55" dirty="0">
                <a:latin typeface="Cambria"/>
                <a:cs typeface="Cambria"/>
              </a:rPr>
              <a:t>are </a:t>
            </a:r>
            <a:r>
              <a:rPr sz="1200" spc="75" dirty="0">
                <a:latin typeface="Cambria"/>
                <a:cs typeface="Cambria"/>
              </a:rPr>
              <a:t>assigned </a:t>
            </a:r>
            <a:r>
              <a:rPr sz="1200" spc="40" dirty="0">
                <a:latin typeface="Cambria"/>
                <a:cs typeface="Cambria"/>
              </a:rPr>
              <a:t>to </a:t>
            </a:r>
            <a:r>
              <a:rPr sz="1200" spc="70" dirty="0">
                <a:latin typeface="Cambria"/>
                <a:cs typeface="Cambria"/>
              </a:rPr>
              <a:t>requests </a:t>
            </a:r>
            <a:r>
              <a:rPr sz="1200" spc="85" dirty="0">
                <a:latin typeface="Cambria"/>
                <a:cs typeface="Cambria"/>
              </a:rPr>
              <a:t>which, </a:t>
            </a:r>
            <a:r>
              <a:rPr sz="1200" spc="20" dirty="0">
                <a:latin typeface="Cambria"/>
                <a:cs typeface="Cambria"/>
              </a:rPr>
              <a:t>if  </a:t>
            </a:r>
            <a:r>
              <a:rPr sz="1200" spc="55" dirty="0">
                <a:latin typeface="Cambria"/>
                <a:cs typeface="Cambria"/>
              </a:rPr>
              <a:t>delayed </a:t>
            </a:r>
            <a:r>
              <a:rPr sz="1200" spc="60" dirty="0">
                <a:latin typeface="Cambria"/>
                <a:cs typeface="Cambria"/>
              </a:rPr>
              <a:t> </a:t>
            </a:r>
            <a:r>
              <a:rPr sz="1200" spc="30" dirty="0">
                <a:latin typeface="Cambria"/>
                <a:cs typeface="Cambria"/>
              </a:rPr>
              <a:t>or</a:t>
            </a:r>
            <a:r>
              <a:rPr sz="1200" spc="114" dirty="0">
                <a:latin typeface="Cambria"/>
                <a:cs typeface="Cambria"/>
              </a:rPr>
              <a:t> </a:t>
            </a:r>
            <a:r>
              <a:rPr sz="1200" spc="55" dirty="0">
                <a:latin typeface="Cambria"/>
                <a:cs typeface="Cambria"/>
              </a:rPr>
              <a:t>interrupted</a:t>
            </a:r>
            <a:r>
              <a:rPr sz="1200" spc="114" dirty="0">
                <a:latin typeface="Cambria"/>
                <a:cs typeface="Cambria"/>
              </a:rPr>
              <a:t> </a:t>
            </a:r>
            <a:r>
              <a:rPr sz="1200" spc="75" dirty="0">
                <a:latin typeface="Cambria"/>
                <a:cs typeface="Cambria"/>
              </a:rPr>
              <a:t>could</a:t>
            </a:r>
            <a:r>
              <a:rPr sz="1200" spc="114" dirty="0">
                <a:latin typeface="Cambria"/>
                <a:cs typeface="Cambria"/>
              </a:rPr>
              <a:t> </a:t>
            </a:r>
            <a:r>
              <a:rPr sz="1200" spc="70" dirty="0">
                <a:latin typeface="Cambria"/>
                <a:cs typeface="Cambria"/>
              </a:rPr>
              <a:t>have</a:t>
            </a:r>
            <a:r>
              <a:rPr sz="1200" spc="114" dirty="0">
                <a:latin typeface="Cambria"/>
                <a:cs typeface="Cambria"/>
              </a:rPr>
              <a:t> </a:t>
            </a:r>
            <a:r>
              <a:rPr sz="1200" spc="70" dirty="0">
                <a:latin typeface="Cambria"/>
                <a:cs typeface="Cambria"/>
              </a:rPr>
              <a:t>serious</a:t>
            </a:r>
            <a:r>
              <a:rPr sz="1200" spc="114" dirty="0">
                <a:latin typeface="Cambria"/>
                <a:cs typeface="Cambria"/>
              </a:rPr>
              <a:t> </a:t>
            </a:r>
            <a:r>
              <a:rPr sz="1200" spc="85" dirty="0">
                <a:latin typeface="Cambria"/>
                <a:cs typeface="Cambria"/>
              </a:rPr>
              <a:t>consequences.</a:t>
            </a:r>
            <a:endParaRPr sz="1200">
              <a:latin typeface="Cambria"/>
              <a:cs typeface="Cambria"/>
            </a:endParaRPr>
          </a:p>
          <a:p>
            <a:pPr marL="469265" marR="8890" indent="-228600" algn="just">
              <a:lnSpc>
                <a:spcPts val="1420"/>
              </a:lnSpc>
              <a:spcBef>
                <a:spcPts val="55"/>
              </a:spcBef>
              <a:buClr>
                <a:srgbClr val="000000"/>
              </a:buClr>
              <a:buFont typeface="Symbol"/>
              <a:buChar char=""/>
              <a:tabLst>
                <a:tab pos="469900" algn="l"/>
              </a:tabLst>
            </a:pPr>
            <a:r>
              <a:rPr sz="1200" spc="70" dirty="0">
                <a:solidFill>
                  <a:srgbClr val="FF0000"/>
                </a:solidFill>
                <a:latin typeface="Cambria"/>
                <a:cs typeface="Cambria"/>
              </a:rPr>
              <a:t>Devices </a:t>
            </a:r>
            <a:r>
              <a:rPr sz="1200" spc="50" dirty="0">
                <a:solidFill>
                  <a:srgbClr val="FF0000"/>
                </a:solidFill>
                <a:latin typeface="Cambria"/>
                <a:cs typeface="Cambria"/>
              </a:rPr>
              <a:t>with </a:t>
            </a:r>
            <a:r>
              <a:rPr sz="1200" spc="80" dirty="0">
                <a:solidFill>
                  <a:srgbClr val="FF0000"/>
                </a:solidFill>
                <a:latin typeface="Cambria"/>
                <a:cs typeface="Cambria"/>
              </a:rPr>
              <a:t>high </a:t>
            </a:r>
            <a:r>
              <a:rPr sz="1200" spc="65" dirty="0">
                <a:solidFill>
                  <a:srgbClr val="FF0000"/>
                </a:solidFill>
                <a:latin typeface="Cambria"/>
                <a:cs typeface="Cambria"/>
              </a:rPr>
              <a:t>speed transfers </a:t>
            </a:r>
            <a:r>
              <a:rPr sz="1200" spc="120" dirty="0">
                <a:solidFill>
                  <a:srgbClr val="FF0000"/>
                </a:solidFill>
                <a:latin typeface="Cambria"/>
                <a:cs typeface="Cambria"/>
              </a:rPr>
              <a:t>such </a:t>
            </a:r>
            <a:r>
              <a:rPr sz="1200" spc="105" dirty="0">
                <a:solidFill>
                  <a:srgbClr val="FF0000"/>
                </a:solidFill>
                <a:latin typeface="Cambria"/>
                <a:cs typeface="Cambria"/>
              </a:rPr>
              <a:t>as </a:t>
            </a:r>
            <a:r>
              <a:rPr sz="1200" spc="75" dirty="0">
                <a:solidFill>
                  <a:srgbClr val="FF0000"/>
                </a:solidFill>
                <a:latin typeface="Cambria"/>
                <a:cs typeface="Cambria"/>
              </a:rPr>
              <a:t>magnetic </a:t>
            </a:r>
            <a:r>
              <a:rPr sz="1200" spc="80" dirty="0">
                <a:solidFill>
                  <a:srgbClr val="FF0000"/>
                </a:solidFill>
                <a:latin typeface="Cambria"/>
                <a:cs typeface="Cambria"/>
              </a:rPr>
              <a:t>disks </a:t>
            </a:r>
            <a:r>
              <a:rPr sz="1200" spc="60" dirty="0">
                <a:solidFill>
                  <a:srgbClr val="FF0000"/>
                </a:solidFill>
                <a:latin typeface="Cambria"/>
                <a:cs typeface="Cambria"/>
              </a:rPr>
              <a:t>are </a:t>
            </a:r>
            <a:r>
              <a:rPr sz="1200" spc="45" dirty="0">
                <a:solidFill>
                  <a:srgbClr val="FF0000"/>
                </a:solidFill>
                <a:latin typeface="Cambria"/>
                <a:cs typeface="Cambria"/>
              </a:rPr>
              <a:t>given </a:t>
            </a:r>
            <a:r>
              <a:rPr sz="1200" spc="80" dirty="0">
                <a:solidFill>
                  <a:srgbClr val="FF0000"/>
                </a:solidFill>
                <a:latin typeface="Cambria"/>
                <a:cs typeface="Cambria"/>
              </a:rPr>
              <a:t>high </a:t>
            </a:r>
            <a:r>
              <a:rPr sz="1200" spc="8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1200" spc="35" dirty="0">
                <a:solidFill>
                  <a:srgbClr val="FF0000"/>
                </a:solidFill>
                <a:latin typeface="Cambria"/>
                <a:cs typeface="Cambria"/>
              </a:rPr>
              <a:t>priority</a:t>
            </a:r>
            <a:r>
              <a:rPr sz="1200" spc="114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1200" spc="100" dirty="0">
                <a:solidFill>
                  <a:srgbClr val="FF0000"/>
                </a:solidFill>
                <a:latin typeface="Cambria"/>
                <a:cs typeface="Cambria"/>
              </a:rPr>
              <a:t>and</a:t>
            </a:r>
            <a:r>
              <a:rPr sz="1200" spc="114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1200" spc="45" dirty="0">
                <a:solidFill>
                  <a:srgbClr val="FF0000"/>
                </a:solidFill>
                <a:latin typeface="Cambria"/>
                <a:cs typeface="Cambria"/>
              </a:rPr>
              <a:t>slow</a:t>
            </a:r>
            <a:r>
              <a:rPr sz="1200" spc="114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1200" spc="50" dirty="0">
                <a:solidFill>
                  <a:srgbClr val="FF0000"/>
                </a:solidFill>
                <a:latin typeface="Cambria"/>
                <a:cs typeface="Cambria"/>
              </a:rPr>
              <a:t>devices</a:t>
            </a:r>
            <a:r>
              <a:rPr sz="1200" spc="114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1200" spc="120" dirty="0">
                <a:solidFill>
                  <a:srgbClr val="FF0000"/>
                </a:solidFill>
                <a:latin typeface="Cambria"/>
                <a:cs typeface="Cambria"/>
              </a:rPr>
              <a:t>such</a:t>
            </a:r>
            <a:r>
              <a:rPr sz="1200" spc="114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1200" spc="105" dirty="0">
                <a:solidFill>
                  <a:srgbClr val="FF0000"/>
                </a:solidFill>
                <a:latin typeface="Cambria"/>
                <a:cs typeface="Cambria"/>
              </a:rPr>
              <a:t>as</a:t>
            </a:r>
            <a:r>
              <a:rPr sz="1200" spc="114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1200" spc="65" dirty="0">
                <a:solidFill>
                  <a:srgbClr val="FF0000"/>
                </a:solidFill>
                <a:latin typeface="Cambria"/>
                <a:cs typeface="Cambria"/>
              </a:rPr>
              <a:t>keyboards</a:t>
            </a:r>
            <a:r>
              <a:rPr sz="1200" spc="114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1200" spc="40" dirty="0">
                <a:solidFill>
                  <a:srgbClr val="FF0000"/>
                </a:solidFill>
                <a:latin typeface="Cambria"/>
                <a:cs typeface="Cambria"/>
              </a:rPr>
              <a:t>receive</a:t>
            </a:r>
            <a:r>
              <a:rPr sz="1200" spc="114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1200" spc="25" dirty="0">
                <a:solidFill>
                  <a:srgbClr val="FF0000"/>
                </a:solidFill>
                <a:latin typeface="Cambria"/>
                <a:cs typeface="Cambria"/>
              </a:rPr>
              <a:t>low</a:t>
            </a:r>
            <a:r>
              <a:rPr sz="1200" spc="12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1200" spc="45" dirty="0">
                <a:solidFill>
                  <a:srgbClr val="FF0000"/>
                </a:solidFill>
                <a:latin typeface="Cambria"/>
                <a:cs typeface="Cambria"/>
              </a:rPr>
              <a:t>priority</a:t>
            </a:r>
            <a:r>
              <a:rPr sz="1200" spc="45" dirty="0">
                <a:latin typeface="Cambria"/>
                <a:cs typeface="Cambria"/>
              </a:rPr>
              <a:t>.</a:t>
            </a:r>
            <a:endParaRPr sz="12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Symbol"/>
              <a:buChar char=""/>
            </a:pPr>
            <a:endParaRPr sz="1150">
              <a:latin typeface="Cambria"/>
              <a:cs typeface="Cambria"/>
            </a:endParaRPr>
          </a:p>
          <a:p>
            <a:pPr marL="12700" marR="5080">
              <a:lnSpc>
                <a:spcPts val="1420"/>
              </a:lnSpc>
            </a:pPr>
            <a:r>
              <a:rPr sz="1200" spc="80" dirty="0">
                <a:latin typeface="Cambria"/>
                <a:cs typeface="Cambria"/>
              </a:rPr>
              <a:t>When</a:t>
            </a:r>
            <a:r>
              <a:rPr sz="1200" spc="120" dirty="0">
                <a:latin typeface="Cambria"/>
                <a:cs typeface="Cambria"/>
              </a:rPr>
              <a:t> </a:t>
            </a:r>
            <a:r>
              <a:rPr sz="1200" spc="30" dirty="0">
                <a:latin typeface="Cambria"/>
                <a:cs typeface="Cambria"/>
              </a:rPr>
              <a:t>two</a:t>
            </a:r>
            <a:r>
              <a:rPr sz="1200" spc="170" dirty="0">
                <a:latin typeface="Cambria"/>
                <a:cs typeface="Cambria"/>
              </a:rPr>
              <a:t> </a:t>
            </a:r>
            <a:r>
              <a:rPr sz="1200" spc="50" dirty="0">
                <a:latin typeface="Cambria"/>
                <a:cs typeface="Cambria"/>
              </a:rPr>
              <a:t>devices</a:t>
            </a:r>
            <a:r>
              <a:rPr sz="1200" spc="150" dirty="0">
                <a:latin typeface="Cambria"/>
                <a:cs typeface="Cambria"/>
              </a:rPr>
              <a:t> </a:t>
            </a:r>
            <a:r>
              <a:rPr sz="1200" spc="55" dirty="0">
                <a:latin typeface="Cambria"/>
                <a:cs typeface="Cambria"/>
              </a:rPr>
              <a:t>interrupt</a:t>
            </a:r>
            <a:r>
              <a:rPr sz="1200" spc="145" dirty="0">
                <a:latin typeface="Cambria"/>
                <a:cs typeface="Cambria"/>
              </a:rPr>
              <a:t> </a:t>
            </a:r>
            <a:r>
              <a:rPr sz="1200" spc="70" dirty="0">
                <a:latin typeface="Cambria"/>
                <a:cs typeface="Cambria"/>
              </a:rPr>
              <a:t>the</a:t>
            </a:r>
            <a:r>
              <a:rPr sz="1200" spc="140" dirty="0">
                <a:latin typeface="Cambria"/>
                <a:cs typeface="Cambria"/>
              </a:rPr>
              <a:t> </a:t>
            </a:r>
            <a:r>
              <a:rPr sz="1200" spc="70" dirty="0">
                <a:latin typeface="Cambria"/>
                <a:cs typeface="Cambria"/>
              </a:rPr>
              <a:t>computer</a:t>
            </a:r>
            <a:r>
              <a:rPr sz="1200" spc="130" dirty="0">
                <a:latin typeface="Cambria"/>
                <a:cs typeface="Cambria"/>
              </a:rPr>
              <a:t> </a:t>
            </a:r>
            <a:r>
              <a:rPr sz="1200" spc="75" dirty="0">
                <a:latin typeface="Cambria"/>
                <a:cs typeface="Cambria"/>
              </a:rPr>
              <a:t>at</a:t>
            </a:r>
            <a:r>
              <a:rPr sz="1200" spc="125" dirty="0">
                <a:latin typeface="Cambria"/>
                <a:cs typeface="Cambria"/>
              </a:rPr>
              <a:t> </a:t>
            </a:r>
            <a:r>
              <a:rPr sz="1200" spc="70" dirty="0">
                <a:latin typeface="Cambria"/>
                <a:cs typeface="Cambria"/>
              </a:rPr>
              <a:t>the</a:t>
            </a:r>
            <a:r>
              <a:rPr sz="1200" spc="130" dirty="0">
                <a:latin typeface="Cambria"/>
                <a:cs typeface="Cambria"/>
              </a:rPr>
              <a:t> </a:t>
            </a:r>
            <a:r>
              <a:rPr sz="1200" spc="95" dirty="0">
                <a:latin typeface="Cambria"/>
                <a:cs typeface="Cambria"/>
              </a:rPr>
              <a:t>same</a:t>
            </a:r>
            <a:r>
              <a:rPr sz="1200" spc="110" dirty="0">
                <a:latin typeface="Cambria"/>
                <a:cs typeface="Cambria"/>
              </a:rPr>
              <a:t> </a:t>
            </a:r>
            <a:r>
              <a:rPr sz="1200" spc="70" dirty="0">
                <a:latin typeface="Cambria"/>
                <a:cs typeface="Cambria"/>
              </a:rPr>
              <a:t>time,</a:t>
            </a:r>
            <a:r>
              <a:rPr sz="1200" spc="130" dirty="0">
                <a:latin typeface="Cambria"/>
                <a:cs typeface="Cambria"/>
              </a:rPr>
              <a:t> </a:t>
            </a:r>
            <a:r>
              <a:rPr sz="1200" spc="70" dirty="0">
                <a:latin typeface="Cambria"/>
                <a:cs typeface="Cambria"/>
              </a:rPr>
              <a:t>the</a:t>
            </a:r>
            <a:r>
              <a:rPr sz="1200" spc="130" dirty="0">
                <a:latin typeface="Cambria"/>
                <a:cs typeface="Cambria"/>
              </a:rPr>
              <a:t> </a:t>
            </a:r>
            <a:r>
              <a:rPr sz="1200" spc="75" dirty="0">
                <a:latin typeface="Cambria"/>
                <a:cs typeface="Cambria"/>
              </a:rPr>
              <a:t>computer </a:t>
            </a:r>
            <a:r>
              <a:rPr sz="1200" spc="-250" dirty="0">
                <a:latin typeface="Cambria"/>
                <a:cs typeface="Cambria"/>
              </a:rPr>
              <a:t> </a:t>
            </a:r>
            <a:r>
              <a:rPr sz="1200" spc="55" dirty="0">
                <a:latin typeface="Cambria"/>
                <a:cs typeface="Cambria"/>
              </a:rPr>
              <a:t>services</a:t>
            </a:r>
            <a:r>
              <a:rPr sz="1200" spc="114" dirty="0">
                <a:latin typeface="Cambria"/>
                <a:cs typeface="Cambria"/>
              </a:rPr>
              <a:t> </a:t>
            </a:r>
            <a:r>
              <a:rPr sz="1200" spc="70" dirty="0">
                <a:latin typeface="Cambria"/>
                <a:cs typeface="Cambria"/>
              </a:rPr>
              <a:t>the</a:t>
            </a:r>
            <a:r>
              <a:rPr sz="1200" spc="120" dirty="0">
                <a:latin typeface="Cambria"/>
                <a:cs typeface="Cambria"/>
              </a:rPr>
              <a:t> </a:t>
            </a:r>
            <a:r>
              <a:rPr sz="1200" spc="50" dirty="0">
                <a:latin typeface="Cambria"/>
                <a:cs typeface="Cambria"/>
              </a:rPr>
              <a:t>devices</a:t>
            </a:r>
            <a:r>
              <a:rPr sz="1200" spc="114" dirty="0">
                <a:latin typeface="Cambria"/>
                <a:cs typeface="Cambria"/>
              </a:rPr>
              <a:t> </a:t>
            </a:r>
            <a:r>
              <a:rPr sz="1200" spc="50" dirty="0">
                <a:latin typeface="Cambria"/>
                <a:cs typeface="Cambria"/>
              </a:rPr>
              <a:t>with</a:t>
            </a:r>
            <a:r>
              <a:rPr sz="1200" spc="120" dirty="0">
                <a:latin typeface="Cambria"/>
                <a:cs typeface="Cambria"/>
              </a:rPr>
              <a:t> </a:t>
            </a:r>
            <a:r>
              <a:rPr sz="1200" spc="70" dirty="0">
                <a:latin typeface="Cambria"/>
                <a:cs typeface="Cambria"/>
              </a:rPr>
              <a:t>the</a:t>
            </a:r>
            <a:r>
              <a:rPr sz="1200" spc="120" dirty="0">
                <a:latin typeface="Cambria"/>
                <a:cs typeface="Cambria"/>
              </a:rPr>
              <a:t> </a:t>
            </a:r>
            <a:r>
              <a:rPr sz="1200" spc="60" dirty="0">
                <a:latin typeface="Cambria"/>
                <a:cs typeface="Cambria"/>
              </a:rPr>
              <a:t>higher</a:t>
            </a:r>
            <a:r>
              <a:rPr sz="1200" spc="120" dirty="0">
                <a:latin typeface="Cambria"/>
                <a:cs typeface="Cambria"/>
              </a:rPr>
              <a:t> </a:t>
            </a:r>
            <a:r>
              <a:rPr sz="1200" spc="35" dirty="0">
                <a:latin typeface="Cambria"/>
                <a:cs typeface="Cambria"/>
              </a:rPr>
              <a:t>priority</a:t>
            </a:r>
            <a:r>
              <a:rPr sz="1200" spc="120" dirty="0">
                <a:latin typeface="Cambria"/>
                <a:cs typeface="Cambria"/>
              </a:rPr>
              <a:t> </a:t>
            </a:r>
            <a:r>
              <a:rPr sz="1200" spc="60" dirty="0">
                <a:latin typeface="Cambria"/>
                <a:cs typeface="Cambria"/>
              </a:rPr>
              <a:t>first.</a:t>
            </a:r>
            <a:endParaRPr sz="1200">
              <a:latin typeface="Cambria"/>
              <a:cs typeface="Cambria"/>
            </a:endParaRPr>
          </a:p>
          <a:p>
            <a:pPr marL="12700">
              <a:lnSpc>
                <a:spcPts val="1345"/>
              </a:lnSpc>
            </a:pPr>
            <a:r>
              <a:rPr sz="1200" b="1" spc="70" dirty="0">
                <a:latin typeface="Cambria"/>
                <a:cs typeface="Cambria"/>
              </a:rPr>
              <a:t>Establishing </a:t>
            </a:r>
            <a:r>
              <a:rPr sz="1200" b="1" spc="310" dirty="0">
                <a:latin typeface="Cambria"/>
                <a:cs typeface="Cambria"/>
              </a:rPr>
              <a:t> </a:t>
            </a:r>
            <a:r>
              <a:rPr sz="1200" b="1" spc="90" dirty="0">
                <a:latin typeface="Cambria"/>
                <a:cs typeface="Cambria"/>
              </a:rPr>
              <a:t>the </a:t>
            </a:r>
            <a:r>
              <a:rPr sz="1200" b="1" spc="310" dirty="0">
                <a:latin typeface="Cambria"/>
                <a:cs typeface="Cambria"/>
              </a:rPr>
              <a:t> </a:t>
            </a:r>
            <a:r>
              <a:rPr sz="1200" b="1" spc="50" dirty="0">
                <a:latin typeface="Cambria"/>
                <a:cs typeface="Cambria"/>
              </a:rPr>
              <a:t>priority </a:t>
            </a:r>
            <a:r>
              <a:rPr sz="1200" b="1" spc="330" dirty="0">
                <a:latin typeface="Cambria"/>
                <a:cs typeface="Cambria"/>
              </a:rPr>
              <a:t> </a:t>
            </a:r>
            <a:r>
              <a:rPr sz="1200" b="1" spc="60" dirty="0">
                <a:latin typeface="Cambria"/>
                <a:cs typeface="Cambria"/>
              </a:rPr>
              <a:t>of </a:t>
            </a:r>
            <a:r>
              <a:rPr sz="1200" b="1" spc="325" dirty="0">
                <a:latin typeface="Cambria"/>
                <a:cs typeface="Cambria"/>
              </a:rPr>
              <a:t> </a:t>
            </a:r>
            <a:r>
              <a:rPr sz="1200" b="1" spc="70" dirty="0">
                <a:latin typeface="Cambria"/>
                <a:cs typeface="Cambria"/>
              </a:rPr>
              <a:t>simultaneous </a:t>
            </a:r>
            <a:r>
              <a:rPr sz="1200" b="1" spc="330" dirty="0">
                <a:latin typeface="Cambria"/>
                <a:cs typeface="Cambria"/>
              </a:rPr>
              <a:t> </a:t>
            </a:r>
            <a:r>
              <a:rPr sz="1200" b="1" spc="60" dirty="0">
                <a:latin typeface="Cambria"/>
                <a:cs typeface="Cambria"/>
              </a:rPr>
              <a:t>interrupts </a:t>
            </a:r>
            <a:r>
              <a:rPr sz="1200" b="1" spc="335" dirty="0">
                <a:latin typeface="Cambria"/>
                <a:cs typeface="Cambria"/>
              </a:rPr>
              <a:t> </a:t>
            </a:r>
            <a:r>
              <a:rPr sz="1200" b="1" spc="85" dirty="0">
                <a:latin typeface="Cambria"/>
                <a:cs typeface="Cambria"/>
              </a:rPr>
              <a:t>can </a:t>
            </a:r>
            <a:r>
              <a:rPr sz="1200" b="1" spc="300" dirty="0">
                <a:latin typeface="Cambria"/>
                <a:cs typeface="Cambria"/>
              </a:rPr>
              <a:t> </a:t>
            </a:r>
            <a:r>
              <a:rPr sz="1200" b="1" spc="30" dirty="0">
                <a:latin typeface="Cambria"/>
                <a:cs typeface="Cambria"/>
              </a:rPr>
              <a:t>be  </a:t>
            </a:r>
            <a:r>
              <a:rPr sz="1200" b="1" spc="60" dirty="0">
                <a:latin typeface="Cambria"/>
                <a:cs typeface="Cambria"/>
              </a:rPr>
              <a:t> done </a:t>
            </a:r>
            <a:r>
              <a:rPr sz="1200" b="1" spc="330" dirty="0">
                <a:latin typeface="Cambria"/>
                <a:cs typeface="Cambria"/>
              </a:rPr>
              <a:t> </a:t>
            </a:r>
            <a:r>
              <a:rPr sz="1200" b="1" spc="50" dirty="0">
                <a:latin typeface="Cambria"/>
                <a:cs typeface="Cambria"/>
              </a:rPr>
              <a:t>by</a:t>
            </a:r>
            <a:endParaRPr sz="1200">
              <a:latin typeface="Cambria"/>
              <a:cs typeface="Cambria"/>
            </a:endParaRPr>
          </a:p>
          <a:p>
            <a:pPr marL="12700">
              <a:lnSpc>
                <a:spcPts val="1430"/>
              </a:lnSpc>
            </a:pPr>
            <a:r>
              <a:rPr sz="1200" b="1" spc="50" dirty="0">
                <a:latin typeface="Cambria"/>
                <a:cs typeface="Cambria"/>
              </a:rPr>
              <a:t>software</a:t>
            </a:r>
            <a:r>
              <a:rPr sz="1200" b="1" spc="125" dirty="0">
                <a:latin typeface="Cambria"/>
                <a:cs typeface="Cambria"/>
              </a:rPr>
              <a:t> </a:t>
            </a:r>
            <a:r>
              <a:rPr sz="1200" b="1" spc="25" dirty="0">
                <a:latin typeface="Cambria"/>
                <a:cs typeface="Cambria"/>
              </a:rPr>
              <a:t>or</a:t>
            </a:r>
            <a:r>
              <a:rPr sz="1200" b="1" spc="125" dirty="0">
                <a:latin typeface="Cambria"/>
                <a:cs typeface="Cambria"/>
              </a:rPr>
              <a:t> </a:t>
            </a:r>
            <a:r>
              <a:rPr sz="1200" b="1" spc="35" dirty="0">
                <a:latin typeface="Cambria"/>
                <a:cs typeface="Cambria"/>
              </a:rPr>
              <a:t>hardware:</a:t>
            </a:r>
            <a:endParaRPr sz="1200">
              <a:latin typeface="Cambria"/>
              <a:cs typeface="Cambria"/>
            </a:endParaRPr>
          </a:p>
          <a:p>
            <a:pPr marL="469265" indent="-228600">
              <a:lnSpc>
                <a:spcPct val="100000"/>
              </a:lnSpc>
              <a:spcBef>
                <a:spcPts val="35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sz="1200" b="1" spc="60" dirty="0">
                <a:latin typeface="Cambria"/>
                <a:cs typeface="Cambria"/>
              </a:rPr>
              <a:t>Software:</a:t>
            </a:r>
            <a:r>
              <a:rPr sz="1200" b="1" spc="110" dirty="0">
                <a:latin typeface="Cambria"/>
                <a:cs typeface="Cambria"/>
              </a:rPr>
              <a:t> </a:t>
            </a:r>
            <a:r>
              <a:rPr sz="1200" spc="45" dirty="0">
                <a:latin typeface="Cambria"/>
                <a:cs typeface="Cambria"/>
              </a:rPr>
              <a:t>Polling</a:t>
            </a:r>
            <a:endParaRPr sz="1200">
              <a:latin typeface="Cambria"/>
              <a:cs typeface="Cambria"/>
            </a:endParaRPr>
          </a:p>
          <a:p>
            <a:pPr marL="469265" indent="-228600">
              <a:lnSpc>
                <a:spcPct val="100000"/>
              </a:lnSpc>
              <a:spcBef>
                <a:spcPts val="50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sz="1200" b="1" spc="45" dirty="0">
                <a:latin typeface="Cambria"/>
                <a:cs typeface="Cambria"/>
              </a:rPr>
              <a:t>Hardware:</a:t>
            </a:r>
            <a:r>
              <a:rPr sz="1200" b="1" spc="114" dirty="0">
                <a:latin typeface="Cambria"/>
                <a:cs typeface="Cambria"/>
              </a:rPr>
              <a:t> </a:t>
            </a:r>
            <a:r>
              <a:rPr sz="1200" spc="90" dirty="0">
                <a:latin typeface="Cambria"/>
                <a:cs typeface="Cambria"/>
              </a:rPr>
              <a:t>Daisy</a:t>
            </a:r>
            <a:r>
              <a:rPr sz="1200" spc="110" dirty="0">
                <a:latin typeface="Cambria"/>
                <a:cs typeface="Cambria"/>
              </a:rPr>
              <a:t> </a:t>
            </a:r>
            <a:r>
              <a:rPr sz="1200" spc="100" dirty="0">
                <a:latin typeface="Cambria"/>
                <a:cs typeface="Cambria"/>
              </a:rPr>
              <a:t>chain,</a:t>
            </a:r>
            <a:r>
              <a:rPr sz="1200" spc="110" dirty="0">
                <a:latin typeface="Cambria"/>
                <a:cs typeface="Cambria"/>
              </a:rPr>
              <a:t> </a:t>
            </a:r>
            <a:r>
              <a:rPr sz="1200" spc="50" dirty="0">
                <a:latin typeface="Cambria"/>
                <a:cs typeface="Cambria"/>
              </a:rPr>
              <a:t>Parallel</a:t>
            </a:r>
            <a:r>
              <a:rPr sz="1200" spc="114" dirty="0">
                <a:latin typeface="Cambria"/>
                <a:cs typeface="Cambria"/>
              </a:rPr>
              <a:t> </a:t>
            </a:r>
            <a:r>
              <a:rPr sz="1200" spc="30" dirty="0">
                <a:latin typeface="Cambria"/>
                <a:cs typeface="Cambria"/>
              </a:rPr>
              <a:t>Priority</a:t>
            </a:r>
            <a:endParaRPr sz="12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Symbol"/>
              <a:buChar char=""/>
            </a:pPr>
            <a:endParaRPr sz="1200">
              <a:latin typeface="Cambria"/>
              <a:cs typeface="Cambria"/>
            </a:endParaRPr>
          </a:p>
          <a:p>
            <a:pPr marL="12700" marR="5080">
              <a:lnSpc>
                <a:spcPts val="1400"/>
              </a:lnSpc>
              <a:spcBef>
                <a:spcPts val="5"/>
              </a:spcBef>
            </a:pPr>
            <a:r>
              <a:rPr sz="1200" b="1" spc="55" dirty="0">
                <a:latin typeface="Cambria"/>
                <a:cs typeface="Cambria"/>
              </a:rPr>
              <a:t>Polling:</a:t>
            </a:r>
            <a:r>
              <a:rPr sz="1200" b="1" spc="275" dirty="0">
                <a:latin typeface="Cambria"/>
                <a:cs typeface="Cambria"/>
              </a:rPr>
              <a:t> </a:t>
            </a:r>
            <a:r>
              <a:rPr sz="1200" spc="65" dirty="0">
                <a:latin typeface="Cambria"/>
                <a:cs typeface="Cambria"/>
              </a:rPr>
              <a:t>A</a:t>
            </a:r>
            <a:r>
              <a:rPr sz="1200" spc="270" dirty="0">
                <a:latin typeface="Cambria"/>
                <a:cs typeface="Cambria"/>
              </a:rPr>
              <a:t> </a:t>
            </a:r>
            <a:r>
              <a:rPr sz="1200" spc="50" dirty="0">
                <a:latin typeface="Cambria"/>
                <a:cs typeface="Cambria"/>
              </a:rPr>
              <a:t>polling</a:t>
            </a:r>
            <a:r>
              <a:rPr sz="1200" spc="275" dirty="0">
                <a:latin typeface="Cambria"/>
                <a:cs typeface="Cambria"/>
              </a:rPr>
              <a:t> </a:t>
            </a:r>
            <a:r>
              <a:rPr sz="1200" spc="55" dirty="0">
                <a:latin typeface="Cambria"/>
                <a:cs typeface="Cambria"/>
              </a:rPr>
              <a:t>procedure</a:t>
            </a:r>
            <a:r>
              <a:rPr sz="1200" spc="275" dirty="0">
                <a:latin typeface="Cambria"/>
                <a:cs typeface="Cambria"/>
              </a:rPr>
              <a:t> </a:t>
            </a:r>
            <a:r>
              <a:rPr sz="1200" spc="65" dirty="0">
                <a:latin typeface="Cambria"/>
                <a:cs typeface="Cambria"/>
              </a:rPr>
              <a:t>is</a:t>
            </a:r>
            <a:r>
              <a:rPr sz="1200" spc="275" dirty="0">
                <a:latin typeface="Cambria"/>
                <a:cs typeface="Cambria"/>
              </a:rPr>
              <a:t> </a:t>
            </a:r>
            <a:r>
              <a:rPr sz="1200" spc="90" dirty="0">
                <a:latin typeface="Cambria"/>
                <a:cs typeface="Cambria"/>
              </a:rPr>
              <a:t>used</a:t>
            </a:r>
            <a:r>
              <a:rPr sz="1200" spc="270" dirty="0">
                <a:latin typeface="Cambria"/>
                <a:cs typeface="Cambria"/>
              </a:rPr>
              <a:t> </a:t>
            </a:r>
            <a:r>
              <a:rPr sz="1200" spc="40" dirty="0">
                <a:latin typeface="Cambria"/>
                <a:cs typeface="Cambria"/>
              </a:rPr>
              <a:t>to</a:t>
            </a:r>
            <a:r>
              <a:rPr sz="1200" spc="275" dirty="0">
                <a:latin typeface="Cambria"/>
                <a:cs typeface="Cambria"/>
              </a:rPr>
              <a:t> </a:t>
            </a:r>
            <a:r>
              <a:rPr sz="1200" spc="50" dirty="0">
                <a:latin typeface="Cambria"/>
                <a:cs typeface="Cambria"/>
              </a:rPr>
              <a:t>identify</a:t>
            </a:r>
            <a:r>
              <a:rPr sz="1200" spc="275" dirty="0">
                <a:latin typeface="Cambria"/>
                <a:cs typeface="Cambria"/>
              </a:rPr>
              <a:t> </a:t>
            </a:r>
            <a:r>
              <a:rPr sz="1200" spc="70" dirty="0">
                <a:latin typeface="Cambria"/>
                <a:cs typeface="Cambria"/>
              </a:rPr>
              <a:t>the</a:t>
            </a:r>
            <a:r>
              <a:rPr sz="1200" spc="275" dirty="0">
                <a:latin typeface="Cambria"/>
                <a:cs typeface="Cambria"/>
              </a:rPr>
              <a:t> </a:t>
            </a:r>
            <a:r>
              <a:rPr sz="1200" spc="55" dirty="0">
                <a:latin typeface="Cambria"/>
                <a:cs typeface="Cambria"/>
              </a:rPr>
              <a:t>highest-priority</a:t>
            </a:r>
            <a:r>
              <a:rPr sz="1200" spc="275" dirty="0">
                <a:latin typeface="Cambria"/>
                <a:cs typeface="Cambria"/>
              </a:rPr>
              <a:t> </a:t>
            </a:r>
            <a:r>
              <a:rPr sz="1200" spc="75" dirty="0">
                <a:latin typeface="Cambria"/>
                <a:cs typeface="Cambria"/>
              </a:rPr>
              <a:t>source</a:t>
            </a:r>
            <a:r>
              <a:rPr sz="1200" spc="275" dirty="0">
                <a:latin typeface="Cambria"/>
                <a:cs typeface="Cambria"/>
              </a:rPr>
              <a:t> </a:t>
            </a:r>
            <a:r>
              <a:rPr sz="1200" spc="60" dirty="0">
                <a:latin typeface="Cambria"/>
                <a:cs typeface="Cambria"/>
              </a:rPr>
              <a:t>by </a:t>
            </a:r>
            <a:r>
              <a:rPr sz="1200" spc="-250" dirty="0">
                <a:latin typeface="Cambria"/>
                <a:cs typeface="Cambria"/>
              </a:rPr>
              <a:t> </a:t>
            </a:r>
            <a:r>
              <a:rPr sz="1200" spc="50" dirty="0">
                <a:latin typeface="Cambria"/>
                <a:cs typeface="Cambria"/>
              </a:rPr>
              <a:t>software</a:t>
            </a:r>
            <a:r>
              <a:rPr sz="1200" spc="110" dirty="0">
                <a:latin typeface="Cambria"/>
                <a:cs typeface="Cambria"/>
              </a:rPr>
              <a:t> </a:t>
            </a:r>
            <a:r>
              <a:rPr sz="1200" spc="105" dirty="0">
                <a:latin typeface="Cambria"/>
                <a:cs typeface="Cambria"/>
              </a:rPr>
              <a:t>means.</a:t>
            </a:r>
            <a:endParaRPr sz="1200">
              <a:latin typeface="Cambria"/>
              <a:cs typeface="Cambria"/>
            </a:endParaRPr>
          </a:p>
          <a:p>
            <a:pPr marL="469265" indent="-228600">
              <a:lnSpc>
                <a:spcPct val="100000"/>
              </a:lnSpc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sz="1200" spc="75" dirty="0">
                <a:latin typeface="Cambria"/>
                <a:cs typeface="Cambria"/>
              </a:rPr>
              <a:t>In</a:t>
            </a:r>
            <a:r>
              <a:rPr sz="1200" spc="114" dirty="0">
                <a:latin typeface="Cambria"/>
                <a:cs typeface="Cambria"/>
              </a:rPr>
              <a:t> </a:t>
            </a:r>
            <a:r>
              <a:rPr sz="1200" spc="75" dirty="0">
                <a:latin typeface="Cambria"/>
                <a:cs typeface="Cambria"/>
              </a:rPr>
              <a:t>this</a:t>
            </a:r>
            <a:r>
              <a:rPr sz="1200" spc="120" dirty="0">
                <a:latin typeface="Cambria"/>
                <a:cs typeface="Cambria"/>
              </a:rPr>
              <a:t> </a:t>
            </a:r>
            <a:r>
              <a:rPr sz="1200" spc="85" dirty="0">
                <a:latin typeface="Cambria"/>
                <a:cs typeface="Cambria"/>
              </a:rPr>
              <a:t>method,</a:t>
            </a:r>
            <a:r>
              <a:rPr sz="1200" spc="120" dirty="0">
                <a:latin typeface="Cambria"/>
                <a:cs typeface="Cambria"/>
              </a:rPr>
              <a:t> </a:t>
            </a:r>
            <a:r>
              <a:rPr sz="1200" spc="50" dirty="0">
                <a:latin typeface="Cambria"/>
                <a:cs typeface="Cambria"/>
              </a:rPr>
              <a:t>there</a:t>
            </a:r>
            <a:r>
              <a:rPr sz="1200" spc="114" dirty="0">
                <a:latin typeface="Cambria"/>
                <a:cs typeface="Cambria"/>
              </a:rPr>
              <a:t> </a:t>
            </a:r>
            <a:r>
              <a:rPr sz="1200" spc="65" dirty="0">
                <a:latin typeface="Cambria"/>
                <a:cs typeface="Cambria"/>
              </a:rPr>
              <a:t>is</a:t>
            </a:r>
            <a:r>
              <a:rPr sz="1200" spc="125" dirty="0">
                <a:latin typeface="Cambria"/>
                <a:cs typeface="Cambria"/>
              </a:rPr>
              <a:t> </a:t>
            </a:r>
            <a:r>
              <a:rPr sz="1200" spc="60" dirty="0">
                <a:latin typeface="Cambria"/>
                <a:cs typeface="Cambria"/>
              </a:rPr>
              <a:t>one</a:t>
            </a:r>
            <a:r>
              <a:rPr sz="1200" spc="114" dirty="0">
                <a:latin typeface="Cambria"/>
                <a:cs typeface="Cambria"/>
              </a:rPr>
              <a:t> </a:t>
            </a:r>
            <a:r>
              <a:rPr sz="1200" spc="90" dirty="0">
                <a:latin typeface="Cambria"/>
                <a:cs typeface="Cambria"/>
              </a:rPr>
              <a:t>common</a:t>
            </a:r>
            <a:r>
              <a:rPr sz="1200" spc="114" dirty="0">
                <a:latin typeface="Cambria"/>
                <a:cs typeface="Cambria"/>
              </a:rPr>
              <a:t> </a:t>
            </a:r>
            <a:r>
              <a:rPr sz="1200" spc="90" dirty="0">
                <a:latin typeface="Cambria"/>
                <a:cs typeface="Cambria"/>
              </a:rPr>
              <a:t>branch</a:t>
            </a:r>
            <a:r>
              <a:rPr sz="1200" spc="120" dirty="0">
                <a:latin typeface="Cambria"/>
                <a:cs typeface="Cambria"/>
              </a:rPr>
              <a:t> </a:t>
            </a:r>
            <a:r>
              <a:rPr sz="1200" spc="70" dirty="0">
                <a:latin typeface="Cambria"/>
                <a:cs typeface="Cambria"/>
              </a:rPr>
              <a:t>address</a:t>
            </a:r>
            <a:r>
              <a:rPr sz="1200" spc="114" dirty="0">
                <a:latin typeface="Cambria"/>
                <a:cs typeface="Cambria"/>
              </a:rPr>
              <a:t> </a:t>
            </a:r>
            <a:r>
              <a:rPr sz="1200" spc="25" dirty="0">
                <a:latin typeface="Cambria"/>
                <a:cs typeface="Cambria"/>
              </a:rPr>
              <a:t>for</a:t>
            </a:r>
            <a:r>
              <a:rPr sz="1200" spc="125" dirty="0">
                <a:latin typeface="Cambria"/>
                <a:cs typeface="Cambria"/>
              </a:rPr>
              <a:t> </a:t>
            </a:r>
            <a:r>
              <a:rPr sz="1200" spc="55" dirty="0">
                <a:latin typeface="Cambria"/>
                <a:cs typeface="Cambria"/>
              </a:rPr>
              <a:t>all</a:t>
            </a:r>
            <a:r>
              <a:rPr sz="1200" spc="114" dirty="0">
                <a:latin typeface="Cambria"/>
                <a:cs typeface="Cambria"/>
              </a:rPr>
              <a:t> </a:t>
            </a:r>
            <a:r>
              <a:rPr sz="1200" spc="75" dirty="0">
                <a:latin typeface="Cambria"/>
                <a:cs typeface="Cambria"/>
              </a:rPr>
              <a:t>interrupts.</a:t>
            </a:r>
            <a:endParaRPr sz="1200">
              <a:latin typeface="Cambria"/>
              <a:cs typeface="Cambria"/>
            </a:endParaRPr>
          </a:p>
          <a:p>
            <a:pPr marL="469265" marR="5715" indent="-228600">
              <a:lnSpc>
                <a:spcPts val="1420"/>
              </a:lnSpc>
              <a:spcBef>
                <a:spcPts val="110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sz="1200" spc="60" dirty="0">
                <a:latin typeface="Cambria"/>
                <a:cs typeface="Cambria"/>
              </a:rPr>
              <a:t>The</a:t>
            </a:r>
            <a:r>
              <a:rPr sz="1200" spc="235" dirty="0">
                <a:latin typeface="Cambria"/>
                <a:cs typeface="Cambria"/>
              </a:rPr>
              <a:t> </a:t>
            </a:r>
            <a:r>
              <a:rPr sz="1200" spc="60" dirty="0">
                <a:latin typeface="Cambria"/>
                <a:cs typeface="Cambria"/>
              </a:rPr>
              <a:t>program</a:t>
            </a:r>
            <a:r>
              <a:rPr sz="1200" spc="240" dirty="0">
                <a:latin typeface="Cambria"/>
                <a:cs typeface="Cambria"/>
              </a:rPr>
              <a:t> </a:t>
            </a:r>
            <a:r>
              <a:rPr sz="1200" spc="85" dirty="0">
                <a:latin typeface="Cambria"/>
                <a:cs typeface="Cambria"/>
              </a:rPr>
              <a:t>that</a:t>
            </a:r>
            <a:r>
              <a:rPr sz="1200" spc="240" dirty="0">
                <a:latin typeface="Cambria"/>
                <a:cs typeface="Cambria"/>
              </a:rPr>
              <a:t> </a:t>
            </a:r>
            <a:r>
              <a:rPr sz="1200" spc="80" dirty="0">
                <a:latin typeface="Cambria"/>
                <a:cs typeface="Cambria"/>
              </a:rPr>
              <a:t>takes</a:t>
            </a:r>
            <a:r>
              <a:rPr sz="1200" spc="235" dirty="0">
                <a:latin typeface="Cambria"/>
                <a:cs typeface="Cambria"/>
              </a:rPr>
              <a:t> </a:t>
            </a:r>
            <a:r>
              <a:rPr sz="1200" spc="65" dirty="0">
                <a:latin typeface="Cambria"/>
                <a:cs typeface="Cambria"/>
              </a:rPr>
              <a:t>care</a:t>
            </a:r>
            <a:r>
              <a:rPr sz="1200" spc="240" dirty="0">
                <a:latin typeface="Cambria"/>
                <a:cs typeface="Cambria"/>
              </a:rPr>
              <a:t> </a:t>
            </a:r>
            <a:r>
              <a:rPr sz="1200" spc="25" dirty="0">
                <a:latin typeface="Cambria"/>
                <a:cs typeface="Cambria"/>
              </a:rPr>
              <a:t>of</a:t>
            </a:r>
            <a:r>
              <a:rPr sz="1200" spc="240" dirty="0">
                <a:latin typeface="Cambria"/>
                <a:cs typeface="Cambria"/>
              </a:rPr>
              <a:t> </a:t>
            </a:r>
            <a:r>
              <a:rPr sz="1200" spc="65" dirty="0">
                <a:latin typeface="Cambria"/>
                <a:cs typeface="Cambria"/>
              </a:rPr>
              <a:t>interrupts</a:t>
            </a:r>
            <a:r>
              <a:rPr sz="1200" spc="240" dirty="0">
                <a:latin typeface="Cambria"/>
                <a:cs typeface="Cambria"/>
              </a:rPr>
              <a:t> </a:t>
            </a:r>
            <a:r>
              <a:rPr sz="1200" spc="70" dirty="0">
                <a:latin typeface="Cambria"/>
                <a:cs typeface="Cambria"/>
              </a:rPr>
              <a:t>begins</a:t>
            </a:r>
            <a:r>
              <a:rPr sz="1200" spc="235" dirty="0">
                <a:latin typeface="Cambria"/>
                <a:cs typeface="Cambria"/>
              </a:rPr>
              <a:t> </a:t>
            </a:r>
            <a:r>
              <a:rPr sz="1200" spc="75" dirty="0">
                <a:latin typeface="Cambria"/>
                <a:cs typeface="Cambria"/>
              </a:rPr>
              <a:t>at</a:t>
            </a:r>
            <a:r>
              <a:rPr sz="1200" spc="240" dirty="0">
                <a:latin typeface="Cambria"/>
                <a:cs typeface="Cambria"/>
              </a:rPr>
              <a:t> </a:t>
            </a:r>
            <a:r>
              <a:rPr sz="1200" spc="70" dirty="0">
                <a:latin typeface="Cambria"/>
                <a:cs typeface="Cambria"/>
              </a:rPr>
              <a:t>the</a:t>
            </a:r>
            <a:r>
              <a:rPr sz="1200" spc="240" dirty="0">
                <a:latin typeface="Cambria"/>
                <a:cs typeface="Cambria"/>
              </a:rPr>
              <a:t> </a:t>
            </a:r>
            <a:r>
              <a:rPr sz="1200" spc="90" dirty="0">
                <a:latin typeface="Cambria"/>
                <a:cs typeface="Cambria"/>
              </a:rPr>
              <a:t>branch</a:t>
            </a:r>
            <a:r>
              <a:rPr sz="1200" spc="240" dirty="0">
                <a:latin typeface="Cambria"/>
                <a:cs typeface="Cambria"/>
              </a:rPr>
              <a:t> </a:t>
            </a:r>
            <a:r>
              <a:rPr sz="1200" spc="70" dirty="0">
                <a:latin typeface="Cambria"/>
                <a:cs typeface="Cambria"/>
              </a:rPr>
              <a:t>address </a:t>
            </a:r>
            <a:r>
              <a:rPr sz="1200" spc="-250" dirty="0">
                <a:latin typeface="Cambria"/>
                <a:cs typeface="Cambria"/>
              </a:rPr>
              <a:t> </a:t>
            </a:r>
            <a:r>
              <a:rPr sz="1200" spc="100" dirty="0">
                <a:latin typeface="Cambria"/>
                <a:cs typeface="Cambria"/>
              </a:rPr>
              <a:t>and</a:t>
            </a:r>
            <a:r>
              <a:rPr sz="1200" spc="110" dirty="0">
                <a:latin typeface="Cambria"/>
                <a:cs typeface="Cambria"/>
              </a:rPr>
              <a:t> </a:t>
            </a:r>
            <a:r>
              <a:rPr sz="1200" spc="50" dirty="0">
                <a:latin typeface="Cambria"/>
                <a:cs typeface="Cambria"/>
              </a:rPr>
              <a:t>polls</a:t>
            </a:r>
            <a:r>
              <a:rPr sz="1200" spc="114" dirty="0">
                <a:latin typeface="Cambria"/>
                <a:cs typeface="Cambria"/>
              </a:rPr>
              <a:t> </a:t>
            </a:r>
            <a:r>
              <a:rPr sz="1200" spc="70" dirty="0">
                <a:latin typeface="Cambria"/>
                <a:cs typeface="Cambria"/>
              </a:rPr>
              <a:t>the</a:t>
            </a:r>
            <a:r>
              <a:rPr sz="1200" spc="120" dirty="0">
                <a:latin typeface="Cambria"/>
                <a:cs typeface="Cambria"/>
              </a:rPr>
              <a:t> </a:t>
            </a:r>
            <a:r>
              <a:rPr sz="1200" spc="60" dirty="0">
                <a:latin typeface="Cambria"/>
                <a:cs typeface="Cambria"/>
              </a:rPr>
              <a:t>interrupt</a:t>
            </a:r>
            <a:r>
              <a:rPr sz="1200" spc="120" dirty="0">
                <a:latin typeface="Cambria"/>
                <a:cs typeface="Cambria"/>
              </a:rPr>
              <a:t> </a:t>
            </a:r>
            <a:r>
              <a:rPr sz="1200" spc="80" dirty="0">
                <a:latin typeface="Cambria"/>
                <a:cs typeface="Cambria"/>
              </a:rPr>
              <a:t>sources</a:t>
            </a:r>
            <a:r>
              <a:rPr sz="1200" spc="114" dirty="0">
                <a:latin typeface="Cambria"/>
                <a:cs typeface="Cambria"/>
              </a:rPr>
              <a:t> </a:t>
            </a:r>
            <a:r>
              <a:rPr sz="1200" spc="70" dirty="0">
                <a:latin typeface="Cambria"/>
                <a:cs typeface="Cambria"/>
              </a:rPr>
              <a:t>in</a:t>
            </a:r>
            <a:r>
              <a:rPr sz="1200" spc="120" dirty="0">
                <a:latin typeface="Cambria"/>
                <a:cs typeface="Cambria"/>
              </a:rPr>
              <a:t> </a:t>
            </a:r>
            <a:r>
              <a:rPr sz="1200" spc="85" dirty="0">
                <a:latin typeface="Cambria"/>
                <a:cs typeface="Cambria"/>
              </a:rPr>
              <a:t>sequence.</a:t>
            </a:r>
            <a:endParaRPr sz="1200">
              <a:latin typeface="Cambria"/>
              <a:cs typeface="Cambria"/>
            </a:endParaRPr>
          </a:p>
          <a:p>
            <a:pPr marL="469265" marR="6985" indent="-228600">
              <a:lnSpc>
                <a:spcPts val="1420"/>
              </a:lnSpc>
              <a:spcBef>
                <a:spcPts val="50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sz="1200" spc="60" dirty="0">
                <a:latin typeface="Cambria"/>
                <a:cs typeface="Cambria"/>
              </a:rPr>
              <a:t>The</a:t>
            </a:r>
            <a:r>
              <a:rPr sz="1200" spc="229" dirty="0">
                <a:latin typeface="Cambria"/>
                <a:cs typeface="Cambria"/>
              </a:rPr>
              <a:t> </a:t>
            </a:r>
            <a:r>
              <a:rPr sz="1200" spc="35" dirty="0">
                <a:latin typeface="Cambria"/>
                <a:cs typeface="Cambria"/>
              </a:rPr>
              <a:t>order</a:t>
            </a:r>
            <a:r>
              <a:rPr sz="1200" spc="254" dirty="0">
                <a:latin typeface="Cambria"/>
                <a:cs typeface="Cambria"/>
              </a:rPr>
              <a:t> </a:t>
            </a:r>
            <a:r>
              <a:rPr sz="1200" spc="70" dirty="0">
                <a:latin typeface="Cambria"/>
                <a:cs typeface="Cambria"/>
              </a:rPr>
              <a:t>in</a:t>
            </a:r>
            <a:r>
              <a:rPr sz="1200" spc="220" dirty="0">
                <a:latin typeface="Cambria"/>
                <a:cs typeface="Cambria"/>
              </a:rPr>
              <a:t> </a:t>
            </a:r>
            <a:r>
              <a:rPr sz="1200" spc="75" dirty="0">
                <a:latin typeface="Cambria"/>
                <a:cs typeface="Cambria"/>
              </a:rPr>
              <a:t>which</a:t>
            </a:r>
            <a:r>
              <a:rPr sz="1200" spc="215" dirty="0">
                <a:latin typeface="Cambria"/>
                <a:cs typeface="Cambria"/>
              </a:rPr>
              <a:t> </a:t>
            </a:r>
            <a:r>
              <a:rPr sz="1200" spc="65" dirty="0">
                <a:latin typeface="Cambria"/>
                <a:cs typeface="Cambria"/>
              </a:rPr>
              <a:t>they</a:t>
            </a:r>
            <a:r>
              <a:rPr sz="1200" spc="225" dirty="0">
                <a:latin typeface="Cambria"/>
                <a:cs typeface="Cambria"/>
              </a:rPr>
              <a:t> </a:t>
            </a:r>
            <a:r>
              <a:rPr sz="1200" spc="55" dirty="0">
                <a:latin typeface="Cambria"/>
                <a:cs typeface="Cambria"/>
              </a:rPr>
              <a:t>are</a:t>
            </a:r>
            <a:r>
              <a:rPr sz="1200" spc="235" dirty="0">
                <a:latin typeface="Cambria"/>
                <a:cs typeface="Cambria"/>
              </a:rPr>
              <a:t> </a:t>
            </a:r>
            <a:r>
              <a:rPr sz="1200" spc="60" dirty="0">
                <a:latin typeface="Cambria"/>
                <a:cs typeface="Cambria"/>
              </a:rPr>
              <a:t>tested</a:t>
            </a:r>
            <a:r>
              <a:rPr sz="1200" spc="220" dirty="0">
                <a:latin typeface="Cambria"/>
                <a:cs typeface="Cambria"/>
              </a:rPr>
              <a:t> </a:t>
            </a:r>
            <a:r>
              <a:rPr sz="1200" spc="60" dirty="0">
                <a:latin typeface="Cambria"/>
                <a:cs typeface="Cambria"/>
              </a:rPr>
              <a:t>determines</a:t>
            </a:r>
            <a:r>
              <a:rPr sz="1200" spc="229" dirty="0">
                <a:latin typeface="Cambria"/>
                <a:cs typeface="Cambria"/>
              </a:rPr>
              <a:t> </a:t>
            </a:r>
            <a:r>
              <a:rPr sz="1200" spc="70" dirty="0">
                <a:latin typeface="Cambria"/>
                <a:cs typeface="Cambria"/>
              </a:rPr>
              <a:t>the</a:t>
            </a:r>
            <a:r>
              <a:rPr sz="1200" spc="220" dirty="0">
                <a:latin typeface="Cambria"/>
                <a:cs typeface="Cambria"/>
              </a:rPr>
              <a:t> </a:t>
            </a:r>
            <a:r>
              <a:rPr sz="1200" spc="30" dirty="0">
                <a:latin typeface="Cambria"/>
                <a:cs typeface="Cambria"/>
              </a:rPr>
              <a:t>priority</a:t>
            </a:r>
            <a:r>
              <a:rPr sz="1200" spc="260" dirty="0">
                <a:latin typeface="Cambria"/>
                <a:cs typeface="Cambria"/>
              </a:rPr>
              <a:t> </a:t>
            </a:r>
            <a:r>
              <a:rPr sz="1200" spc="25" dirty="0">
                <a:latin typeface="Cambria"/>
                <a:cs typeface="Cambria"/>
              </a:rPr>
              <a:t>of</a:t>
            </a:r>
            <a:r>
              <a:rPr sz="1200" spc="265" dirty="0">
                <a:latin typeface="Cambria"/>
                <a:cs typeface="Cambria"/>
              </a:rPr>
              <a:t> </a:t>
            </a:r>
            <a:r>
              <a:rPr sz="1200" spc="90" dirty="0">
                <a:latin typeface="Cambria"/>
                <a:cs typeface="Cambria"/>
              </a:rPr>
              <a:t>each </a:t>
            </a:r>
            <a:r>
              <a:rPr sz="1200" spc="-250" dirty="0">
                <a:latin typeface="Cambria"/>
                <a:cs typeface="Cambria"/>
              </a:rPr>
              <a:t> </a:t>
            </a:r>
            <a:r>
              <a:rPr sz="1200" spc="70" dirty="0">
                <a:latin typeface="Cambria"/>
                <a:cs typeface="Cambria"/>
              </a:rPr>
              <a:t>interrupt.</a:t>
            </a:r>
            <a:endParaRPr sz="1200">
              <a:latin typeface="Cambria"/>
              <a:cs typeface="Cambria"/>
            </a:endParaRPr>
          </a:p>
          <a:p>
            <a:pPr marL="12700">
              <a:lnSpc>
                <a:spcPts val="1340"/>
              </a:lnSpc>
            </a:pPr>
            <a:r>
              <a:rPr sz="1200" spc="60" dirty="0">
                <a:latin typeface="Cambria"/>
                <a:cs typeface="Cambria"/>
              </a:rPr>
              <a:t>The</a:t>
            </a:r>
            <a:r>
              <a:rPr sz="1200" spc="229" dirty="0">
                <a:latin typeface="Cambria"/>
                <a:cs typeface="Cambria"/>
              </a:rPr>
              <a:t> </a:t>
            </a:r>
            <a:r>
              <a:rPr sz="1200" spc="70" dirty="0">
                <a:latin typeface="Cambria"/>
                <a:cs typeface="Cambria"/>
              </a:rPr>
              <a:t>disadvantage</a:t>
            </a:r>
            <a:r>
              <a:rPr sz="1200" spc="245" dirty="0">
                <a:latin typeface="Cambria"/>
                <a:cs typeface="Cambria"/>
              </a:rPr>
              <a:t> </a:t>
            </a:r>
            <a:r>
              <a:rPr sz="1200" spc="25" dirty="0">
                <a:latin typeface="Cambria"/>
                <a:cs typeface="Cambria"/>
              </a:rPr>
              <a:t>of</a:t>
            </a:r>
            <a:r>
              <a:rPr sz="1200" spc="245" dirty="0">
                <a:latin typeface="Cambria"/>
                <a:cs typeface="Cambria"/>
              </a:rPr>
              <a:t> </a:t>
            </a:r>
            <a:r>
              <a:rPr sz="1200" spc="70" dirty="0">
                <a:latin typeface="Cambria"/>
                <a:cs typeface="Cambria"/>
              </a:rPr>
              <a:t>the</a:t>
            </a:r>
            <a:r>
              <a:rPr sz="1200" spc="235" dirty="0">
                <a:latin typeface="Cambria"/>
                <a:cs typeface="Cambria"/>
              </a:rPr>
              <a:t> </a:t>
            </a:r>
            <a:r>
              <a:rPr sz="1200" spc="50" dirty="0">
                <a:latin typeface="Cambria"/>
                <a:cs typeface="Cambria"/>
              </a:rPr>
              <a:t>software</a:t>
            </a:r>
            <a:r>
              <a:rPr sz="1200" spc="229" dirty="0">
                <a:latin typeface="Cambria"/>
                <a:cs typeface="Cambria"/>
              </a:rPr>
              <a:t> </a:t>
            </a:r>
            <a:r>
              <a:rPr sz="1200" spc="75" dirty="0">
                <a:latin typeface="Cambria"/>
                <a:cs typeface="Cambria"/>
              </a:rPr>
              <a:t>method</a:t>
            </a:r>
            <a:r>
              <a:rPr sz="1200" spc="235" dirty="0">
                <a:latin typeface="Cambria"/>
                <a:cs typeface="Cambria"/>
              </a:rPr>
              <a:t> </a:t>
            </a:r>
            <a:r>
              <a:rPr sz="1200" spc="65" dirty="0">
                <a:latin typeface="Cambria"/>
                <a:cs typeface="Cambria"/>
              </a:rPr>
              <a:t>is</a:t>
            </a:r>
            <a:r>
              <a:rPr sz="1200" spc="235" dirty="0">
                <a:latin typeface="Cambria"/>
                <a:cs typeface="Cambria"/>
              </a:rPr>
              <a:t> </a:t>
            </a:r>
            <a:r>
              <a:rPr sz="1200" spc="85" dirty="0">
                <a:latin typeface="Cambria"/>
                <a:cs typeface="Cambria"/>
              </a:rPr>
              <a:t>that</a:t>
            </a:r>
            <a:r>
              <a:rPr sz="1200" spc="229" dirty="0">
                <a:latin typeface="Cambria"/>
                <a:cs typeface="Cambria"/>
              </a:rPr>
              <a:t> </a:t>
            </a:r>
            <a:r>
              <a:rPr sz="1200" spc="20" dirty="0">
                <a:latin typeface="Cambria"/>
                <a:cs typeface="Cambria"/>
              </a:rPr>
              <a:t>if</a:t>
            </a:r>
            <a:r>
              <a:rPr sz="1200" spc="235" dirty="0">
                <a:latin typeface="Cambria"/>
                <a:cs typeface="Cambria"/>
              </a:rPr>
              <a:t> </a:t>
            </a:r>
            <a:r>
              <a:rPr sz="1200" spc="55" dirty="0">
                <a:latin typeface="Cambria"/>
                <a:cs typeface="Cambria"/>
              </a:rPr>
              <a:t>there</a:t>
            </a:r>
            <a:r>
              <a:rPr sz="1200" spc="245" dirty="0">
                <a:latin typeface="Cambria"/>
                <a:cs typeface="Cambria"/>
              </a:rPr>
              <a:t> </a:t>
            </a:r>
            <a:r>
              <a:rPr sz="1200" spc="60" dirty="0">
                <a:latin typeface="Cambria"/>
                <a:cs typeface="Cambria"/>
              </a:rPr>
              <a:t>are</a:t>
            </a:r>
            <a:r>
              <a:rPr sz="1200" spc="235" dirty="0">
                <a:latin typeface="Cambria"/>
                <a:cs typeface="Cambria"/>
              </a:rPr>
              <a:t> </a:t>
            </a:r>
            <a:r>
              <a:rPr sz="1200" spc="100" dirty="0">
                <a:latin typeface="Cambria"/>
                <a:cs typeface="Cambria"/>
              </a:rPr>
              <a:t>many</a:t>
            </a:r>
            <a:r>
              <a:rPr sz="1200" spc="235" dirty="0">
                <a:latin typeface="Cambria"/>
                <a:cs typeface="Cambria"/>
              </a:rPr>
              <a:t> </a:t>
            </a:r>
            <a:r>
              <a:rPr sz="1200" spc="75" dirty="0">
                <a:latin typeface="Cambria"/>
                <a:cs typeface="Cambria"/>
              </a:rPr>
              <a:t>interrupts,</a:t>
            </a:r>
            <a:endParaRPr sz="1200">
              <a:latin typeface="Cambria"/>
              <a:cs typeface="Cambria"/>
            </a:endParaRPr>
          </a:p>
          <a:p>
            <a:pPr marL="12700" marR="6985">
              <a:lnSpc>
                <a:spcPts val="1420"/>
              </a:lnSpc>
              <a:spcBef>
                <a:spcPts val="50"/>
              </a:spcBef>
            </a:pPr>
            <a:r>
              <a:rPr sz="1200" spc="70" dirty="0">
                <a:latin typeface="Cambria"/>
                <a:cs typeface="Cambria"/>
              </a:rPr>
              <a:t>the</a:t>
            </a:r>
            <a:r>
              <a:rPr sz="1200" spc="190" dirty="0">
                <a:latin typeface="Cambria"/>
                <a:cs typeface="Cambria"/>
              </a:rPr>
              <a:t> </a:t>
            </a:r>
            <a:r>
              <a:rPr sz="1200" spc="60" dirty="0">
                <a:latin typeface="Cambria"/>
                <a:cs typeface="Cambria"/>
              </a:rPr>
              <a:t>time</a:t>
            </a:r>
            <a:r>
              <a:rPr sz="1200" spc="195" dirty="0">
                <a:latin typeface="Cambria"/>
                <a:cs typeface="Cambria"/>
              </a:rPr>
              <a:t> </a:t>
            </a:r>
            <a:r>
              <a:rPr sz="1200" spc="50" dirty="0">
                <a:latin typeface="Cambria"/>
                <a:cs typeface="Cambria"/>
              </a:rPr>
              <a:t>required</a:t>
            </a:r>
            <a:r>
              <a:rPr sz="1200" spc="195" dirty="0">
                <a:latin typeface="Cambria"/>
                <a:cs typeface="Cambria"/>
              </a:rPr>
              <a:t> </a:t>
            </a:r>
            <a:r>
              <a:rPr sz="1200" spc="40" dirty="0">
                <a:latin typeface="Cambria"/>
                <a:cs typeface="Cambria"/>
              </a:rPr>
              <a:t>to</a:t>
            </a:r>
            <a:r>
              <a:rPr sz="1200" spc="204" dirty="0">
                <a:latin typeface="Cambria"/>
                <a:cs typeface="Cambria"/>
              </a:rPr>
              <a:t> </a:t>
            </a:r>
            <a:r>
              <a:rPr sz="1200" spc="40" dirty="0">
                <a:latin typeface="Cambria"/>
                <a:cs typeface="Cambria"/>
              </a:rPr>
              <a:t>poll</a:t>
            </a:r>
            <a:r>
              <a:rPr sz="1200" spc="190" dirty="0">
                <a:latin typeface="Cambria"/>
                <a:cs typeface="Cambria"/>
              </a:rPr>
              <a:t> </a:t>
            </a:r>
            <a:r>
              <a:rPr sz="1200" spc="85" dirty="0">
                <a:latin typeface="Cambria"/>
                <a:cs typeface="Cambria"/>
              </a:rPr>
              <a:t>them</a:t>
            </a:r>
            <a:r>
              <a:rPr sz="1200" spc="200" dirty="0">
                <a:latin typeface="Cambria"/>
                <a:cs typeface="Cambria"/>
              </a:rPr>
              <a:t> </a:t>
            </a:r>
            <a:r>
              <a:rPr sz="1200" spc="105" dirty="0">
                <a:latin typeface="Cambria"/>
                <a:cs typeface="Cambria"/>
              </a:rPr>
              <a:t>can</a:t>
            </a:r>
            <a:r>
              <a:rPr sz="1200" spc="204" dirty="0">
                <a:latin typeface="Cambria"/>
                <a:cs typeface="Cambria"/>
              </a:rPr>
              <a:t> </a:t>
            </a:r>
            <a:r>
              <a:rPr sz="1200" spc="65" dirty="0">
                <a:latin typeface="Cambria"/>
                <a:cs typeface="Cambria"/>
              </a:rPr>
              <a:t>exceed</a:t>
            </a:r>
            <a:r>
              <a:rPr sz="1200" spc="195" dirty="0">
                <a:latin typeface="Cambria"/>
                <a:cs typeface="Cambria"/>
              </a:rPr>
              <a:t> </a:t>
            </a:r>
            <a:r>
              <a:rPr sz="1200" spc="70" dirty="0">
                <a:latin typeface="Cambria"/>
                <a:cs typeface="Cambria"/>
              </a:rPr>
              <a:t>the</a:t>
            </a:r>
            <a:r>
              <a:rPr sz="1200" spc="190" dirty="0">
                <a:latin typeface="Cambria"/>
                <a:cs typeface="Cambria"/>
              </a:rPr>
              <a:t> </a:t>
            </a:r>
            <a:r>
              <a:rPr sz="1200" spc="60" dirty="0">
                <a:latin typeface="Cambria"/>
                <a:cs typeface="Cambria"/>
              </a:rPr>
              <a:t>time</a:t>
            </a:r>
            <a:r>
              <a:rPr sz="1200" spc="200" dirty="0">
                <a:latin typeface="Cambria"/>
                <a:cs typeface="Cambria"/>
              </a:rPr>
              <a:t> </a:t>
            </a:r>
            <a:r>
              <a:rPr sz="1200" spc="55" dirty="0">
                <a:latin typeface="Cambria"/>
                <a:cs typeface="Cambria"/>
              </a:rPr>
              <a:t>available</a:t>
            </a:r>
            <a:r>
              <a:rPr sz="1200" spc="225" dirty="0">
                <a:latin typeface="Cambria"/>
                <a:cs typeface="Cambria"/>
              </a:rPr>
              <a:t> </a:t>
            </a:r>
            <a:r>
              <a:rPr sz="1200" spc="40" dirty="0">
                <a:latin typeface="Cambria"/>
                <a:cs typeface="Cambria"/>
              </a:rPr>
              <a:t>to</a:t>
            </a:r>
            <a:r>
              <a:rPr sz="1200" spc="195" dirty="0">
                <a:latin typeface="Cambria"/>
                <a:cs typeface="Cambria"/>
              </a:rPr>
              <a:t> </a:t>
            </a:r>
            <a:r>
              <a:rPr sz="1200" spc="50" dirty="0">
                <a:latin typeface="Cambria"/>
                <a:cs typeface="Cambria"/>
              </a:rPr>
              <a:t>service</a:t>
            </a:r>
            <a:r>
              <a:rPr sz="1200" spc="190" dirty="0">
                <a:latin typeface="Cambria"/>
                <a:cs typeface="Cambria"/>
              </a:rPr>
              <a:t> </a:t>
            </a:r>
            <a:r>
              <a:rPr sz="1200" spc="70" dirty="0">
                <a:latin typeface="Cambria"/>
                <a:cs typeface="Cambria"/>
              </a:rPr>
              <a:t>the</a:t>
            </a:r>
            <a:r>
              <a:rPr sz="1200" spc="195" dirty="0">
                <a:latin typeface="Cambria"/>
                <a:cs typeface="Cambria"/>
              </a:rPr>
              <a:t> </a:t>
            </a:r>
            <a:r>
              <a:rPr sz="1200" spc="105" dirty="0">
                <a:latin typeface="Cambria"/>
                <a:cs typeface="Cambria"/>
              </a:rPr>
              <a:t>I/O </a:t>
            </a:r>
            <a:r>
              <a:rPr sz="1200" spc="-250" dirty="0">
                <a:latin typeface="Cambria"/>
                <a:cs typeface="Cambria"/>
              </a:rPr>
              <a:t> </a:t>
            </a:r>
            <a:r>
              <a:rPr sz="1200" spc="55" dirty="0">
                <a:latin typeface="Cambria"/>
                <a:cs typeface="Cambria"/>
              </a:rPr>
              <a:t>device.</a:t>
            </a:r>
            <a:endParaRPr sz="1200">
              <a:latin typeface="Cambria"/>
              <a:cs typeface="Cambria"/>
            </a:endParaRPr>
          </a:p>
          <a:p>
            <a:pPr marL="1612900">
              <a:lnSpc>
                <a:spcPts val="1345"/>
              </a:lnSpc>
            </a:pPr>
            <a:r>
              <a:rPr sz="1200" dirty="0">
                <a:latin typeface="Wingdings"/>
                <a:cs typeface="Wingdings"/>
              </a:rPr>
              <a:t></a:t>
            </a:r>
            <a:r>
              <a:rPr sz="1200" spc="215" dirty="0">
                <a:latin typeface="Times New Roman"/>
                <a:cs typeface="Times New Roman"/>
              </a:rPr>
              <a:t> </a:t>
            </a:r>
            <a:r>
              <a:rPr sz="1200" spc="110" dirty="0">
                <a:latin typeface="Cambria"/>
                <a:cs typeface="Cambria"/>
              </a:rPr>
              <a:t>a </a:t>
            </a:r>
            <a:r>
              <a:rPr sz="1200" spc="200" dirty="0">
                <a:latin typeface="Cambria"/>
                <a:cs typeface="Cambria"/>
              </a:rPr>
              <a:t> </a:t>
            </a:r>
            <a:r>
              <a:rPr sz="1200" spc="60" dirty="0">
                <a:latin typeface="Cambria"/>
                <a:cs typeface="Cambria"/>
              </a:rPr>
              <a:t>hardware </a:t>
            </a:r>
            <a:r>
              <a:rPr sz="1200" spc="250" dirty="0">
                <a:latin typeface="Cambria"/>
                <a:cs typeface="Cambria"/>
              </a:rPr>
              <a:t> </a:t>
            </a:r>
            <a:r>
              <a:rPr sz="1200" spc="35" dirty="0">
                <a:latin typeface="Cambria"/>
                <a:cs typeface="Cambria"/>
              </a:rPr>
              <a:t>priority </a:t>
            </a:r>
            <a:r>
              <a:rPr sz="1200" spc="275" dirty="0">
                <a:latin typeface="Cambria"/>
                <a:cs typeface="Cambria"/>
              </a:rPr>
              <a:t> </a:t>
            </a:r>
            <a:r>
              <a:rPr sz="1200" spc="60" dirty="0">
                <a:latin typeface="Cambria"/>
                <a:cs typeface="Cambria"/>
              </a:rPr>
              <a:t>interrupt </a:t>
            </a:r>
            <a:r>
              <a:rPr sz="1200" spc="250" dirty="0">
                <a:latin typeface="Cambria"/>
                <a:cs typeface="Cambria"/>
              </a:rPr>
              <a:t> </a:t>
            </a:r>
            <a:r>
              <a:rPr sz="1200" spc="80" dirty="0">
                <a:latin typeface="Cambria"/>
                <a:cs typeface="Cambria"/>
              </a:rPr>
              <a:t>unit </a:t>
            </a:r>
            <a:r>
              <a:rPr sz="1200" spc="229" dirty="0">
                <a:latin typeface="Cambria"/>
                <a:cs typeface="Cambria"/>
              </a:rPr>
              <a:t> </a:t>
            </a:r>
            <a:r>
              <a:rPr sz="1200" spc="105" dirty="0">
                <a:latin typeface="Cambria"/>
                <a:cs typeface="Cambria"/>
              </a:rPr>
              <a:t>can </a:t>
            </a:r>
            <a:r>
              <a:rPr sz="1200" spc="204" dirty="0">
                <a:latin typeface="Cambria"/>
                <a:cs typeface="Cambria"/>
              </a:rPr>
              <a:t> </a:t>
            </a:r>
            <a:r>
              <a:rPr sz="1200" spc="60" dirty="0">
                <a:latin typeface="Cambria"/>
                <a:cs typeface="Cambria"/>
              </a:rPr>
              <a:t>be </a:t>
            </a:r>
            <a:r>
              <a:rPr sz="1200" spc="250" dirty="0">
                <a:latin typeface="Cambria"/>
                <a:cs typeface="Cambria"/>
              </a:rPr>
              <a:t> </a:t>
            </a:r>
            <a:r>
              <a:rPr sz="1200" spc="90" dirty="0">
                <a:latin typeface="Cambria"/>
                <a:cs typeface="Cambria"/>
              </a:rPr>
              <a:t>used </a:t>
            </a:r>
            <a:r>
              <a:rPr sz="1200" spc="220" dirty="0">
                <a:latin typeface="Cambria"/>
                <a:cs typeface="Cambria"/>
              </a:rPr>
              <a:t> </a:t>
            </a:r>
            <a:r>
              <a:rPr sz="1200" spc="40" dirty="0">
                <a:latin typeface="Cambria"/>
                <a:cs typeface="Cambria"/>
              </a:rPr>
              <a:t>to</a:t>
            </a:r>
            <a:endParaRPr sz="1200">
              <a:latin typeface="Cambria"/>
              <a:cs typeface="Cambria"/>
            </a:endParaRPr>
          </a:p>
          <a:p>
            <a:pPr marL="1841500">
              <a:lnSpc>
                <a:spcPts val="1430"/>
              </a:lnSpc>
            </a:pPr>
            <a:r>
              <a:rPr sz="1200" spc="65" dirty="0">
                <a:latin typeface="Cambria"/>
                <a:cs typeface="Cambria"/>
              </a:rPr>
              <a:t>speed</a:t>
            </a:r>
            <a:r>
              <a:rPr sz="1200" spc="100" dirty="0">
                <a:latin typeface="Cambria"/>
                <a:cs typeface="Cambria"/>
              </a:rPr>
              <a:t> </a:t>
            </a:r>
            <a:r>
              <a:rPr sz="1200" spc="110" dirty="0">
                <a:latin typeface="Cambria"/>
                <a:cs typeface="Cambria"/>
              </a:rPr>
              <a:t>up</a:t>
            </a:r>
            <a:r>
              <a:rPr sz="1200" spc="100" dirty="0">
                <a:latin typeface="Cambria"/>
                <a:cs typeface="Cambria"/>
              </a:rPr>
              <a:t> </a:t>
            </a:r>
            <a:r>
              <a:rPr sz="1200" spc="70" dirty="0">
                <a:latin typeface="Cambria"/>
                <a:cs typeface="Cambria"/>
              </a:rPr>
              <a:t>the</a:t>
            </a:r>
            <a:r>
              <a:rPr sz="1200" spc="105" dirty="0">
                <a:latin typeface="Cambria"/>
                <a:cs typeface="Cambria"/>
              </a:rPr>
              <a:t> </a:t>
            </a:r>
            <a:r>
              <a:rPr sz="1200" spc="60" dirty="0">
                <a:latin typeface="Cambria"/>
                <a:cs typeface="Cambria"/>
              </a:rPr>
              <a:t>operation.</a:t>
            </a:r>
            <a:endParaRPr sz="12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150">
              <a:latin typeface="Cambria"/>
              <a:cs typeface="Cambria"/>
            </a:endParaRPr>
          </a:p>
          <a:p>
            <a:pPr marL="12700" marR="6350" algn="just">
              <a:lnSpc>
                <a:spcPct val="97800"/>
              </a:lnSpc>
            </a:pPr>
            <a:r>
              <a:rPr sz="1200" b="1" spc="80" dirty="0">
                <a:latin typeface="Cambria"/>
                <a:cs typeface="Cambria"/>
              </a:rPr>
              <a:t>A </a:t>
            </a:r>
            <a:r>
              <a:rPr sz="1200" b="1" spc="35" dirty="0">
                <a:latin typeface="Cambria"/>
                <a:cs typeface="Cambria"/>
              </a:rPr>
              <a:t>hardware </a:t>
            </a:r>
            <a:r>
              <a:rPr sz="1200" b="1" spc="50" dirty="0">
                <a:latin typeface="Cambria"/>
                <a:cs typeface="Cambria"/>
              </a:rPr>
              <a:t>priority-interrupt </a:t>
            </a:r>
            <a:r>
              <a:rPr sz="1200" b="1" spc="80" dirty="0">
                <a:latin typeface="Cambria"/>
                <a:cs typeface="Cambria"/>
              </a:rPr>
              <a:t>unit </a:t>
            </a:r>
            <a:r>
              <a:rPr sz="1200" b="1" spc="75" dirty="0">
                <a:latin typeface="Cambria"/>
                <a:cs typeface="Cambria"/>
              </a:rPr>
              <a:t>functions </a:t>
            </a:r>
            <a:r>
              <a:rPr sz="1200" b="1" spc="60" dirty="0">
                <a:latin typeface="Cambria"/>
                <a:cs typeface="Cambria"/>
              </a:rPr>
              <a:t>as </a:t>
            </a:r>
            <a:r>
              <a:rPr sz="1200" b="1" spc="70" dirty="0">
                <a:latin typeface="Cambria"/>
                <a:cs typeface="Cambria"/>
              </a:rPr>
              <a:t>an </a:t>
            </a:r>
            <a:r>
              <a:rPr sz="1200" b="1" spc="40" dirty="0">
                <a:latin typeface="Cambria"/>
                <a:cs typeface="Cambria"/>
              </a:rPr>
              <a:t>overall </a:t>
            </a:r>
            <a:r>
              <a:rPr sz="1200" b="1" spc="65" dirty="0">
                <a:latin typeface="Cambria"/>
                <a:cs typeface="Cambria"/>
              </a:rPr>
              <a:t>manager </a:t>
            </a:r>
            <a:r>
              <a:rPr sz="1200" b="1" spc="70" dirty="0">
                <a:latin typeface="Cambria"/>
                <a:cs typeface="Cambria"/>
              </a:rPr>
              <a:t>in </a:t>
            </a:r>
            <a:r>
              <a:rPr sz="1200" b="1" spc="65" dirty="0">
                <a:latin typeface="Cambria"/>
                <a:cs typeface="Cambria"/>
              </a:rPr>
              <a:t>an </a:t>
            </a:r>
            <a:r>
              <a:rPr sz="1200" b="1" spc="70" dirty="0">
                <a:latin typeface="Cambria"/>
                <a:cs typeface="Cambria"/>
              </a:rPr>
              <a:t> </a:t>
            </a:r>
            <a:r>
              <a:rPr sz="1200" b="1" spc="60" dirty="0">
                <a:latin typeface="Cambria"/>
                <a:cs typeface="Cambria"/>
              </a:rPr>
              <a:t>interrupt</a:t>
            </a:r>
            <a:r>
              <a:rPr sz="1200" b="1" spc="65" dirty="0">
                <a:latin typeface="Cambria"/>
                <a:cs typeface="Cambria"/>
              </a:rPr>
              <a:t> </a:t>
            </a:r>
            <a:r>
              <a:rPr sz="1200" b="1" spc="90" dirty="0">
                <a:latin typeface="Cambria"/>
                <a:cs typeface="Cambria"/>
              </a:rPr>
              <a:t>system</a:t>
            </a:r>
            <a:r>
              <a:rPr sz="1200" b="1" spc="95" dirty="0">
                <a:latin typeface="Cambria"/>
                <a:cs typeface="Cambria"/>
              </a:rPr>
              <a:t> </a:t>
            </a:r>
            <a:r>
              <a:rPr sz="1200" b="1" spc="75" dirty="0">
                <a:latin typeface="Cambria"/>
                <a:cs typeface="Cambria"/>
              </a:rPr>
              <a:t>environment.</a:t>
            </a:r>
            <a:r>
              <a:rPr sz="1200" b="1" spc="80" dirty="0">
                <a:latin typeface="Cambria"/>
                <a:cs typeface="Cambria"/>
              </a:rPr>
              <a:t> </a:t>
            </a:r>
            <a:r>
              <a:rPr sz="1200" spc="35" dirty="0">
                <a:latin typeface="Cambria"/>
                <a:cs typeface="Cambria"/>
              </a:rPr>
              <a:t>It</a:t>
            </a:r>
            <a:r>
              <a:rPr sz="1200" spc="40" dirty="0">
                <a:latin typeface="Cambria"/>
                <a:cs typeface="Cambria"/>
              </a:rPr>
              <a:t> </a:t>
            </a:r>
            <a:r>
              <a:rPr sz="1200" spc="75" dirty="0">
                <a:latin typeface="Cambria"/>
                <a:cs typeface="Cambria"/>
              </a:rPr>
              <a:t>accepts</a:t>
            </a:r>
            <a:r>
              <a:rPr sz="1200" spc="80" dirty="0">
                <a:latin typeface="Cambria"/>
                <a:cs typeface="Cambria"/>
              </a:rPr>
              <a:t> </a:t>
            </a:r>
            <a:r>
              <a:rPr sz="1200" spc="60" dirty="0">
                <a:latin typeface="Cambria"/>
                <a:cs typeface="Cambria"/>
              </a:rPr>
              <a:t>interrupt</a:t>
            </a:r>
            <a:r>
              <a:rPr sz="1200" spc="65" dirty="0">
                <a:latin typeface="Cambria"/>
                <a:cs typeface="Cambria"/>
              </a:rPr>
              <a:t> requests</a:t>
            </a:r>
            <a:r>
              <a:rPr sz="1200" spc="70" dirty="0">
                <a:latin typeface="Cambria"/>
                <a:cs typeface="Cambria"/>
              </a:rPr>
              <a:t> </a:t>
            </a:r>
            <a:r>
              <a:rPr sz="1200" spc="50" dirty="0">
                <a:latin typeface="Cambria"/>
                <a:cs typeface="Cambria"/>
              </a:rPr>
              <a:t>from</a:t>
            </a:r>
            <a:r>
              <a:rPr sz="1200" spc="55" dirty="0">
                <a:latin typeface="Cambria"/>
                <a:cs typeface="Cambria"/>
              </a:rPr>
              <a:t> </a:t>
            </a:r>
            <a:r>
              <a:rPr sz="1200" spc="100" dirty="0">
                <a:latin typeface="Cambria"/>
                <a:cs typeface="Cambria"/>
              </a:rPr>
              <a:t>many </a:t>
            </a:r>
            <a:r>
              <a:rPr sz="1200" spc="105" dirty="0">
                <a:latin typeface="Cambria"/>
                <a:cs typeface="Cambria"/>
              </a:rPr>
              <a:t> </a:t>
            </a:r>
            <a:r>
              <a:rPr sz="1200" spc="85" dirty="0">
                <a:latin typeface="Cambria"/>
                <a:cs typeface="Cambria"/>
              </a:rPr>
              <a:t>sources, </a:t>
            </a:r>
            <a:r>
              <a:rPr sz="1200" spc="60" dirty="0">
                <a:latin typeface="Cambria"/>
                <a:cs typeface="Cambria"/>
              </a:rPr>
              <a:t>determines  </a:t>
            </a:r>
            <a:r>
              <a:rPr sz="1200" spc="75" dirty="0">
                <a:latin typeface="Cambria"/>
                <a:cs typeface="Cambria"/>
              </a:rPr>
              <a:t>which </a:t>
            </a:r>
            <a:r>
              <a:rPr sz="1200" spc="25" dirty="0">
                <a:latin typeface="Cambria"/>
                <a:cs typeface="Cambria"/>
              </a:rPr>
              <a:t>of  </a:t>
            </a:r>
            <a:r>
              <a:rPr sz="1200" spc="70" dirty="0">
                <a:latin typeface="Cambria"/>
                <a:cs typeface="Cambria"/>
              </a:rPr>
              <a:t>the </a:t>
            </a:r>
            <a:r>
              <a:rPr sz="1200" spc="75" dirty="0">
                <a:latin typeface="Cambria"/>
                <a:cs typeface="Cambria"/>
              </a:rPr>
              <a:t>incoming </a:t>
            </a:r>
            <a:r>
              <a:rPr sz="1200" spc="70" dirty="0">
                <a:latin typeface="Cambria"/>
                <a:cs typeface="Cambria"/>
              </a:rPr>
              <a:t>requests </a:t>
            </a:r>
            <a:r>
              <a:rPr sz="1200" spc="110" dirty="0">
                <a:latin typeface="Cambria"/>
                <a:cs typeface="Cambria"/>
              </a:rPr>
              <a:t>has </a:t>
            </a:r>
            <a:r>
              <a:rPr sz="1200" spc="70" dirty="0">
                <a:latin typeface="Cambria"/>
                <a:cs typeface="Cambria"/>
              </a:rPr>
              <a:t>the highest </a:t>
            </a:r>
            <a:r>
              <a:rPr sz="1200" spc="45" dirty="0">
                <a:latin typeface="Cambria"/>
                <a:cs typeface="Cambria"/>
              </a:rPr>
              <a:t>priority, </a:t>
            </a:r>
            <a:r>
              <a:rPr sz="1200" spc="50" dirty="0">
                <a:latin typeface="Cambria"/>
                <a:cs typeface="Cambria"/>
              </a:rPr>
              <a:t> </a:t>
            </a:r>
            <a:r>
              <a:rPr sz="1200" spc="100" dirty="0">
                <a:latin typeface="Cambria"/>
                <a:cs typeface="Cambria"/>
              </a:rPr>
              <a:t>and</a:t>
            </a:r>
            <a:r>
              <a:rPr sz="1200" spc="114" dirty="0">
                <a:latin typeface="Cambria"/>
                <a:cs typeface="Cambria"/>
              </a:rPr>
              <a:t> </a:t>
            </a:r>
            <a:r>
              <a:rPr sz="1200" spc="90" dirty="0">
                <a:latin typeface="Cambria"/>
                <a:cs typeface="Cambria"/>
              </a:rPr>
              <a:t>issues</a:t>
            </a:r>
            <a:r>
              <a:rPr sz="1200" spc="120" dirty="0">
                <a:latin typeface="Cambria"/>
                <a:cs typeface="Cambria"/>
              </a:rPr>
              <a:t> </a:t>
            </a:r>
            <a:r>
              <a:rPr sz="1200" spc="110" dirty="0">
                <a:latin typeface="Cambria"/>
                <a:cs typeface="Cambria"/>
              </a:rPr>
              <a:t>an</a:t>
            </a:r>
            <a:r>
              <a:rPr sz="1200" spc="114" dirty="0">
                <a:latin typeface="Cambria"/>
                <a:cs typeface="Cambria"/>
              </a:rPr>
              <a:t> </a:t>
            </a:r>
            <a:r>
              <a:rPr sz="1200" spc="60" dirty="0">
                <a:latin typeface="Cambria"/>
                <a:cs typeface="Cambria"/>
              </a:rPr>
              <a:t>interrupt</a:t>
            </a:r>
            <a:r>
              <a:rPr sz="1200" spc="125" dirty="0">
                <a:latin typeface="Cambria"/>
                <a:cs typeface="Cambria"/>
              </a:rPr>
              <a:t> </a:t>
            </a:r>
            <a:r>
              <a:rPr sz="1200" spc="65" dirty="0">
                <a:latin typeface="Cambria"/>
                <a:cs typeface="Cambria"/>
              </a:rPr>
              <a:t>request</a:t>
            </a:r>
            <a:r>
              <a:rPr sz="1200" spc="114" dirty="0">
                <a:latin typeface="Cambria"/>
                <a:cs typeface="Cambria"/>
              </a:rPr>
              <a:t> </a:t>
            </a:r>
            <a:r>
              <a:rPr sz="1200" spc="40" dirty="0">
                <a:latin typeface="Cambria"/>
                <a:cs typeface="Cambria"/>
              </a:rPr>
              <a:t>to</a:t>
            </a:r>
            <a:r>
              <a:rPr sz="1200" spc="120" dirty="0">
                <a:latin typeface="Cambria"/>
                <a:cs typeface="Cambria"/>
              </a:rPr>
              <a:t> </a:t>
            </a:r>
            <a:r>
              <a:rPr sz="1200" spc="70" dirty="0">
                <a:latin typeface="Cambria"/>
                <a:cs typeface="Cambria"/>
              </a:rPr>
              <a:t>the</a:t>
            </a:r>
            <a:r>
              <a:rPr sz="1200" spc="125" dirty="0">
                <a:latin typeface="Cambria"/>
                <a:cs typeface="Cambria"/>
              </a:rPr>
              <a:t> </a:t>
            </a:r>
            <a:r>
              <a:rPr sz="1200" spc="75" dirty="0">
                <a:latin typeface="Cambria"/>
                <a:cs typeface="Cambria"/>
              </a:rPr>
              <a:t>computer</a:t>
            </a:r>
            <a:r>
              <a:rPr sz="1200" spc="114" dirty="0">
                <a:latin typeface="Cambria"/>
                <a:cs typeface="Cambria"/>
              </a:rPr>
              <a:t> </a:t>
            </a:r>
            <a:r>
              <a:rPr sz="1200" spc="80" dirty="0">
                <a:latin typeface="Cambria"/>
                <a:cs typeface="Cambria"/>
              </a:rPr>
              <a:t>based</a:t>
            </a:r>
            <a:r>
              <a:rPr sz="1200" spc="114" dirty="0">
                <a:latin typeface="Cambria"/>
                <a:cs typeface="Cambria"/>
              </a:rPr>
              <a:t> </a:t>
            </a:r>
            <a:r>
              <a:rPr sz="1200" spc="75" dirty="0">
                <a:latin typeface="Cambria"/>
                <a:cs typeface="Cambria"/>
              </a:rPr>
              <a:t>on</a:t>
            </a:r>
            <a:r>
              <a:rPr sz="1200" spc="120" dirty="0">
                <a:latin typeface="Cambria"/>
                <a:cs typeface="Cambria"/>
              </a:rPr>
              <a:t> </a:t>
            </a:r>
            <a:r>
              <a:rPr sz="1200" spc="70" dirty="0">
                <a:latin typeface="Cambria"/>
                <a:cs typeface="Cambria"/>
              </a:rPr>
              <a:t>the</a:t>
            </a:r>
            <a:r>
              <a:rPr sz="1200" spc="114" dirty="0">
                <a:latin typeface="Cambria"/>
                <a:cs typeface="Cambria"/>
              </a:rPr>
              <a:t> </a:t>
            </a:r>
            <a:r>
              <a:rPr sz="1200" spc="65" dirty="0">
                <a:latin typeface="Cambria"/>
                <a:cs typeface="Cambria"/>
              </a:rPr>
              <a:t>determination.</a:t>
            </a:r>
            <a:endParaRPr sz="12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200">
              <a:latin typeface="Cambria"/>
              <a:cs typeface="Cambria"/>
            </a:endParaRPr>
          </a:p>
          <a:p>
            <a:pPr marL="12700" marR="6350" algn="just">
              <a:lnSpc>
                <a:spcPts val="1420"/>
              </a:lnSpc>
            </a:pPr>
            <a:r>
              <a:rPr sz="1200" b="1" spc="80" dirty="0">
                <a:latin typeface="Cambria"/>
                <a:cs typeface="Cambria"/>
              </a:rPr>
              <a:t>Daisy-Chaining</a:t>
            </a:r>
            <a:r>
              <a:rPr sz="1200" b="1" spc="85" dirty="0">
                <a:latin typeface="Cambria"/>
                <a:cs typeface="Cambria"/>
              </a:rPr>
              <a:t> </a:t>
            </a:r>
            <a:r>
              <a:rPr sz="1200" b="1" spc="50" dirty="0">
                <a:latin typeface="Cambria"/>
                <a:cs typeface="Cambria"/>
              </a:rPr>
              <a:t>Priority:</a:t>
            </a:r>
            <a:r>
              <a:rPr sz="1200" b="1" spc="55" dirty="0">
                <a:latin typeface="Cambria"/>
                <a:cs typeface="Cambria"/>
              </a:rPr>
              <a:t> </a:t>
            </a:r>
            <a:r>
              <a:rPr sz="1200" spc="60" dirty="0">
                <a:latin typeface="Cambria"/>
                <a:cs typeface="Cambria"/>
              </a:rPr>
              <a:t>The</a:t>
            </a:r>
            <a:r>
              <a:rPr sz="1200" spc="65" dirty="0">
                <a:latin typeface="Cambria"/>
                <a:cs typeface="Cambria"/>
              </a:rPr>
              <a:t> </a:t>
            </a:r>
            <a:r>
              <a:rPr sz="1200" spc="75" dirty="0">
                <a:latin typeface="Cambria"/>
                <a:cs typeface="Cambria"/>
              </a:rPr>
              <a:t>daisy-chaining method </a:t>
            </a:r>
            <a:r>
              <a:rPr sz="1200" spc="25" dirty="0">
                <a:latin typeface="Cambria"/>
                <a:cs typeface="Cambria"/>
              </a:rPr>
              <a:t>of</a:t>
            </a:r>
            <a:r>
              <a:rPr sz="1200" spc="30" dirty="0">
                <a:latin typeface="Cambria"/>
                <a:cs typeface="Cambria"/>
              </a:rPr>
              <a:t> </a:t>
            </a:r>
            <a:r>
              <a:rPr sz="1200" spc="75" dirty="0">
                <a:latin typeface="Cambria"/>
                <a:cs typeface="Cambria"/>
              </a:rPr>
              <a:t>establishing </a:t>
            </a:r>
            <a:r>
              <a:rPr sz="1200" spc="35" dirty="0">
                <a:latin typeface="Cambria"/>
                <a:cs typeface="Cambria"/>
              </a:rPr>
              <a:t>priority </a:t>
            </a:r>
            <a:r>
              <a:rPr sz="1200" spc="40" dirty="0">
                <a:latin typeface="Cambria"/>
                <a:cs typeface="Cambria"/>
              </a:rPr>
              <a:t> </a:t>
            </a:r>
            <a:r>
              <a:rPr sz="1200" spc="80" dirty="0">
                <a:latin typeface="Cambria"/>
                <a:cs typeface="Cambria"/>
              </a:rPr>
              <a:t>consists</a:t>
            </a:r>
            <a:r>
              <a:rPr sz="1200" spc="114" dirty="0">
                <a:latin typeface="Cambria"/>
                <a:cs typeface="Cambria"/>
              </a:rPr>
              <a:t> </a:t>
            </a:r>
            <a:r>
              <a:rPr sz="1200" spc="25" dirty="0">
                <a:latin typeface="Cambria"/>
                <a:cs typeface="Cambria"/>
              </a:rPr>
              <a:t>of</a:t>
            </a:r>
            <a:r>
              <a:rPr sz="1200" spc="114" dirty="0">
                <a:latin typeface="Cambria"/>
                <a:cs typeface="Cambria"/>
              </a:rPr>
              <a:t> </a:t>
            </a:r>
            <a:r>
              <a:rPr sz="1200" spc="110" dirty="0">
                <a:latin typeface="Cambria"/>
                <a:cs typeface="Cambria"/>
              </a:rPr>
              <a:t>a</a:t>
            </a:r>
            <a:r>
              <a:rPr sz="1200" spc="114" dirty="0">
                <a:latin typeface="Cambria"/>
                <a:cs typeface="Cambria"/>
              </a:rPr>
              <a:t> </a:t>
            </a:r>
            <a:r>
              <a:rPr sz="1200" spc="55" dirty="0">
                <a:latin typeface="Cambria"/>
                <a:cs typeface="Cambria"/>
              </a:rPr>
              <a:t>serial</a:t>
            </a:r>
            <a:r>
              <a:rPr sz="1200" spc="120" dirty="0">
                <a:latin typeface="Cambria"/>
                <a:cs typeface="Cambria"/>
              </a:rPr>
              <a:t> </a:t>
            </a:r>
            <a:r>
              <a:rPr sz="1200" spc="70" dirty="0">
                <a:latin typeface="Cambria"/>
                <a:cs typeface="Cambria"/>
              </a:rPr>
              <a:t>connection</a:t>
            </a:r>
            <a:r>
              <a:rPr sz="1200" spc="114" dirty="0">
                <a:latin typeface="Cambria"/>
                <a:cs typeface="Cambria"/>
              </a:rPr>
              <a:t> </a:t>
            </a:r>
            <a:r>
              <a:rPr sz="1200" spc="25" dirty="0">
                <a:latin typeface="Cambria"/>
                <a:cs typeface="Cambria"/>
              </a:rPr>
              <a:t>of</a:t>
            </a:r>
            <a:r>
              <a:rPr sz="1200" spc="114" dirty="0">
                <a:latin typeface="Cambria"/>
                <a:cs typeface="Cambria"/>
              </a:rPr>
              <a:t> </a:t>
            </a:r>
            <a:r>
              <a:rPr sz="1200" spc="55" dirty="0">
                <a:latin typeface="Cambria"/>
                <a:cs typeface="Cambria"/>
              </a:rPr>
              <a:t>all</a:t>
            </a:r>
            <a:r>
              <a:rPr sz="1200" spc="114" dirty="0">
                <a:latin typeface="Cambria"/>
                <a:cs typeface="Cambria"/>
              </a:rPr>
              <a:t> </a:t>
            </a:r>
            <a:r>
              <a:rPr sz="1200" spc="50" dirty="0">
                <a:latin typeface="Cambria"/>
                <a:cs typeface="Cambria"/>
              </a:rPr>
              <a:t>devices</a:t>
            </a:r>
            <a:r>
              <a:rPr sz="1200" spc="120" dirty="0">
                <a:latin typeface="Cambria"/>
                <a:cs typeface="Cambria"/>
              </a:rPr>
              <a:t> </a:t>
            </a:r>
            <a:r>
              <a:rPr sz="1200" spc="85" dirty="0">
                <a:latin typeface="Cambria"/>
                <a:cs typeface="Cambria"/>
              </a:rPr>
              <a:t>that</a:t>
            </a:r>
            <a:r>
              <a:rPr sz="1200" spc="120" dirty="0">
                <a:latin typeface="Cambria"/>
                <a:cs typeface="Cambria"/>
              </a:rPr>
              <a:t> </a:t>
            </a:r>
            <a:r>
              <a:rPr sz="1200" spc="65" dirty="0">
                <a:latin typeface="Cambria"/>
                <a:cs typeface="Cambria"/>
              </a:rPr>
              <a:t>request</a:t>
            </a:r>
            <a:r>
              <a:rPr sz="1200" spc="114" dirty="0">
                <a:latin typeface="Cambria"/>
                <a:cs typeface="Cambria"/>
              </a:rPr>
              <a:t> </a:t>
            </a:r>
            <a:r>
              <a:rPr sz="1200" spc="110" dirty="0">
                <a:latin typeface="Cambria"/>
                <a:cs typeface="Cambria"/>
              </a:rPr>
              <a:t>an</a:t>
            </a:r>
            <a:r>
              <a:rPr sz="1200" spc="120" dirty="0">
                <a:latin typeface="Cambria"/>
                <a:cs typeface="Cambria"/>
              </a:rPr>
              <a:t> </a:t>
            </a:r>
            <a:r>
              <a:rPr sz="1200" spc="70" dirty="0">
                <a:latin typeface="Cambria"/>
                <a:cs typeface="Cambria"/>
              </a:rPr>
              <a:t>interrupt.</a:t>
            </a:r>
            <a:endParaRPr sz="1200">
              <a:latin typeface="Cambria"/>
              <a:cs typeface="Cambria"/>
            </a:endParaRPr>
          </a:p>
          <a:p>
            <a:pPr marL="469265" marR="5715" indent="-228600" algn="just">
              <a:lnSpc>
                <a:spcPct val="97900"/>
              </a:lnSpc>
              <a:spcBef>
                <a:spcPts val="20"/>
              </a:spcBef>
              <a:buFont typeface="Symbol"/>
              <a:buChar char=""/>
              <a:tabLst>
                <a:tab pos="469900" algn="l"/>
              </a:tabLst>
            </a:pPr>
            <a:r>
              <a:rPr sz="1200" spc="60" dirty="0">
                <a:latin typeface="Cambria"/>
                <a:cs typeface="Cambria"/>
              </a:rPr>
              <a:t>The</a:t>
            </a:r>
            <a:r>
              <a:rPr sz="1200" spc="65" dirty="0">
                <a:latin typeface="Cambria"/>
                <a:cs typeface="Cambria"/>
              </a:rPr>
              <a:t> </a:t>
            </a:r>
            <a:r>
              <a:rPr sz="1200" spc="45" dirty="0">
                <a:solidFill>
                  <a:srgbClr val="C00000"/>
                </a:solidFill>
                <a:latin typeface="Cambria"/>
                <a:cs typeface="Cambria"/>
              </a:rPr>
              <a:t>device</a:t>
            </a:r>
            <a:r>
              <a:rPr sz="1200" spc="50" dirty="0">
                <a:solidFill>
                  <a:srgbClr val="C00000"/>
                </a:solidFill>
                <a:latin typeface="Cambria"/>
                <a:cs typeface="Cambria"/>
              </a:rPr>
              <a:t> with</a:t>
            </a:r>
            <a:r>
              <a:rPr sz="1200" spc="55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1200" spc="75" dirty="0">
                <a:solidFill>
                  <a:srgbClr val="C00000"/>
                </a:solidFill>
                <a:latin typeface="Cambria"/>
                <a:cs typeface="Cambria"/>
              </a:rPr>
              <a:t>the</a:t>
            </a:r>
            <a:r>
              <a:rPr sz="1200" spc="80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1200" spc="70" dirty="0">
                <a:solidFill>
                  <a:srgbClr val="C00000"/>
                </a:solidFill>
                <a:latin typeface="Cambria"/>
                <a:cs typeface="Cambria"/>
              </a:rPr>
              <a:t>highest</a:t>
            </a:r>
            <a:r>
              <a:rPr sz="1200" spc="75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1200" spc="35" dirty="0">
                <a:solidFill>
                  <a:srgbClr val="C00000"/>
                </a:solidFill>
                <a:latin typeface="Cambria"/>
                <a:cs typeface="Cambria"/>
              </a:rPr>
              <a:t>priority</a:t>
            </a:r>
            <a:r>
              <a:rPr sz="1200" spc="40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1200" spc="65" dirty="0">
                <a:solidFill>
                  <a:srgbClr val="C00000"/>
                </a:solidFill>
                <a:latin typeface="Cambria"/>
                <a:cs typeface="Cambria"/>
              </a:rPr>
              <a:t>is</a:t>
            </a:r>
            <a:r>
              <a:rPr sz="1200" spc="70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1200" spc="65" dirty="0">
                <a:solidFill>
                  <a:srgbClr val="C00000"/>
                </a:solidFill>
                <a:latin typeface="Cambria"/>
                <a:cs typeface="Cambria"/>
              </a:rPr>
              <a:t>placed  </a:t>
            </a:r>
            <a:r>
              <a:rPr sz="1200" spc="70" dirty="0">
                <a:solidFill>
                  <a:srgbClr val="C00000"/>
                </a:solidFill>
                <a:latin typeface="Cambria"/>
                <a:cs typeface="Cambria"/>
              </a:rPr>
              <a:t>in  the  </a:t>
            </a:r>
            <a:r>
              <a:rPr sz="1200" spc="40" dirty="0">
                <a:solidFill>
                  <a:srgbClr val="C00000"/>
                </a:solidFill>
                <a:latin typeface="Cambria"/>
                <a:cs typeface="Cambria"/>
              </a:rPr>
              <a:t>first  </a:t>
            </a:r>
            <a:r>
              <a:rPr sz="1200" spc="60" dirty="0">
                <a:solidFill>
                  <a:srgbClr val="C00000"/>
                </a:solidFill>
                <a:latin typeface="Cambria"/>
                <a:cs typeface="Cambria"/>
              </a:rPr>
              <a:t>position, </a:t>
            </a:r>
            <a:r>
              <a:rPr sz="1200" spc="65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1200" spc="35" dirty="0">
                <a:solidFill>
                  <a:srgbClr val="C00000"/>
                </a:solidFill>
                <a:latin typeface="Cambria"/>
                <a:cs typeface="Cambria"/>
              </a:rPr>
              <a:t>followed</a:t>
            </a:r>
            <a:r>
              <a:rPr sz="1200" spc="40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1200" spc="60" dirty="0">
                <a:solidFill>
                  <a:srgbClr val="C00000"/>
                </a:solidFill>
                <a:latin typeface="Cambria"/>
                <a:cs typeface="Cambria"/>
              </a:rPr>
              <a:t>by </a:t>
            </a:r>
            <a:r>
              <a:rPr sz="1200" spc="70" dirty="0">
                <a:solidFill>
                  <a:srgbClr val="C00000"/>
                </a:solidFill>
                <a:latin typeface="Cambria"/>
                <a:cs typeface="Cambria"/>
              </a:rPr>
              <a:t>the </a:t>
            </a:r>
            <a:r>
              <a:rPr sz="1200" spc="35" dirty="0">
                <a:solidFill>
                  <a:srgbClr val="C00000"/>
                </a:solidFill>
                <a:latin typeface="Cambria"/>
                <a:cs typeface="Cambria"/>
              </a:rPr>
              <a:t>lower-priority</a:t>
            </a:r>
            <a:r>
              <a:rPr sz="1200" spc="40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1200" spc="50" dirty="0">
                <a:solidFill>
                  <a:srgbClr val="C00000"/>
                </a:solidFill>
                <a:latin typeface="Cambria"/>
                <a:cs typeface="Cambria"/>
              </a:rPr>
              <a:t>devices</a:t>
            </a:r>
            <a:r>
              <a:rPr sz="1200" spc="55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1200" spc="105" dirty="0">
                <a:solidFill>
                  <a:srgbClr val="C00000"/>
                </a:solidFill>
                <a:latin typeface="Cambria"/>
                <a:cs typeface="Cambria"/>
              </a:rPr>
              <a:t>up </a:t>
            </a:r>
            <a:r>
              <a:rPr sz="1200" spc="40" dirty="0">
                <a:solidFill>
                  <a:srgbClr val="C00000"/>
                </a:solidFill>
                <a:latin typeface="Cambria"/>
                <a:cs typeface="Cambria"/>
              </a:rPr>
              <a:t>to</a:t>
            </a:r>
            <a:r>
              <a:rPr sz="1200" spc="45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1200" spc="70" dirty="0">
                <a:solidFill>
                  <a:srgbClr val="C00000"/>
                </a:solidFill>
                <a:latin typeface="Cambria"/>
                <a:cs typeface="Cambria"/>
              </a:rPr>
              <a:t>the </a:t>
            </a:r>
            <a:r>
              <a:rPr sz="1200" spc="45" dirty="0">
                <a:solidFill>
                  <a:srgbClr val="C00000"/>
                </a:solidFill>
                <a:latin typeface="Cambria"/>
                <a:cs typeface="Cambria"/>
              </a:rPr>
              <a:t>device</a:t>
            </a:r>
            <a:r>
              <a:rPr sz="1200" spc="50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1200" spc="45" dirty="0">
                <a:solidFill>
                  <a:srgbClr val="C00000"/>
                </a:solidFill>
                <a:latin typeface="Cambria"/>
                <a:cs typeface="Cambria"/>
              </a:rPr>
              <a:t>with</a:t>
            </a:r>
            <a:r>
              <a:rPr sz="1200" spc="50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1200" spc="70" dirty="0">
                <a:solidFill>
                  <a:srgbClr val="C00000"/>
                </a:solidFill>
                <a:latin typeface="Cambria"/>
                <a:cs typeface="Cambria"/>
              </a:rPr>
              <a:t>the </a:t>
            </a:r>
            <a:r>
              <a:rPr sz="1200" spc="45" dirty="0">
                <a:solidFill>
                  <a:srgbClr val="C00000"/>
                </a:solidFill>
                <a:latin typeface="Cambria"/>
                <a:cs typeface="Cambria"/>
              </a:rPr>
              <a:t>lowest </a:t>
            </a:r>
            <a:r>
              <a:rPr sz="1200" spc="50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1200" spc="45" dirty="0">
                <a:solidFill>
                  <a:srgbClr val="C00000"/>
                </a:solidFill>
                <a:latin typeface="Cambria"/>
                <a:cs typeface="Cambria"/>
              </a:rPr>
              <a:t>priority,</a:t>
            </a:r>
            <a:r>
              <a:rPr sz="1200" spc="110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1200" spc="75" dirty="0">
                <a:solidFill>
                  <a:srgbClr val="C00000"/>
                </a:solidFill>
                <a:latin typeface="Cambria"/>
                <a:cs typeface="Cambria"/>
              </a:rPr>
              <a:t>which</a:t>
            </a:r>
            <a:r>
              <a:rPr sz="1200" spc="120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1200" spc="65" dirty="0">
                <a:solidFill>
                  <a:srgbClr val="C00000"/>
                </a:solidFill>
                <a:latin typeface="Cambria"/>
                <a:cs typeface="Cambria"/>
              </a:rPr>
              <a:t>is</a:t>
            </a:r>
            <a:r>
              <a:rPr sz="1200" spc="120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1200" spc="65" dirty="0">
                <a:solidFill>
                  <a:srgbClr val="C00000"/>
                </a:solidFill>
                <a:latin typeface="Cambria"/>
                <a:cs typeface="Cambria"/>
              </a:rPr>
              <a:t>placed</a:t>
            </a:r>
            <a:r>
              <a:rPr sz="1200" spc="114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1200" spc="75" dirty="0">
                <a:solidFill>
                  <a:srgbClr val="C00000"/>
                </a:solidFill>
                <a:latin typeface="Cambria"/>
                <a:cs typeface="Cambria"/>
              </a:rPr>
              <a:t>last</a:t>
            </a:r>
            <a:r>
              <a:rPr sz="1200" spc="120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1200" spc="70" dirty="0">
                <a:solidFill>
                  <a:srgbClr val="C00000"/>
                </a:solidFill>
                <a:latin typeface="Cambria"/>
                <a:cs typeface="Cambria"/>
              </a:rPr>
              <a:t>in</a:t>
            </a:r>
            <a:r>
              <a:rPr sz="1200" spc="120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1200" spc="70" dirty="0">
                <a:solidFill>
                  <a:srgbClr val="C00000"/>
                </a:solidFill>
                <a:latin typeface="Cambria"/>
                <a:cs typeface="Cambria"/>
              </a:rPr>
              <a:t>the</a:t>
            </a:r>
            <a:r>
              <a:rPr sz="1200" spc="120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1200" spc="100" dirty="0">
                <a:solidFill>
                  <a:srgbClr val="C00000"/>
                </a:solidFill>
                <a:latin typeface="Cambria"/>
                <a:cs typeface="Cambria"/>
              </a:rPr>
              <a:t>chain</a:t>
            </a:r>
            <a:r>
              <a:rPr sz="1200" spc="100" dirty="0">
                <a:latin typeface="Cambria"/>
                <a:cs typeface="Cambria"/>
              </a:rPr>
              <a:t>.</a:t>
            </a:r>
            <a:endParaRPr sz="1200">
              <a:latin typeface="Cambria"/>
              <a:cs typeface="Cambri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3736975"/>
            <a:ext cx="5972175" cy="421132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469265" marR="6985" indent="-228600" algn="just">
              <a:lnSpc>
                <a:spcPts val="1400"/>
              </a:lnSpc>
              <a:spcBef>
                <a:spcPts val="180"/>
              </a:spcBef>
              <a:buFont typeface="Symbol"/>
              <a:buChar char=""/>
              <a:tabLst>
                <a:tab pos="469900" algn="l"/>
              </a:tabLst>
            </a:pPr>
            <a:r>
              <a:rPr sz="1200" spc="60" dirty="0">
                <a:latin typeface="Cambria"/>
                <a:cs typeface="Cambria"/>
              </a:rPr>
              <a:t>The</a:t>
            </a:r>
            <a:r>
              <a:rPr sz="1200" spc="65" dirty="0">
                <a:latin typeface="Cambria"/>
                <a:cs typeface="Cambria"/>
              </a:rPr>
              <a:t> </a:t>
            </a:r>
            <a:r>
              <a:rPr sz="1200" spc="60" dirty="0">
                <a:latin typeface="Cambria"/>
                <a:cs typeface="Cambria"/>
              </a:rPr>
              <a:t>interrupt</a:t>
            </a:r>
            <a:r>
              <a:rPr sz="1200" spc="65" dirty="0">
                <a:latin typeface="Cambria"/>
                <a:cs typeface="Cambria"/>
              </a:rPr>
              <a:t> request </a:t>
            </a:r>
            <a:r>
              <a:rPr sz="1200" spc="55" dirty="0">
                <a:latin typeface="Cambria"/>
                <a:cs typeface="Cambria"/>
              </a:rPr>
              <a:t>line</a:t>
            </a:r>
            <a:r>
              <a:rPr sz="1200" spc="60" dirty="0">
                <a:latin typeface="Cambria"/>
                <a:cs typeface="Cambria"/>
              </a:rPr>
              <a:t> </a:t>
            </a:r>
            <a:r>
              <a:rPr sz="1200" spc="65" dirty="0">
                <a:latin typeface="Cambria"/>
                <a:cs typeface="Cambria"/>
              </a:rPr>
              <a:t>is </a:t>
            </a:r>
            <a:r>
              <a:rPr sz="1200" spc="90" dirty="0">
                <a:latin typeface="Cambria"/>
                <a:cs typeface="Cambria"/>
              </a:rPr>
              <a:t>common </a:t>
            </a:r>
            <a:r>
              <a:rPr sz="1200" spc="35" dirty="0">
                <a:latin typeface="Cambria"/>
                <a:cs typeface="Cambria"/>
              </a:rPr>
              <a:t>to</a:t>
            </a:r>
            <a:r>
              <a:rPr sz="1200" spc="40" dirty="0">
                <a:latin typeface="Cambria"/>
                <a:cs typeface="Cambria"/>
              </a:rPr>
              <a:t> </a:t>
            </a:r>
            <a:r>
              <a:rPr sz="1200" spc="55" dirty="0">
                <a:latin typeface="Cambria"/>
                <a:cs typeface="Cambria"/>
              </a:rPr>
              <a:t>all</a:t>
            </a:r>
            <a:r>
              <a:rPr sz="1200" spc="60" dirty="0">
                <a:latin typeface="Cambria"/>
                <a:cs typeface="Cambria"/>
              </a:rPr>
              <a:t> </a:t>
            </a:r>
            <a:r>
              <a:rPr sz="1200" spc="50" dirty="0">
                <a:latin typeface="Cambria"/>
                <a:cs typeface="Cambria"/>
              </a:rPr>
              <a:t>devices  </a:t>
            </a:r>
            <a:r>
              <a:rPr sz="1200" spc="100" dirty="0">
                <a:latin typeface="Cambria"/>
                <a:cs typeface="Cambria"/>
              </a:rPr>
              <a:t>and </a:t>
            </a:r>
            <a:r>
              <a:rPr sz="1200" spc="60" dirty="0">
                <a:latin typeface="Cambria"/>
                <a:cs typeface="Cambria"/>
              </a:rPr>
              <a:t>forms  </a:t>
            </a:r>
            <a:r>
              <a:rPr sz="1200" spc="110" dirty="0">
                <a:latin typeface="Cambria"/>
                <a:cs typeface="Cambria"/>
              </a:rPr>
              <a:t>a </a:t>
            </a:r>
            <a:r>
              <a:rPr sz="1200" spc="35" dirty="0">
                <a:latin typeface="Cambria"/>
                <a:cs typeface="Cambria"/>
              </a:rPr>
              <a:t>wired </a:t>
            </a:r>
            <a:r>
              <a:rPr sz="1200" spc="40" dirty="0">
                <a:latin typeface="Cambria"/>
                <a:cs typeface="Cambria"/>
              </a:rPr>
              <a:t> </a:t>
            </a:r>
            <a:r>
              <a:rPr sz="1200" spc="45" dirty="0">
                <a:latin typeface="Cambria"/>
                <a:cs typeface="Cambria"/>
              </a:rPr>
              <a:t>logic</a:t>
            </a:r>
            <a:r>
              <a:rPr sz="1200" spc="114" dirty="0">
                <a:latin typeface="Cambria"/>
                <a:cs typeface="Cambria"/>
              </a:rPr>
              <a:t> </a:t>
            </a:r>
            <a:r>
              <a:rPr sz="1200" spc="80" dirty="0">
                <a:latin typeface="Cambria"/>
                <a:cs typeface="Cambria"/>
              </a:rPr>
              <a:t>connection.</a:t>
            </a:r>
            <a:endParaRPr sz="1200">
              <a:latin typeface="Cambria"/>
              <a:cs typeface="Cambria"/>
            </a:endParaRPr>
          </a:p>
          <a:p>
            <a:pPr marL="469265" marR="7620" indent="-228600" algn="just">
              <a:lnSpc>
                <a:spcPct val="97900"/>
              </a:lnSpc>
              <a:spcBef>
                <a:spcPts val="40"/>
              </a:spcBef>
              <a:buFont typeface="Symbol"/>
              <a:buChar char=""/>
              <a:tabLst>
                <a:tab pos="469900" algn="l"/>
              </a:tabLst>
            </a:pPr>
            <a:r>
              <a:rPr sz="1200" spc="20" dirty="0">
                <a:latin typeface="Cambria"/>
                <a:cs typeface="Cambria"/>
              </a:rPr>
              <a:t>If </a:t>
            </a:r>
            <a:r>
              <a:rPr sz="1200" spc="85" dirty="0">
                <a:latin typeface="Cambria"/>
                <a:cs typeface="Cambria"/>
              </a:rPr>
              <a:t>any </a:t>
            </a:r>
            <a:r>
              <a:rPr sz="1200" spc="45" dirty="0">
                <a:latin typeface="Cambria"/>
                <a:cs typeface="Cambria"/>
              </a:rPr>
              <a:t>device </a:t>
            </a:r>
            <a:r>
              <a:rPr sz="1200" spc="110" dirty="0">
                <a:latin typeface="Cambria"/>
                <a:cs typeface="Cambria"/>
              </a:rPr>
              <a:t>has an </a:t>
            </a:r>
            <a:r>
              <a:rPr sz="1200" spc="60" dirty="0">
                <a:latin typeface="Cambria"/>
                <a:cs typeface="Cambria"/>
              </a:rPr>
              <a:t>interrupt </a:t>
            </a:r>
            <a:r>
              <a:rPr sz="1200" spc="75" dirty="0">
                <a:latin typeface="Cambria"/>
                <a:cs typeface="Cambria"/>
              </a:rPr>
              <a:t>signal </a:t>
            </a:r>
            <a:r>
              <a:rPr sz="1200" spc="70" dirty="0">
                <a:latin typeface="Cambria"/>
                <a:cs typeface="Cambria"/>
              </a:rPr>
              <a:t>in the </a:t>
            </a:r>
            <a:r>
              <a:rPr sz="1200" spc="35" dirty="0">
                <a:latin typeface="Cambria"/>
                <a:cs typeface="Cambria"/>
              </a:rPr>
              <a:t>low-level </a:t>
            </a:r>
            <a:r>
              <a:rPr sz="1200" spc="80" dirty="0">
                <a:latin typeface="Cambria"/>
                <a:cs typeface="Cambria"/>
              </a:rPr>
              <a:t>state, </a:t>
            </a:r>
            <a:r>
              <a:rPr sz="1200" spc="70" dirty="0">
                <a:latin typeface="Cambria"/>
                <a:cs typeface="Cambria"/>
              </a:rPr>
              <a:t>the </a:t>
            </a:r>
            <a:r>
              <a:rPr sz="1200" spc="60" dirty="0">
                <a:latin typeface="Cambria"/>
                <a:cs typeface="Cambria"/>
              </a:rPr>
              <a:t>interrupt </a:t>
            </a:r>
            <a:r>
              <a:rPr sz="1200" spc="65" dirty="0">
                <a:latin typeface="Cambria"/>
                <a:cs typeface="Cambria"/>
              </a:rPr>
              <a:t> </a:t>
            </a:r>
            <a:r>
              <a:rPr sz="1200" spc="55" dirty="0">
                <a:latin typeface="Cambria"/>
                <a:cs typeface="Cambria"/>
              </a:rPr>
              <a:t>line</a:t>
            </a:r>
            <a:r>
              <a:rPr sz="1200" spc="60" dirty="0">
                <a:latin typeface="Cambria"/>
                <a:cs typeface="Cambria"/>
              </a:rPr>
              <a:t> </a:t>
            </a:r>
            <a:r>
              <a:rPr sz="1200" spc="55" dirty="0">
                <a:latin typeface="Cambria"/>
                <a:cs typeface="Cambria"/>
              </a:rPr>
              <a:t>goes  </a:t>
            </a:r>
            <a:r>
              <a:rPr sz="1200" spc="40" dirty="0">
                <a:latin typeface="Cambria"/>
                <a:cs typeface="Cambria"/>
              </a:rPr>
              <a:t>to  </a:t>
            </a:r>
            <a:r>
              <a:rPr sz="1200" spc="70" dirty="0">
                <a:latin typeface="Cambria"/>
                <a:cs typeface="Cambria"/>
              </a:rPr>
              <a:t>the </a:t>
            </a:r>
            <a:r>
              <a:rPr sz="1200" spc="35" dirty="0">
                <a:latin typeface="Cambria"/>
                <a:cs typeface="Cambria"/>
              </a:rPr>
              <a:t>low-level  </a:t>
            </a:r>
            <a:r>
              <a:rPr sz="1200" spc="70" dirty="0">
                <a:latin typeface="Cambria"/>
                <a:cs typeface="Cambria"/>
              </a:rPr>
              <a:t>state </a:t>
            </a:r>
            <a:r>
              <a:rPr sz="1200" spc="100" dirty="0">
                <a:latin typeface="Cambria"/>
                <a:cs typeface="Cambria"/>
              </a:rPr>
              <a:t>and </a:t>
            </a:r>
            <a:r>
              <a:rPr sz="1200" spc="75" dirty="0">
                <a:latin typeface="Cambria"/>
                <a:cs typeface="Cambria"/>
              </a:rPr>
              <a:t>enables </a:t>
            </a:r>
            <a:r>
              <a:rPr sz="1200" spc="70" dirty="0">
                <a:latin typeface="Cambria"/>
                <a:cs typeface="Cambria"/>
              </a:rPr>
              <a:t>the </a:t>
            </a:r>
            <a:r>
              <a:rPr sz="1200" spc="60" dirty="0">
                <a:latin typeface="Cambria"/>
                <a:cs typeface="Cambria"/>
              </a:rPr>
              <a:t>interrupt </a:t>
            </a:r>
            <a:r>
              <a:rPr sz="1200" spc="80" dirty="0">
                <a:latin typeface="Cambria"/>
                <a:cs typeface="Cambria"/>
              </a:rPr>
              <a:t>input </a:t>
            </a:r>
            <a:r>
              <a:rPr sz="1200" spc="70" dirty="0">
                <a:latin typeface="Cambria"/>
                <a:cs typeface="Cambria"/>
              </a:rPr>
              <a:t>in the </a:t>
            </a:r>
            <a:r>
              <a:rPr sz="1200" spc="75" dirty="0">
                <a:latin typeface="Cambria"/>
                <a:cs typeface="Cambria"/>
              </a:rPr>
              <a:t> </a:t>
            </a:r>
            <a:r>
              <a:rPr sz="1200" spc="140" dirty="0">
                <a:latin typeface="Cambria"/>
                <a:cs typeface="Cambria"/>
              </a:rPr>
              <a:t>CPU.</a:t>
            </a:r>
            <a:endParaRPr sz="1200">
              <a:latin typeface="Cambria"/>
              <a:cs typeface="Cambria"/>
            </a:endParaRPr>
          </a:p>
          <a:p>
            <a:pPr marL="469265" marR="5080" indent="-228600" algn="just">
              <a:lnSpc>
                <a:spcPts val="1420"/>
              </a:lnSpc>
              <a:spcBef>
                <a:spcPts val="100"/>
              </a:spcBef>
              <a:buFont typeface="Symbol"/>
              <a:buChar char=""/>
              <a:tabLst>
                <a:tab pos="469900" algn="l"/>
              </a:tabLst>
            </a:pPr>
            <a:r>
              <a:rPr sz="1200" spc="80" dirty="0">
                <a:latin typeface="Cambria"/>
                <a:cs typeface="Cambria"/>
              </a:rPr>
              <a:t>When </a:t>
            </a:r>
            <a:r>
              <a:rPr sz="1200" spc="75" dirty="0">
                <a:latin typeface="Cambria"/>
                <a:cs typeface="Cambria"/>
              </a:rPr>
              <a:t>no </a:t>
            </a:r>
            <a:r>
              <a:rPr sz="1200" spc="65" dirty="0">
                <a:latin typeface="Cambria"/>
                <a:cs typeface="Cambria"/>
              </a:rPr>
              <a:t>interrupts </a:t>
            </a:r>
            <a:r>
              <a:rPr sz="1200" spc="55" dirty="0">
                <a:latin typeface="Cambria"/>
                <a:cs typeface="Cambria"/>
              </a:rPr>
              <a:t>are </a:t>
            </a:r>
            <a:r>
              <a:rPr sz="1200" spc="75" dirty="0">
                <a:latin typeface="Cambria"/>
                <a:cs typeface="Cambria"/>
              </a:rPr>
              <a:t>pending, </a:t>
            </a:r>
            <a:r>
              <a:rPr sz="1200" spc="70" dirty="0">
                <a:latin typeface="Cambria"/>
                <a:cs typeface="Cambria"/>
              </a:rPr>
              <a:t>the </a:t>
            </a:r>
            <a:r>
              <a:rPr sz="1200" spc="60" dirty="0">
                <a:latin typeface="Cambria"/>
                <a:cs typeface="Cambria"/>
              </a:rPr>
              <a:t>interrupt </a:t>
            </a:r>
            <a:r>
              <a:rPr sz="1200" spc="55" dirty="0">
                <a:latin typeface="Cambria"/>
                <a:cs typeface="Cambria"/>
              </a:rPr>
              <a:t>line </a:t>
            </a:r>
            <a:r>
              <a:rPr sz="1200" spc="80" dirty="0">
                <a:latin typeface="Cambria"/>
                <a:cs typeface="Cambria"/>
              </a:rPr>
              <a:t>stays </a:t>
            </a:r>
            <a:r>
              <a:rPr sz="1200" spc="70" dirty="0">
                <a:latin typeface="Cambria"/>
                <a:cs typeface="Cambria"/>
              </a:rPr>
              <a:t>in </a:t>
            </a:r>
            <a:r>
              <a:rPr sz="1200" spc="65" dirty="0">
                <a:latin typeface="Cambria"/>
                <a:cs typeface="Cambria"/>
              </a:rPr>
              <a:t>the </a:t>
            </a:r>
            <a:r>
              <a:rPr sz="1200" spc="55" dirty="0">
                <a:latin typeface="Cambria"/>
                <a:cs typeface="Cambria"/>
              </a:rPr>
              <a:t>high-level </a:t>
            </a:r>
            <a:r>
              <a:rPr sz="1200" spc="60" dirty="0">
                <a:latin typeface="Cambria"/>
                <a:cs typeface="Cambria"/>
              </a:rPr>
              <a:t> </a:t>
            </a:r>
            <a:r>
              <a:rPr sz="1200" spc="70" dirty="0">
                <a:latin typeface="Cambria"/>
                <a:cs typeface="Cambria"/>
              </a:rPr>
              <a:t>state</a:t>
            </a:r>
            <a:r>
              <a:rPr sz="1200" spc="110" dirty="0">
                <a:latin typeface="Cambria"/>
                <a:cs typeface="Cambria"/>
              </a:rPr>
              <a:t> </a:t>
            </a:r>
            <a:r>
              <a:rPr sz="1200" spc="100" dirty="0">
                <a:latin typeface="Cambria"/>
                <a:cs typeface="Cambria"/>
              </a:rPr>
              <a:t>and</a:t>
            </a:r>
            <a:r>
              <a:rPr sz="1200" spc="114" dirty="0">
                <a:latin typeface="Cambria"/>
                <a:cs typeface="Cambria"/>
              </a:rPr>
              <a:t> </a:t>
            </a:r>
            <a:r>
              <a:rPr sz="1200" spc="75" dirty="0">
                <a:latin typeface="Cambria"/>
                <a:cs typeface="Cambria"/>
              </a:rPr>
              <a:t>no</a:t>
            </a:r>
            <a:r>
              <a:rPr sz="1200" spc="120" dirty="0">
                <a:latin typeface="Cambria"/>
                <a:cs typeface="Cambria"/>
              </a:rPr>
              <a:t> </a:t>
            </a:r>
            <a:r>
              <a:rPr sz="1200" spc="65" dirty="0">
                <a:latin typeface="Cambria"/>
                <a:cs typeface="Cambria"/>
              </a:rPr>
              <a:t>interrupts</a:t>
            </a:r>
            <a:r>
              <a:rPr sz="1200" spc="120" dirty="0">
                <a:latin typeface="Cambria"/>
                <a:cs typeface="Cambria"/>
              </a:rPr>
              <a:t> </a:t>
            </a:r>
            <a:r>
              <a:rPr sz="1200" spc="55" dirty="0">
                <a:latin typeface="Cambria"/>
                <a:cs typeface="Cambria"/>
              </a:rPr>
              <a:t>are</a:t>
            </a:r>
            <a:r>
              <a:rPr sz="1200" spc="114" dirty="0">
                <a:latin typeface="Cambria"/>
                <a:cs typeface="Cambria"/>
              </a:rPr>
              <a:t> </a:t>
            </a:r>
            <a:r>
              <a:rPr sz="1200" spc="55" dirty="0">
                <a:latin typeface="Cambria"/>
                <a:cs typeface="Cambria"/>
              </a:rPr>
              <a:t>recognized</a:t>
            </a:r>
            <a:r>
              <a:rPr sz="1200" spc="114" dirty="0">
                <a:latin typeface="Cambria"/>
                <a:cs typeface="Cambria"/>
              </a:rPr>
              <a:t> </a:t>
            </a:r>
            <a:r>
              <a:rPr sz="1200" spc="60" dirty="0">
                <a:latin typeface="Cambria"/>
                <a:cs typeface="Cambria"/>
              </a:rPr>
              <a:t>by</a:t>
            </a:r>
            <a:r>
              <a:rPr sz="1200" spc="114" dirty="0">
                <a:latin typeface="Cambria"/>
                <a:cs typeface="Cambria"/>
              </a:rPr>
              <a:t> </a:t>
            </a:r>
            <a:r>
              <a:rPr sz="1200" spc="70" dirty="0">
                <a:latin typeface="Cambria"/>
                <a:cs typeface="Cambria"/>
              </a:rPr>
              <a:t>the</a:t>
            </a:r>
            <a:r>
              <a:rPr sz="1200" spc="120" dirty="0">
                <a:latin typeface="Cambria"/>
                <a:cs typeface="Cambria"/>
              </a:rPr>
              <a:t> </a:t>
            </a:r>
            <a:r>
              <a:rPr sz="1200" spc="140" dirty="0">
                <a:latin typeface="Cambria"/>
                <a:cs typeface="Cambria"/>
              </a:rPr>
              <a:t>CPU.</a:t>
            </a:r>
            <a:endParaRPr sz="1200">
              <a:latin typeface="Cambria"/>
              <a:cs typeface="Cambria"/>
            </a:endParaRPr>
          </a:p>
          <a:p>
            <a:pPr marL="1384300" lvl="1" indent="-229870" algn="just">
              <a:lnSpc>
                <a:spcPts val="1355"/>
              </a:lnSpc>
              <a:buChar char=""/>
              <a:tabLst>
                <a:tab pos="1384935" algn="l"/>
              </a:tabLst>
            </a:pPr>
            <a:r>
              <a:rPr sz="1200" dirty="0">
                <a:latin typeface="Wingdings"/>
                <a:cs typeface="Wingdings"/>
              </a:rPr>
              <a:t>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spc="75" dirty="0">
                <a:latin typeface="Cambria"/>
                <a:cs typeface="Cambria"/>
              </a:rPr>
              <a:t>this</a:t>
            </a:r>
            <a:r>
              <a:rPr sz="1200" spc="125" dirty="0">
                <a:latin typeface="Cambria"/>
                <a:cs typeface="Cambria"/>
              </a:rPr>
              <a:t> </a:t>
            </a:r>
            <a:r>
              <a:rPr sz="1200" spc="65" dirty="0">
                <a:latin typeface="Cambria"/>
                <a:cs typeface="Cambria"/>
              </a:rPr>
              <a:t>is</a:t>
            </a:r>
            <a:r>
              <a:rPr sz="1200" spc="120" dirty="0">
                <a:latin typeface="Cambria"/>
                <a:cs typeface="Cambria"/>
              </a:rPr>
              <a:t> </a:t>
            </a:r>
            <a:r>
              <a:rPr sz="1200" spc="60" dirty="0">
                <a:latin typeface="Cambria"/>
                <a:cs typeface="Cambria"/>
              </a:rPr>
              <a:t>equivalent</a:t>
            </a:r>
            <a:r>
              <a:rPr sz="1200" spc="120" dirty="0">
                <a:latin typeface="Cambria"/>
                <a:cs typeface="Cambria"/>
              </a:rPr>
              <a:t> </a:t>
            </a:r>
            <a:r>
              <a:rPr sz="1200" spc="40" dirty="0">
                <a:latin typeface="Cambria"/>
                <a:cs typeface="Cambria"/>
              </a:rPr>
              <a:t>to</a:t>
            </a:r>
            <a:r>
              <a:rPr sz="1200" spc="125" dirty="0">
                <a:latin typeface="Cambria"/>
                <a:cs typeface="Cambria"/>
              </a:rPr>
              <a:t> </a:t>
            </a:r>
            <a:r>
              <a:rPr sz="1200" spc="70" dirty="0">
                <a:latin typeface="Cambria"/>
                <a:cs typeface="Cambria"/>
              </a:rPr>
              <a:t>the</a:t>
            </a:r>
            <a:r>
              <a:rPr sz="1200" spc="120" dirty="0">
                <a:latin typeface="Cambria"/>
                <a:cs typeface="Cambria"/>
              </a:rPr>
              <a:t> </a:t>
            </a:r>
            <a:r>
              <a:rPr sz="1200" spc="50" dirty="0">
                <a:latin typeface="Cambria"/>
                <a:cs typeface="Cambria"/>
              </a:rPr>
              <a:t>negative</a:t>
            </a:r>
            <a:r>
              <a:rPr sz="1200" spc="120" dirty="0">
                <a:latin typeface="Cambria"/>
                <a:cs typeface="Cambria"/>
              </a:rPr>
              <a:t> </a:t>
            </a:r>
            <a:r>
              <a:rPr sz="1200" spc="45" dirty="0">
                <a:latin typeface="Cambria"/>
                <a:cs typeface="Cambria"/>
              </a:rPr>
              <a:t>logic</a:t>
            </a:r>
            <a:r>
              <a:rPr sz="1200" spc="120" dirty="0">
                <a:latin typeface="Cambria"/>
                <a:cs typeface="Cambria"/>
              </a:rPr>
              <a:t> </a:t>
            </a:r>
            <a:r>
              <a:rPr sz="1200" spc="145" dirty="0">
                <a:latin typeface="Cambria"/>
                <a:cs typeface="Cambria"/>
              </a:rPr>
              <a:t>OR</a:t>
            </a:r>
            <a:r>
              <a:rPr sz="1200" spc="125" dirty="0">
                <a:latin typeface="Cambria"/>
                <a:cs typeface="Cambria"/>
              </a:rPr>
              <a:t> </a:t>
            </a:r>
            <a:r>
              <a:rPr sz="1200" spc="60" dirty="0">
                <a:latin typeface="Cambria"/>
                <a:cs typeface="Cambria"/>
              </a:rPr>
              <a:t>operation.</a:t>
            </a:r>
            <a:endParaRPr sz="1200">
              <a:latin typeface="Cambria"/>
              <a:cs typeface="Cambria"/>
            </a:endParaRPr>
          </a:p>
          <a:p>
            <a:pPr marL="469265" marR="5080" indent="-228600" algn="just">
              <a:lnSpc>
                <a:spcPct val="97900"/>
              </a:lnSpc>
              <a:spcBef>
                <a:spcPts val="80"/>
              </a:spcBef>
              <a:buFont typeface="Symbol"/>
              <a:buChar char=""/>
              <a:tabLst>
                <a:tab pos="469900" algn="l"/>
              </a:tabLst>
            </a:pPr>
            <a:r>
              <a:rPr sz="1200" spc="60" dirty="0">
                <a:latin typeface="Cambria"/>
                <a:cs typeface="Cambria"/>
              </a:rPr>
              <a:t>The</a:t>
            </a:r>
            <a:r>
              <a:rPr sz="1200" spc="65" dirty="0">
                <a:latin typeface="Cambria"/>
                <a:cs typeface="Cambria"/>
              </a:rPr>
              <a:t> </a:t>
            </a:r>
            <a:r>
              <a:rPr sz="1200" spc="140" dirty="0">
                <a:latin typeface="Cambria"/>
                <a:cs typeface="Cambria"/>
              </a:rPr>
              <a:t>CPU </a:t>
            </a:r>
            <a:r>
              <a:rPr sz="1200" spc="75" dirty="0">
                <a:latin typeface="Cambria"/>
                <a:cs typeface="Cambria"/>
              </a:rPr>
              <a:t>responds</a:t>
            </a:r>
            <a:r>
              <a:rPr sz="1200" spc="80" dirty="0">
                <a:latin typeface="Cambria"/>
                <a:cs typeface="Cambria"/>
              </a:rPr>
              <a:t> </a:t>
            </a:r>
            <a:r>
              <a:rPr sz="1200" spc="40" dirty="0">
                <a:latin typeface="Cambria"/>
                <a:cs typeface="Cambria"/>
              </a:rPr>
              <a:t>to</a:t>
            </a:r>
            <a:r>
              <a:rPr sz="1200" spc="45" dirty="0">
                <a:latin typeface="Cambria"/>
                <a:cs typeface="Cambria"/>
              </a:rPr>
              <a:t> </a:t>
            </a:r>
            <a:r>
              <a:rPr sz="1200" spc="110" dirty="0">
                <a:latin typeface="Cambria"/>
                <a:cs typeface="Cambria"/>
              </a:rPr>
              <a:t>an</a:t>
            </a:r>
            <a:r>
              <a:rPr sz="1200" spc="114" dirty="0">
                <a:latin typeface="Cambria"/>
                <a:cs typeface="Cambria"/>
              </a:rPr>
              <a:t> </a:t>
            </a:r>
            <a:r>
              <a:rPr sz="1200" spc="60" dirty="0">
                <a:latin typeface="Cambria"/>
                <a:cs typeface="Cambria"/>
              </a:rPr>
              <a:t>interrupt</a:t>
            </a:r>
            <a:r>
              <a:rPr sz="1200" spc="65" dirty="0">
                <a:latin typeface="Cambria"/>
                <a:cs typeface="Cambria"/>
              </a:rPr>
              <a:t> request</a:t>
            </a:r>
            <a:r>
              <a:rPr sz="1200" spc="70" dirty="0">
                <a:latin typeface="Cambria"/>
                <a:cs typeface="Cambria"/>
              </a:rPr>
              <a:t> </a:t>
            </a:r>
            <a:r>
              <a:rPr sz="1200" spc="60" dirty="0">
                <a:latin typeface="Cambria"/>
                <a:cs typeface="Cambria"/>
              </a:rPr>
              <a:t>by</a:t>
            </a:r>
            <a:r>
              <a:rPr sz="1200" spc="65" dirty="0">
                <a:latin typeface="Cambria"/>
                <a:cs typeface="Cambria"/>
              </a:rPr>
              <a:t> </a:t>
            </a:r>
            <a:r>
              <a:rPr sz="1200" spc="70" dirty="0">
                <a:latin typeface="Cambria"/>
                <a:cs typeface="Cambria"/>
              </a:rPr>
              <a:t>enabling</a:t>
            </a:r>
            <a:r>
              <a:rPr sz="1200" spc="75" dirty="0">
                <a:latin typeface="Cambria"/>
                <a:cs typeface="Cambria"/>
              </a:rPr>
              <a:t> </a:t>
            </a:r>
            <a:r>
              <a:rPr sz="1200" spc="70" dirty="0">
                <a:latin typeface="Cambria"/>
                <a:cs typeface="Cambria"/>
              </a:rPr>
              <a:t>the</a:t>
            </a:r>
            <a:r>
              <a:rPr sz="1200" spc="75" dirty="0">
                <a:latin typeface="Cambria"/>
                <a:cs typeface="Cambria"/>
              </a:rPr>
              <a:t> </a:t>
            </a:r>
            <a:r>
              <a:rPr sz="1200" spc="60" dirty="0">
                <a:latin typeface="Cambria"/>
                <a:cs typeface="Cambria"/>
              </a:rPr>
              <a:t>interrupt </a:t>
            </a:r>
            <a:r>
              <a:rPr sz="1200" spc="65" dirty="0">
                <a:latin typeface="Cambria"/>
                <a:cs typeface="Cambria"/>
              </a:rPr>
              <a:t> </a:t>
            </a:r>
            <a:r>
              <a:rPr sz="1200" spc="60" dirty="0">
                <a:latin typeface="Cambria"/>
                <a:cs typeface="Cambria"/>
              </a:rPr>
              <a:t>acknowledge </a:t>
            </a:r>
            <a:r>
              <a:rPr sz="1200" spc="70" dirty="0">
                <a:latin typeface="Cambria"/>
                <a:cs typeface="Cambria"/>
              </a:rPr>
              <a:t>line. This </a:t>
            </a:r>
            <a:r>
              <a:rPr sz="1200" spc="75" dirty="0">
                <a:latin typeface="Cambria"/>
                <a:cs typeface="Cambria"/>
              </a:rPr>
              <a:t>signal </a:t>
            </a:r>
            <a:r>
              <a:rPr sz="1200" spc="65" dirty="0">
                <a:latin typeface="Cambria"/>
                <a:cs typeface="Cambria"/>
              </a:rPr>
              <a:t>is </a:t>
            </a:r>
            <a:r>
              <a:rPr sz="1200" spc="45" dirty="0">
                <a:latin typeface="Cambria"/>
                <a:cs typeface="Cambria"/>
              </a:rPr>
              <a:t>received </a:t>
            </a:r>
            <a:r>
              <a:rPr sz="1200" spc="60" dirty="0">
                <a:latin typeface="Cambria"/>
                <a:cs typeface="Cambria"/>
              </a:rPr>
              <a:t>by </a:t>
            </a:r>
            <a:r>
              <a:rPr sz="1200" spc="45" dirty="0">
                <a:latin typeface="Cambria"/>
                <a:cs typeface="Cambria"/>
              </a:rPr>
              <a:t>device </a:t>
            </a:r>
            <a:r>
              <a:rPr sz="1200" spc="75" dirty="0">
                <a:latin typeface="Cambria"/>
                <a:cs typeface="Cambria"/>
              </a:rPr>
              <a:t>1 at </a:t>
            </a:r>
            <a:r>
              <a:rPr sz="1200" spc="60" dirty="0">
                <a:latin typeface="Cambria"/>
                <a:cs typeface="Cambria"/>
              </a:rPr>
              <a:t>its </a:t>
            </a:r>
            <a:r>
              <a:rPr sz="1200" spc="35" dirty="0">
                <a:latin typeface="Cambria"/>
                <a:cs typeface="Cambria"/>
              </a:rPr>
              <a:t>PI </a:t>
            </a:r>
            <a:r>
              <a:rPr sz="1200" spc="20" dirty="0">
                <a:latin typeface="Cambria"/>
                <a:cs typeface="Cambria"/>
              </a:rPr>
              <a:t>(Priority </a:t>
            </a:r>
            <a:r>
              <a:rPr sz="1200" spc="10" dirty="0">
                <a:latin typeface="Cambria"/>
                <a:cs typeface="Cambria"/>
              </a:rPr>
              <a:t>In) </a:t>
            </a:r>
            <a:r>
              <a:rPr sz="1200" spc="15" dirty="0">
                <a:latin typeface="Cambria"/>
                <a:cs typeface="Cambria"/>
              </a:rPr>
              <a:t> </a:t>
            </a:r>
            <a:r>
              <a:rPr sz="1200" spc="90" dirty="0">
                <a:latin typeface="Cambria"/>
                <a:cs typeface="Cambria"/>
              </a:rPr>
              <a:t>input.</a:t>
            </a:r>
            <a:endParaRPr sz="1200">
              <a:latin typeface="Cambria"/>
              <a:cs typeface="Cambria"/>
            </a:endParaRPr>
          </a:p>
          <a:p>
            <a:pPr marL="469265" marR="10160" indent="-228600" algn="just">
              <a:lnSpc>
                <a:spcPts val="1420"/>
              </a:lnSpc>
              <a:spcBef>
                <a:spcPts val="100"/>
              </a:spcBef>
              <a:buFont typeface="Symbol"/>
              <a:buChar char=""/>
              <a:tabLst>
                <a:tab pos="469900" algn="l"/>
              </a:tabLst>
            </a:pPr>
            <a:r>
              <a:rPr sz="1200" spc="60" dirty="0">
                <a:latin typeface="Cambria"/>
                <a:cs typeface="Cambria"/>
              </a:rPr>
              <a:t>The</a:t>
            </a:r>
            <a:r>
              <a:rPr sz="1200" spc="65" dirty="0">
                <a:latin typeface="Cambria"/>
                <a:cs typeface="Cambria"/>
              </a:rPr>
              <a:t> </a:t>
            </a:r>
            <a:r>
              <a:rPr sz="1200" spc="60" dirty="0">
                <a:latin typeface="Cambria"/>
                <a:cs typeface="Cambria"/>
              </a:rPr>
              <a:t>acknowledge</a:t>
            </a:r>
            <a:r>
              <a:rPr sz="1200" spc="65" dirty="0">
                <a:latin typeface="Cambria"/>
                <a:cs typeface="Cambria"/>
              </a:rPr>
              <a:t> </a:t>
            </a:r>
            <a:r>
              <a:rPr sz="1200" spc="75" dirty="0">
                <a:latin typeface="Cambria"/>
                <a:cs typeface="Cambria"/>
              </a:rPr>
              <a:t>signal</a:t>
            </a:r>
            <a:r>
              <a:rPr sz="1200" spc="80" dirty="0">
                <a:latin typeface="Cambria"/>
                <a:cs typeface="Cambria"/>
              </a:rPr>
              <a:t> </a:t>
            </a:r>
            <a:r>
              <a:rPr sz="1200" spc="85" dirty="0">
                <a:latin typeface="Cambria"/>
                <a:cs typeface="Cambria"/>
              </a:rPr>
              <a:t>passes </a:t>
            </a:r>
            <a:r>
              <a:rPr sz="1200" spc="75" dirty="0">
                <a:latin typeface="Cambria"/>
                <a:cs typeface="Cambria"/>
              </a:rPr>
              <a:t>on</a:t>
            </a:r>
            <a:r>
              <a:rPr sz="1200" spc="80" dirty="0">
                <a:latin typeface="Cambria"/>
                <a:cs typeface="Cambria"/>
              </a:rPr>
              <a:t> </a:t>
            </a:r>
            <a:r>
              <a:rPr sz="1200" spc="40" dirty="0">
                <a:latin typeface="Cambria"/>
                <a:cs typeface="Cambria"/>
              </a:rPr>
              <a:t>to</a:t>
            </a:r>
            <a:r>
              <a:rPr sz="1200" spc="45" dirty="0">
                <a:latin typeface="Cambria"/>
                <a:cs typeface="Cambria"/>
              </a:rPr>
              <a:t> </a:t>
            </a:r>
            <a:r>
              <a:rPr sz="1200" spc="70" dirty="0">
                <a:latin typeface="Cambria"/>
                <a:cs typeface="Cambria"/>
              </a:rPr>
              <a:t>the</a:t>
            </a:r>
            <a:r>
              <a:rPr sz="1200" spc="75" dirty="0">
                <a:latin typeface="Cambria"/>
                <a:cs typeface="Cambria"/>
              </a:rPr>
              <a:t> </a:t>
            </a:r>
            <a:r>
              <a:rPr sz="1200" spc="70" dirty="0">
                <a:latin typeface="Cambria"/>
                <a:cs typeface="Cambria"/>
              </a:rPr>
              <a:t>next</a:t>
            </a:r>
            <a:r>
              <a:rPr sz="1200" spc="75" dirty="0">
                <a:latin typeface="Cambria"/>
                <a:cs typeface="Cambria"/>
              </a:rPr>
              <a:t> </a:t>
            </a:r>
            <a:r>
              <a:rPr sz="1200" spc="45" dirty="0">
                <a:latin typeface="Cambria"/>
                <a:cs typeface="Cambria"/>
              </a:rPr>
              <a:t>device</a:t>
            </a:r>
            <a:r>
              <a:rPr sz="1200" spc="50" dirty="0">
                <a:latin typeface="Cambria"/>
                <a:cs typeface="Cambria"/>
              </a:rPr>
              <a:t> </a:t>
            </a:r>
            <a:r>
              <a:rPr sz="1200" spc="80" dirty="0">
                <a:latin typeface="Cambria"/>
                <a:cs typeface="Cambria"/>
              </a:rPr>
              <a:t>through </a:t>
            </a:r>
            <a:r>
              <a:rPr sz="1200" spc="70" dirty="0">
                <a:latin typeface="Cambria"/>
                <a:cs typeface="Cambria"/>
              </a:rPr>
              <a:t>the</a:t>
            </a:r>
            <a:r>
              <a:rPr sz="1200" spc="75" dirty="0">
                <a:latin typeface="Cambria"/>
                <a:cs typeface="Cambria"/>
              </a:rPr>
              <a:t> </a:t>
            </a:r>
            <a:r>
              <a:rPr sz="1200" spc="110" dirty="0">
                <a:latin typeface="Cambria"/>
                <a:cs typeface="Cambria"/>
              </a:rPr>
              <a:t>PO </a:t>
            </a:r>
            <a:r>
              <a:rPr sz="1200" spc="114" dirty="0">
                <a:latin typeface="Cambria"/>
                <a:cs typeface="Cambria"/>
              </a:rPr>
              <a:t> </a:t>
            </a:r>
            <a:r>
              <a:rPr sz="1200" spc="20" dirty="0">
                <a:latin typeface="Cambria"/>
                <a:cs typeface="Cambria"/>
              </a:rPr>
              <a:t>(Priority</a:t>
            </a:r>
            <a:r>
              <a:rPr sz="1200" spc="120" dirty="0">
                <a:latin typeface="Cambria"/>
                <a:cs typeface="Cambria"/>
              </a:rPr>
              <a:t> </a:t>
            </a:r>
            <a:r>
              <a:rPr sz="1200" spc="65" dirty="0">
                <a:latin typeface="Cambria"/>
                <a:cs typeface="Cambria"/>
              </a:rPr>
              <a:t>Out)</a:t>
            </a:r>
            <a:r>
              <a:rPr sz="1200" spc="120" dirty="0">
                <a:latin typeface="Cambria"/>
                <a:cs typeface="Cambria"/>
              </a:rPr>
              <a:t> </a:t>
            </a:r>
            <a:r>
              <a:rPr sz="1200" spc="80" dirty="0">
                <a:latin typeface="Cambria"/>
                <a:cs typeface="Cambria"/>
              </a:rPr>
              <a:t>output</a:t>
            </a:r>
            <a:r>
              <a:rPr sz="1200" spc="114" dirty="0">
                <a:latin typeface="Cambria"/>
                <a:cs typeface="Cambria"/>
              </a:rPr>
              <a:t> </a:t>
            </a:r>
            <a:r>
              <a:rPr sz="1200" spc="55" dirty="0">
                <a:latin typeface="Cambria"/>
                <a:cs typeface="Cambria"/>
              </a:rPr>
              <a:t>only</a:t>
            </a:r>
            <a:r>
              <a:rPr sz="1200" spc="114" dirty="0">
                <a:latin typeface="Cambria"/>
                <a:cs typeface="Cambria"/>
              </a:rPr>
              <a:t> </a:t>
            </a:r>
            <a:r>
              <a:rPr sz="1200" spc="20" dirty="0">
                <a:latin typeface="Cambria"/>
                <a:cs typeface="Cambria"/>
              </a:rPr>
              <a:t>if</a:t>
            </a:r>
            <a:r>
              <a:rPr sz="1200" spc="120" dirty="0">
                <a:latin typeface="Cambria"/>
                <a:cs typeface="Cambria"/>
              </a:rPr>
              <a:t> </a:t>
            </a:r>
            <a:r>
              <a:rPr sz="1200" spc="45" dirty="0">
                <a:latin typeface="Cambria"/>
                <a:cs typeface="Cambria"/>
              </a:rPr>
              <a:t>device</a:t>
            </a:r>
            <a:r>
              <a:rPr sz="1200" spc="120" dirty="0">
                <a:latin typeface="Cambria"/>
                <a:cs typeface="Cambria"/>
              </a:rPr>
              <a:t> </a:t>
            </a:r>
            <a:r>
              <a:rPr sz="1200" spc="75" dirty="0">
                <a:latin typeface="Cambria"/>
                <a:cs typeface="Cambria"/>
              </a:rPr>
              <a:t>1</a:t>
            </a:r>
            <a:r>
              <a:rPr sz="1200" spc="114" dirty="0">
                <a:latin typeface="Cambria"/>
                <a:cs typeface="Cambria"/>
              </a:rPr>
              <a:t> </a:t>
            </a:r>
            <a:r>
              <a:rPr sz="1200" spc="65" dirty="0">
                <a:latin typeface="Cambria"/>
                <a:cs typeface="Cambria"/>
              </a:rPr>
              <a:t>is</a:t>
            </a:r>
            <a:r>
              <a:rPr sz="1200" spc="120" dirty="0">
                <a:latin typeface="Cambria"/>
                <a:cs typeface="Cambria"/>
              </a:rPr>
              <a:t> </a:t>
            </a:r>
            <a:r>
              <a:rPr sz="1200" spc="65" dirty="0">
                <a:latin typeface="Cambria"/>
                <a:cs typeface="Cambria"/>
              </a:rPr>
              <a:t>not</a:t>
            </a:r>
            <a:r>
              <a:rPr sz="1200" spc="114" dirty="0">
                <a:latin typeface="Cambria"/>
                <a:cs typeface="Cambria"/>
              </a:rPr>
              <a:t> </a:t>
            </a:r>
            <a:r>
              <a:rPr sz="1200" spc="65" dirty="0">
                <a:latin typeface="Cambria"/>
                <a:cs typeface="Cambria"/>
              </a:rPr>
              <a:t>requesting</a:t>
            </a:r>
            <a:r>
              <a:rPr sz="1200" spc="114" dirty="0">
                <a:latin typeface="Cambria"/>
                <a:cs typeface="Cambria"/>
              </a:rPr>
              <a:t> </a:t>
            </a:r>
            <a:r>
              <a:rPr sz="1200" spc="110" dirty="0">
                <a:latin typeface="Cambria"/>
                <a:cs typeface="Cambria"/>
              </a:rPr>
              <a:t>an</a:t>
            </a:r>
            <a:r>
              <a:rPr sz="1200" spc="114" dirty="0">
                <a:latin typeface="Cambria"/>
                <a:cs typeface="Cambria"/>
              </a:rPr>
              <a:t> </a:t>
            </a:r>
            <a:r>
              <a:rPr sz="1200" spc="70" dirty="0">
                <a:latin typeface="Cambria"/>
                <a:cs typeface="Cambria"/>
              </a:rPr>
              <a:t>interrupt.</a:t>
            </a:r>
            <a:endParaRPr sz="1200">
              <a:latin typeface="Cambria"/>
              <a:cs typeface="Cambria"/>
            </a:endParaRPr>
          </a:p>
          <a:p>
            <a:pPr marL="469265" marR="6350" indent="-228600" algn="just">
              <a:lnSpc>
                <a:spcPts val="1420"/>
              </a:lnSpc>
              <a:spcBef>
                <a:spcPts val="55"/>
              </a:spcBef>
              <a:buFont typeface="Symbol"/>
              <a:buChar char=""/>
              <a:tabLst>
                <a:tab pos="469900" algn="l"/>
              </a:tabLst>
            </a:pPr>
            <a:r>
              <a:rPr sz="1200" spc="20" dirty="0">
                <a:latin typeface="Cambria"/>
                <a:cs typeface="Cambria"/>
              </a:rPr>
              <a:t>If </a:t>
            </a:r>
            <a:r>
              <a:rPr sz="1200" spc="45" dirty="0">
                <a:latin typeface="Cambria"/>
                <a:cs typeface="Cambria"/>
              </a:rPr>
              <a:t>device </a:t>
            </a:r>
            <a:r>
              <a:rPr sz="1200" spc="75" dirty="0">
                <a:latin typeface="Cambria"/>
                <a:cs typeface="Cambria"/>
              </a:rPr>
              <a:t>1 </a:t>
            </a:r>
            <a:r>
              <a:rPr sz="1200" spc="110" dirty="0">
                <a:latin typeface="Cambria"/>
                <a:cs typeface="Cambria"/>
              </a:rPr>
              <a:t>has a </a:t>
            </a:r>
            <a:r>
              <a:rPr sz="1200" spc="65" dirty="0">
                <a:latin typeface="Cambria"/>
                <a:cs typeface="Cambria"/>
              </a:rPr>
              <a:t>pending </a:t>
            </a:r>
            <a:r>
              <a:rPr sz="1200" spc="70" dirty="0">
                <a:latin typeface="Cambria"/>
                <a:cs typeface="Cambria"/>
              </a:rPr>
              <a:t>interrupt, </a:t>
            </a:r>
            <a:r>
              <a:rPr sz="1200" spc="35" dirty="0">
                <a:latin typeface="Cambria"/>
                <a:cs typeface="Cambria"/>
              </a:rPr>
              <a:t>it </a:t>
            </a:r>
            <a:r>
              <a:rPr sz="1200" spc="70" dirty="0">
                <a:latin typeface="Cambria"/>
                <a:cs typeface="Cambria"/>
              </a:rPr>
              <a:t>blocks the </a:t>
            </a:r>
            <a:r>
              <a:rPr sz="1200" spc="60" dirty="0">
                <a:latin typeface="Cambria"/>
                <a:cs typeface="Cambria"/>
              </a:rPr>
              <a:t>acknowledge </a:t>
            </a:r>
            <a:r>
              <a:rPr sz="1200" spc="75" dirty="0">
                <a:latin typeface="Cambria"/>
                <a:cs typeface="Cambria"/>
              </a:rPr>
              <a:t>signal </a:t>
            </a:r>
            <a:r>
              <a:rPr sz="1200" spc="60" dirty="0">
                <a:latin typeface="Cambria"/>
                <a:cs typeface="Cambria"/>
              </a:rPr>
              <a:t>from </a:t>
            </a:r>
            <a:r>
              <a:rPr sz="1200" spc="65" dirty="0">
                <a:latin typeface="Cambria"/>
                <a:cs typeface="Cambria"/>
              </a:rPr>
              <a:t> </a:t>
            </a:r>
            <a:r>
              <a:rPr sz="1200" spc="70" dirty="0">
                <a:latin typeface="Cambria"/>
                <a:cs typeface="Cambria"/>
              </a:rPr>
              <a:t>the</a:t>
            </a:r>
            <a:r>
              <a:rPr sz="1200" spc="114" dirty="0">
                <a:latin typeface="Cambria"/>
                <a:cs typeface="Cambria"/>
              </a:rPr>
              <a:t> </a:t>
            </a:r>
            <a:r>
              <a:rPr sz="1200" spc="70" dirty="0">
                <a:latin typeface="Cambria"/>
                <a:cs typeface="Cambria"/>
              </a:rPr>
              <a:t>next</a:t>
            </a:r>
            <a:r>
              <a:rPr sz="1200" spc="114" dirty="0">
                <a:latin typeface="Cambria"/>
                <a:cs typeface="Cambria"/>
              </a:rPr>
              <a:t> </a:t>
            </a:r>
            <a:r>
              <a:rPr sz="1200" spc="45" dirty="0">
                <a:latin typeface="Cambria"/>
                <a:cs typeface="Cambria"/>
              </a:rPr>
              <a:t>device</a:t>
            </a:r>
            <a:r>
              <a:rPr sz="1200" spc="114" dirty="0">
                <a:latin typeface="Cambria"/>
                <a:cs typeface="Cambria"/>
              </a:rPr>
              <a:t> </a:t>
            </a:r>
            <a:r>
              <a:rPr sz="1200" spc="60" dirty="0">
                <a:latin typeface="Cambria"/>
                <a:cs typeface="Cambria"/>
              </a:rPr>
              <a:t>by</a:t>
            </a:r>
            <a:r>
              <a:rPr sz="1200" spc="114" dirty="0">
                <a:latin typeface="Cambria"/>
                <a:cs typeface="Cambria"/>
              </a:rPr>
              <a:t> </a:t>
            </a:r>
            <a:r>
              <a:rPr sz="1200" spc="70" dirty="0">
                <a:latin typeface="Cambria"/>
                <a:cs typeface="Cambria"/>
              </a:rPr>
              <a:t>placing</a:t>
            </a:r>
            <a:r>
              <a:rPr sz="1200" spc="114" dirty="0">
                <a:latin typeface="Cambria"/>
                <a:cs typeface="Cambria"/>
              </a:rPr>
              <a:t> </a:t>
            </a:r>
            <a:r>
              <a:rPr sz="1200" spc="110" dirty="0">
                <a:latin typeface="Cambria"/>
                <a:cs typeface="Cambria"/>
              </a:rPr>
              <a:t>a</a:t>
            </a:r>
            <a:r>
              <a:rPr sz="1200" spc="114" dirty="0">
                <a:latin typeface="Cambria"/>
                <a:cs typeface="Cambria"/>
              </a:rPr>
              <a:t> </a:t>
            </a:r>
            <a:r>
              <a:rPr sz="1200" spc="75" dirty="0">
                <a:latin typeface="Cambria"/>
                <a:cs typeface="Cambria"/>
              </a:rPr>
              <a:t>0</a:t>
            </a:r>
            <a:r>
              <a:rPr sz="1200" spc="114" dirty="0">
                <a:latin typeface="Cambria"/>
                <a:cs typeface="Cambria"/>
              </a:rPr>
              <a:t> </a:t>
            </a:r>
            <a:r>
              <a:rPr sz="1200" spc="70" dirty="0">
                <a:latin typeface="Cambria"/>
                <a:cs typeface="Cambria"/>
              </a:rPr>
              <a:t>in</a:t>
            </a:r>
            <a:r>
              <a:rPr sz="1200" spc="120" dirty="0">
                <a:latin typeface="Cambria"/>
                <a:cs typeface="Cambria"/>
              </a:rPr>
              <a:t> </a:t>
            </a:r>
            <a:r>
              <a:rPr sz="1200" spc="70" dirty="0">
                <a:latin typeface="Cambria"/>
                <a:cs typeface="Cambria"/>
              </a:rPr>
              <a:t>the</a:t>
            </a:r>
            <a:r>
              <a:rPr sz="1200" spc="120" dirty="0">
                <a:latin typeface="Cambria"/>
                <a:cs typeface="Cambria"/>
              </a:rPr>
              <a:t> </a:t>
            </a:r>
            <a:r>
              <a:rPr sz="1200" spc="114" dirty="0">
                <a:latin typeface="Cambria"/>
                <a:cs typeface="Cambria"/>
              </a:rPr>
              <a:t>PO </a:t>
            </a:r>
            <a:r>
              <a:rPr sz="1200" spc="85" dirty="0">
                <a:latin typeface="Cambria"/>
                <a:cs typeface="Cambria"/>
              </a:rPr>
              <a:t>output.</a:t>
            </a:r>
            <a:endParaRPr sz="12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Symbol"/>
              <a:buChar char=""/>
            </a:pPr>
            <a:endParaRPr sz="1100">
              <a:latin typeface="Cambria"/>
              <a:cs typeface="Cambria"/>
            </a:endParaRPr>
          </a:p>
          <a:p>
            <a:pPr marL="12700" algn="just">
              <a:lnSpc>
                <a:spcPts val="1430"/>
              </a:lnSpc>
              <a:spcBef>
                <a:spcPts val="5"/>
              </a:spcBef>
            </a:pPr>
            <a:r>
              <a:rPr sz="1200" b="1" spc="35" dirty="0">
                <a:latin typeface="Cambria"/>
                <a:cs typeface="Cambria"/>
              </a:rPr>
              <a:t>Parallel</a:t>
            </a:r>
            <a:r>
              <a:rPr sz="1200" b="1" spc="125" dirty="0">
                <a:latin typeface="Cambria"/>
                <a:cs typeface="Cambria"/>
              </a:rPr>
              <a:t> </a:t>
            </a:r>
            <a:r>
              <a:rPr sz="1200" b="1" spc="50" dirty="0">
                <a:latin typeface="Cambria"/>
                <a:cs typeface="Cambria"/>
              </a:rPr>
              <a:t>Priority</a:t>
            </a:r>
            <a:r>
              <a:rPr sz="1200" b="1" spc="125" dirty="0">
                <a:latin typeface="Cambria"/>
                <a:cs typeface="Cambria"/>
              </a:rPr>
              <a:t> </a:t>
            </a:r>
            <a:r>
              <a:rPr sz="1200" b="1" spc="60" dirty="0">
                <a:latin typeface="Cambria"/>
                <a:cs typeface="Cambria"/>
              </a:rPr>
              <a:t>Interrupt:</a:t>
            </a:r>
            <a:endParaRPr sz="1200">
              <a:latin typeface="Cambria"/>
              <a:cs typeface="Cambria"/>
            </a:endParaRPr>
          </a:p>
          <a:p>
            <a:pPr marL="12700" marR="6350" indent="456565" algn="just">
              <a:lnSpc>
                <a:spcPts val="1400"/>
              </a:lnSpc>
              <a:spcBef>
                <a:spcPts val="65"/>
              </a:spcBef>
            </a:pPr>
            <a:r>
              <a:rPr sz="1200" spc="60" dirty="0">
                <a:latin typeface="Cambria"/>
                <a:cs typeface="Cambria"/>
              </a:rPr>
              <a:t>The </a:t>
            </a:r>
            <a:r>
              <a:rPr sz="1200" spc="50" dirty="0">
                <a:latin typeface="Cambria"/>
                <a:cs typeface="Cambria"/>
              </a:rPr>
              <a:t>parallel </a:t>
            </a:r>
            <a:r>
              <a:rPr sz="1200" spc="35" dirty="0">
                <a:solidFill>
                  <a:srgbClr val="C00000"/>
                </a:solidFill>
                <a:latin typeface="Cambria"/>
                <a:cs typeface="Cambria"/>
              </a:rPr>
              <a:t>priority </a:t>
            </a:r>
            <a:r>
              <a:rPr sz="1200" spc="60" dirty="0">
                <a:solidFill>
                  <a:srgbClr val="C00000"/>
                </a:solidFill>
                <a:latin typeface="Cambria"/>
                <a:cs typeface="Cambria"/>
              </a:rPr>
              <a:t>interrupt </a:t>
            </a:r>
            <a:r>
              <a:rPr sz="1200" spc="75" dirty="0">
                <a:solidFill>
                  <a:srgbClr val="C00000"/>
                </a:solidFill>
                <a:latin typeface="Cambria"/>
                <a:cs typeface="Cambria"/>
              </a:rPr>
              <a:t>method </a:t>
            </a:r>
            <a:r>
              <a:rPr sz="1200" spc="95" dirty="0">
                <a:solidFill>
                  <a:srgbClr val="C00000"/>
                </a:solidFill>
                <a:latin typeface="Cambria"/>
                <a:cs typeface="Cambria"/>
              </a:rPr>
              <a:t>uses </a:t>
            </a:r>
            <a:r>
              <a:rPr sz="1200" spc="110" dirty="0">
                <a:solidFill>
                  <a:srgbClr val="C00000"/>
                </a:solidFill>
                <a:latin typeface="Cambria"/>
                <a:cs typeface="Cambria"/>
              </a:rPr>
              <a:t>a </a:t>
            </a:r>
            <a:r>
              <a:rPr sz="1200" spc="45" dirty="0">
                <a:solidFill>
                  <a:srgbClr val="C00000"/>
                </a:solidFill>
                <a:latin typeface="Cambria"/>
                <a:cs typeface="Cambria"/>
              </a:rPr>
              <a:t>register </a:t>
            </a:r>
            <a:r>
              <a:rPr sz="1200" spc="60" dirty="0">
                <a:solidFill>
                  <a:srgbClr val="C00000"/>
                </a:solidFill>
                <a:latin typeface="Cambria"/>
                <a:cs typeface="Cambria"/>
              </a:rPr>
              <a:t>whose bits </a:t>
            </a:r>
            <a:r>
              <a:rPr sz="1200" spc="55" dirty="0">
                <a:solidFill>
                  <a:srgbClr val="C00000"/>
                </a:solidFill>
                <a:latin typeface="Cambria"/>
                <a:cs typeface="Cambria"/>
              </a:rPr>
              <a:t>are </a:t>
            </a:r>
            <a:r>
              <a:rPr sz="1200" spc="65" dirty="0">
                <a:solidFill>
                  <a:srgbClr val="C00000"/>
                </a:solidFill>
                <a:latin typeface="Cambria"/>
                <a:cs typeface="Cambria"/>
              </a:rPr>
              <a:t>set </a:t>
            </a:r>
            <a:r>
              <a:rPr sz="1200" spc="70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1200" spc="60" dirty="0">
                <a:solidFill>
                  <a:srgbClr val="C00000"/>
                </a:solidFill>
                <a:latin typeface="Cambria"/>
                <a:cs typeface="Cambria"/>
              </a:rPr>
              <a:t>separately</a:t>
            </a:r>
            <a:r>
              <a:rPr sz="1200" spc="114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1200" spc="60" dirty="0">
                <a:solidFill>
                  <a:srgbClr val="C00000"/>
                </a:solidFill>
                <a:latin typeface="Cambria"/>
                <a:cs typeface="Cambria"/>
              </a:rPr>
              <a:t>by</a:t>
            </a:r>
            <a:r>
              <a:rPr sz="1200" spc="114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1200" spc="70" dirty="0">
                <a:solidFill>
                  <a:srgbClr val="C00000"/>
                </a:solidFill>
                <a:latin typeface="Cambria"/>
                <a:cs typeface="Cambria"/>
              </a:rPr>
              <a:t>the</a:t>
            </a:r>
            <a:r>
              <a:rPr sz="1200" spc="120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1200" spc="60" dirty="0">
                <a:solidFill>
                  <a:srgbClr val="C00000"/>
                </a:solidFill>
                <a:latin typeface="Cambria"/>
                <a:cs typeface="Cambria"/>
              </a:rPr>
              <a:t>interrupt</a:t>
            </a:r>
            <a:r>
              <a:rPr sz="1200" spc="120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1200" spc="75" dirty="0">
                <a:solidFill>
                  <a:srgbClr val="C00000"/>
                </a:solidFill>
                <a:latin typeface="Cambria"/>
                <a:cs typeface="Cambria"/>
              </a:rPr>
              <a:t>signal</a:t>
            </a:r>
            <a:r>
              <a:rPr sz="1200" spc="120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1200" spc="50" dirty="0">
                <a:solidFill>
                  <a:srgbClr val="C00000"/>
                </a:solidFill>
                <a:latin typeface="Cambria"/>
                <a:cs typeface="Cambria"/>
              </a:rPr>
              <a:t>from</a:t>
            </a:r>
            <a:r>
              <a:rPr sz="1200" spc="120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1200" spc="90" dirty="0">
                <a:solidFill>
                  <a:srgbClr val="C00000"/>
                </a:solidFill>
                <a:latin typeface="Cambria"/>
                <a:cs typeface="Cambria"/>
              </a:rPr>
              <a:t>each</a:t>
            </a:r>
            <a:r>
              <a:rPr sz="1200" spc="114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1200" spc="55" dirty="0">
                <a:solidFill>
                  <a:srgbClr val="C00000"/>
                </a:solidFill>
                <a:latin typeface="Cambria"/>
                <a:cs typeface="Cambria"/>
              </a:rPr>
              <a:t>device</a:t>
            </a:r>
            <a:r>
              <a:rPr sz="1200" spc="55" dirty="0">
                <a:latin typeface="Cambria"/>
                <a:cs typeface="Cambria"/>
              </a:rPr>
              <a:t>.</a:t>
            </a:r>
            <a:endParaRPr sz="1200">
              <a:latin typeface="Cambria"/>
              <a:cs typeface="Cambria"/>
            </a:endParaRPr>
          </a:p>
          <a:p>
            <a:pPr marL="469265" indent="-228600" algn="just">
              <a:lnSpc>
                <a:spcPct val="100000"/>
              </a:lnSpc>
              <a:spcBef>
                <a:spcPts val="15"/>
              </a:spcBef>
              <a:buFont typeface="Symbol"/>
              <a:buChar char=""/>
              <a:tabLst>
                <a:tab pos="469900" algn="l"/>
              </a:tabLst>
            </a:pPr>
            <a:r>
              <a:rPr sz="1200" spc="30" dirty="0">
                <a:latin typeface="Cambria"/>
                <a:cs typeface="Cambria"/>
              </a:rPr>
              <a:t>Priority</a:t>
            </a:r>
            <a:r>
              <a:rPr sz="1200" spc="120" dirty="0">
                <a:latin typeface="Cambria"/>
                <a:cs typeface="Cambria"/>
              </a:rPr>
              <a:t> </a:t>
            </a:r>
            <a:r>
              <a:rPr sz="1200" spc="65" dirty="0">
                <a:latin typeface="Cambria"/>
                <a:cs typeface="Cambria"/>
              </a:rPr>
              <a:t>is</a:t>
            </a:r>
            <a:r>
              <a:rPr sz="1200" spc="125" dirty="0">
                <a:latin typeface="Cambria"/>
                <a:cs typeface="Cambria"/>
              </a:rPr>
              <a:t> </a:t>
            </a:r>
            <a:r>
              <a:rPr sz="1200" spc="70" dirty="0">
                <a:latin typeface="Cambria"/>
                <a:cs typeface="Cambria"/>
              </a:rPr>
              <a:t>established</a:t>
            </a:r>
            <a:r>
              <a:rPr sz="1200" spc="120" dirty="0">
                <a:latin typeface="Cambria"/>
                <a:cs typeface="Cambria"/>
              </a:rPr>
              <a:t> </a:t>
            </a:r>
            <a:r>
              <a:rPr sz="1200" spc="65" dirty="0">
                <a:latin typeface="Cambria"/>
                <a:cs typeface="Cambria"/>
              </a:rPr>
              <a:t>according</a:t>
            </a:r>
            <a:r>
              <a:rPr sz="1200" spc="125" dirty="0">
                <a:latin typeface="Cambria"/>
                <a:cs typeface="Cambria"/>
              </a:rPr>
              <a:t> </a:t>
            </a:r>
            <a:r>
              <a:rPr sz="1200" spc="40" dirty="0">
                <a:latin typeface="Cambria"/>
                <a:cs typeface="Cambria"/>
              </a:rPr>
              <a:t>to</a:t>
            </a:r>
            <a:r>
              <a:rPr sz="1200" spc="125" dirty="0">
                <a:latin typeface="Cambria"/>
                <a:cs typeface="Cambria"/>
              </a:rPr>
              <a:t> </a:t>
            </a:r>
            <a:r>
              <a:rPr sz="1200" spc="70" dirty="0">
                <a:latin typeface="Cambria"/>
                <a:cs typeface="Cambria"/>
              </a:rPr>
              <a:t>the</a:t>
            </a:r>
            <a:r>
              <a:rPr sz="1200" spc="125" dirty="0">
                <a:latin typeface="Cambria"/>
                <a:cs typeface="Cambria"/>
              </a:rPr>
              <a:t> </a:t>
            </a:r>
            <a:r>
              <a:rPr sz="1200" spc="55" dirty="0">
                <a:latin typeface="Cambria"/>
                <a:cs typeface="Cambria"/>
              </a:rPr>
              <a:t>position</a:t>
            </a:r>
            <a:r>
              <a:rPr sz="1200" spc="125" dirty="0">
                <a:latin typeface="Cambria"/>
                <a:cs typeface="Cambria"/>
              </a:rPr>
              <a:t> </a:t>
            </a:r>
            <a:r>
              <a:rPr sz="1200" spc="25" dirty="0">
                <a:latin typeface="Cambria"/>
                <a:cs typeface="Cambria"/>
              </a:rPr>
              <a:t>of</a:t>
            </a:r>
            <a:r>
              <a:rPr sz="1200" spc="120" dirty="0">
                <a:latin typeface="Cambria"/>
                <a:cs typeface="Cambria"/>
              </a:rPr>
              <a:t> </a:t>
            </a:r>
            <a:r>
              <a:rPr sz="1200" spc="70" dirty="0">
                <a:latin typeface="Cambria"/>
                <a:cs typeface="Cambria"/>
              </a:rPr>
              <a:t>the</a:t>
            </a:r>
            <a:r>
              <a:rPr sz="1200" spc="125" dirty="0">
                <a:latin typeface="Cambria"/>
                <a:cs typeface="Cambria"/>
              </a:rPr>
              <a:t> </a:t>
            </a:r>
            <a:r>
              <a:rPr sz="1200" spc="60" dirty="0">
                <a:latin typeface="Cambria"/>
                <a:cs typeface="Cambria"/>
              </a:rPr>
              <a:t>bits</a:t>
            </a:r>
            <a:r>
              <a:rPr sz="1200" spc="125" dirty="0">
                <a:latin typeface="Cambria"/>
                <a:cs typeface="Cambria"/>
              </a:rPr>
              <a:t> </a:t>
            </a:r>
            <a:r>
              <a:rPr sz="1200" spc="70" dirty="0">
                <a:latin typeface="Cambria"/>
                <a:cs typeface="Cambria"/>
              </a:rPr>
              <a:t>in</a:t>
            </a:r>
            <a:r>
              <a:rPr sz="1200" spc="125" dirty="0">
                <a:latin typeface="Cambria"/>
                <a:cs typeface="Cambria"/>
              </a:rPr>
              <a:t> </a:t>
            </a:r>
            <a:r>
              <a:rPr sz="1200" spc="70" dirty="0">
                <a:latin typeface="Cambria"/>
                <a:cs typeface="Cambria"/>
              </a:rPr>
              <a:t>the</a:t>
            </a:r>
            <a:r>
              <a:rPr sz="1200" spc="125" dirty="0">
                <a:latin typeface="Cambria"/>
                <a:cs typeface="Cambria"/>
              </a:rPr>
              <a:t> </a:t>
            </a:r>
            <a:r>
              <a:rPr sz="1200" spc="55" dirty="0">
                <a:latin typeface="Cambria"/>
                <a:cs typeface="Cambria"/>
              </a:rPr>
              <a:t>register.</a:t>
            </a:r>
            <a:endParaRPr sz="1200">
              <a:latin typeface="Cambria"/>
              <a:cs typeface="Cambria"/>
            </a:endParaRPr>
          </a:p>
          <a:p>
            <a:pPr marL="469265" marR="6350" indent="-228600" algn="just">
              <a:lnSpc>
                <a:spcPct val="97900"/>
              </a:lnSpc>
              <a:spcBef>
                <a:spcPts val="70"/>
              </a:spcBef>
              <a:buClr>
                <a:srgbClr val="000000"/>
              </a:buClr>
              <a:buFont typeface="Symbol"/>
              <a:buChar char=""/>
              <a:tabLst>
                <a:tab pos="469900" algn="l"/>
              </a:tabLst>
            </a:pPr>
            <a:r>
              <a:rPr sz="1200" spc="110" dirty="0">
                <a:solidFill>
                  <a:srgbClr val="006FC0"/>
                </a:solidFill>
                <a:latin typeface="Cambria"/>
                <a:cs typeface="Cambria"/>
              </a:rPr>
              <a:t>Mask </a:t>
            </a:r>
            <a:r>
              <a:rPr sz="1200" spc="45" dirty="0">
                <a:solidFill>
                  <a:srgbClr val="006FC0"/>
                </a:solidFill>
                <a:latin typeface="Cambria"/>
                <a:cs typeface="Cambria"/>
              </a:rPr>
              <a:t>register </a:t>
            </a:r>
            <a:r>
              <a:rPr sz="1200" spc="65" dirty="0">
                <a:solidFill>
                  <a:srgbClr val="006FC0"/>
                </a:solidFill>
                <a:latin typeface="Cambria"/>
                <a:cs typeface="Cambria"/>
              </a:rPr>
              <a:t>is </a:t>
            </a:r>
            <a:r>
              <a:rPr sz="1200" spc="85" dirty="0">
                <a:solidFill>
                  <a:srgbClr val="006FC0"/>
                </a:solidFill>
                <a:latin typeface="Cambria"/>
                <a:cs typeface="Cambria"/>
              </a:rPr>
              <a:t>used </a:t>
            </a:r>
            <a:r>
              <a:rPr sz="1200" spc="40" dirty="0">
                <a:solidFill>
                  <a:srgbClr val="006FC0"/>
                </a:solidFill>
                <a:latin typeface="Cambria"/>
                <a:cs typeface="Cambria"/>
              </a:rPr>
              <a:t>to </a:t>
            </a:r>
            <a:r>
              <a:rPr sz="1200" spc="35" dirty="0">
                <a:solidFill>
                  <a:srgbClr val="006FC0"/>
                </a:solidFill>
                <a:latin typeface="Cambria"/>
                <a:cs typeface="Cambria"/>
              </a:rPr>
              <a:t>provide </a:t>
            </a:r>
            <a:r>
              <a:rPr sz="1200" spc="50" dirty="0">
                <a:solidFill>
                  <a:srgbClr val="006FC0"/>
                </a:solidFill>
                <a:latin typeface="Cambria"/>
                <a:cs typeface="Cambria"/>
              </a:rPr>
              <a:t>facility </a:t>
            </a:r>
            <a:r>
              <a:rPr sz="1200" spc="25" dirty="0">
                <a:solidFill>
                  <a:srgbClr val="006FC0"/>
                </a:solidFill>
                <a:latin typeface="Cambria"/>
                <a:cs typeface="Cambria"/>
              </a:rPr>
              <a:t>for </a:t>
            </a:r>
            <a:r>
              <a:rPr sz="1200" spc="70" dirty="0">
                <a:solidFill>
                  <a:srgbClr val="006FC0"/>
                </a:solidFill>
                <a:latin typeface="Cambria"/>
                <a:cs typeface="Cambria"/>
              </a:rPr>
              <a:t>the </a:t>
            </a:r>
            <a:r>
              <a:rPr sz="1200" spc="60" dirty="0">
                <a:solidFill>
                  <a:srgbClr val="006FC0"/>
                </a:solidFill>
                <a:latin typeface="Cambria"/>
                <a:cs typeface="Cambria"/>
              </a:rPr>
              <a:t>higher </a:t>
            </a:r>
            <a:r>
              <a:rPr sz="1200" spc="30" dirty="0">
                <a:solidFill>
                  <a:srgbClr val="006FC0"/>
                </a:solidFill>
                <a:latin typeface="Cambria"/>
                <a:cs typeface="Cambria"/>
              </a:rPr>
              <a:t>priority </a:t>
            </a:r>
            <a:r>
              <a:rPr sz="1200" spc="50" dirty="0">
                <a:solidFill>
                  <a:srgbClr val="006FC0"/>
                </a:solidFill>
                <a:latin typeface="Cambria"/>
                <a:cs typeface="Cambria"/>
              </a:rPr>
              <a:t>devices </a:t>
            </a:r>
            <a:r>
              <a:rPr sz="1200" spc="35" dirty="0">
                <a:solidFill>
                  <a:srgbClr val="006FC0"/>
                </a:solidFill>
                <a:latin typeface="Cambria"/>
                <a:cs typeface="Cambria"/>
              </a:rPr>
              <a:t>to </a:t>
            </a:r>
            <a:r>
              <a:rPr sz="1200" spc="4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1200" spc="60" dirty="0">
                <a:solidFill>
                  <a:srgbClr val="006FC0"/>
                </a:solidFill>
                <a:latin typeface="Cambria"/>
                <a:cs typeface="Cambria"/>
              </a:rPr>
              <a:t>interrupt </a:t>
            </a:r>
            <a:r>
              <a:rPr sz="1200" spc="70" dirty="0">
                <a:solidFill>
                  <a:srgbClr val="006FC0"/>
                </a:solidFill>
                <a:latin typeface="Cambria"/>
                <a:cs typeface="Cambria"/>
              </a:rPr>
              <a:t>when </a:t>
            </a:r>
            <a:r>
              <a:rPr sz="1200" spc="30" dirty="0">
                <a:solidFill>
                  <a:srgbClr val="006FC0"/>
                </a:solidFill>
                <a:latin typeface="Cambria"/>
                <a:cs typeface="Cambria"/>
              </a:rPr>
              <a:t>lower </a:t>
            </a:r>
            <a:r>
              <a:rPr sz="1200" spc="35" dirty="0">
                <a:solidFill>
                  <a:srgbClr val="006FC0"/>
                </a:solidFill>
                <a:latin typeface="Cambria"/>
                <a:cs typeface="Cambria"/>
              </a:rPr>
              <a:t>priority </a:t>
            </a:r>
            <a:r>
              <a:rPr sz="1200" spc="45" dirty="0">
                <a:latin typeface="Cambria"/>
                <a:cs typeface="Cambria"/>
              </a:rPr>
              <a:t>device </a:t>
            </a:r>
            <a:r>
              <a:rPr sz="1200" spc="65" dirty="0">
                <a:latin typeface="Cambria"/>
                <a:cs typeface="Cambria"/>
              </a:rPr>
              <a:t>is being </a:t>
            </a:r>
            <a:r>
              <a:rPr sz="1200" spc="50" dirty="0">
                <a:latin typeface="Cambria"/>
                <a:cs typeface="Cambria"/>
              </a:rPr>
              <a:t>serviced </a:t>
            </a:r>
            <a:r>
              <a:rPr sz="1200" spc="30" dirty="0">
                <a:latin typeface="Cambria"/>
                <a:cs typeface="Cambria"/>
              </a:rPr>
              <a:t>or </a:t>
            </a:r>
            <a:r>
              <a:rPr sz="1200" spc="65" dirty="0">
                <a:latin typeface="Cambria"/>
                <a:cs typeface="Cambria"/>
              </a:rPr>
              <a:t>disable </a:t>
            </a:r>
            <a:r>
              <a:rPr sz="1200" spc="55" dirty="0">
                <a:latin typeface="Cambria"/>
                <a:cs typeface="Cambria"/>
              </a:rPr>
              <a:t>all </a:t>
            </a:r>
            <a:r>
              <a:rPr sz="1200" spc="25" dirty="0">
                <a:latin typeface="Cambria"/>
                <a:cs typeface="Cambria"/>
              </a:rPr>
              <a:t>lower </a:t>
            </a:r>
            <a:r>
              <a:rPr sz="1200" spc="30" dirty="0">
                <a:latin typeface="Cambria"/>
                <a:cs typeface="Cambria"/>
              </a:rPr>
              <a:t> </a:t>
            </a:r>
            <a:r>
              <a:rPr sz="1200" spc="35" dirty="0">
                <a:latin typeface="Cambria"/>
                <a:cs typeface="Cambria"/>
              </a:rPr>
              <a:t>priority</a:t>
            </a:r>
            <a:r>
              <a:rPr sz="1200" spc="114" dirty="0">
                <a:latin typeface="Cambria"/>
                <a:cs typeface="Cambria"/>
              </a:rPr>
              <a:t> </a:t>
            </a:r>
            <a:r>
              <a:rPr sz="1200" spc="50" dirty="0">
                <a:latin typeface="Cambria"/>
                <a:cs typeface="Cambria"/>
              </a:rPr>
              <a:t>devices</a:t>
            </a:r>
            <a:r>
              <a:rPr sz="1200" spc="114" dirty="0">
                <a:latin typeface="Cambria"/>
                <a:cs typeface="Cambria"/>
              </a:rPr>
              <a:t> </a:t>
            </a:r>
            <a:r>
              <a:rPr sz="1200" spc="70" dirty="0">
                <a:latin typeface="Cambria"/>
                <a:cs typeface="Cambria"/>
              </a:rPr>
              <a:t>when</a:t>
            </a:r>
            <a:r>
              <a:rPr sz="1200" spc="120" dirty="0">
                <a:latin typeface="Cambria"/>
                <a:cs typeface="Cambria"/>
              </a:rPr>
              <a:t> </a:t>
            </a:r>
            <a:r>
              <a:rPr sz="1200" spc="60" dirty="0">
                <a:latin typeface="Cambria"/>
                <a:cs typeface="Cambria"/>
              </a:rPr>
              <a:t>higher</a:t>
            </a:r>
            <a:r>
              <a:rPr sz="1200" spc="114" dirty="0">
                <a:latin typeface="Cambria"/>
                <a:cs typeface="Cambria"/>
              </a:rPr>
              <a:t> </a:t>
            </a:r>
            <a:r>
              <a:rPr sz="1200" spc="65" dirty="0">
                <a:latin typeface="Cambria"/>
                <a:cs typeface="Cambria"/>
              </a:rPr>
              <a:t>is</a:t>
            </a:r>
            <a:r>
              <a:rPr sz="1200" spc="120" dirty="0">
                <a:latin typeface="Cambria"/>
                <a:cs typeface="Cambria"/>
              </a:rPr>
              <a:t> </a:t>
            </a:r>
            <a:r>
              <a:rPr sz="1200" spc="60" dirty="0">
                <a:latin typeface="Cambria"/>
                <a:cs typeface="Cambria"/>
              </a:rPr>
              <a:t>being</a:t>
            </a:r>
            <a:r>
              <a:rPr sz="1200" spc="114" dirty="0">
                <a:latin typeface="Cambria"/>
                <a:cs typeface="Cambria"/>
              </a:rPr>
              <a:t> </a:t>
            </a:r>
            <a:r>
              <a:rPr sz="1200" spc="65" dirty="0">
                <a:latin typeface="Cambria"/>
                <a:cs typeface="Cambria"/>
              </a:rPr>
              <a:t>services.</a:t>
            </a:r>
            <a:endParaRPr sz="1200">
              <a:latin typeface="Cambria"/>
              <a:cs typeface="Cambri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33450" y="521843"/>
            <a:ext cx="5699759" cy="30473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4386198"/>
            <a:ext cx="5973445" cy="4927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200" spc="60" dirty="0">
                <a:latin typeface="Cambria"/>
                <a:cs typeface="Cambria"/>
              </a:rPr>
              <a:t>Fig:</a:t>
            </a:r>
            <a:r>
              <a:rPr sz="1200" spc="114" dirty="0">
                <a:latin typeface="Cambria"/>
                <a:cs typeface="Cambria"/>
              </a:rPr>
              <a:t> </a:t>
            </a:r>
            <a:r>
              <a:rPr sz="1200" spc="30" dirty="0">
                <a:latin typeface="Cambria"/>
                <a:cs typeface="Cambria"/>
              </a:rPr>
              <a:t>Priority</a:t>
            </a:r>
            <a:r>
              <a:rPr sz="1200" spc="120" dirty="0">
                <a:latin typeface="Cambria"/>
                <a:cs typeface="Cambria"/>
              </a:rPr>
              <a:t> </a:t>
            </a:r>
            <a:r>
              <a:rPr sz="1200" spc="55" dirty="0">
                <a:latin typeface="Cambria"/>
                <a:cs typeface="Cambria"/>
              </a:rPr>
              <a:t>Interrupt</a:t>
            </a:r>
            <a:r>
              <a:rPr sz="1200" spc="125" dirty="0">
                <a:latin typeface="Cambria"/>
                <a:cs typeface="Cambria"/>
              </a:rPr>
              <a:t> </a:t>
            </a:r>
            <a:r>
              <a:rPr sz="1200" spc="65" dirty="0">
                <a:latin typeface="Cambria"/>
                <a:cs typeface="Cambria"/>
              </a:rPr>
              <a:t>Hardware</a:t>
            </a:r>
            <a:endParaRPr sz="12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15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</a:pPr>
            <a:r>
              <a:rPr sz="1200" spc="35" dirty="0">
                <a:latin typeface="Cambria"/>
                <a:cs typeface="Cambria"/>
              </a:rPr>
              <a:t>It</a:t>
            </a:r>
            <a:r>
              <a:rPr sz="1200" spc="95" dirty="0">
                <a:latin typeface="Cambria"/>
                <a:cs typeface="Cambria"/>
              </a:rPr>
              <a:t> </a:t>
            </a:r>
            <a:r>
              <a:rPr sz="1200" spc="80" dirty="0">
                <a:latin typeface="Cambria"/>
                <a:cs typeface="Cambria"/>
              </a:rPr>
              <a:t>consists</a:t>
            </a:r>
            <a:r>
              <a:rPr sz="1200" spc="90" dirty="0">
                <a:latin typeface="Cambria"/>
                <a:cs typeface="Cambria"/>
              </a:rPr>
              <a:t> </a:t>
            </a:r>
            <a:r>
              <a:rPr sz="1200" spc="35" dirty="0">
                <a:latin typeface="Cambria"/>
                <a:cs typeface="Cambria"/>
              </a:rPr>
              <a:t>of:</a:t>
            </a:r>
            <a:endParaRPr sz="1200">
              <a:latin typeface="Cambria"/>
              <a:cs typeface="Cambria"/>
            </a:endParaRPr>
          </a:p>
          <a:p>
            <a:pPr marL="469265" marR="9525" indent="-228600">
              <a:lnSpc>
                <a:spcPts val="1420"/>
              </a:lnSpc>
              <a:spcBef>
                <a:spcPts val="100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sz="1200" spc="110" dirty="0">
                <a:latin typeface="Cambria"/>
                <a:cs typeface="Cambria"/>
              </a:rPr>
              <a:t>an</a:t>
            </a:r>
            <a:r>
              <a:rPr sz="1200" spc="190" dirty="0">
                <a:latin typeface="Cambria"/>
                <a:cs typeface="Cambria"/>
              </a:rPr>
              <a:t> </a:t>
            </a:r>
            <a:r>
              <a:rPr sz="1200" spc="60" dirty="0">
                <a:latin typeface="Cambria"/>
                <a:cs typeface="Cambria"/>
              </a:rPr>
              <a:t>interrupt</a:t>
            </a:r>
            <a:r>
              <a:rPr sz="1200" spc="195" dirty="0">
                <a:latin typeface="Cambria"/>
                <a:cs typeface="Cambria"/>
              </a:rPr>
              <a:t> </a:t>
            </a:r>
            <a:r>
              <a:rPr sz="1200" spc="45" dirty="0">
                <a:latin typeface="Cambria"/>
                <a:cs typeface="Cambria"/>
              </a:rPr>
              <a:t>register</a:t>
            </a:r>
            <a:r>
              <a:rPr sz="1200" spc="195" dirty="0">
                <a:latin typeface="Cambria"/>
                <a:cs typeface="Cambria"/>
              </a:rPr>
              <a:t> </a:t>
            </a:r>
            <a:r>
              <a:rPr sz="1200" spc="60" dirty="0">
                <a:latin typeface="Cambria"/>
                <a:cs typeface="Cambria"/>
              </a:rPr>
              <a:t>whose</a:t>
            </a:r>
            <a:r>
              <a:rPr sz="1200" spc="195" dirty="0">
                <a:latin typeface="Cambria"/>
                <a:cs typeface="Cambria"/>
              </a:rPr>
              <a:t> </a:t>
            </a:r>
            <a:r>
              <a:rPr sz="1200" spc="65" dirty="0">
                <a:latin typeface="Cambria"/>
                <a:cs typeface="Cambria"/>
              </a:rPr>
              <a:t>individual</a:t>
            </a:r>
            <a:r>
              <a:rPr sz="1200" spc="195" dirty="0">
                <a:latin typeface="Cambria"/>
                <a:cs typeface="Cambria"/>
              </a:rPr>
              <a:t> </a:t>
            </a:r>
            <a:r>
              <a:rPr sz="1200" spc="60" dirty="0">
                <a:latin typeface="Cambria"/>
                <a:cs typeface="Cambria"/>
              </a:rPr>
              <a:t>bits</a:t>
            </a:r>
            <a:r>
              <a:rPr sz="1200" spc="190" dirty="0">
                <a:latin typeface="Cambria"/>
                <a:cs typeface="Cambria"/>
              </a:rPr>
              <a:t> </a:t>
            </a:r>
            <a:r>
              <a:rPr sz="1200" spc="55" dirty="0">
                <a:latin typeface="Cambria"/>
                <a:cs typeface="Cambria"/>
              </a:rPr>
              <a:t>are</a:t>
            </a:r>
            <a:r>
              <a:rPr sz="1200" spc="195" dirty="0">
                <a:latin typeface="Cambria"/>
                <a:cs typeface="Cambria"/>
              </a:rPr>
              <a:t> </a:t>
            </a:r>
            <a:r>
              <a:rPr sz="1200" spc="65" dirty="0">
                <a:latin typeface="Cambria"/>
                <a:cs typeface="Cambria"/>
              </a:rPr>
              <a:t>set</a:t>
            </a:r>
            <a:r>
              <a:rPr sz="1200" spc="195" dirty="0">
                <a:latin typeface="Cambria"/>
                <a:cs typeface="Cambria"/>
              </a:rPr>
              <a:t> </a:t>
            </a:r>
            <a:r>
              <a:rPr sz="1200" spc="60" dirty="0">
                <a:latin typeface="Cambria"/>
                <a:cs typeface="Cambria"/>
              </a:rPr>
              <a:t>by</a:t>
            </a:r>
            <a:r>
              <a:rPr sz="1200" spc="195" dirty="0">
                <a:latin typeface="Cambria"/>
                <a:cs typeface="Cambria"/>
              </a:rPr>
              <a:t> </a:t>
            </a:r>
            <a:r>
              <a:rPr sz="1200" spc="60" dirty="0">
                <a:latin typeface="Cambria"/>
                <a:cs typeface="Cambria"/>
              </a:rPr>
              <a:t>external</a:t>
            </a:r>
            <a:r>
              <a:rPr sz="1200" spc="195" dirty="0">
                <a:latin typeface="Cambria"/>
                <a:cs typeface="Cambria"/>
              </a:rPr>
              <a:t> </a:t>
            </a:r>
            <a:r>
              <a:rPr sz="1200" spc="70" dirty="0">
                <a:latin typeface="Cambria"/>
                <a:cs typeface="Cambria"/>
              </a:rPr>
              <a:t>conditions </a:t>
            </a:r>
            <a:r>
              <a:rPr sz="1200" spc="-250" dirty="0">
                <a:latin typeface="Cambria"/>
                <a:cs typeface="Cambria"/>
              </a:rPr>
              <a:t> </a:t>
            </a:r>
            <a:r>
              <a:rPr sz="1200" spc="100" dirty="0">
                <a:latin typeface="Cambria"/>
                <a:cs typeface="Cambria"/>
              </a:rPr>
              <a:t>and</a:t>
            </a:r>
            <a:r>
              <a:rPr sz="1200" spc="110" dirty="0">
                <a:latin typeface="Cambria"/>
                <a:cs typeface="Cambria"/>
              </a:rPr>
              <a:t> </a:t>
            </a:r>
            <a:r>
              <a:rPr sz="1200" spc="60" dirty="0">
                <a:latin typeface="Cambria"/>
                <a:cs typeface="Cambria"/>
              </a:rPr>
              <a:t>cleared</a:t>
            </a:r>
            <a:r>
              <a:rPr sz="1200" spc="114" dirty="0">
                <a:latin typeface="Cambria"/>
                <a:cs typeface="Cambria"/>
              </a:rPr>
              <a:t> </a:t>
            </a:r>
            <a:r>
              <a:rPr sz="1200" spc="60" dirty="0">
                <a:latin typeface="Cambria"/>
                <a:cs typeface="Cambria"/>
              </a:rPr>
              <a:t>by</a:t>
            </a:r>
            <a:r>
              <a:rPr sz="1200" spc="114" dirty="0">
                <a:latin typeface="Cambria"/>
                <a:cs typeface="Cambria"/>
              </a:rPr>
              <a:t> </a:t>
            </a:r>
            <a:r>
              <a:rPr sz="1200" spc="60" dirty="0">
                <a:latin typeface="Cambria"/>
                <a:cs typeface="Cambria"/>
              </a:rPr>
              <a:t>program</a:t>
            </a:r>
            <a:r>
              <a:rPr sz="1200" spc="114" dirty="0">
                <a:latin typeface="Cambria"/>
                <a:cs typeface="Cambria"/>
              </a:rPr>
              <a:t> </a:t>
            </a:r>
            <a:r>
              <a:rPr sz="1200" spc="80" dirty="0">
                <a:latin typeface="Cambria"/>
                <a:cs typeface="Cambria"/>
              </a:rPr>
              <a:t>instructions.</a:t>
            </a:r>
            <a:endParaRPr sz="1200">
              <a:latin typeface="Cambria"/>
              <a:cs typeface="Cambria"/>
            </a:endParaRPr>
          </a:p>
          <a:p>
            <a:pPr marL="697865">
              <a:lnSpc>
                <a:spcPts val="1345"/>
              </a:lnSpc>
            </a:pPr>
            <a:r>
              <a:rPr sz="1200" dirty="0">
                <a:latin typeface="Courier New"/>
                <a:cs typeface="Courier New"/>
              </a:rPr>
              <a:t>o</a:t>
            </a:r>
            <a:r>
              <a:rPr sz="1200" spc="355" dirty="0">
                <a:latin typeface="Courier New"/>
                <a:cs typeface="Courier New"/>
              </a:rPr>
              <a:t> </a:t>
            </a:r>
            <a:r>
              <a:rPr sz="1200" spc="60" dirty="0">
                <a:latin typeface="Cambria"/>
                <a:cs typeface="Cambria"/>
              </a:rPr>
              <a:t>The</a:t>
            </a:r>
            <a:r>
              <a:rPr sz="1200" spc="250" dirty="0">
                <a:latin typeface="Cambria"/>
                <a:cs typeface="Cambria"/>
              </a:rPr>
              <a:t> </a:t>
            </a:r>
            <a:r>
              <a:rPr sz="1200" spc="75" dirty="0">
                <a:latin typeface="Cambria"/>
                <a:cs typeface="Cambria"/>
              </a:rPr>
              <a:t>magnetic</a:t>
            </a:r>
            <a:r>
              <a:rPr sz="1200" spc="250" dirty="0">
                <a:latin typeface="Cambria"/>
                <a:cs typeface="Cambria"/>
              </a:rPr>
              <a:t> </a:t>
            </a:r>
            <a:r>
              <a:rPr sz="1200" spc="85" dirty="0">
                <a:latin typeface="Cambria"/>
                <a:cs typeface="Cambria"/>
              </a:rPr>
              <a:t>disk,</a:t>
            </a:r>
            <a:r>
              <a:rPr sz="1200" spc="260" dirty="0">
                <a:latin typeface="Cambria"/>
                <a:cs typeface="Cambria"/>
              </a:rPr>
              <a:t> </a:t>
            </a:r>
            <a:r>
              <a:rPr sz="1200" spc="60" dirty="0">
                <a:latin typeface="Cambria"/>
                <a:cs typeface="Cambria"/>
              </a:rPr>
              <a:t>being</a:t>
            </a:r>
            <a:r>
              <a:rPr sz="1200" spc="250" dirty="0">
                <a:latin typeface="Cambria"/>
                <a:cs typeface="Cambria"/>
              </a:rPr>
              <a:t> </a:t>
            </a:r>
            <a:r>
              <a:rPr sz="1200" spc="110" dirty="0">
                <a:latin typeface="Cambria"/>
                <a:cs typeface="Cambria"/>
              </a:rPr>
              <a:t>a</a:t>
            </a:r>
            <a:r>
              <a:rPr sz="1200" spc="250" dirty="0">
                <a:latin typeface="Cambria"/>
                <a:cs typeface="Cambria"/>
              </a:rPr>
              <a:t> </a:t>
            </a:r>
            <a:r>
              <a:rPr sz="1200" spc="75" dirty="0">
                <a:latin typeface="Cambria"/>
                <a:cs typeface="Cambria"/>
              </a:rPr>
              <a:t>high-speed</a:t>
            </a:r>
            <a:r>
              <a:rPr sz="1200" spc="250" dirty="0">
                <a:latin typeface="Cambria"/>
                <a:cs typeface="Cambria"/>
              </a:rPr>
              <a:t> </a:t>
            </a:r>
            <a:r>
              <a:rPr sz="1200" spc="45" dirty="0">
                <a:latin typeface="Cambria"/>
                <a:cs typeface="Cambria"/>
              </a:rPr>
              <a:t>device</a:t>
            </a:r>
            <a:r>
              <a:rPr sz="1200" spc="250" dirty="0">
                <a:latin typeface="Cambria"/>
                <a:cs typeface="Cambria"/>
              </a:rPr>
              <a:t> </a:t>
            </a:r>
            <a:r>
              <a:rPr sz="1200" spc="65" dirty="0">
                <a:latin typeface="Cambria"/>
                <a:cs typeface="Cambria"/>
              </a:rPr>
              <a:t>is</a:t>
            </a:r>
            <a:r>
              <a:rPr sz="1200" spc="250" dirty="0">
                <a:latin typeface="Cambria"/>
                <a:cs typeface="Cambria"/>
              </a:rPr>
              <a:t> </a:t>
            </a:r>
            <a:r>
              <a:rPr sz="1200" spc="45" dirty="0">
                <a:latin typeface="Cambria"/>
                <a:cs typeface="Cambria"/>
              </a:rPr>
              <a:t>given</a:t>
            </a:r>
            <a:r>
              <a:rPr sz="1200" spc="254" dirty="0">
                <a:latin typeface="Cambria"/>
                <a:cs typeface="Cambria"/>
              </a:rPr>
              <a:t> </a:t>
            </a:r>
            <a:r>
              <a:rPr sz="1200" spc="70" dirty="0">
                <a:latin typeface="Cambria"/>
                <a:cs typeface="Cambria"/>
              </a:rPr>
              <a:t>the</a:t>
            </a:r>
            <a:r>
              <a:rPr sz="1200" spc="250" dirty="0">
                <a:latin typeface="Cambria"/>
                <a:cs typeface="Cambria"/>
              </a:rPr>
              <a:t> </a:t>
            </a:r>
            <a:r>
              <a:rPr sz="1200" spc="70" dirty="0">
                <a:latin typeface="Cambria"/>
                <a:cs typeface="Cambria"/>
              </a:rPr>
              <a:t>highest</a:t>
            </a:r>
            <a:endParaRPr sz="1200">
              <a:latin typeface="Cambria"/>
              <a:cs typeface="Cambria"/>
            </a:endParaRPr>
          </a:p>
          <a:p>
            <a:pPr marL="926465">
              <a:lnSpc>
                <a:spcPts val="1430"/>
              </a:lnSpc>
            </a:pPr>
            <a:r>
              <a:rPr sz="1200" spc="45" dirty="0">
                <a:latin typeface="Cambria"/>
                <a:cs typeface="Cambria"/>
              </a:rPr>
              <a:t>priority.</a:t>
            </a:r>
            <a:endParaRPr sz="1200">
              <a:latin typeface="Cambria"/>
              <a:cs typeface="Cambria"/>
            </a:endParaRPr>
          </a:p>
          <a:p>
            <a:pPr marL="469265" marR="8255" indent="-228600" algn="just">
              <a:lnSpc>
                <a:spcPct val="97900"/>
              </a:lnSpc>
              <a:spcBef>
                <a:spcPts val="65"/>
              </a:spcBef>
              <a:buFont typeface="Symbol"/>
              <a:buChar char=""/>
              <a:tabLst>
                <a:tab pos="469900" algn="l"/>
              </a:tabLst>
            </a:pPr>
            <a:r>
              <a:rPr sz="1200" spc="70" dirty="0">
                <a:latin typeface="Cambria"/>
                <a:cs typeface="Cambria"/>
              </a:rPr>
              <a:t>the </a:t>
            </a:r>
            <a:r>
              <a:rPr sz="1200" spc="114" dirty="0">
                <a:latin typeface="Cambria"/>
                <a:cs typeface="Cambria"/>
              </a:rPr>
              <a:t>mask </a:t>
            </a:r>
            <a:r>
              <a:rPr sz="1200" spc="45" dirty="0">
                <a:latin typeface="Cambria"/>
                <a:cs typeface="Cambria"/>
              </a:rPr>
              <a:t>register </a:t>
            </a:r>
            <a:r>
              <a:rPr sz="1200" spc="105" dirty="0">
                <a:latin typeface="Cambria"/>
                <a:cs typeface="Cambria"/>
              </a:rPr>
              <a:t>has </a:t>
            </a:r>
            <a:r>
              <a:rPr sz="1200" spc="70" dirty="0">
                <a:latin typeface="Cambria"/>
                <a:cs typeface="Cambria"/>
              </a:rPr>
              <a:t>the </a:t>
            </a:r>
            <a:r>
              <a:rPr sz="1200" spc="95" dirty="0">
                <a:latin typeface="Cambria"/>
                <a:cs typeface="Cambria"/>
              </a:rPr>
              <a:t>same </a:t>
            </a:r>
            <a:r>
              <a:rPr sz="1200" spc="85" dirty="0">
                <a:latin typeface="Cambria"/>
                <a:cs typeface="Cambria"/>
              </a:rPr>
              <a:t>number </a:t>
            </a:r>
            <a:r>
              <a:rPr sz="1200" spc="25" dirty="0">
                <a:latin typeface="Cambria"/>
                <a:cs typeface="Cambria"/>
              </a:rPr>
              <a:t>of  </a:t>
            </a:r>
            <a:r>
              <a:rPr sz="1200" spc="60" dirty="0">
                <a:latin typeface="Cambria"/>
                <a:cs typeface="Cambria"/>
              </a:rPr>
              <a:t>bits </a:t>
            </a:r>
            <a:r>
              <a:rPr sz="1200" spc="105" dirty="0">
                <a:latin typeface="Cambria"/>
                <a:cs typeface="Cambria"/>
              </a:rPr>
              <a:t>as </a:t>
            </a:r>
            <a:r>
              <a:rPr sz="1200" spc="70" dirty="0">
                <a:latin typeface="Cambria"/>
                <a:cs typeface="Cambria"/>
              </a:rPr>
              <a:t>the </a:t>
            </a:r>
            <a:r>
              <a:rPr sz="1200" spc="60" dirty="0">
                <a:latin typeface="Cambria"/>
                <a:cs typeface="Cambria"/>
              </a:rPr>
              <a:t>interrupt </a:t>
            </a:r>
            <a:r>
              <a:rPr sz="1200" spc="55" dirty="0">
                <a:latin typeface="Cambria"/>
                <a:cs typeface="Cambria"/>
              </a:rPr>
              <a:t>register. </a:t>
            </a:r>
            <a:r>
              <a:rPr sz="1200" spc="60" dirty="0">
                <a:latin typeface="Cambria"/>
                <a:cs typeface="Cambria"/>
              </a:rPr>
              <a:t> </a:t>
            </a:r>
            <a:r>
              <a:rPr sz="1200" spc="95" dirty="0">
                <a:latin typeface="Cambria"/>
                <a:cs typeface="Cambria"/>
              </a:rPr>
              <a:t>By </a:t>
            </a:r>
            <a:r>
              <a:rPr sz="1200" spc="100" dirty="0">
                <a:latin typeface="Cambria"/>
                <a:cs typeface="Cambria"/>
              </a:rPr>
              <a:t>means </a:t>
            </a:r>
            <a:r>
              <a:rPr sz="1200" spc="25" dirty="0">
                <a:latin typeface="Cambria"/>
                <a:cs typeface="Cambria"/>
              </a:rPr>
              <a:t>of </a:t>
            </a:r>
            <a:r>
              <a:rPr sz="1200" spc="60" dirty="0">
                <a:latin typeface="Cambria"/>
                <a:cs typeface="Cambria"/>
              </a:rPr>
              <a:t>program </a:t>
            </a:r>
            <a:r>
              <a:rPr sz="1200" spc="80" dirty="0">
                <a:latin typeface="Cambria"/>
                <a:cs typeface="Cambria"/>
              </a:rPr>
              <a:t>instructions, </a:t>
            </a:r>
            <a:r>
              <a:rPr sz="1200" spc="35" dirty="0">
                <a:latin typeface="Cambria"/>
                <a:cs typeface="Cambria"/>
              </a:rPr>
              <a:t>it </a:t>
            </a:r>
            <a:r>
              <a:rPr sz="1200" spc="65" dirty="0">
                <a:latin typeface="Cambria"/>
                <a:cs typeface="Cambria"/>
              </a:rPr>
              <a:t>is </a:t>
            </a:r>
            <a:r>
              <a:rPr sz="1200" spc="60" dirty="0">
                <a:latin typeface="Cambria"/>
                <a:cs typeface="Cambria"/>
              </a:rPr>
              <a:t>possible </a:t>
            </a:r>
            <a:r>
              <a:rPr sz="1200" spc="40" dirty="0">
                <a:latin typeface="Cambria"/>
                <a:cs typeface="Cambria"/>
              </a:rPr>
              <a:t>to </a:t>
            </a:r>
            <a:r>
              <a:rPr sz="1200" spc="65" dirty="0">
                <a:latin typeface="Cambria"/>
                <a:cs typeface="Cambria"/>
              </a:rPr>
              <a:t>set </a:t>
            </a:r>
            <a:r>
              <a:rPr sz="1200" spc="30" dirty="0">
                <a:latin typeface="Cambria"/>
                <a:cs typeface="Cambria"/>
              </a:rPr>
              <a:t>or </a:t>
            </a:r>
            <a:r>
              <a:rPr sz="1200" spc="50" dirty="0">
                <a:latin typeface="Cambria"/>
                <a:cs typeface="Cambria"/>
              </a:rPr>
              <a:t>reset </a:t>
            </a:r>
            <a:r>
              <a:rPr sz="1200" spc="85" dirty="0">
                <a:latin typeface="Cambria"/>
                <a:cs typeface="Cambria"/>
              </a:rPr>
              <a:t>any </a:t>
            </a:r>
            <a:r>
              <a:rPr sz="1200" spc="50" dirty="0">
                <a:latin typeface="Cambria"/>
                <a:cs typeface="Cambria"/>
              </a:rPr>
              <a:t>bit </a:t>
            </a:r>
            <a:r>
              <a:rPr sz="1200" spc="70" dirty="0">
                <a:latin typeface="Cambria"/>
                <a:cs typeface="Cambria"/>
              </a:rPr>
              <a:t>in </a:t>
            </a:r>
            <a:r>
              <a:rPr sz="1200" spc="75" dirty="0">
                <a:latin typeface="Cambria"/>
                <a:cs typeface="Cambria"/>
              </a:rPr>
              <a:t> </a:t>
            </a:r>
            <a:r>
              <a:rPr sz="1200" spc="70" dirty="0">
                <a:latin typeface="Cambria"/>
                <a:cs typeface="Cambria"/>
              </a:rPr>
              <a:t>the</a:t>
            </a:r>
            <a:r>
              <a:rPr sz="1200" spc="114" dirty="0">
                <a:latin typeface="Cambria"/>
                <a:cs typeface="Cambria"/>
              </a:rPr>
              <a:t> mask </a:t>
            </a:r>
            <a:r>
              <a:rPr sz="1200" spc="55" dirty="0">
                <a:latin typeface="Cambria"/>
                <a:cs typeface="Cambria"/>
              </a:rPr>
              <a:t>register.</a:t>
            </a:r>
            <a:endParaRPr sz="1200">
              <a:latin typeface="Cambria"/>
              <a:cs typeface="Cambria"/>
            </a:endParaRPr>
          </a:p>
          <a:p>
            <a:pPr marL="469265" marR="12700" indent="-228600" algn="just">
              <a:lnSpc>
                <a:spcPts val="1420"/>
              </a:lnSpc>
              <a:spcBef>
                <a:spcPts val="100"/>
              </a:spcBef>
              <a:buFont typeface="Symbol"/>
              <a:buChar char=""/>
              <a:tabLst>
                <a:tab pos="469900" algn="l"/>
              </a:tabLst>
            </a:pPr>
            <a:r>
              <a:rPr sz="1200" spc="120" dirty="0">
                <a:latin typeface="Cambria"/>
                <a:cs typeface="Cambria"/>
              </a:rPr>
              <a:t>Each </a:t>
            </a:r>
            <a:r>
              <a:rPr sz="1200" spc="60" dirty="0">
                <a:latin typeface="Cambria"/>
                <a:cs typeface="Cambria"/>
              </a:rPr>
              <a:t>interrupt </a:t>
            </a:r>
            <a:r>
              <a:rPr sz="1200" spc="50" dirty="0">
                <a:latin typeface="Cambria"/>
                <a:cs typeface="Cambria"/>
              </a:rPr>
              <a:t>bit </a:t>
            </a:r>
            <a:r>
              <a:rPr sz="1200" spc="105" dirty="0">
                <a:latin typeface="Cambria"/>
                <a:cs typeface="Cambria"/>
              </a:rPr>
              <a:t>and </a:t>
            </a:r>
            <a:r>
              <a:rPr sz="1200" spc="35" dirty="0">
                <a:latin typeface="Cambria"/>
                <a:cs typeface="Cambria"/>
              </a:rPr>
              <a:t>it </a:t>
            </a:r>
            <a:r>
              <a:rPr sz="1200" spc="65" dirty="0">
                <a:latin typeface="Cambria"/>
                <a:cs typeface="Cambria"/>
              </a:rPr>
              <a:t>corresponding </a:t>
            </a:r>
            <a:r>
              <a:rPr sz="1200" spc="114" dirty="0">
                <a:latin typeface="Cambria"/>
                <a:cs typeface="Cambria"/>
              </a:rPr>
              <a:t>mask </a:t>
            </a:r>
            <a:r>
              <a:rPr sz="1200" spc="50" dirty="0">
                <a:latin typeface="Cambria"/>
                <a:cs typeface="Cambria"/>
              </a:rPr>
              <a:t>bit </a:t>
            </a:r>
            <a:r>
              <a:rPr sz="1200" spc="55" dirty="0">
                <a:latin typeface="Cambria"/>
                <a:cs typeface="Cambria"/>
              </a:rPr>
              <a:t>are </a:t>
            </a:r>
            <a:r>
              <a:rPr sz="1200" spc="60" dirty="0">
                <a:latin typeface="Cambria"/>
                <a:cs typeface="Cambria"/>
              </a:rPr>
              <a:t>applied </a:t>
            </a:r>
            <a:r>
              <a:rPr sz="1200" spc="40" dirty="0">
                <a:latin typeface="Cambria"/>
                <a:cs typeface="Cambria"/>
              </a:rPr>
              <a:t>to </a:t>
            </a:r>
            <a:r>
              <a:rPr sz="1200" spc="110" dirty="0">
                <a:latin typeface="Cambria"/>
                <a:cs typeface="Cambria"/>
              </a:rPr>
              <a:t>an </a:t>
            </a:r>
            <a:r>
              <a:rPr sz="1200" spc="95" dirty="0">
                <a:latin typeface="Cambria"/>
                <a:cs typeface="Cambria"/>
              </a:rPr>
              <a:t>AND </a:t>
            </a:r>
            <a:r>
              <a:rPr sz="1200" spc="100" dirty="0">
                <a:latin typeface="Cambria"/>
                <a:cs typeface="Cambria"/>
              </a:rPr>
              <a:t> </a:t>
            </a:r>
            <a:r>
              <a:rPr sz="1200" spc="55" dirty="0">
                <a:latin typeface="Cambria"/>
                <a:cs typeface="Cambria"/>
              </a:rPr>
              <a:t>gate</a:t>
            </a:r>
            <a:r>
              <a:rPr sz="1200" spc="114" dirty="0">
                <a:latin typeface="Cambria"/>
                <a:cs typeface="Cambria"/>
              </a:rPr>
              <a:t> </a:t>
            </a:r>
            <a:r>
              <a:rPr sz="1200" spc="40" dirty="0">
                <a:latin typeface="Cambria"/>
                <a:cs typeface="Cambria"/>
              </a:rPr>
              <a:t>to</a:t>
            </a:r>
            <a:r>
              <a:rPr sz="1200" spc="120" dirty="0">
                <a:latin typeface="Cambria"/>
                <a:cs typeface="Cambria"/>
              </a:rPr>
              <a:t> </a:t>
            </a:r>
            <a:r>
              <a:rPr sz="1200" spc="70" dirty="0">
                <a:latin typeface="Cambria"/>
                <a:cs typeface="Cambria"/>
              </a:rPr>
              <a:t>produce</a:t>
            </a:r>
            <a:r>
              <a:rPr sz="1200" spc="114" dirty="0">
                <a:latin typeface="Cambria"/>
                <a:cs typeface="Cambria"/>
              </a:rPr>
              <a:t> </a:t>
            </a:r>
            <a:r>
              <a:rPr sz="1200" spc="70" dirty="0">
                <a:latin typeface="Cambria"/>
                <a:cs typeface="Cambria"/>
              </a:rPr>
              <a:t>the</a:t>
            </a:r>
            <a:r>
              <a:rPr sz="1200" spc="120" dirty="0">
                <a:latin typeface="Cambria"/>
                <a:cs typeface="Cambria"/>
              </a:rPr>
              <a:t> </a:t>
            </a:r>
            <a:r>
              <a:rPr sz="1200" spc="60" dirty="0">
                <a:latin typeface="Cambria"/>
                <a:cs typeface="Cambria"/>
              </a:rPr>
              <a:t>four</a:t>
            </a:r>
            <a:r>
              <a:rPr sz="1200" spc="120" dirty="0">
                <a:latin typeface="Cambria"/>
                <a:cs typeface="Cambria"/>
              </a:rPr>
              <a:t> </a:t>
            </a:r>
            <a:r>
              <a:rPr sz="1200" spc="85" dirty="0">
                <a:latin typeface="Cambria"/>
                <a:cs typeface="Cambria"/>
              </a:rPr>
              <a:t>inputs</a:t>
            </a:r>
            <a:r>
              <a:rPr sz="1200" spc="120" dirty="0">
                <a:latin typeface="Cambria"/>
                <a:cs typeface="Cambria"/>
              </a:rPr>
              <a:t> </a:t>
            </a:r>
            <a:r>
              <a:rPr sz="1200" spc="40" dirty="0">
                <a:latin typeface="Cambria"/>
                <a:cs typeface="Cambria"/>
              </a:rPr>
              <a:t>to</a:t>
            </a:r>
            <a:r>
              <a:rPr sz="1200" spc="120" dirty="0">
                <a:latin typeface="Cambria"/>
                <a:cs typeface="Cambria"/>
              </a:rPr>
              <a:t> </a:t>
            </a:r>
            <a:r>
              <a:rPr sz="1200" spc="110" dirty="0">
                <a:latin typeface="Cambria"/>
                <a:cs typeface="Cambria"/>
              </a:rPr>
              <a:t>a</a:t>
            </a:r>
            <a:r>
              <a:rPr sz="1200" spc="114" dirty="0">
                <a:latin typeface="Cambria"/>
                <a:cs typeface="Cambria"/>
              </a:rPr>
              <a:t> </a:t>
            </a:r>
            <a:r>
              <a:rPr sz="1200" spc="35" dirty="0">
                <a:latin typeface="Cambria"/>
                <a:cs typeface="Cambria"/>
              </a:rPr>
              <a:t>priority</a:t>
            </a:r>
            <a:r>
              <a:rPr sz="1200" spc="114" dirty="0">
                <a:latin typeface="Cambria"/>
                <a:cs typeface="Cambria"/>
              </a:rPr>
              <a:t> </a:t>
            </a:r>
            <a:r>
              <a:rPr sz="1200" spc="70" dirty="0">
                <a:latin typeface="Cambria"/>
                <a:cs typeface="Cambria"/>
              </a:rPr>
              <a:t>encoder.</a:t>
            </a:r>
            <a:endParaRPr sz="1200">
              <a:latin typeface="Cambria"/>
              <a:cs typeface="Cambria"/>
            </a:endParaRPr>
          </a:p>
          <a:p>
            <a:pPr marL="241300" marR="8255" algn="just">
              <a:lnSpc>
                <a:spcPts val="1400"/>
              </a:lnSpc>
              <a:spcBef>
                <a:spcPts val="10"/>
              </a:spcBef>
            </a:pPr>
            <a:r>
              <a:rPr sz="1200" spc="75" dirty="0">
                <a:latin typeface="Cambria"/>
                <a:cs typeface="Cambria"/>
              </a:rPr>
              <a:t>In this </a:t>
            </a:r>
            <a:r>
              <a:rPr sz="1200" spc="50" dirty="0">
                <a:latin typeface="Cambria"/>
                <a:cs typeface="Cambria"/>
              </a:rPr>
              <a:t>way  </a:t>
            </a:r>
            <a:r>
              <a:rPr sz="1200" spc="110" dirty="0">
                <a:latin typeface="Cambria"/>
                <a:cs typeface="Cambria"/>
              </a:rPr>
              <a:t>an </a:t>
            </a:r>
            <a:r>
              <a:rPr sz="1200" spc="60" dirty="0">
                <a:latin typeface="Cambria"/>
                <a:cs typeface="Cambria"/>
              </a:rPr>
              <a:t>interrupt </a:t>
            </a:r>
            <a:r>
              <a:rPr sz="1200" spc="65" dirty="0">
                <a:latin typeface="Cambria"/>
                <a:cs typeface="Cambria"/>
              </a:rPr>
              <a:t>is </a:t>
            </a:r>
            <a:r>
              <a:rPr sz="1200" spc="55" dirty="0">
                <a:latin typeface="Cambria"/>
                <a:cs typeface="Cambria"/>
              </a:rPr>
              <a:t>recognized only </a:t>
            </a:r>
            <a:r>
              <a:rPr sz="1200" spc="20" dirty="0">
                <a:latin typeface="Cambria"/>
                <a:cs typeface="Cambria"/>
              </a:rPr>
              <a:t>if  </a:t>
            </a:r>
            <a:r>
              <a:rPr sz="1200" spc="60" dirty="0">
                <a:latin typeface="Cambria"/>
                <a:cs typeface="Cambria"/>
              </a:rPr>
              <a:t>its </a:t>
            </a:r>
            <a:r>
              <a:rPr sz="1200" spc="65" dirty="0">
                <a:latin typeface="Cambria"/>
                <a:cs typeface="Cambria"/>
              </a:rPr>
              <a:t>corresponding </a:t>
            </a:r>
            <a:r>
              <a:rPr sz="1200" spc="114" dirty="0">
                <a:latin typeface="Cambria"/>
                <a:cs typeface="Cambria"/>
              </a:rPr>
              <a:t>mask </a:t>
            </a:r>
            <a:r>
              <a:rPr sz="1200" spc="50" dirty="0">
                <a:latin typeface="Cambria"/>
                <a:cs typeface="Cambria"/>
              </a:rPr>
              <a:t>bit  </a:t>
            </a:r>
            <a:r>
              <a:rPr sz="1200" spc="65" dirty="0">
                <a:latin typeface="Cambria"/>
                <a:cs typeface="Cambria"/>
              </a:rPr>
              <a:t>is </a:t>
            </a:r>
            <a:r>
              <a:rPr sz="1200" spc="70" dirty="0">
                <a:latin typeface="Cambria"/>
                <a:cs typeface="Cambria"/>
              </a:rPr>
              <a:t> </a:t>
            </a:r>
            <a:r>
              <a:rPr sz="1200" spc="65" dirty="0">
                <a:latin typeface="Cambria"/>
                <a:cs typeface="Cambria"/>
              </a:rPr>
              <a:t>set </a:t>
            </a:r>
            <a:r>
              <a:rPr sz="1200" spc="40" dirty="0">
                <a:latin typeface="Cambria"/>
                <a:cs typeface="Cambria"/>
              </a:rPr>
              <a:t>to </a:t>
            </a:r>
            <a:r>
              <a:rPr sz="1200" spc="75" dirty="0">
                <a:latin typeface="Cambria"/>
                <a:cs typeface="Cambria"/>
              </a:rPr>
              <a:t>1 </a:t>
            </a:r>
            <a:r>
              <a:rPr sz="1200" spc="60" dirty="0">
                <a:latin typeface="Cambria"/>
                <a:cs typeface="Cambria"/>
              </a:rPr>
              <a:t>by </a:t>
            </a:r>
            <a:r>
              <a:rPr sz="1200" spc="70" dirty="0">
                <a:latin typeface="Cambria"/>
                <a:cs typeface="Cambria"/>
              </a:rPr>
              <a:t>the program. </a:t>
            </a:r>
            <a:r>
              <a:rPr sz="1200" spc="60" dirty="0">
                <a:latin typeface="Cambria"/>
                <a:cs typeface="Cambria"/>
              </a:rPr>
              <a:t>The </a:t>
            </a:r>
            <a:r>
              <a:rPr sz="1200" spc="35" dirty="0">
                <a:latin typeface="Cambria"/>
                <a:cs typeface="Cambria"/>
              </a:rPr>
              <a:t>priority </a:t>
            </a:r>
            <a:r>
              <a:rPr sz="1200" spc="60" dirty="0">
                <a:latin typeface="Cambria"/>
                <a:cs typeface="Cambria"/>
              </a:rPr>
              <a:t>encoder generates </a:t>
            </a:r>
            <a:r>
              <a:rPr sz="1200" spc="30" dirty="0">
                <a:latin typeface="Cambria"/>
                <a:cs typeface="Cambria"/>
              </a:rPr>
              <a:t>two </a:t>
            </a:r>
            <a:r>
              <a:rPr sz="1200" spc="70" dirty="0">
                <a:latin typeface="Cambria"/>
                <a:cs typeface="Cambria"/>
              </a:rPr>
              <a:t>bits </a:t>
            </a:r>
            <a:r>
              <a:rPr sz="1200" spc="25" dirty="0">
                <a:latin typeface="Cambria"/>
                <a:cs typeface="Cambria"/>
              </a:rPr>
              <a:t>of </a:t>
            </a:r>
            <a:r>
              <a:rPr sz="1200" spc="70" dirty="0">
                <a:latin typeface="Cambria"/>
                <a:cs typeface="Cambria"/>
              </a:rPr>
              <a:t>the </a:t>
            </a:r>
            <a:r>
              <a:rPr sz="1200" spc="45" dirty="0">
                <a:latin typeface="Cambria"/>
                <a:cs typeface="Cambria"/>
              </a:rPr>
              <a:t>vector </a:t>
            </a:r>
            <a:r>
              <a:rPr sz="1200" spc="50" dirty="0">
                <a:latin typeface="Cambria"/>
                <a:cs typeface="Cambria"/>
              </a:rPr>
              <a:t> </a:t>
            </a:r>
            <a:r>
              <a:rPr sz="1200" spc="80" dirty="0">
                <a:latin typeface="Cambria"/>
                <a:cs typeface="Cambria"/>
              </a:rPr>
              <a:t>address,</a:t>
            </a:r>
            <a:r>
              <a:rPr sz="1200" spc="110" dirty="0">
                <a:latin typeface="Cambria"/>
                <a:cs typeface="Cambria"/>
              </a:rPr>
              <a:t> </a:t>
            </a:r>
            <a:r>
              <a:rPr sz="1200" spc="75" dirty="0">
                <a:latin typeface="Cambria"/>
                <a:cs typeface="Cambria"/>
              </a:rPr>
              <a:t>which</a:t>
            </a:r>
            <a:r>
              <a:rPr sz="1200" spc="120" dirty="0">
                <a:latin typeface="Cambria"/>
                <a:cs typeface="Cambria"/>
              </a:rPr>
              <a:t> </a:t>
            </a:r>
            <a:r>
              <a:rPr sz="1200" spc="65" dirty="0">
                <a:latin typeface="Cambria"/>
                <a:cs typeface="Cambria"/>
              </a:rPr>
              <a:t>is</a:t>
            </a:r>
            <a:r>
              <a:rPr sz="1200" spc="120" dirty="0">
                <a:latin typeface="Cambria"/>
                <a:cs typeface="Cambria"/>
              </a:rPr>
              <a:t> </a:t>
            </a:r>
            <a:r>
              <a:rPr sz="1200" spc="60" dirty="0">
                <a:latin typeface="Cambria"/>
                <a:cs typeface="Cambria"/>
              </a:rPr>
              <a:t>transferred</a:t>
            </a:r>
            <a:r>
              <a:rPr sz="1200" spc="120" dirty="0">
                <a:latin typeface="Cambria"/>
                <a:cs typeface="Cambria"/>
              </a:rPr>
              <a:t> </a:t>
            </a:r>
            <a:r>
              <a:rPr sz="1200" spc="40" dirty="0">
                <a:latin typeface="Cambria"/>
                <a:cs typeface="Cambria"/>
              </a:rPr>
              <a:t>to</a:t>
            </a:r>
            <a:r>
              <a:rPr sz="1200" spc="120" dirty="0">
                <a:latin typeface="Cambria"/>
                <a:cs typeface="Cambria"/>
              </a:rPr>
              <a:t> </a:t>
            </a:r>
            <a:r>
              <a:rPr sz="1200" spc="70" dirty="0">
                <a:latin typeface="Cambria"/>
                <a:cs typeface="Cambria"/>
              </a:rPr>
              <a:t>the</a:t>
            </a:r>
            <a:r>
              <a:rPr sz="1200" spc="120" dirty="0">
                <a:latin typeface="Cambria"/>
                <a:cs typeface="Cambria"/>
              </a:rPr>
              <a:t> </a:t>
            </a:r>
            <a:r>
              <a:rPr sz="1200" spc="140" dirty="0">
                <a:latin typeface="Cambria"/>
                <a:cs typeface="Cambria"/>
              </a:rPr>
              <a:t>CPU.</a:t>
            </a:r>
            <a:endParaRPr sz="1200">
              <a:latin typeface="Cambria"/>
              <a:cs typeface="Cambria"/>
            </a:endParaRPr>
          </a:p>
          <a:p>
            <a:pPr marL="697865" marR="5080" lvl="1" indent="-228600">
              <a:lnSpc>
                <a:spcPts val="1410"/>
              </a:lnSpc>
              <a:spcBef>
                <a:spcPts val="90"/>
              </a:spcBef>
              <a:buFont typeface="Symbol"/>
              <a:buChar char=""/>
              <a:tabLst>
                <a:tab pos="697865" algn="l"/>
                <a:tab pos="698500" algn="l"/>
              </a:tabLst>
            </a:pPr>
            <a:r>
              <a:rPr sz="1200" spc="60" dirty="0">
                <a:latin typeface="Cambria"/>
                <a:cs typeface="Cambria"/>
              </a:rPr>
              <a:t>Another</a:t>
            </a:r>
            <a:r>
              <a:rPr sz="1200" spc="170" dirty="0">
                <a:latin typeface="Cambria"/>
                <a:cs typeface="Cambria"/>
              </a:rPr>
              <a:t> </a:t>
            </a:r>
            <a:r>
              <a:rPr sz="1200" spc="80" dirty="0">
                <a:latin typeface="Cambria"/>
                <a:cs typeface="Cambria"/>
              </a:rPr>
              <a:t>output</a:t>
            </a:r>
            <a:r>
              <a:rPr sz="1200" spc="175" dirty="0">
                <a:latin typeface="Cambria"/>
                <a:cs typeface="Cambria"/>
              </a:rPr>
              <a:t> </a:t>
            </a:r>
            <a:r>
              <a:rPr sz="1200" spc="50" dirty="0">
                <a:latin typeface="Cambria"/>
                <a:cs typeface="Cambria"/>
              </a:rPr>
              <a:t>from</a:t>
            </a:r>
            <a:r>
              <a:rPr sz="1200" spc="180" dirty="0">
                <a:latin typeface="Cambria"/>
                <a:cs typeface="Cambria"/>
              </a:rPr>
              <a:t> </a:t>
            </a:r>
            <a:r>
              <a:rPr sz="1200" spc="70" dirty="0">
                <a:latin typeface="Cambria"/>
                <a:cs typeface="Cambria"/>
              </a:rPr>
              <a:t>the</a:t>
            </a:r>
            <a:r>
              <a:rPr sz="1200" spc="175" dirty="0">
                <a:latin typeface="Cambria"/>
                <a:cs typeface="Cambria"/>
              </a:rPr>
              <a:t> </a:t>
            </a:r>
            <a:r>
              <a:rPr sz="1200" spc="60" dirty="0">
                <a:latin typeface="Cambria"/>
                <a:cs typeface="Cambria"/>
              </a:rPr>
              <a:t>encoder</a:t>
            </a:r>
            <a:r>
              <a:rPr sz="1200" spc="170" dirty="0">
                <a:latin typeface="Cambria"/>
                <a:cs typeface="Cambria"/>
              </a:rPr>
              <a:t> </a:t>
            </a:r>
            <a:r>
              <a:rPr sz="1200" spc="75" dirty="0">
                <a:latin typeface="Cambria"/>
                <a:cs typeface="Cambria"/>
              </a:rPr>
              <a:t>sets</a:t>
            </a:r>
            <a:r>
              <a:rPr sz="1200" spc="175" dirty="0">
                <a:latin typeface="Cambria"/>
                <a:cs typeface="Cambria"/>
              </a:rPr>
              <a:t> </a:t>
            </a:r>
            <a:r>
              <a:rPr sz="1200" spc="110" dirty="0">
                <a:latin typeface="Cambria"/>
                <a:cs typeface="Cambria"/>
              </a:rPr>
              <a:t>an</a:t>
            </a:r>
            <a:r>
              <a:rPr sz="1200" spc="180" dirty="0">
                <a:latin typeface="Cambria"/>
                <a:cs typeface="Cambria"/>
              </a:rPr>
              <a:t> </a:t>
            </a:r>
            <a:r>
              <a:rPr sz="1200" spc="60" dirty="0">
                <a:latin typeface="Cambria"/>
                <a:cs typeface="Cambria"/>
              </a:rPr>
              <a:t>interrupt</a:t>
            </a:r>
            <a:r>
              <a:rPr sz="1200" spc="175" dirty="0">
                <a:latin typeface="Cambria"/>
                <a:cs typeface="Cambria"/>
              </a:rPr>
              <a:t> </a:t>
            </a:r>
            <a:r>
              <a:rPr sz="1200" spc="95" dirty="0">
                <a:latin typeface="Cambria"/>
                <a:cs typeface="Cambria"/>
              </a:rPr>
              <a:t>status</a:t>
            </a:r>
            <a:r>
              <a:rPr sz="1200" spc="175" dirty="0">
                <a:latin typeface="Cambria"/>
                <a:cs typeface="Cambria"/>
              </a:rPr>
              <a:t> </a:t>
            </a:r>
            <a:r>
              <a:rPr sz="1200" spc="45" dirty="0">
                <a:latin typeface="Cambria"/>
                <a:cs typeface="Cambria"/>
              </a:rPr>
              <a:t>flip-flop</a:t>
            </a:r>
            <a:r>
              <a:rPr sz="1200" spc="170" dirty="0">
                <a:latin typeface="Cambria"/>
                <a:cs typeface="Cambria"/>
              </a:rPr>
              <a:t> </a:t>
            </a:r>
            <a:r>
              <a:rPr sz="1200" spc="80" dirty="0">
                <a:latin typeface="Cambria"/>
                <a:cs typeface="Cambria"/>
              </a:rPr>
              <a:t>IST </a:t>
            </a:r>
            <a:r>
              <a:rPr sz="1200" spc="-250" dirty="0">
                <a:latin typeface="Cambria"/>
                <a:cs typeface="Cambria"/>
              </a:rPr>
              <a:t> </a:t>
            </a:r>
            <a:r>
              <a:rPr sz="1200" spc="70" dirty="0">
                <a:latin typeface="Cambria"/>
                <a:cs typeface="Cambria"/>
              </a:rPr>
              <a:t>when</a:t>
            </a:r>
            <a:r>
              <a:rPr sz="1200" spc="120" dirty="0">
                <a:latin typeface="Cambria"/>
                <a:cs typeface="Cambria"/>
              </a:rPr>
              <a:t> </a:t>
            </a:r>
            <a:r>
              <a:rPr sz="1200" spc="110" dirty="0">
                <a:latin typeface="Cambria"/>
                <a:cs typeface="Cambria"/>
              </a:rPr>
              <a:t>an</a:t>
            </a:r>
            <a:r>
              <a:rPr sz="1200" spc="114" dirty="0">
                <a:latin typeface="Cambria"/>
                <a:cs typeface="Cambria"/>
              </a:rPr>
              <a:t> </a:t>
            </a:r>
            <a:r>
              <a:rPr sz="1200" spc="60" dirty="0">
                <a:latin typeface="Cambria"/>
                <a:cs typeface="Cambria"/>
              </a:rPr>
              <a:t>interrupt</a:t>
            </a:r>
            <a:r>
              <a:rPr sz="1200" spc="120" dirty="0">
                <a:latin typeface="Cambria"/>
                <a:cs typeface="Cambria"/>
              </a:rPr>
              <a:t> </a:t>
            </a:r>
            <a:r>
              <a:rPr sz="1200" spc="85" dirty="0">
                <a:latin typeface="Cambria"/>
                <a:cs typeface="Cambria"/>
              </a:rPr>
              <a:t>that</a:t>
            </a:r>
            <a:r>
              <a:rPr sz="1200" spc="120" dirty="0">
                <a:latin typeface="Cambria"/>
                <a:cs typeface="Cambria"/>
              </a:rPr>
              <a:t> </a:t>
            </a:r>
            <a:r>
              <a:rPr sz="1200" spc="65" dirty="0">
                <a:latin typeface="Cambria"/>
                <a:cs typeface="Cambria"/>
              </a:rPr>
              <a:t>is</a:t>
            </a:r>
            <a:r>
              <a:rPr sz="1200" spc="120" dirty="0">
                <a:latin typeface="Cambria"/>
                <a:cs typeface="Cambria"/>
              </a:rPr>
              <a:t> </a:t>
            </a:r>
            <a:r>
              <a:rPr sz="1200" spc="65" dirty="0">
                <a:latin typeface="Cambria"/>
                <a:cs typeface="Cambria"/>
              </a:rPr>
              <a:t>not</a:t>
            </a:r>
            <a:r>
              <a:rPr sz="1200" spc="114" dirty="0">
                <a:latin typeface="Cambria"/>
                <a:cs typeface="Cambria"/>
              </a:rPr>
              <a:t> </a:t>
            </a:r>
            <a:r>
              <a:rPr sz="1200" spc="95" dirty="0">
                <a:latin typeface="Cambria"/>
                <a:cs typeface="Cambria"/>
              </a:rPr>
              <a:t>masked</a:t>
            </a:r>
            <a:r>
              <a:rPr sz="1200" spc="114" dirty="0">
                <a:latin typeface="Cambria"/>
                <a:cs typeface="Cambria"/>
              </a:rPr>
              <a:t> </a:t>
            </a:r>
            <a:r>
              <a:rPr sz="1200" spc="85" dirty="0">
                <a:latin typeface="Cambria"/>
                <a:cs typeface="Cambria"/>
              </a:rPr>
              <a:t>occurs.</a:t>
            </a:r>
            <a:endParaRPr sz="1200">
              <a:latin typeface="Cambria"/>
              <a:cs typeface="Cambria"/>
            </a:endParaRPr>
          </a:p>
          <a:p>
            <a:pPr marL="697865" marR="8890" lvl="1" indent="-228600">
              <a:lnSpc>
                <a:spcPts val="1400"/>
              </a:lnSpc>
              <a:spcBef>
                <a:spcPts val="80"/>
              </a:spcBef>
              <a:buFont typeface="Symbol"/>
              <a:buChar char=""/>
              <a:tabLst>
                <a:tab pos="697865" algn="l"/>
                <a:tab pos="698500" algn="l"/>
              </a:tabLst>
            </a:pPr>
            <a:r>
              <a:rPr sz="1200" spc="60" dirty="0">
                <a:latin typeface="Cambria"/>
                <a:cs typeface="Cambria"/>
              </a:rPr>
              <a:t>The</a:t>
            </a:r>
            <a:r>
              <a:rPr sz="1200" spc="114" dirty="0">
                <a:latin typeface="Cambria"/>
                <a:cs typeface="Cambria"/>
              </a:rPr>
              <a:t> </a:t>
            </a:r>
            <a:r>
              <a:rPr sz="1200" spc="60" dirty="0">
                <a:latin typeface="Cambria"/>
                <a:cs typeface="Cambria"/>
              </a:rPr>
              <a:t>interrupt</a:t>
            </a:r>
            <a:r>
              <a:rPr sz="1200" spc="130" dirty="0">
                <a:latin typeface="Cambria"/>
                <a:cs typeface="Cambria"/>
              </a:rPr>
              <a:t> </a:t>
            </a:r>
            <a:r>
              <a:rPr sz="1200" spc="70" dirty="0">
                <a:latin typeface="Cambria"/>
                <a:cs typeface="Cambria"/>
              </a:rPr>
              <a:t>enable</a:t>
            </a:r>
            <a:r>
              <a:rPr sz="1200" spc="135" dirty="0">
                <a:latin typeface="Cambria"/>
                <a:cs typeface="Cambria"/>
              </a:rPr>
              <a:t> </a:t>
            </a:r>
            <a:r>
              <a:rPr sz="1200" spc="45" dirty="0">
                <a:latin typeface="Cambria"/>
                <a:cs typeface="Cambria"/>
              </a:rPr>
              <a:t>flip-flop</a:t>
            </a:r>
            <a:r>
              <a:rPr sz="1200" spc="120" dirty="0">
                <a:latin typeface="Cambria"/>
                <a:cs typeface="Cambria"/>
              </a:rPr>
              <a:t> </a:t>
            </a:r>
            <a:r>
              <a:rPr sz="1200" spc="85" dirty="0">
                <a:latin typeface="Cambria"/>
                <a:cs typeface="Cambria"/>
              </a:rPr>
              <a:t>IEN</a:t>
            </a:r>
            <a:r>
              <a:rPr sz="1200" spc="114" dirty="0">
                <a:latin typeface="Cambria"/>
                <a:cs typeface="Cambria"/>
              </a:rPr>
              <a:t> </a:t>
            </a:r>
            <a:r>
              <a:rPr sz="1200" spc="105" dirty="0">
                <a:latin typeface="Cambria"/>
                <a:cs typeface="Cambria"/>
              </a:rPr>
              <a:t>can</a:t>
            </a:r>
            <a:r>
              <a:rPr sz="1200" spc="120" dirty="0">
                <a:latin typeface="Cambria"/>
                <a:cs typeface="Cambria"/>
              </a:rPr>
              <a:t> </a:t>
            </a:r>
            <a:r>
              <a:rPr sz="1200" spc="60" dirty="0">
                <a:latin typeface="Cambria"/>
                <a:cs typeface="Cambria"/>
              </a:rPr>
              <a:t>be</a:t>
            </a:r>
            <a:r>
              <a:rPr sz="1200" spc="130" dirty="0">
                <a:latin typeface="Cambria"/>
                <a:cs typeface="Cambria"/>
              </a:rPr>
              <a:t> </a:t>
            </a:r>
            <a:r>
              <a:rPr sz="1200" spc="65" dirty="0">
                <a:latin typeface="Cambria"/>
                <a:cs typeface="Cambria"/>
              </a:rPr>
              <a:t>set</a:t>
            </a:r>
            <a:r>
              <a:rPr sz="1200" spc="114" dirty="0">
                <a:latin typeface="Cambria"/>
                <a:cs typeface="Cambria"/>
              </a:rPr>
              <a:t> </a:t>
            </a:r>
            <a:r>
              <a:rPr sz="1200" spc="30" dirty="0">
                <a:latin typeface="Cambria"/>
                <a:cs typeface="Cambria"/>
              </a:rPr>
              <a:t>or</a:t>
            </a:r>
            <a:r>
              <a:rPr sz="1200" spc="120" dirty="0">
                <a:latin typeface="Cambria"/>
                <a:cs typeface="Cambria"/>
              </a:rPr>
              <a:t> </a:t>
            </a:r>
            <a:r>
              <a:rPr sz="1200" spc="60" dirty="0">
                <a:latin typeface="Cambria"/>
                <a:cs typeface="Cambria"/>
              </a:rPr>
              <a:t>cleared</a:t>
            </a:r>
            <a:r>
              <a:rPr sz="1200" spc="114" dirty="0">
                <a:latin typeface="Cambria"/>
                <a:cs typeface="Cambria"/>
              </a:rPr>
              <a:t> </a:t>
            </a:r>
            <a:r>
              <a:rPr sz="1200" spc="60" dirty="0">
                <a:latin typeface="Cambria"/>
                <a:cs typeface="Cambria"/>
              </a:rPr>
              <a:t>by</a:t>
            </a:r>
            <a:r>
              <a:rPr sz="1200" spc="114" dirty="0">
                <a:latin typeface="Cambria"/>
                <a:cs typeface="Cambria"/>
              </a:rPr>
              <a:t> </a:t>
            </a:r>
            <a:r>
              <a:rPr sz="1200" spc="70" dirty="0">
                <a:latin typeface="Cambria"/>
                <a:cs typeface="Cambria"/>
              </a:rPr>
              <a:t>the</a:t>
            </a:r>
            <a:r>
              <a:rPr sz="1200" spc="135" dirty="0">
                <a:latin typeface="Cambria"/>
                <a:cs typeface="Cambria"/>
              </a:rPr>
              <a:t> </a:t>
            </a:r>
            <a:r>
              <a:rPr sz="1200" spc="60" dirty="0">
                <a:latin typeface="Cambria"/>
                <a:cs typeface="Cambria"/>
              </a:rPr>
              <a:t>program </a:t>
            </a:r>
            <a:r>
              <a:rPr sz="1200" spc="-250" dirty="0">
                <a:latin typeface="Cambria"/>
                <a:cs typeface="Cambria"/>
              </a:rPr>
              <a:t> </a:t>
            </a:r>
            <a:r>
              <a:rPr sz="1200" spc="40" dirty="0">
                <a:latin typeface="Cambria"/>
                <a:cs typeface="Cambria"/>
              </a:rPr>
              <a:t>to</a:t>
            </a:r>
            <a:r>
              <a:rPr sz="1200" spc="120" dirty="0">
                <a:latin typeface="Cambria"/>
                <a:cs typeface="Cambria"/>
              </a:rPr>
              <a:t> </a:t>
            </a:r>
            <a:r>
              <a:rPr sz="1200" spc="35" dirty="0">
                <a:latin typeface="Cambria"/>
                <a:cs typeface="Cambria"/>
              </a:rPr>
              <a:t>provide</a:t>
            </a:r>
            <a:r>
              <a:rPr sz="1200" spc="114" dirty="0">
                <a:latin typeface="Cambria"/>
                <a:cs typeface="Cambria"/>
              </a:rPr>
              <a:t> </a:t>
            </a:r>
            <a:r>
              <a:rPr sz="1200" spc="110" dirty="0">
                <a:latin typeface="Cambria"/>
                <a:cs typeface="Cambria"/>
              </a:rPr>
              <a:t>an</a:t>
            </a:r>
            <a:r>
              <a:rPr sz="1200" spc="120" dirty="0">
                <a:latin typeface="Cambria"/>
                <a:cs typeface="Cambria"/>
              </a:rPr>
              <a:t> </a:t>
            </a:r>
            <a:r>
              <a:rPr sz="1200" spc="35" dirty="0">
                <a:latin typeface="Cambria"/>
                <a:cs typeface="Cambria"/>
              </a:rPr>
              <a:t>overall</a:t>
            </a:r>
            <a:r>
              <a:rPr sz="1200" spc="114" dirty="0">
                <a:latin typeface="Cambria"/>
                <a:cs typeface="Cambria"/>
              </a:rPr>
              <a:t> </a:t>
            </a:r>
            <a:r>
              <a:rPr sz="1200" spc="55" dirty="0">
                <a:latin typeface="Cambria"/>
                <a:cs typeface="Cambria"/>
              </a:rPr>
              <a:t>control</a:t>
            </a:r>
            <a:r>
              <a:rPr sz="1200" spc="120" dirty="0">
                <a:latin typeface="Cambria"/>
                <a:cs typeface="Cambria"/>
              </a:rPr>
              <a:t> </a:t>
            </a:r>
            <a:r>
              <a:rPr sz="1200" spc="25" dirty="0">
                <a:latin typeface="Cambria"/>
                <a:cs typeface="Cambria"/>
              </a:rPr>
              <a:t>over</a:t>
            </a:r>
            <a:r>
              <a:rPr sz="1200" spc="114" dirty="0">
                <a:latin typeface="Cambria"/>
                <a:cs typeface="Cambria"/>
              </a:rPr>
              <a:t> </a:t>
            </a:r>
            <a:r>
              <a:rPr sz="1200" spc="70" dirty="0">
                <a:latin typeface="Cambria"/>
                <a:cs typeface="Cambria"/>
              </a:rPr>
              <a:t>the</a:t>
            </a:r>
            <a:r>
              <a:rPr sz="1200" spc="120" dirty="0">
                <a:latin typeface="Cambria"/>
                <a:cs typeface="Cambria"/>
              </a:rPr>
              <a:t> </a:t>
            </a:r>
            <a:r>
              <a:rPr sz="1200" spc="60" dirty="0">
                <a:latin typeface="Cambria"/>
                <a:cs typeface="Cambria"/>
              </a:rPr>
              <a:t>interrupt</a:t>
            </a:r>
            <a:r>
              <a:rPr sz="1200" spc="125" dirty="0">
                <a:latin typeface="Cambria"/>
                <a:cs typeface="Cambria"/>
              </a:rPr>
              <a:t> </a:t>
            </a:r>
            <a:r>
              <a:rPr sz="1200" spc="85" dirty="0">
                <a:latin typeface="Cambria"/>
                <a:cs typeface="Cambria"/>
              </a:rPr>
              <a:t>system.</a:t>
            </a:r>
            <a:endParaRPr sz="1200">
              <a:latin typeface="Cambria"/>
              <a:cs typeface="Cambria"/>
            </a:endParaRPr>
          </a:p>
          <a:p>
            <a:pPr marL="697865" marR="9525" lvl="1" indent="-228600">
              <a:lnSpc>
                <a:spcPts val="1400"/>
              </a:lnSpc>
              <a:spcBef>
                <a:spcPts val="95"/>
              </a:spcBef>
              <a:buFont typeface="Symbol"/>
              <a:buChar char=""/>
              <a:tabLst>
                <a:tab pos="697865" algn="l"/>
                <a:tab pos="698500" algn="l"/>
              </a:tabLst>
            </a:pPr>
            <a:r>
              <a:rPr sz="1200" spc="60" dirty="0">
                <a:latin typeface="Cambria"/>
                <a:cs typeface="Cambria"/>
              </a:rPr>
              <a:t>The</a:t>
            </a:r>
            <a:r>
              <a:rPr sz="1200" spc="175" dirty="0">
                <a:latin typeface="Cambria"/>
                <a:cs typeface="Cambria"/>
              </a:rPr>
              <a:t> </a:t>
            </a:r>
            <a:r>
              <a:rPr sz="1200" spc="85" dirty="0">
                <a:latin typeface="Cambria"/>
                <a:cs typeface="Cambria"/>
              </a:rPr>
              <a:t>outputs</a:t>
            </a:r>
            <a:r>
              <a:rPr sz="1200" spc="145" dirty="0">
                <a:latin typeface="Cambria"/>
                <a:cs typeface="Cambria"/>
              </a:rPr>
              <a:t> </a:t>
            </a:r>
            <a:r>
              <a:rPr sz="1200" spc="25" dirty="0">
                <a:latin typeface="Cambria"/>
                <a:cs typeface="Cambria"/>
              </a:rPr>
              <a:t>of</a:t>
            </a:r>
            <a:r>
              <a:rPr sz="1200" spc="215" dirty="0">
                <a:latin typeface="Cambria"/>
                <a:cs typeface="Cambria"/>
              </a:rPr>
              <a:t> </a:t>
            </a:r>
            <a:r>
              <a:rPr sz="1200" spc="80" dirty="0">
                <a:latin typeface="Cambria"/>
                <a:cs typeface="Cambria"/>
              </a:rPr>
              <a:t>IST</a:t>
            </a:r>
            <a:r>
              <a:rPr sz="1200" spc="150" dirty="0">
                <a:latin typeface="Cambria"/>
                <a:cs typeface="Cambria"/>
              </a:rPr>
              <a:t> </a:t>
            </a:r>
            <a:r>
              <a:rPr sz="1200" spc="80" dirty="0">
                <a:latin typeface="Cambria"/>
                <a:cs typeface="Cambria"/>
              </a:rPr>
              <a:t>ANDed</a:t>
            </a:r>
            <a:r>
              <a:rPr sz="1200" spc="150" dirty="0">
                <a:latin typeface="Cambria"/>
                <a:cs typeface="Cambria"/>
              </a:rPr>
              <a:t> </a:t>
            </a:r>
            <a:r>
              <a:rPr sz="1200" spc="50" dirty="0">
                <a:latin typeface="Cambria"/>
                <a:cs typeface="Cambria"/>
              </a:rPr>
              <a:t>with</a:t>
            </a:r>
            <a:r>
              <a:rPr sz="1200" spc="180" dirty="0">
                <a:latin typeface="Cambria"/>
                <a:cs typeface="Cambria"/>
              </a:rPr>
              <a:t> </a:t>
            </a:r>
            <a:r>
              <a:rPr sz="1200" spc="85" dirty="0">
                <a:latin typeface="Cambria"/>
                <a:cs typeface="Cambria"/>
              </a:rPr>
              <a:t>IEN</a:t>
            </a:r>
            <a:r>
              <a:rPr sz="1200" spc="155" dirty="0">
                <a:latin typeface="Cambria"/>
                <a:cs typeface="Cambria"/>
              </a:rPr>
              <a:t> </a:t>
            </a:r>
            <a:r>
              <a:rPr sz="1200" spc="35" dirty="0">
                <a:latin typeface="Cambria"/>
                <a:cs typeface="Cambria"/>
              </a:rPr>
              <a:t>provide</a:t>
            </a:r>
            <a:r>
              <a:rPr sz="1200" spc="195" dirty="0">
                <a:latin typeface="Cambria"/>
                <a:cs typeface="Cambria"/>
              </a:rPr>
              <a:t> </a:t>
            </a:r>
            <a:r>
              <a:rPr sz="1200" spc="110" dirty="0">
                <a:latin typeface="Cambria"/>
                <a:cs typeface="Cambria"/>
              </a:rPr>
              <a:t>a</a:t>
            </a:r>
            <a:r>
              <a:rPr sz="1200" spc="120" dirty="0">
                <a:latin typeface="Cambria"/>
                <a:cs typeface="Cambria"/>
              </a:rPr>
              <a:t> </a:t>
            </a:r>
            <a:r>
              <a:rPr sz="1200" spc="90" dirty="0">
                <a:latin typeface="Cambria"/>
                <a:cs typeface="Cambria"/>
              </a:rPr>
              <a:t>common </a:t>
            </a:r>
            <a:r>
              <a:rPr sz="1200" spc="145" dirty="0">
                <a:latin typeface="Cambria"/>
                <a:cs typeface="Cambria"/>
              </a:rPr>
              <a:t> </a:t>
            </a:r>
            <a:r>
              <a:rPr sz="1200" spc="60" dirty="0">
                <a:latin typeface="Cambria"/>
                <a:cs typeface="Cambria"/>
              </a:rPr>
              <a:t>interrupt </a:t>
            </a:r>
            <a:r>
              <a:rPr sz="1200" spc="-250" dirty="0">
                <a:latin typeface="Cambria"/>
                <a:cs typeface="Cambria"/>
              </a:rPr>
              <a:t> </a:t>
            </a:r>
            <a:r>
              <a:rPr sz="1200" spc="75" dirty="0">
                <a:latin typeface="Cambria"/>
                <a:cs typeface="Cambria"/>
              </a:rPr>
              <a:t>signal</a:t>
            </a:r>
            <a:r>
              <a:rPr sz="1200" spc="110" dirty="0">
                <a:latin typeface="Cambria"/>
                <a:cs typeface="Cambria"/>
              </a:rPr>
              <a:t> </a:t>
            </a:r>
            <a:r>
              <a:rPr sz="1200" spc="25" dirty="0">
                <a:latin typeface="Cambria"/>
                <a:cs typeface="Cambria"/>
              </a:rPr>
              <a:t>for</a:t>
            </a:r>
            <a:r>
              <a:rPr sz="1200" spc="120" dirty="0">
                <a:latin typeface="Cambria"/>
                <a:cs typeface="Cambria"/>
              </a:rPr>
              <a:t> </a:t>
            </a:r>
            <a:r>
              <a:rPr sz="1200" spc="70" dirty="0">
                <a:latin typeface="Cambria"/>
                <a:cs typeface="Cambria"/>
              </a:rPr>
              <a:t>the</a:t>
            </a:r>
            <a:r>
              <a:rPr sz="1200" spc="120" dirty="0">
                <a:latin typeface="Cambria"/>
                <a:cs typeface="Cambria"/>
              </a:rPr>
              <a:t> </a:t>
            </a:r>
            <a:r>
              <a:rPr sz="1200" spc="140" dirty="0">
                <a:latin typeface="Cambria"/>
                <a:cs typeface="Cambria"/>
              </a:rPr>
              <a:t>CPU.</a:t>
            </a:r>
            <a:endParaRPr sz="1200">
              <a:latin typeface="Cambria"/>
              <a:cs typeface="Cambria"/>
            </a:endParaRPr>
          </a:p>
          <a:p>
            <a:pPr marL="697865" marR="7620" lvl="1" indent="-228600" algn="just">
              <a:lnSpc>
                <a:spcPct val="97900"/>
              </a:lnSpc>
              <a:spcBef>
                <a:spcPts val="40"/>
              </a:spcBef>
              <a:buFont typeface="Symbol"/>
              <a:buChar char=""/>
              <a:tabLst>
                <a:tab pos="698500" algn="l"/>
              </a:tabLst>
            </a:pPr>
            <a:r>
              <a:rPr sz="1200" spc="60" dirty="0">
                <a:latin typeface="Cambria"/>
                <a:cs typeface="Cambria"/>
              </a:rPr>
              <a:t>The interrupt </a:t>
            </a:r>
            <a:r>
              <a:rPr sz="1200" spc="65" dirty="0">
                <a:latin typeface="Cambria"/>
                <a:cs typeface="Cambria"/>
              </a:rPr>
              <a:t>acknowledge </a:t>
            </a:r>
            <a:r>
              <a:rPr sz="1200" spc="80" dirty="0">
                <a:latin typeface="Cambria"/>
                <a:cs typeface="Cambria"/>
              </a:rPr>
              <a:t>INTACK </a:t>
            </a:r>
            <a:r>
              <a:rPr sz="1200" spc="75" dirty="0">
                <a:latin typeface="Cambria"/>
                <a:cs typeface="Cambria"/>
              </a:rPr>
              <a:t>signal </a:t>
            </a:r>
            <a:r>
              <a:rPr sz="1200" spc="50" dirty="0">
                <a:latin typeface="Cambria"/>
                <a:cs typeface="Cambria"/>
              </a:rPr>
              <a:t>from </a:t>
            </a:r>
            <a:r>
              <a:rPr sz="1200" spc="70" dirty="0">
                <a:latin typeface="Cambria"/>
                <a:cs typeface="Cambria"/>
              </a:rPr>
              <a:t>the </a:t>
            </a:r>
            <a:r>
              <a:rPr sz="1200" spc="140" dirty="0">
                <a:latin typeface="Cambria"/>
                <a:cs typeface="Cambria"/>
              </a:rPr>
              <a:t>CPU </a:t>
            </a:r>
            <a:r>
              <a:rPr sz="1200" spc="75" dirty="0">
                <a:latin typeface="Cambria"/>
                <a:cs typeface="Cambria"/>
              </a:rPr>
              <a:t>enables </a:t>
            </a:r>
            <a:r>
              <a:rPr sz="1200" spc="70" dirty="0">
                <a:latin typeface="Cambria"/>
                <a:cs typeface="Cambria"/>
              </a:rPr>
              <a:t>the </a:t>
            </a:r>
            <a:r>
              <a:rPr sz="1200" spc="75" dirty="0">
                <a:latin typeface="Cambria"/>
                <a:cs typeface="Cambria"/>
              </a:rPr>
              <a:t> </a:t>
            </a:r>
            <a:r>
              <a:rPr sz="1200" spc="110" dirty="0">
                <a:latin typeface="Cambria"/>
                <a:cs typeface="Cambria"/>
              </a:rPr>
              <a:t>bus </a:t>
            </a:r>
            <a:r>
              <a:rPr sz="1200" spc="60" dirty="0">
                <a:latin typeface="Cambria"/>
                <a:cs typeface="Cambria"/>
              </a:rPr>
              <a:t>buffers </a:t>
            </a:r>
            <a:r>
              <a:rPr sz="1200" spc="70" dirty="0">
                <a:latin typeface="Cambria"/>
                <a:cs typeface="Cambria"/>
              </a:rPr>
              <a:t>in the </a:t>
            </a:r>
            <a:r>
              <a:rPr sz="1200" spc="80" dirty="0">
                <a:latin typeface="Cambria"/>
                <a:cs typeface="Cambria"/>
              </a:rPr>
              <a:t>output </a:t>
            </a:r>
            <a:r>
              <a:rPr sz="1200" spc="45" dirty="0">
                <a:latin typeface="Cambria"/>
                <a:cs typeface="Cambria"/>
              </a:rPr>
              <a:t>register </a:t>
            </a:r>
            <a:r>
              <a:rPr sz="1200" spc="100" dirty="0">
                <a:latin typeface="Cambria"/>
                <a:cs typeface="Cambria"/>
              </a:rPr>
              <a:t>and </a:t>
            </a:r>
            <a:r>
              <a:rPr sz="1200" spc="110" dirty="0">
                <a:latin typeface="Cambria"/>
                <a:cs typeface="Cambria"/>
              </a:rPr>
              <a:t>a </a:t>
            </a:r>
            <a:r>
              <a:rPr sz="1200" spc="40" dirty="0">
                <a:latin typeface="Cambria"/>
                <a:cs typeface="Cambria"/>
              </a:rPr>
              <a:t>vector </a:t>
            </a:r>
            <a:r>
              <a:rPr sz="1200" spc="70" dirty="0">
                <a:latin typeface="Cambria"/>
                <a:cs typeface="Cambria"/>
              </a:rPr>
              <a:t>address </a:t>
            </a:r>
            <a:r>
              <a:rPr sz="1200" spc="110" dirty="0">
                <a:latin typeface="Cambria"/>
                <a:cs typeface="Cambria"/>
              </a:rPr>
              <a:t>VAD </a:t>
            </a:r>
            <a:r>
              <a:rPr sz="1200" spc="65" dirty="0">
                <a:latin typeface="Cambria"/>
                <a:cs typeface="Cambria"/>
              </a:rPr>
              <a:t>is placed </a:t>
            </a:r>
            <a:r>
              <a:rPr sz="1200" spc="70" dirty="0">
                <a:latin typeface="Cambria"/>
                <a:cs typeface="Cambria"/>
              </a:rPr>
              <a:t> </a:t>
            </a:r>
            <a:r>
              <a:rPr sz="1200" spc="55" dirty="0">
                <a:latin typeface="Cambria"/>
                <a:cs typeface="Cambria"/>
              </a:rPr>
              <a:t>into</a:t>
            </a:r>
            <a:r>
              <a:rPr sz="1200" spc="114" dirty="0">
                <a:latin typeface="Cambria"/>
                <a:cs typeface="Cambria"/>
              </a:rPr>
              <a:t> </a:t>
            </a:r>
            <a:r>
              <a:rPr sz="1200" spc="70" dirty="0">
                <a:latin typeface="Cambria"/>
                <a:cs typeface="Cambria"/>
              </a:rPr>
              <a:t>the</a:t>
            </a:r>
            <a:r>
              <a:rPr sz="1200" spc="120" dirty="0">
                <a:latin typeface="Cambria"/>
                <a:cs typeface="Cambria"/>
              </a:rPr>
              <a:t> </a:t>
            </a:r>
            <a:r>
              <a:rPr sz="1200" spc="80" dirty="0">
                <a:latin typeface="Cambria"/>
                <a:cs typeface="Cambria"/>
              </a:rPr>
              <a:t>data</a:t>
            </a:r>
            <a:r>
              <a:rPr sz="1200" spc="114" dirty="0">
                <a:latin typeface="Cambria"/>
                <a:cs typeface="Cambria"/>
              </a:rPr>
              <a:t> bus.</a:t>
            </a:r>
            <a:endParaRPr sz="1200">
              <a:latin typeface="Cambria"/>
              <a:cs typeface="Cambria"/>
            </a:endParaRPr>
          </a:p>
          <a:p>
            <a:pPr marL="12700" marR="7620" algn="just">
              <a:lnSpc>
                <a:spcPts val="1400"/>
              </a:lnSpc>
              <a:spcBef>
                <a:spcPts val="45"/>
              </a:spcBef>
            </a:pPr>
            <a:r>
              <a:rPr sz="1200" spc="60" dirty="0">
                <a:latin typeface="Cambria"/>
                <a:cs typeface="Cambria"/>
              </a:rPr>
              <a:t>The </a:t>
            </a:r>
            <a:r>
              <a:rPr sz="1200" spc="35" dirty="0">
                <a:latin typeface="Cambria"/>
                <a:cs typeface="Cambria"/>
              </a:rPr>
              <a:t>priority</a:t>
            </a:r>
            <a:r>
              <a:rPr sz="1200" spc="40" dirty="0">
                <a:latin typeface="Cambria"/>
                <a:cs typeface="Cambria"/>
              </a:rPr>
              <a:t> </a:t>
            </a:r>
            <a:r>
              <a:rPr sz="1200" spc="60" dirty="0">
                <a:latin typeface="Cambria"/>
                <a:cs typeface="Cambria"/>
              </a:rPr>
              <a:t>encoder </a:t>
            </a:r>
            <a:r>
              <a:rPr sz="1200" spc="65" dirty="0">
                <a:latin typeface="Cambria"/>
                <a:cs typeface="Cambria"/>
              </a:rPr>
              <a:t>is </a:t>
            </a:r>
            <a:r>
              <a:rPr sz="1200" spc="110" dirty="0">
                <a:latin typeface="Cambria"/>
                <a:cs typeface="Cambria"/>
              </a:rPr>
              <a:t>a </a:t>
            </a:r>
            <a:r>
              <a:rPr sz="1200" spc="65" dirty="0">
                <a:latin typeface="Cambria"/>
                <a:cs typeface="Cambria"/>
              </a:rPr>
              <a:t>circuit </a:t>
            </a:r>
            <a:r>
              <a:rPr sz="1200" spc="85" dirty="0">
                <a:latin typeface="Cambria"/>
                <a:cs typeface="Cambria"/>
              </a:rPr>
              <a:t>that </a:t>
            </a:r>
            <a:r>
              <a:rPr sz="1200" spc="75" dirty="0">
                <a:latin typeface="Cambria"/>
                <a:cs typeface="Cambria"/>
              </a:rPr>
              <a:t>implements </a:t>
            </a:r>
            <a:r>
              <a:rPr sz="1200" spc="70" dirty="0">
                <a:latin typeface="Cambria"/>
                <a:cs typeface="Cambria"/>
              </a:rPr>
              <a:t>the </a:t>
            </a:r>
            <a:r>
              <a:rPr sz="1200" spc="35" dirty="0">
                <a:latin typeface="Cambria"/>
                <a:cs typeface="Cambria"/>
              </a:rPr>
              <a:t>priority  </a:t>
            </a:r>
            <a:r>
              <a:rPr sz="1200" spc="80" dirty="0">
                <a:latin typeface="Cambria"/>
                <a:cs typeface="Cambria"/>
              </a:rPr>
              <a:t>function</a:t>
            </a:r>
            <a:r>
              <a:rPr sz="1200" spc="80" dirty="0">
                <a:solidFill>
                  <a:srgbClr val="C00000"/>
                </a:solidFill>
                <a:latin typeface="Cambria"/>
                <a:cs typeface="Cambria"/>
              </a:rPr>
              <a:t>. </a:t>
            </a:r>
            <a:r>
              <a:rPr sz="1200" spc="60" dirty="0">
                <a:solidFill>
                  <a:srgbClr val="C00000"/>
                </a:solidFill>
                <a:latin typeface="Cambria"/>
                <a:cs typeface="Cambria"/>
              </a:rPr>
              <a:t>The </a:t>
            </a:r>
            <a:r>
              <a:rPr sz="1200" spc="45" dirty="0">
                <a:solidFill>
                  <a:srgbClr val="C00000"/>
                </a:solidFill>
                <a:latin typeface="Cambria"/>
                <a:cs typeface="Cambria"/>
              </a:rPr>
              <a:t>logic </a:t>
            </a:r>
            <a:r>
              <a:rPr sz="1200" spc="50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1200" spc="25" dirty="0">
                <a:solidFill>
                  <a:srgbClr val="C00000"/>
                </a:solidFill>
                <a:latin typeface="Cambria"/>
                <a:cs typeface="Cambria"/>
              </a:rPr>
              <a:t>of</a:t>
            </a:r>
            <a:r>
              <a:rPr sz="1200" spc="295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1200" spc="70" dirty="0">
                <a:solidFill>
                  <a:srgbClr val="C00000"/>
                </a:solidFill>
                <a:latin typeface="Cambria"/>
                <a:cs typeface="Cambria"/>
              </a:rPr>
              <a:t>the</a:t>
            </a:r>
            <a:r>
              <a:rPr sz="1200" spc="300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1200" spc="35" dirty="0">
                <a:solidFill>
                  <a:srgbClr val="C00000"/>
                </a:solidFill>
                <a:latin typeface="Cambria"/>
                <a:cs typeface="Cambria"/>
              </a:rPr>
              <a:t>priority</a:t>
            </a:r>
            <a:r>
              <a:rPr sz="1200" spc="295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1200" spc="60" dirty="0">
                <a:solidFill>
                  <a:srgbClr val="C00000"/>
                </a:solidFill>
                <a:latin typeface="Cambria"/>
                <a:cs typeface="Cambria"/>
              </a:rPr>
              <a:t>encoder</a:t>
            </a:r>
            <a:r>
              <a:rPr sz="1200" spc="300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1200" spc="65" dirty="0">
                <a:solidFill>
                  <a:srgbClr val="C00000"/>
                </a:solidFill>
                <a:latin typeface="Cambria"/>
                <a:cs typeface="Cambria"/>
              </a:rPr>
              <a:t>is</a:t>
            </a:r>
            <a:r>
              <a:rPr sz="1200" spc="295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1200" spc="120" dirty="0">
                <a:solidFill>
                  <a:srgbClr val="C00000"/>
                </a:solidFill>
                <a:latin typeface="Cambria"/>
                <a:cs typeface="Cambria"/>
              </a:rPr>
              <a:t>such</a:t>
            </a:r>
            <a:r>
              <a:rPr sz="1200" spc="300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1200" spc="85" dirty="0">
                <a:solidFill>
                  <a:srgbClr val="C00000"/>
                </a:solidFill>
                <a:latin typeface="Cambria"/>
                <a:cs typeface="Cambria"/>
              </a:rPr>
              <a:t>that</a:t>
            </a:r>
            <a:r>
              <a:rPr sz="1200" spc="295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1200" spc="20" dirty="0">
                <a:solidFill>
                  <a:srgbClr val="C00000"/>
                </a:solidFill>
                <a:latin typeface="Cambria"/>
                <a:cs typeface="Cambria"/>
              </a:rPr>
              <a:t>if</a:t>
            </a:r>
            <a:r>
              <a:rPr sz="1200" spc="35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1200" spc="30" dirty="0">
                <a:solidFill>
                  <a:srgbClr val="C00000"/>
                </a:solidFill>
                <a:latin typeface="Cambria"/>
                <a:cs typeface="Cambria"/>
              </a:rPr>
              <a:t>two</a:t>
            </a:r>
            <a:r>
              <a:rPr sz="1200" spc="300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1200" spc="30" dirty="0">
                <a:solidFill>
                  <a:srgbClr val="C00000"/>
                </a:solidFill>
                <a:latin typeface="Cambria"/>
                <a:cs typeface="Cambria"/>
              </a:rPr>
              <a:t>or</a:t>
            </a:r>
            <a:r>
              <a:rPr sz="1200" spc="295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1200" spc="55" dirty="0">
                <a:solidFill>
                  <a:srgbClr val="C00000"/>
                </a:solidFill>
                <a:latin typeface="Cambria"/>
                <a:cs typeface="Cambria"/>
              </a:rPr>
              <a:t>more</a:t>
            </a:r>
            <a:r>
              <a:rPr sz="1200" spc="300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1200" spc="85" dirty="0">
                <a:solidFill>
                  <a:srgbClr val="C00000"/>
                </a:solidFill>
                <a:latin typeface="Cambria"/>
                <a:cs typeface="Cambria"/>
              </a:rPr>
              <a:t>inputs</a:t>
            </a:r>
            <a:r>
              <a:rPr sz="1200" spc="310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1200" spc="35" dirty="0">
                <a:solidFill>
                  <a:srgbClr val="C00000"/>
                </a:solidFill>
                <a:latin typeface="Cambria"/>
                <a:cs typeface="Cambria"/>
              </a:rPr>
              <a:t>arrive</a:t>
            </a:r>
            <a:r>
              <a:rPr sz="1200" spc="300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1200" spc="75" dirty="0">
                <a:solidFill>
                  <a:srgbClr val="C00000"/>
                </a:solidFill>
                <a:latin typeface="Cambria"/>
                <a:cs typeface="Cambria"/>
              </a:rPr>
              <a:t>at</a:t>
            </a:r>
            <a:r>
              <a:rPr sz="1200" spc="295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1200" spc="70" dirty="0">
                <a:solidFill>
                  <a:srgbClr val="C00000"/>
                </a:solidFill>
                <a:latin typeface="Cambria"/>
                <a:cs typeface="Cambria"/>
              </a:rPr>
              <a:t>the</a:t>
            </a:r>
            <a:r>
              <a:rPr sz="1200" spc="300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1200" spc="95" dirty="0">
                <a:solidFill>
                  <a:srgbClr val="C00000"/>
                </a:solidFill>
                <a:latin typeface="Cambria"/>
                <a:cs typeface="Cambria"/>
              </a:rPr>
              <a:t>same</a:t>
            </a:r>
            <a:endParaRPr sz="1200">
              <a:latin typeface="Cambria"/>
              <a:cs typeface="Cambria"/>
            </a:endParaRPr>
          </a:p>
          <a:p>
            <a:pPr marL="12700" algn="just">
              <a:lnSpc>
                <a:spcPts val="1380"/>
              </a:lnSpc>
            </a:pPr>
            <a:r>
              <a:rPr sz="1200" spc="75" dirty="0">
                <a:solidFill>
                  <a:srgbClr val="C00000"/>
                </a:solidFill>
                <a:latin typeface="Cambria"/>
                <a:cs typeface="Cambria"/>
              </a:rPr>
              <a:t>time,</a:t>
            </a:r>
            <a:r>
              <a:rPr sz="1200" spc="120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1200" spc="70" dirty="0">
                <a:solidFill>
                  <a:srgbClr val="C00000"/>
                </a:solidFill>
                <a:latin typeface="Cambria"/>
                <a:cs typeface="Cambria"/>
              </a:rPr>
              <a:t>the</a:t>
            </a:r>
            <a:r>
              <a:rPr sz="1200" spc="120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1200" spc="85" dirty="0">
                <a:solidFill>
                  <a:srgbClr val="C00000"/>
                </a:solidFill>
                <a:latin typeface="Cambria"/>
                <a:cs typeface="Cambria"/>
              </a:rPr>
              <a:t>input</a:t>
            </a:r>
            <a:r>
              <a:rPr sz="1200" spc="120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1200" spc="70" dirty="0">
                <a:solidFill>
                  <a:srgbClr val="C00000"/>
                </a:solidFill>
                <a:latin typeface="Cambria"/>
                <a:cs typeface="Cambria"/>
              </a:rPr>
              <a:t>having</a:t>
            </a:r>
            <a:r>
              <a:rPr sz="1200" spc="114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1200" spc="70" dirty="0">
                <a:solidFill>
                  <a:srgbClr val="C00000"/>
                </a:solidFill>
                <a:latin typeface="Cambria"/>
                <a:cs typeface="Cambria"/>
              </a:rPr>
              <a:t>the</a:t>
            </a:r>
            <a:r>
              <a:rPr sz="1200" spc="114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1200" spc="70" dirty="0">
                <a:solidFill>
                  <a:srgbClr val="C00000"/>
                </a:solidFill>
                <a:latin typeface="Cambria"/>
                <a:cs typeface="Cambria"/>
              </a:rPr>
              <a:t>highest</a:t>
            </a:r>
            <a:r>
              <a:rPr sz="1200" spc="114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1200" spc="35" dirty="0">
                <a:solidFill>
                  <a:srgbClr val="C00000"/>
                </a:solidFill>
                <a:latin typeface="Cambria"/>
                <a:cs typeface="Cambria"/>
              </a:rPr>
              <a:t>priority</a:t>
            </a:r>
            <a:r>
              <a:rPr sz="1200" spc="114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1200" spc="25" dirty="0">
                <a:solidFill>
                  <a:srgbClr val="C00000"/>
                </a:solidFill>
                <a:latin typeface="Cambria"/>
                <a:cs typeface="Cambria"/>
              </a:rPr>
              <a:t>will</a:t>
            </a:r>
            <a:r>
              <a:rPr sz="1200" spc="125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1200" spc="75" dirty="0">
                <a:solidFill>
                  <a:srgbClr val="C00000"/>
                </a:solidFill>
                <a:latin typeface="Cambria"/>
                <a:cs typeface="Cambria"/>
              </a:rPr>
              <a:t>take</a:t>
            </a:r>
            <a:r>
              <a:rPr sz="1200" spc="120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1200" spc="65" dirty="0">
                <a:solidFill>
                  <a:srgbClr val="C00000"/>
                </a:solidFill>
                <a:latin typeface="Cambria"/>
                <a:cs typeface="Cambria"/>
              </a:rPr>
              <a:t>precedence.</a:t>
            </a:r>
            <a:endParaRPr sz="1200">
              <a:latin typeface="Cambria"/>
              <a:cs typeface="Cambri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38739" y="342900"/>
            <a:ext cx="5380722" cy="406450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915</Words>
  <Application>Microsoft Office PowerPoint</Application>
  <PresentationFormat>Custom</PresentationFormat>
  <Paragraphs>57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2" baseType="lpstr">
      <vt:lpstr>Arial</vt:lpstr>
      <vt:lpstr>Cambria</vt:lpstr>
      <vt:lpstr>Century Gothic</vt:lpstr>
      <vt:lpstr>Courier New</vt:lpstr>
      <vt:lpstr>Symbol</vt:lpstr>
      <vt:lpstr>Times New Roman</vt:lpstr>
      <vt:lpstr>Wingdings</vt:lpstr>
      <vt:lpstr>Wingdings 3</vt:lpstr>
      <vt:lpstr>Wisp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ADEVEN</dc:creator>
  <cp:lastModifiedBy>hp</cp:lastModifiedBy>
  <cp:revision>1</cp:revision>
  <dcterms:created xsi:type="dcterms:W3CDTF">2022-07-26T08:37:47Z</dcterms:created>
  <dcterms:modified xsi:type="dcterms:W3CDTF">2022-07-26T08:38:24Z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2022-03-01T00:00:00Z</vt:filetime>
  </property>
  <property fmtid="{D5CDD505-2E9C-101B-9397-08002B2CF9AE}" pid="3" name="Creator">
    <vt:lpwstr>Microsoft® Office Word 2007</vt:lpwstr>
  </property>
  <property fmtid="{D5CDD505-2E9C-101B-9397-08002B2CF9AE}" pid="4" name="LastSaved">
    <vt:filetime>2022-07-26T00:00:00Z</vt:filetime>
  </property>
</Properties>
</file>