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60" r:id="rId5"/>
    <p:sldId id="259" r:id="rId6"/>
    <p:sldId id="263" r:id="rId7"/>
    <p:sldId id="264" r:id="rId8"/>
    <p:sldId id="265" r:id="rId9"/>
    <p:sldId id="261" r:id="rId10"/>
    <p:sldId id="262" r:id="rId11"/>
    <p:sldId id="267" r:id="rId12"/>
    <p:sldId id="270" r:id="rId13"/>
    <p:sldId id="271" r:id="rId14"/>
    <p:sldId id="272" r:id="rId15"/>
    <p:sldId id="292" r:id="rId16"/>
    <p:sldId id="294" r:id="rId17"/>
    <p:sldId id="295" r:id="rId18"/>
    <p:sldId id="296" r:id="rId19"/>
    <p:sldId id="297" r:id="rId20"/>
    <p:sldId id="273" r:id="rId21"/>
    <p:sldId id="298" r:id="rId22"/>
    <p:sldId id="299" r:id="rId23"/>
    <p:sldId id="274" r:id="rId24"/>
    <p:sldId id="275" r:id="rId25"/>
    <p:sldId id="276" r:id="rId26"/>
    <p:sldId id="277" r:id="rId27"/>
    <p:sldId id="278" r:id="rId28"/>
    <p:sldId id="279" r:id="rId29"/>
    <p:sldId id="280" r:id="rId30"/>
    <p:sldId id="291" r:id="rId31"/>
    <p:sldId id="282" r:id="rId32"/>
    <p:sldId id="283" r:id="rId33"/>
    <p:sldId id="284" r:id="rId34"/>
    <p:sldId id="285" r:id="rId35"/>
    <p:sldId id="286" r:id="rId36"/>
    <p:sldId id="287" r:id="rId37"/>
    <p:sldId id="288" r:id="rId38"/>
    <p:sldId id="289" r:id="rId39"/>
    <p:sldId id="29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34" autoAdjust="0"/>
  </p:normalViewPr>
  <p:slideViewPr>
    <p:cSldViewPr snapToGrid="0">
      <p:cViewPr varScale="1">
        <p:scale>
          <a:sx n="69" d="100"/>
          <a:sy n="69" d="100"/>
        </p:scale>
        <p:origin x="120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83F9B2-8885-4969-A53A-C3F06AF3EAE9}" type="datetimeFigureOut">
              <a:rPr lang="en-IN" smtClean="0"/>
              <a:t>16-10-2023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DF26EB-1D2B-460A-824A-702DA4C79367}" type="slidenum">
              <a:rPr lang="en-IN" smtClean="0"/>
              <a:t>‹#›</a:t>
            </a:fld>
            <a:endParaRPr lang="en-IN"/>
          </a:p>
        </p:txBody>
      </p:sp>
    </p:spTree>
    <p:extLst>
      <p:ext uri="{BB962C8B-B14F-4D97-AF65-F5344CB8AC3E}">
        <p14:creationId xmlns:p14="http://schemas.microsoft.com/office/powerpoint/2010/main" val="1847167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DF26EB-1D2B-460A-824A-702DA4C79367}" type="slidenum">
              <a:rPr lang="en-IN" smtClean="0"/>
              <a:t>15</a:t>
            </a:fld>
            <a:endParaRPr lang="en-IN"/>
          </a:p>
        </p:txBody>
      </p:sp>
    </p:spTree>
    <p:extLst>
      <p:ext uri="{BB962C8B-B14F-4D97-AF65-F5344CB8AC3E}">
        <p14:creationId xmlns:p14="http://schemas.microsoft.com/office/powerpoint/2010/main" val="1636970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D7B9-9FB5-9210-A8C5-0AA6F298C8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ACAC0A-21E8-F68D-A9FC-271ED6F97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9418B2-E3DC-7AF3-5EDF-BF06F73163FD}"/>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6AF291BD-C19A-67AE-9B42-2D16BC81DF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EC8709-D08A-7BB2-541E-B77FAD2DD31A}"/>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540067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D6049-DD1C-F4B5-67F7-FCCD85E1F2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013EBE-78E2-BEDC-E1FE-C79BF3171E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280F1-A12E-590F-B21A-50C82DD8908E}"/>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65AA1996-310B-C8B8-9187-06CE5222DA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5CDD8-248E-599F-9057-CEEE6D6B4A8C}"/>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169948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5AF13C-3209-6352-E201-BA701EB99D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C65513-68B5-41EC-6DC4-858AA09CBD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12997B-B745-8AB2-37CA-13F8BE4BCC02}"/>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5B29B3C4-94ED-DD3E-FFE6-487096CFFA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51BA82-3CD1-C94E-0023-F1E7D88423E2}"/>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331624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1734-2665-FDFB-8E24-C432AE54B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6A9B73-B6E2-3D76-1914-E3367E36B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06980E-6159-B776-1405-184D295FA26E}"/>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902CE608-70A0-5208-FAC4-FCC79FAAD7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578AEB-0D7C-07AB-449F-40D4DC3827EC}"/>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63274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CB7A9-4926-3BC2-EEC7-7B36C83B8A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141077-907E-97A9-1A1E-81D6ABB20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7886BA-D21C-54C0-29B4-56EE7CA64E3C}"/>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9299D3D6-AC06-AB81-E0A2-CD6B7623C2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F8342-500E-EE72-D6F4-8AB2C17F19B7}"/>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26080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AE811-E896-A9A8-C6BA-A9A6FB6143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958D7B-8232-3BEF-3E9E-9FB0ABD38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4590B6-9EA6-30F2-6B06-368E9C175D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4DB1CC-40F2-0827-D55F-CFD85465E6BB}"/>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6" name="Footer Placeholder 5">
            <a:extLst>
              <a:ext uri="{FF2B5EF4-FFF2-40B4-BE49-F238E27FC236}">
                <a16:creationId xmlns:a16="http://schemas.microsoft.com/office/drawing/2014/main" id="{43C2837F-706E-7026-D5AA-0512215972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AC4482-77A8-E898-3E01-283A61569007}"/>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274157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8726-642B-C03F-78B6-5D95ED674C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60016-23E2-B6A1-9939-2E0EB2AF6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03318-85D5-F9B0-E48F-A08D140E15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283B91-A0B7-41B2-1C72-58DE4CF60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3166C5-195A-4642-A962-CD455D3B29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05A79F-CBAB-EDDF-922E-3C7E2B5D7470}"/>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8" name="Footer Placeholder 7">
            <a:extLst>
              <a:ext uri="{FF2B5EF4-FFF2-40B4-BE49-F238E27FC236}">
                <a16:creationId xmlns:a16="http://schemas.microsoft.com/office/drawing/2014/main" id="{1D616CDF-0F52-90CA-8F3C-05EDD60808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A1C8F3-91BE-4398-36BD-2B762B8B3F07}"/>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373158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944C-E360-BE22-CACD-E442ED0D34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79FE97-3149-C73B-2065-7E554D1D5175}"/>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4" name="Footer Placeholder 3">
            <a:extLst>
              <a:ext uri="{FF2B5EF4-FFF2-40B4-BE49-F238E27FC236}">
                <a16:creationId xmlns:a16="http://schemas.microsoft.com/office/drawing/2014/main" id="{749F1030-1155-6390-F28E-012D172A80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7BA7B9-1BE1-396B-CE0A-A30C1D37A6DD}"/>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51318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897BC-E1E6-5795-8039-0E5A8208D908}"/>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3" name="Footer Placeholder 2">
            <a:extLst>
              <a:ext uri="{FF2B5EF4-FFF2-40B4-BE49-F238E27FC236}">
                <a16:creationId xmlns:a16="http://schemas.microsoft.com/office/drawing/2014/main" id="{1E9D7E50-3721-2BAA-CE3A-7CD33AB455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49D501C-18C1-5FE7-AFB4-D0BF3ACDB418}"/>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235176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22640-9CDE-9CA8-840C-6AECDEFC93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D11404-2F8B-A04D-2B6F-64115C0C22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1D68AD-CFE3-F55D-DDAF-6F3DF30A99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887DBA-CD48-105D-5BFD-61A260EF18E8}"/>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6" name="Footer Placeholder 5">
            <a:extLst>
              <a:ext uri="{FF2B5EF4-FFF2-40B4-BE49-F238E27FC236}">
                <a16:creationId xmlns:a16="http://schemas.microsoft.com/office/drawing/2014/main" id="{09598D4C-9B0C-A1B9-50B4-48AE4C0CE6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B7854B-757A-68A7-E010-854B402CB8DF}"/>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3913768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38D-E2CC-24CD-DD88-F1943D95D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BC3BE-42CF-2CC2-A5EE-A75E6F89F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F9FCA7-6BB9-558E-3BB0-06D22A0F1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BC8E92-1F20-057E-3BC3-51529B63C6EB}"/>
              </a:ext>
            </a:extLst>
          </p:cNvPr>
          <p:cNvSpPr>
            <a:spLocks noGrp="1"/>
          </p:cNvSpPr>
          <p:nvPr>
            <p:ph type="dt" sz="half" idx="10"/>
          </p:nvPr>
        </p:nvSpPr>
        <p:spPr/>
        <p:txBody>
          <a:bodyPr/>
          <a:lstStyle/>
          <a:p>
            <a:fld id="{7FD8A967-836D-4A62-8D86-9BBE53462AAD}" type="datetimeFigureOut">
              <a:rPr lang="en-IN" smtClean="0"/>
              <a:t>16-10-2023</a:t>
            </a:fld>
            <a:endParaRPr lang="en-IN"/>
          </a:p>
        </p:txBody>
      </p:sp>
      <p:sp>
        <p:nvSpPr>
          <p:cNvPr id="6" name="Footer Placeholder 5">
            <a:extLst>
              <a:ext uri="{FF2B5EF4-FFF2-40B4-BE49-F238E27FC236}">
                <a16:creationId xmlns:a16="http://schemas.microsoft.com/office/drawing/2014/main" id="{9FECDD60-DD0C-4096-F0DE-D5F7554A9E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FD4B5-6F48-1A19-9E7F-124F85C4670B}"/>
              </a:ext>
            </a:extLst>
          </p:cNvPr>
          <p:cNvSpPr>
            <a:spLocks noGrp="1"/>
          </p:cNvSpPr>
          <p:nvPr>
            <p:ph type="sldNum" sz="quarter" idx="12"/>
          </p:nvPr>
        </p:nvSpPr>
        <p:spPr/>
        <p:txBody>
          <a:bodyPr/>
          <a:lstStyle/>
          <a:p>
            <a:fld id="{3FF34708-4537-4136-8F87-AAE8F9D34F8D}" type="slidenum">
              <a:rPr lang="en-IN" smtClean="0"/>
              <a:t>‹#›</a:t>
            </a:fld>
            <a:endParaRPr lang="en-IN"/>
          </a:p>
        </p:txBody>
      </p:sp>
    </p:spTree>
    <p:extLst>
      <p:ext uri="{BB962C8B-B14F-4D97-AF65-F5344CB8AC3E}">
        <p14:creationId xmlns:p14="http://schemas.microsoft.com/office/powerpoint/2010/main" val="81485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4F451-10B5-7C2D-C095-786436B97F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1885F-1CD7-CE31-AB5B-C0A0A0B255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3DCC0-E1C3-A8C1-6DBF-2D3981425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8A967-836D-4A62-8D86-9BBE53462AAD}" type="datetimeFigureOut">
              <a:rPr lang="en-IN" smtClean="0"/>
              <a:t>16-10-2023</a:t>
            </a:fld>
            <a:endParaRPr lang="en-IN"/>
          </a:p>
        </p:txBody>
      </p:sp>
      <p:sp>
        <p:nvSpPr>
          <p:cNvPr id="5" name="Footer Placeholder 4">
            <a:extLst>
              <a:ext uri="{FF2B5EF4-FFF2-40B4-BE49-F238E27FC236}">
                <a16:creationId xmlns:a16="http://schemas.microsoft.com/office/drawing/2014/main" id="{452B2A86-352A-350D-BCA9-D70CDBED79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9DC10A-A523-84CF-8018-0B9BC9E49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34708-4537-4136-8F87-AAE8F9D34F8D}" type="slidenum">
              <a:rPr lang="en-IN" smtClean="0"/>
              <a:t>‹#›</a:t>
            </a:fld>
            <a:endParaRPr lang="en-IN"/>
          </a:p>
        </p:txBody>
      </p:sp>
    </p:spTree>
    <p:extLst>
      <p:ext uri="{BB962C8B-B14F-4D97-AF65-F5344CB8AC3E}">
        <p14:creationId xmlns:p14="http://schemas.microsoft.com/office/powerpoint/2010/main" val="242367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99222-C77B-6BE7-3883-81B94A255C1D}"/>
              </a:ext>
            </a:extLst>
          </p:cNvPr>
          <p:cNvSpPr>
            <a:spLocks noGrp="1"/>
          </p:cNvSpPr>
          <p:nvPr>
            <p:ph type="ctrTitle"/>
          </p:nvPr>
        </p:nvSpPr>
        <p:spPr/>
        <p:txBody>
          <a:bodyPr/>
          <a:lstStyle/>
          <a:p>
            <a:r>
              <a:rPr lang="en-US" dirty="0"/>
              <a:t>AVL Trees, B Trees, 2,3,4-Trees &amp; Red-Black Trees</a:t>
            </a:r>
            <a:endParaRPr lang="en-IN" dirty="0"/>
          </a:p>
        </p:txBody>
      </p:sp>
      <p:sp>
        <p:nvSpPr>
          <p:cNvPr id="3" name="Subtitle 2">
            <a:extLst>
              <a:ext uri="{FF2B5EF4-FFF2-40B4-BE49-F238E27FC236}">
                <a16:creationId xmlns:a16="http://schemas.microsoft.com/office/drawing/2014/main" id="{B1E8A84A-53D8-ACB3-1E23-8788115B230B}"/>
              </a:ext>
            </a:extLst>
          </p:cNvPr>
          <p:cNvSpPr>
            <a:spLocks noGrp="1"/>
          </p:cNvSpPr>
          <p:nvPr>
            <p:ph type="subTitle" idx="1"/>
          </p:nvPr>
        </p:nvSpPr>
        <p:spPr>
          <a:xfrm>
            <a:off x="1524000" y="3602038"/>
            <a:ext cx="9144000" cy="3032442"/>
          </a:xfrm>
        </p:spPr>
        <p:txBody>
          <a:bodyPr>
            <a:normAutofit fontScale="92500" lnSpcReduction="10000"/>
          </a:bodyPr>
          <a:lstStyle/>
          <a:p>
            <a:r>
              <a:rPr lang="en-US" dirty="0"/>
              <a:t>Lecture at CSE Dept. PDEU</a:t>
            </a:r>
          </a:p>
          <a:p>
            <a:r>
              <a:rPr lang="en-US" dirty="0"/>
              <a:t>17</a:t>
            </a:r>
            <a:r>
              <a:rPr lang="en-US" baseline="30000" dirty="0"/>
              <a:t>th</a:t>
            </a:r>
            <a:r>
              <a:rPr lang="en-US" dirty="0"/>
              <a:t> October, 2023</a:t>
            </a:r>
          </a:p>
          <a:p>
            <a:endParaRPr lang="en-US" dirty="0"/>
          </a:p>
          <a:p>
            <a:endParaRPr lang="en-US" dirty="0"/>
          </a:p>
          <a:p>
            <a:r>
              <a:rPr lang="en-US" dirty="0"/>
              <a:t>Rahul Muthu</a:t>
            </a:r>
          </a:p>
          <a:p>
            <a:r>
              <a:rPr lang="en-US" dirty="0"/>
              <a:t>Associate Professor</a:t>
            </a:r>
          </a:p>
          <a:p>
            <a:r>
              <a:rPr lang="en-US" dirty="0" err="1"/>
              <a:t>Dhirubhai</a:t>
            </a:r>
            <a:r>
              <a:rPr lang="en-US" dirty="0"/>
              <a:t> Ambani Institute of Information &amp;Communication Technology (DA-IICT)</a:t>
            </a:r>
            <a:endParaRPr lang="en-IN" dirty="0"/>
          </a:p>
        </p:txBody>
      </p:sp>
    </p:spTree>
    <p:extLst>
      <p:ext uri="{BB962C8B-B14F-4D97-AF65-F5344CB8AC3E}">
        <p14:creationId xmlns:p14="http://schemas.microsoft.com/office/powerpoint/2010/main" val="3852045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7D627-AA5B-7EE1-D58F-DC4FD77F434E}"/>
              </a:ext>
            </a:extLst>
          </p:cNvPr>
          <p:cNvSpPr>
            <a:spLocks noGrp="1"/>
          </p:cNvSpPr>
          <p:nvPr>
            <p:ph type="title"/>
          </p:nvPr>
        </p:nvSpPr>
        <p:spPr/>
        <p:txBody>
          <a:bodyPr/>
          <a:lstStyle/>
          <a:p>
            <a:r>
              <a:rPr lang="en-US" dirty="0"/>
              <a:t>More questions</a:t>
            </a:r>
            <a:endParaRPr lang="en-IN" dirty="0"/>
          </a:p>
        </p:txBody>
      </p:sp>
      <p:sp>
        <p:nvSpPr>
          <p:cNvPr id="3" name="Content Placeholder 2">
            <a:extLst>
              <a:ext uri="{FF2B5EF4-FFF2-40B4-BE49-F238E27FC236}">
                <a16:creationId xmlns:a16="http://schemas.microsoft.com/office/drawing/2014/main" id="{B995FB97-5FD8-3985-AA72-FF357F7282B3}"/>
              </a:ext>
            </a:extLst>
          </p:cNvPr>
          <p:cNvSpPr>
            <a:spLocks noGrp="1"/>
          </p:cNvSpPr>
          <p:nvPr>
            <p:ph idx="1"/>
          </p:nvPr>
        </p:nvSpPr>
        <p:spPr/>
        <p:txBody>
          <a:bodyPr>
            <a:normAutofit fontScale="85000" lnSpcReduction="20000"/>
          </a:bodyPr>
          <a:lstStyle/>
          <a:p>
            <a:pPr marL="0" indent="0">
              <a:buNone/>
            </a:pPr>
            <a:r>
              <a:rPr lang="en-US" dirty="0"/>
              <a:t>7. Write a simple recursive code to determine if a BST is an AVL Tree or not. Since it is given that it is a BST, you only need to check the structural property and not the key value property. </a:t>
            </a:r>
          </a:p>
          <a:p>
            <a:pPr marL="0" indent="0">
              <a:buNone/>
            </a:pPr>
            <a:r>
              <a:rPr lang="en-US" dirty="0"/>
              <a:t>8. Prove that any BST on n nodes can be transformed to any other BST on the same n nodes using at most 2n − 2 rotation operations.</a:t>
            </a:r>
          </a:p>
          <a:p>
            <a:pPr marL="0" indent="0">
              <a:buNone/>
            </a:pPr>
            <a:r>
              <a:rPr lang="en-US" dirty="0"/>
              <a:t>9. Suppose you have an AVL tree T</a:t>
            </a:r>
            <a:r>
              <a:rPr lang="en-US" baseline="-25000" dirty="0"/>
              <a:t>1</a:t>
            </a:r>
            <a:r>
              <a:rPr lang="en-US" dirty="0"/>
              <a:t>, and create a duplicate AVL tree T</a:t>
            </a:r>
            <a:r>
              <a:rPr lang="en-US" baseline="-25000" dirty="0"/>
              <a:t>2 </a:t>
            </a:r>
            <a:r>
              <a:rPr lang="en-US" dirty="0"/>
              <a:t> by inserting the identical keys as T</a:t>
            </a:r>
            <a:r>
              <a:rPr lang="en-US" baseline="-25000" dirty="0"/>
              <a:t>1, </a:t>
            </a:r>
            <a:r>
              <a:rPr lang="en-US" dirty="0"/>
              <a:t> starting from an initially empty tree. For which of the standard traversal orders of the tree T</a:t>
            </a:r>
            <a:r>
              <a:rPr lang="en-US" baseline="-25000" dirty="0"/>
              <a:t>1  </a:t>
            </a:r>
            <a:r>
              <a:rPr lang="en-US" dirty="0"/>
              <a:t> and inserting keys into T</a:t>
            </a:r>
            <a:r>
              <a:rPr lang="en-US" baseline="-25000" dirty="0"/>
              <a:t>2  </a:t>
            </a:r>
            <a:r>
              <a:rPr lang="en-US" dirty="0"/>
              <a:t> in that order, will result in no violation of AVL properties in any of the intermediate trees. Address the same question for deleting all the nodes of an AVL tree in some order.</a:t>
            </a:r>
          </a:p>
          <a:p>
            <a:pPr marL="0" indent="0">
              <a:buNone/>
            </a:pPr>
            <a:r>
              <a:rPr lang="en-US" dirty="0"/>
              <a:t>10. By how much an the height of a BST change upon a single rotation?</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71625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38F2DF-643A-92B8-01AE-67738F632502}"/>
              </a:ext>
            </a:extLst>
          </p:cNvPr>
          <p:cNvSpPr>
            <a:spLocks noGrp="1"/>
          </p:cNvSpPr>
          <p:nvPr>
            <p:ph type="title"/>
          </p:nvPr>
        </p:nvSpPr>
        <p:spPr/>
        <p:txBody>
          <a:bodyPr/>
          <a:lstStyle/>
          <a:p>
            <a:r>
              <a:rPr lang="en-US" dirty="0"/>
              <a:t>Algorithm 2: IS-AVL (T, x) </a:t>
            </a:r>
            <a:br>
              <a:rPr lang="en-US" dirty="0"/>
            </a:br>
            <a:endParaRPr lang="en-IN" dirty="0"/>
          </a:p>
        </p:txBody>
      </p:sp>
      <p:sp>
        <p:nvSpPr>
          <p:cNvPr id="5" name="Content Placeholder 4">
            <a:extLst>
              <a:ext uri="{FF2B5EF4-FFF2-40B4-BE49-F238E27FC236}">
                <a16:creationId xmlns:a16="http://schemas.microsoft.com/office/drawing/2014/main" id="{18F7544F-2B91-5E89-17DE-0C2DDB501A21}"/>
              </a:ext>
            </a:extLst>
          </p:cNvPr>
          <p:cNvSpPr>
            <a:spLocks noGrp="1"/>
          </p:cNvSpPr>
          <p:nvPr>
            <p:ph idx="1"/>
          </p:nvPr>
        </p:nvSpPr>
        <p:spPr/>
        <p:txBody>
          <a:bodyPr>
            <a:normAutofit lnSpcReduction="10000"/>
          </a:bodyPr>
          <a:lstStyle/>
          <a:p>
            <a:pPr marL="342900" indent="-342900">
              <a:buAutoNum type="arabicPeriod"/>
            </a:pPr>
            <a:r>
              <a:rPr lang="en-US" dirty="0"/>
              <a:t>if x = ∅ </a:t>
            </a:r>
          </a:p>
          <a:p>
            <a:pPr marL="342900" indent="-342900">
              <a:buAutoNum type="arabicPeriod"/>
            </a:pPr>
            <a:r>
              <a:rPr lang="en-US" dirty="0"/>
              <a:t>    then return TRUE </a:t>
            </a:r>
          </a:p>
          <a:p>
            <a:pPr marL="342900" indent="-342900">
              <a:buAutoNum type="arabicPeriod"/>
            </a:pPr>
            <a:r>
              <a:rPr lang="en-US" dirty="0"/>
              <a:t>if |h(left[x]) − h(right[x])| ≤ 1 </a:t>
            </a:r>
          </a:p>
          <a:p>
            <a:pPr marL="342900" indent="-342900">
              <a:buAutoNum type="arabicPeriod"/>
            </a:pPr>
            <a:r>
              <a:rPr lang="en-US" dirty="0"/>
              <a:t>    then if IS-AVL(T, left[x]) AND IS-AVL(T, right[x]) </a:t>
            </a:r>
          </a:p>
          <a:p>
            <a:pPr marL="342900" indent="-342900">
              <a:buAutoNum type="arabicPeriod"/>
            </a:pPr>
            <a:r>
              <a:rPr lang="en-US" dirty="0"/>
              <a:t>                 then return TRUE </a:t>
            </a:r>
          </a:p>
          <a:p>
            <a:pPr marL="0" indent="0">
              <a:buNone/>
            </a:pPr>
            <a:r>
              <a:rPr lang="en-US" dirty="0"/>
              <a:t>6.                    else return FALSE </a:t>
            </a:r>
          </a:p>
          <a:p>
            <a:pPr marL="0" indent="0">
              <a:buNone/>
            </a:pPr>
            <a:r>
              <a:rPr lang="en-US" dirty="0"/>
              <a:t>7.       else return FALSE</a:t>
            </a:r>
            <a:endParaRPr lang="en-IN" dirty="0"/>
          </a:p>
          <a:p>
            <a:pPr marL="0" indent="0">
              <a:buNone/>
            </a:pPr>
            <a:endParaRPr lang="en-IN" dirty="0"/>
          </a:p>
          <a:p>
            <a:pPr marL="0" indent="0">
              <a:buNone/>
            </a:pPr>
            <a:r>
              <a:rPr lang="en-IN" dirty="0"/>
              <a:t>Running time = </a:t>
            </a:r>
            <a:r>
              <a:rPr lang="el-GR" dirty="0"/>
              <a:t>ϴ</a:t>
            </a:r>
            <a:r>
              <a:rPr lang="en-US" dirty="0"/>
              <a:t>(n)</a:t>
            </a:r>
            <a:endParaRPr lang="en-IN" dirty="0"/>
          </a:p>
        </p:txBody>
      </p:sp>
    </p:spTree>
    <p:extLst>
      <p:ext uri="{BB962C8B-B14F-4D97-AF65-F5344CB8AC3E}">
        <p14:creationId xmlns:p14="http://schemas.microsoft.com/office/powerpoint/2010/main" val="222679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B397-8AF8-2DC8-42CE-EEC673899C7B}"/>
              </a:ext>
            </a:extLst>
          </p:cNvPr>
          <p:cNvSpPr>
            <a:spLocks noGrp="1"/>
          </p:cNvSpPr>
          <p:nvPr>
            <p:ph type="title"/>
          </p:nvPr>
        </p:nvSpPr>
        <p:spPr/>
        <p:txBody>
          <a:bodyPr/>
          <a:lstStyle/>
          <a:p>
            <a:r>
              <a:rPr lang="en-US" dirty="0"/>
              <a:t>Node heights Inter-dependence	</a:t>
            </a:r>
            <a:endParaRPr lang="en-IN" dirty="0"/>
          </a:p>
        </p:txBody>
      </p:sp>
      <p:sp>
        <p:nvSpPr>
          <p:cNvPr id="3" name="Content Placeholder 2">
            <a:extLst>
              <a:ext uri="{FF2B5EF4-FFF2-40B4-BE49-F238E27FC236}">
                <a16:creationId xmlns:a16="http://schemas.microsoft.com/office/drawing/2014/main" id="{889119A6-5757-08C0-2F54-A9EE043F0797}"/>
              </a:ext>
            </a:extLst>
          </p:cNvPr>
          <p:cNvSpPr>
            <a:spLocks noGrp="1"/>
          </p:cNvSpPr>
          <p:nvPr>
            <p:ph idx="1"/>
          </p:nvPr>
        </p:nvSpPr>
        <p:spPr/>
        <p:txBody>
          <a:bodyPr/>
          <a:lstStyle/>
          <a:p>
            <a:pPr marL="0" indent="0">
              <a:buNone/>
            </a:pPr>
            <a:r>
              <a:rPr lang="en-US" dirty="0"/>
              <a:t>The height of a node changing, potentially impacts only the height of its ancestors. </a:t>
            </a:r>
          </a:p>
          <a:p>
            <a:pPr marL="0" indent="0">
              <a:buNone/>
            </a:pPr>
            <a:endParaRPr lang="en-US" dirty="0"/>
          </a:p>
          <a:p>
            <a:pPr marL="0" indent="0">
              <a:buNone/>
            </a:pPr>
            <a:r>
              <a:rPr lang="en-US" dirty="0"/>
              <a:t>Thus, upon insertion or deletion of a node into/from an AVL tree, we the height of only those nodes that are ancestors of the removed node can change.</a:t>
            </a:r>
          </a:p>
          <a:p>
            <a:pPr marL="0" indent="0">
              <a:buNone/>
            </a:pPr>
            <a:endParaRPr lang="en-IN" dirty="0"/>
          </a:p>
          <a:p>
            <a:pPr marL="0" indent="0">
              <a:buNone/>
            </a:pPr>
            <a:r>
              <a:rPr lang="en-IN" dirty="0"/>
              <a:t>For this reason, the running time of AVL insert/delete restore procedures run in time O(log n). </a:t>
            </a:r>
          </a:p>
        </p:txBody>
      </p:sp>
    </p:spTree>
    <p:extLst>
      <p:ext uri="{BB962C8B-B14F-4D97-AF65-F5344CB8AC3E}">
        <p14:creationId xmlns:p14="http://schemas.microsoft.com/office/powerpoint/2010/main" val="1782864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B37AE-EFB9-2FE3-652B-AA75DB00DCA9}"/>
              </a:ext>
            </a:extLst>
          </p:cNvPr>
          <p:cNvSpPr>
            <a:spLocks noGrp="1"/>
          </p:cNvSpPr>
          <p:nvPr>
            <p:ph type="title"/>
          </p:nvPr>
        </p:nvSpPr>
        <p:spPr/>
        <p:txBody>
          <a:bodyPr/>
          <a:lstStyle/>
          <a:p>
            <a:r>
              <a:rPr lang="en-US" dirty="0"/>
              <a:t>AVL Balance condition</a:t>
            </a:r>
            <a:endParaRPr lang="en-IN" dirty="0"/>
          </a:p>
        </p:txBody>
      </p:sp>
      <p:pic>
        <p:nvPicPr>
          <p:cNvPr id="5" name="Content Placeholder 4">
            <a:extLst>
              <a:ext uri="{FF2B5EF4-FFF2-40B4-BE49-F238E27FC236}">
                <a16:creationId xmlns:a16="http://schemas.microsoft.com/office/drawing/2014/main" id="{15F3C7AD-6D9E-1EBE-CABE-A4EFBDEE90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63041"/>
            <a:ext cx="10515600" cy="5120640"/>
          </a:xfrm>
        </p:spPr>
      </p:pic>
    </p:spTree>
    <p:extLst>
      <p:ext uri="{BB962C8B-B14F-4D97-AF65-F5344CB8AC3E}">
        <p14:creationId xmlns:p14="http://schemas.microsoft.com/office/powerpoint/2010/main" val="279691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1FF6-6D80-F9B0-21B8-C6A64F141D03}"/>
              </a:ext>
            </a:extLst>
          </p:cNvPr>
          <p:cNvSpPr>
            <a:spLocks noGrp="1"/>
          </p:cNvSpPr>
          <p:nvPr>
            <p:ph type="title"/>
          </p:nvPr>
        </p:nvSpPr>
        <p:spPr/>
        <p:txBody>
          <a:bodyPr/>
          <a:lstStyle/>
          <a:p>
            <a:r>
              <a:rPr lang="en-US" dirty="0"/>
              <a:t>Algorithm 3: AVL-Insert-Restore (T, x)</a:t>
            </a:r>
            <a:endParaRPr lang="en-IN" dirty="0"/>
          </a:p>
        </p:txBody>
      </p:sp>
      <p:sp>
        <p:nvSpPr>
          <p:cNvPr id="3" name="Content Placeholder 2">
            <a:extLst>
              <a:ext uri="{FF2B5EF4-FFF2-40B4-BE49-F238E27FC236}">
                <a16:creationId xmlns:a16="http://schemas.microsoft.com/office/drawing/2014/main" id="{7DE9CAEC-BA37-02DC-EA71-78CCF511DEBF}"/>
              </a:ext>
            </a:extLst>
          </p:cNvPr>
          <p:cNvSpPr>
            <a:spLocks noGrp="1"/>
          </p:cNvSpPr>
          <p:nvPr>
            <p:ph idx="1"/>
          </p:nvPr>
        </p:nvSpPr>
        <p:spPr>
          <a:xfrm>
            <a:off x="0" y="1825624"/>
            <a:ext cx="12527280" cy="5032375"/>
          </a:xfrm>
        </p:spPr>
        <p:txBody>
          <a:bodyPr>
            <a:normAutofit fontScale="77500" lnSpcReduction="20000"/>
          </a:bodyPr>
          <a:lstStyle/>
          <a:p>
            <a:pPr marL="0" indent="0">
              <a:buNone/>
            </a:pPr>
            <a:r>
              <a:rPr lang="en-US" dirty="0"/>
              <a:t>1.y ← π[x] </a:t>
            </a:r>
          </a:p>
          <a:p>
            <a:pPr marL="0" indent="0">
              <a:buNone/>
            </a:pPr>
            <a:r>
              <a:rPr lang="en-US" dirty="0"/>
              <a:t>2. while y != ∅ AND Bal(y) ∈ {−1, +1} </a:t>
            </a:r>
          </a:p>
          <a:p>
            <a:pPr marL="514350" indent="-514350">
              <a:buAutoNum type="arabicPeriod" startAt="3"/>
            </a:pPr>
            <a:r>
              <a:rPr lang="en-US" dirty="0"/>
              <a:t>        do y ← π[y] </a:t>
            </a:r>
          </a:p>
          <a:p>
            <a:pPr marL="514350" indent="-514350">
              <a:buAutoNum type="arabicPeriod" startAt="3"/>
            </a:pPr>
            <a:r>
              <a:rPr lang="en-US" dirty="0"/>
              <a:t>        x ← π[x] </a:t>
            </a:r>
          </a:p>
          <a:p>
            <a:pPr marL="514350" indent="-514350">
              <a:buAutoNum type="arabicPeriod" startAt="3"/>
            </a:pPr>
            <a:r>
              <a:rPr lang="en-US" dirty="0"/>
              <a:t>if y = ∅ OR Bal(y) = 0 </a:t>
            </a:r>
          </a:p>
          <a:p>
            <a:pPr marL="514350" indent="-514350">
              <a:buAutoNum type="arabicPeriod" startAt="3"/>
            </a:pPr>
            <a:r>
              <a:rPr lang="en-US" dirty="0"/>
              <a:t>    then return </a:t>
            </a:r>
          </a:p>
          <a:p>
            <a:pPr marL="514350" indent="-514350">
              <a:buAutoNum type="arabicPeriod" startAt="3"/>
            </a:pPr>
            <a:r>
              <a:rPr lang="en-US" dirty="0"/>
              <a:t>if Bal(y) = −2 then if Bal(x) = +1 </a:t>
            </a:r>
          </a:p>
          <a:p>
            <a:pPr marL="514350" indent="-514350">
              <a:buAutoNum type="arabicPeriod" startAt="3"/>
            </a:pPr>
            <a:r>
              <a:rPr lang="en-US" dirty="0"/>
              <a:t>    then Right-rotate(T, x) </a:t>
            </a:r>
          </a:p>
          <a:p>
            <a:pPr marL="514350" indent="-514350">
              <a:buAutoNum type="arabicPeriod" startAt="3"/>
            </a:pPr>
            <a:r>
              <a:rPr lang="en-US" dirty="0"/>
              <a:t>Left-rotate(T, y) </a:t>
            </a:r>
          </a:p>
          <a:p>
            <a:pPr marL="514350" indent="-514350">
              <a:buAutoNum type="arabicPeriod" startAt="3"/>
            </a:pPr>
            <a:r>
              <a:rPr lang="en-US" dirty="0"/>
              <a:t>else if Bal(x) = −1</a:t>
            </a:r>
          </a:p>
          <a:p>
            <a:pPr marL="514350" indent="-514350">
              <a:buAutoNum type="arabicPeriod" startAt="3"/>
            </a:pPr>
            <a:r>
              <a:rPr lang="en-US" dirty="0"/>
              <a:t>         then Left-rotate(T, x) </a:t>
            </a:r>
          </a:p>
          <a:p>
            <a:pPr marL="514350" indent="-514350">
              <a:buAutoNum type="arabicPeriod" startAt="3"/>
            </a:pPr>
            <a:r>
              <a:rPr lang="en-US" dirty="0"/>
              <a:t>Right-rotate(T, y) </a:t>
            </a:r>
          </a:p>
          <a:p>
            <a:pPr marL="514350" indent="-514350">
              <a:buAutoNum type="arabicPeriod" startAt="3"/>
            </a:pPr>
            <a:r>
              <a:rPr lang="en-US" dirty="0"/>
              <a:t>Recompute heights for the nodes involved in rotations, as per the description before the rotate routines</a:t>
            </a:r>
            <a:endParaRPr lang="en-IN" dirty="0"/>
          </a:p>
        </p:txBody>
      </p:sp>
    </p:spTree>
    <p:extLst>
      <p:ext uri="{BB962C8B-B14F-4D97-AF65-F5344CB8AC3E}">
        <p14:creationId xmlns:p14="http://schemas.microsoft.com/office/powerpoint/2010/main" val="3169691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BC24C-636A-F659-2F78-78AC84C3D9C7}"/>
              </a:ext>
            </a:extLst>
          </p:cNvPr>
          <p:cNvSpPr>
            <a:spLocks noGrp="1"/>
          </p:cNvSpPr>
          <p:nvPr>
            <p:ph type="title"/>
          </p:nvPr>
        </p:nvSpPr>
        <p:spPr/>
        <p:txBody>
          <a:bodyPr/>
          <a:lstStyle/>
          <a:p>
            <a:r>
              <a:rPr lang="en-US" dirty="0"/>
              <a:t>Demo: AVL Insert Sequence </a:t>
            </a:r>
            <a:endParaRPr lang="en-IN" dirty="0"/>
          </a:p>
        </p:txBody>
      </p:sp>
      <p:pic>
        <p:nvPicPr>
          <p:cNvPr id="5" name="Content Placeholder 4">
            <a:extLst>
              <a:ext uri="{FF2B5EF4-FFF2-40B4-BE49-F238E27FC236}">
                <a16:creationId xmlns:a16="http://schemas.microsoft.com/office/drawing/2014/main" id="{77804576-30EB-D0C4-A499-BB0B08E4BD6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20191"/>
            <a:ext cx="10515600" cy="4972684"/>
          </a:xfrm>
        </p:spPr>
      </p:pic>
    </p:spTree>
    <p:extLst>
      <p:ext uri="{BB962C8B-B14F-4D97-AF65-F5344CB8AC3E}">
        <p14:creationId xmlns:p14="http://schemas.microsoft.com/office/powerpoint/2010/main" val="407400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71D2-B08E-F702-7F3F-284148F984A8}"/>
              </a:ext>
            </a:extLst>
          </p:cNvPr>
          <p:cNvSpPr>
            <a:spLocks noGrp="1"/>
          </p:cNvSpPr>
          <p:nvPr>
            <p:ph type="title"/>
          </p:nvPr>
        </p:nvSpPr>
        <p:spPr/>
        <p:txBody>
          <a:bodyPr/>
          <a:lstStyle/>
          <a:p>
            <a:r>
              <a:rPr lang="en-US" dirty="0"/>
              <a:t>(continued)… Double Rotate Case</a:t>
            </a:r>
            <a:endParaRPr lang="en-IN" dirty="0"/>
          </a:p>
        </p:txBody>
      </p:sp>
      <p:pic>
        <p:nvPicPr>
          <p:cNvPr id="5" name="Content Placeholder 4">
            <a:extLst>
              <a:ext uri="{FF2B5EF4-FFF2-40B4-BE49-F238E27FC236}">
                <a16:creationId xmlns:a16="http://schemas.microsoft.com/office/drawing/2014/main" id="{605A2107-1547-F866-F377-51C68D493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3541"/>
            <a:ext cx="10515600" cy="4368679"/>
          </a:xfrm>
        </p:spPr>
      </p:pic>
    </p:spTree>
    <p:extLst>
      <p:ext uri="{BB962C8B-B14F-4D97-AF65-F5344CB8AC3E}">
        <p14:creationId xmlns:p14="http://schemas.microsoft.com/office/powerpoint/2010/main" val="368783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F6101-6297-4FC4-F0CE-B30863602900}"/>
              </a:ext>
            </a:extLst>
          </p:cNvPr>
          <p:cNvSpPr>
            <a:spLocks noGrp="1"/>
          </p:cNvSpPr>
          <p:nvPr>
            <p:ph type="title"/>
          </p:nvPr>
        </p:nvSpPr>
        <p:spPr/>
        <p:txBody>
          <a:bodyPr/>
          <a:lstStyle/>
          <a:p>
            <a:r>
              <a:rPr lang="en-US" dirty="0"/>
              <a:t>(continued…) Single Rotate Case</a:t>
            </a:r>
            <a:endParaRPr lang="en-IN" dirty="0"/>
          </a:p>
        </p:txBody>
      </p:sp>
      <p:pic>
        <p:nvPicPr>
          <p:cNvPr id="5" name="Content Placeholder 4">
            <a:extLst>
              <a:ext uri="{FF2B5EF4-FFF2-40B4-BE49-F238E27FC236}">
                <a16:creationId xmlns:a16="http://schemas.microsoft.com/office/drawing/2014/main" id="{051FB554-8690-C83A-E29B-B8B0211000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3541"/>
            <a:ext cx="10515600" cy="4075505"/>
          </a:xfrm>
        </p:spPr>
      </p:pic>
    </p:spTree>
    <p:extLst>
      <p:ext uri="{BB962C8B-B14F-4D97-AF65-F5344CB8AC3E}">
        <p14:creationId xmlns:p14="http://schemas.microsoft.com/office/powerpoint/2010/main" val="1010838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A171B-5CF2-D1D0-E7E4-0FAE9060D954}"/>
              </a:ext>
            </a:extLst>
          </p:cNvPr>
          <p:cNvSpPr>
            <a:spLocks noGrp="1"/>
          </p:cNvSpPr>
          <p:nvPr>
            <p:ph type="title"/>
          </p:nvPr>
        </p:nvSpPr>
        <p:spPr/>
        <p:txBody>
          <a:bodyPr/>
          <a:lstStyle/>
          <a:p>
            <a:r>
              <a:rPr lang="en-US" dirty="0"/>
              <a:t>Different cases</a:t>
            </a:r>
            <a:endParaRPr lang="en-IN" dirty="0"/>
          </a:p>
        </p:txBody>
      </p:sp>
      <p:sp>
        <p:nvSpPr>
          <p:cNvPr id="3" name="Content Placeholder 2">
            <a:extLst>
              <a:ext uri="{FF2B5EF4-FFF2-40B4-BE49-F238E27FC236}">
                <a16:creationId xmlns:a16="http://schemas.microsoft.com/office/drawing/2014/main" id="{C45F7D3B-DE73-80DE-D459-FE8F7415DE27}"/>
              </a:ext>
            </a:extLst>
          </p:cNvPr>
          <p:cNvSpPr>
            <a:spLocks noGrp="1"/>
          </p:cNvSpPr>
          <p:nvPr>
            <p:ph idx="1"/>
          </p:nvPr>
        </p:nvSpPr>
        <p:spPr/>
        <p:txBody>
          <a:bodyPr>
            <a:normAutofit fontScale="92500" lnSpcReduction="10000"/>
          </a:bodyPr>
          <a:lstStyle/>
          <a:p>
            <a:r>
              <a:rPr lang="en-US" dirty="0"/>
              <a:t>When we encounter a deficit node (prior to insertion), along the path, we just terminate the algorithm.</a:t>
            </a:r>
          </a:p>
          <a:p>
            <a:r>
              <a:rPr lang="en-US" dirty="0"/>
              <a:t>When we encounter a surplus node (prior to insertion), along the path, we do a single or double rotation, according to the orientation of the last two links on the path, and then terminate.</a:t>
            </a:r>
          </a:p>
          <a:p>
            <a:r>
              <a:rPr lang="en-US" dirty="0"/>
              <a:t>If we encounter a balanced node (prior to insertion), along the path, we simply continue up the tree, with the height of that node being increased by 1.</a:t>
            </a:r>
          </a:p>
          <a:p>
            <a:pPr marL="0" indent="0">
              <a:buNone/>
            </a:pPr>
            <a:endParaRPr lang="en-US" dirty="0"/>
          </a:p>
          <a:p>
            <a:pPr marL="0" indent="0">
              <a:buNone/>
            </a:pPr>
            <a:r>
              <a:rPr lang="en-US" dirty="0"/>
              <a:t>The various cases corresponding to point 2 are shown in the figure on the next slide.</a:t>
            </a:r>
            <a:endParaRPr lang="en-IN" dirty="0"/>
          </a:p>
        </p:txBody>
      </p:sp>
    </p:spTree>
    <p:extLst>
      <p:ext uri="{BB962C8B-B14F-4D97-AF65-F5344CB8AC3E}">
        <p14:creationId xmlns:p14="http://schemas.microsoft.com/office/powerpoint/2010/main" val="990615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9DD47-CF46-81E3-B781-5C3E60B69429}"/>
              </a:ext>
            </a:extLst>
          </p:cNvPr>
          <p:cNvSpPr>
            <a:spLocks noGrp="1"/>
          </p:cNvSpPr>
          <p:nvPr>
            <p:ph type="title"/>
          </p:nvPr>
        </p:nvSpPr>
        <p:spPr/>
        <p:txBody>
          <a:bodyPr/>
          <a:lstStyle/>
          <a:p>
            <a:r>
              <a:rPr lang="en-US" dirty="0"/>
              <a:t>Cases for single/double rotation</a:t>
            </a:r>
            <a:endParaRPr lang="en-IN" dirty="0"/>
          </a:p>
        </p:txBody>
      </p:sp>
      <p:pic>
        <p:nvPicPr>
          <p:cNvPr id="5" name="Content Placeholder 4">
            <a:extLst>
              <a:ext uri="{FF2B5EF4-FFF2-40B4-BE49-F238E27FC236}">
                <a16:creationId xmlns:a16="http://schemas.microsoft.com/office/drawing/2014/main" id="{028FB2A5-81B2-95C0-3DAB-F9CE769566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3541"/>
            <a:ext cx="10515600" cy="4075505"/>
          </a:xfrm>
        </p:spPr>
      </p:pic>
    </p:spTree>
    <p:extLst>
      <p:ext uri="{BB962C8B-B14F-4D97-AF65-F5344CB8AC3E}">
        <p14:creationId xmlns:p14="http://schemas.microsoft.com/office/powerpoint/2010/main" val="23191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30CF5-9BD3-6D52-7016-1BB91C78516C}"/>
              </a:ext>
            </a:extLst>
          </p:cNvPr>
          <p:cNvSpPr>
            <a:spLocks noGrp="1"/>
          </p:cNvSpPr>
          <p:nvPr>
            <p:ph type="title"/>
          </p:nvPr>
        </p:nvSpPr>
        <p:spPr/>
        <p:txBody>
          <a:bodyPr/>
          <a:lstStyle/>
          <a:p>
            <a:r>
              <a:rPr lang="en-US" dirty="0"/>
              <a:t>Linear Data structures for Sorted Data</a:t>
            </a:r>
            <a:endParaRPr lang="en-IN" dirty="0"/>
          </a:p>
        </p:txBody>
      </p:sp>
      <p:sp>
        <p:nvSpPr>
          <p:cNvPr id="3" name="Content Placeholder 2">
            <a:extLst>
              <a:ext uri="{FF2B5EF4-FFF2-40B4-BE49-F238E27FC236}">
                <a16:creationId xmlns:a16="http://schemas.microsoft.com/office/drawing/2014/main" id="{802F2D15-4296-3505-A7F1-248998D75F49}"/>
              </a:ext>
            </a:extLst>
          </p:cNvPr>
          <p:cNvSpPr>
            <a:spLocks noGrp="1"/>
          </p:cNvSpPr>
          <p:nvPr>
            <p:ph idx="1"/>
          </p:nvPr>
        </p:nvSpPr>
        <p:spPr/>
        <p:txBody>
          <a:bodyPr>
            <a:normAutofit fontScale="92500"/>
          </a:bodyPr>
          <a:lstStyle/>
          <a:p>
            <a:r>
              <a:rPr lang="en-US" dirty="0"/>
              <a:t>We look at linear data structures to store aggregate data of identical data type, sorted (in increasing order; or non-decreasing order if we assume distinct keys)</a:t>
            </a:r>
          </a:p>
          <a:p>
            <a:r>
              <a:rPr lang="en-US" dirty="0"/>
              <a:t>The main operations in this content are insert, deletes, search.</a:t>
            </a:r>
            <a:endParaRPr lang="en-IN" dirty="0"/>
          </a:p>
          <a:p>
            <a:r>
              <a:rPr lang="en-IN" dirty="0"/>
              <a:t>The main advantage of this type of organisation is its simplicity</a:t>
            </a:r>
          </a:p>
          <a:p>
            <a:r>
              <a:rPr lang="en-IN" dirty="0"/>
              <a:t>The obvious disadvantage is that insertion, deletion and search, as also other related operations, take time θ</a:t>
            </a:r>
            <a:r>
              <a:rPr lang="en-US" dirty="0"/>
              <a:t>(n) in the worst case, where n is the number of data records present. This despite the data being sorted.</a:t>
            </a:r>
          </a:p>
          <a:p>
            <a:r>
              <a:rPr lang="en-US" dirty="0"/>
              <a:t>This is overcome to some extent via the data structure called Binary Search Trees (BSTs)</a:t>
            </a:r>
          </a:p>
        </p:txBody>
      </p:sp>
    </p:spTree>
    <p:extLst>
      <p:ext uri="{BB962C8B-B14F-4D97-AF65-F5344CB8AC3E}">
        <p14:creationId xmlns:p14="http://schemas.microsoft.com/office/powerpoint/2010/main" val="1440407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DCFF3-D2A5-E8E1-DC3B-B2693D61B015}"/>
              </a:ext>
            </a:extLst>
          </p:cNvPr>
          <p:cNvSpPr>
            <a:spLocks noGrp="1"/>
          </p:cNvSpPr>
          <p:nvPr>
            <p:ph type="title"/>
          </p:nvPr>
        </p:nvSpPr>
        <p:spPr/>
        <p:txBody>
          <a:bodyPr/>
          <a:lstStyle/>
          <a:p>
            <a:r>
              <a:rPr lang="en-US" dirty="0"/>
              <a:t>AVL Delete cases</a:t>
            </a:r>
            <a:endParaRPr lang="en-IN" dirty="0"/>
          </a:p>
        </p:txBody>
      </p:sp>
      <p:sp>
        <p:nvSpPr>
          <p:cNvPr id="3" name="Content Placeholder 2">
            <a:extLst>
              <a:ext uri="{FF2B5EF4-FFF2-40B4-BE49-F238E27FC236}">
                <a16:creationId xmlns:a16="http://schemas.microsoft.com/office/drawing/2014/main" id="{E8270A42-92EF-9EE5-BC70-AEDAE302FAF6}"/>
              </a:ext>
            </a:extLst>
          </p:cNvPr>
          <p:cNvSpPr>
            <a:spLocks noGrp="1"/>
          </p:cNvSpPr>
          <p:nvPr>
            <p:ph idx="1"/>
          </p:nvPr>
        </p:nvSpPr>
        <p:spPr/>
        <p:txBody>
          <a:bodyPr/>
          <a:lstStyle/>
          <a:p>
            <a:pPr marL="514350" indent="-514350">
              <a:buAutoNum type="arabicPeriod"/>
            </a:pPr>
            <a:r>
              <a:rPr lang="en-US" dirty="0"/>
              <a:t>Deleting a leaf node</a:t>
            </a:r>
          </a:p>
          <a:p>
            <a:pPr marL="514350" indent="-514350">
              <a:buAutoNum type="arabicPeriod"/>
            </a:pPr>
            <a:r>
              <a:rPr lang="en-US" dirty="0"/>
              <a:t>Deleting a node with exactly one child</a:t>
            </a:r>
          </a:p>
          <a:p>
            <a:pPr marL="514350" indent="-514350">
              <a:buAutoNum type="arabicPeriod"/>
            </a:pPr>
            <a:r>
              <a:rPr lang="en-IN" dirty="0"/>
              <a:t>Deleting a node with two children (replacement by successor/predecessor)</a:t>
            </a:r>
          </a:p>
          <a:p>
            <a:pPr marL="514350" indent="-514350">
              <a:buAutoNum type="arabicPeriod"/>
            </a:pPr>
            <a:r>
              <a:rPr lang="en-IN" dirty="0"/>
              <a:t>Thus, the node being deleted, is in effect a node of height at most 1</a:t>
            </a:r>
          </a:p>
        </p:txBody>
      </p:sp>
    </p:spTree>
    <p:extLst>
      <p:ext uri="{BB962C8B-B14F-4D97-AF65-F5344CB8AC3E}">
        <p14:creationId xmlns:p14="http://schemas.microsoft.com/office/powerpoint/2010/main" val="1011291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B9986-4955-9675-6DCD-BE041C7DD74B}"/>
              </a:ext>
            </a:extLst>
          </p:cNvPr>
          <p:cNvSpPr>
            <a:spLocks noGrp="1"/>
          </p:cNvSpPr>
          <p:nvPr>
            <p:ph type="title"/>
          </p:nvPr>
        </p:nvSpPr>
        <p:spPr/>
        <p:txBody>
          <a:bodyPr/>
          <a:lstStyle/>
          <a:p>
            <a:r>
              <a:rPr lang="en-US" dirty="0"/>
              <a:t>AVL Delete: terminating/propagating cases</a:t>
            </a:r>
            <a:endParaRPr lang="en-IN" dirty="0"/>
          </a:p>
        </p:txBody>
      </p:sp>
      <p:pic>
        <p:nvPicPr>
          <p:cNvPr id="5" name="Content Placeholder 4">
            <a:extLst>
              <a:ext uri="{FF2B5EF4-FFF2-40B4-BE49-F238E27FC236}">
                <a16:creationId xmlns:a16="http://schemas.microsoft.com/office/drawing/2014/main" id="{967A12AC-C8C8-E034-842D-128EDB0C6E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3541"/>
            <a:ext cx="10515600" cy="4075505"/>
          </a:xfrm>
        </p:spPr>
      </p:pic>
    </p:spTree>
    <p:extLst>
      <p:ext uri="{BB962C8B-B14F-4D97-AF65-F5344CB8AC3E}">
        <p14:creationId xmlns:p14="http://schemas.microsoft.com/office/powerpoint/2010/main" val="1949627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0E5DA-DCD5-BB5D-E800-8D16674F5AEE}"/>
              </a:ext>
            </a:extLst>
          </p:cNvPr>
          <p:cNvSpPr>
            <a:spLocks noGrp="1"/>
          </p:cNvSpPr>
          <p:nvPr>
            <p:ph type="title"/>
          </p:nvPr>
        </p:nvSpPr>
        <p:spPr/>
        <p:txBody>
          <a:bodyPr/>
          <a:lstStyle/>
          <a:p>
            <a:r>
              <a:rPr lang="en-US" dirty="0"/>
              <a:t>Different cases</a:t>
            </a:r>
            <a:endParaRPr lang="en-IN" dirty="0"/>
          </a:p>
        </p:txBody>
      </p:sp>
      <p:sp>
        <p:nvSpPr>
          <p:cNvPr id="3" name="Content Placeholder 2">
            <a:extLst>
              <a:ext uri="{FF2B5EF4-FFF2-40B4-BE49-F238E27FC236}">
                <a16:creationId xmlns:a16="http://schemas.microsoft.com/office/drawing/2014/main" id="{7A30FE0E-C776-E47B-E828-E79DF0A76E7A}"/>
              </a:ext>
            </a:extLst>
          </p:cNvPr>
          <p:cNvSpPr>
            <a:spLocks noGrp="1"/>
          </p:cNvSpPr>
          <p:nvPr>
            <p:ph idx="1"/>
          </p:nvPr>
        </p:nvSpPr>
        <p:spPr/>
        <p:txBody>
          <a:bodyPr>
            <a:normAutofit fontScale="85000" lnSpcReduction="20000"/>
          </a:bodyPr>
          <a:lstStyle/>
          <a:p>
            <a:r>
              <a:rPr lang="en-US" dirty="0"/>
              <a:t>Deleting the blue or green node leads to immediate termination, since the parent node was balanced (prior to deletion)</a:t>
            </a:r>
          </a:p>
          <a:p>
            <a:r>
              <a:rPr lang="en-US" dirty="0"/>
              <a:t>Deleting the yellow node leads to the deficit case at its parent. However, its sibling is balanced, so we perform a single rotation to the right at its parent and the height of the parent node drops by 1, but it is AVL. We thus proceed up the tree removing AVL violations.</a:t>
            </a:r>
          </a:p>
          <a:p>
            <a:r>
              <a:rPr lang="en-IN" dirty="0"/>
              <a:t>Deleting the red node corresponds to the surplus case, where we reduce the height of the parent which is now AVL and proceed to remove violations further up the tree</a:t>
            </a:r>
          </a:p>
          <a:p>
            <a:r>
              <a:rPr lang="en-IN" dirty="0"/>
              <a:t>When we delete the violet node, the parent is a deficit node so we should rotate the parent node to the left. However, due to the opposite orientation of the sibling and its taller subtree, we need a double rotation: a right rotate at the violet node’s sibling and a left rotate at the violet node’s parent. The subtree is no AVL, with height reduced by 1, and we proceed up the tree to remove further violations.</a:t>
            </a:r>
          </a:p>
        </p:txBody>
      </p:sp>
    </p:spTree>
    <p:extLst>
      <p:ext uri="{BB962C8B-B14F-4D97-AF65-F5344CB8AC3E}">
        <p14:creationId xmlns:p14="http://schemas.microsoft.com/office/powerpoint/2010/main" val="2326056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79DA-F09C-6ED6-DBC2-7CA28725ABB8}"/>
              </a:ext>
            </a:extLst>
          </p:cNvPr>
          <p:cNvSpPr>
            <a:spLocks noGrp="1"/>
          </p:cNvSpPr>
          <p:nvPr>
            <p:ph type="title"/>
          </p:nvPr>
        </p:nvSpPr>
        <p:spPr/>
        <p:txBody>
          <a:bodyPr/>
          <a:lstStyle/>
          <a:p>
            <a:r>
              <a:rPr lang="en-US" dirty="0"/>
              <a:t>Algorithm 4: AVL Delete Restore	 (T, x) </a:t>
            </a:r>
            <a:endParaRPr lang="en-IN" dirty="0"/>
          </a:p>
        </p:txBody>
      </p:sp>
      <p:sp>
        <p:nvSpPr>
          <p:cNvPr id="3" name="Content Placeholder 2">
            <a:extLst>
              <a:ext uri="{FF2B5EF4-FFF2-40B4-BE49-F238E27FC236}">
                <a16:creationId xmlns:a16="http://schemas.microsoft.com/office/drawing/2014/main" id="{C45797FD-85DD-F184-6D8A-799690C9B8DA}"/>
              </a:ext>
            </a:extLst>
          </p:cNvPr>
          <p:cNvSpPr>
            <a:spLocks noGrp="1"/>
          </p:cNvSpPr>
          <p:nvPr>
            <p:ph idx="1"/>
          </p:nvPr>
        </p:nvSpPr>
        <p:spPr>
          <a:xfrm>
            <a:off x="331470" y="1825625"/>
            <a:ext cx="11022330" cy="4351338"/>
          </a:xfrm>
        </p:spPr>
        <p:txBody>
          <a:bodyPr>
            <a:normAutofit fontScale="70000" lnSpcReduction="20000"/>
          </a:bodyPr>
          <a:lstStyle/>
          <a:p>
            <a:pPr marL="514350" indent="-514350">
              <a:buAutoNum type="arabicPeriod"/>
            </a:pPr>
            <a:r>
              <a:rPr lang="en-US" dirty="0"/>
              <a:t>y ← π[x] </a:t>
            </a:r>
          </a:p>
          <a:p>
            <a:pPr marL="514350" indent="-514350">
              <a:buAutoNum type="arabicPeriod"/>
            </a:pPr>
            <a:r>
              <a:rPr lang="en-US" dirty="0"/>
              <a:t>while y != ∅ AND Bal(y) !∈ {− 1, +1} </a:t>
            </a:r>
          </a:p>
          <a:p>
            <a:pPr marL="514350" indent="-514350">
              <a:buAutoNum type="arabicPeriod"/>
            </a:pPr>
            <a:r>
              <a:rPr lang="en-US" dirty="0"/>
              <a:t>         do if Bal(y) = +2 </a:t>
            </a:r>
          </a:p>
          <a:p>
            <a:pPr marL="514350" indent="-514350">
              <a:buAutoNum type="arabicPeriod"/>
            </a:pPr>
            <a:r>
              <a:rPr lang="en-US" dirty="0"/>
              <a:t>                  then if Bal(</a:t>
            </a:r>
            <a:r>
              <a:rPr lang="en-US" dirty="0" err="1"/>
              <a:t>lef</a:t>
            </a:r>
            <a:r>
              <a:rPr lang="en-US" dirty="0"/>
              <a:t> t[y]) = −1 </a:t>
            </a:r>
          </a:p>
          <a:p>
            <a:pPr marL="514350" indent="-514350">
              <a:buAutoNum type="arabicPeriod"/>
            </a:pPr>
            <a:r>
              <a:rPr lang="en-US" dirty="0"/>
              <a:t>                              then Left-rotate(T, left(y))</a:t>
            </a:r>
          </a:p>
          <a:p>
            <a:pPr marL="514350" indent="-514350">
              <a:buAutoNum type="arabicPeriod"/>
            </a:pPr>
            <a:r>
              <a:rPr lang="en-US" dirty="0"/>
              <a:t>                 Right-rotate(T, y) </a:t>
            </a:r>
          </a:p>
          <a:p>
            <a:pPr marL="514350" indent="-514350">
              <a:buAutoNum type="arabicPeriod"/>
            </a:pPr>
            <a:r>
              <a:rPr lang="en-US" dirty="0"/>
              <a:t>                  else if Bal(y) = −2 </a:t>
            </a:r>
          </a:p>
          <a:p>
            <a:pPr marL="514350" indent="-514350">
              <a:buAutoNum type="arabicPeriod"/>
            </a:pPr>
            <a:r>
              <a:rPr lang="en-US" dirty="0"/>
              <a:t>                              then if Bal(right[y]) = +1 </a:t>
            </a:r>
          </a:p>
          <a:p>
            <a:pPr marL="514350" indent="-514350">
              <a:buAutoNum type="arabicPeriod"/>
            </a:pPr>
            <a:r>
              <a:rPr lang="en-US" dirty="0"/>
              <a:t>                                          then Right-rotate(T, right(y)) </a:t>
            </a:r>
          </a:p>
          <a:p>
            <a:pPr marL="514350" indent="-514350">
              <a:buAutoNum type="arabicPeriod"/>
            </a:pPr>
            <a:r>
              <a:rPr lang="en-US" dirty="0"/>
              <a:t>              Left-rotate(T, y) </a:t>
            </a:r>
          </a:p>
          <a:p>
            <a:pPr marL="514350" indent="-514350">
              <a:buAutoNum type="arabicPeriod"/>
            </a:pPr>
            <a:r>
              <a:rPr lang="en-US" dirty="0"/>
              <a:t>              Recompute heights after rotation, for the nodes involved in the rotation if Rotation           takes place then reassign the new root of that </a:t>
            </a:r>
            <a:r>
              <a:rPr lang="en-US" dirty="0" err="1"/>
              <a:t>subntree</a:t>
            </a:r>
            <a:r>
              <a:rPr lang="en-US" dirty="0"/>
              <a:t> to the variable y end if  </a:t>
            </a:r>
          </a:p>
          <a:p>
            <a:pPr marL="514350" indent="-514350">
              <a:buAutoNum type="arabicPeriod"/>
            </a:pPr>
            <a:r>
              <a:rPr lang="en-US" dirty="0"/>
              <a:t>              y ← π[y] end while</a:t>
            </a:r>
            <a:endParaRPr lang="en-IN" dirty="0"/>
          </a:p>
        </p:txBody>
      </p:sp>
    </p:spTree>
    <p:extLst>
      <p:ext uri="{BB962C8B-B14F-4D97-AF65-F5344CB8AC3E}">
        <p14:creationId xmlns:p14="http://schemas.microsoft.com/office/powerpoint/2010/main" val="3842918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69C7-4CBE-1A7F-3084-28927690FB62}"/>
              </a:ext>
            </a:extLst>
          </p:cNvPr>
          <p:cNvSpPr>
            <a:spLocks noGrp="1"/>
          </p:cNvSpPr>
          <p:nvPr>
            <p:ph type="title"/>
          </p:nvPr>
        </p:nvSpPr>
        <p:spPr/>
        <p:txBody>
          <a:bodyPr/>
          <a:lstStyle/>
          <a:p>
            <a:r>
              <a:rPr lang="en-US" dirty="0"/>
              <a:t>Red-Black Trees</a:t>
            </a:r>
            <a:endParaRPr lang="en-IN" dirty="0"/>
          </a:p>
        </p:txBody>
      </p:sp>
      <p:sp>
        <p:nvSpPr>
          <p:cNvPr id="3" name="Content Placeholder 2">
            <a:extLst>
              <a:ext uri="{FF2B5EF4-FFF2-40B4-BE49-F238E27FC236}">
                <a16:creationId xmlns:a16="http://schemas.microsoft.com/office/drawing/2014/main" id="{CFBFB418-6D0E-B0F8-E423-DA33C8679F37}"/>
              </a:ext>
            </a:extLst>
          </p:cNvPr>
          <p:cNvSpPr>
            <a:spLocks noGrp="1"/>
          </p:cNvSpPr>
          <p:nvPr>
            <p:ph idx="1"/>
          </p:nvPr>
        </p:nvSpPr>
        <p:spPr/>
        <p:txBody>
          <a:bodyPr/>
          <a:lstStyle/>
          <a:p>
            <a:pPr marL="514350" indent="-514350">
              <a:buAutoNum type="arabicPeriod"/>
            </a:pPr>
            <a:r>
              <a:rPr lang="en-US" dirty="0"/>
              <a:t>Every node is either red or black</a:t>
            </a:r>
          </a:p>
          <a:p>
            <a:pPr marL="514350" indent="-514350">
              <a:buAutoNum type="arabicPeriod"/>
            </a:pPr>
            <a:r>
              <a:rPr lang="en-US" dirty="0"/>
              <a:t>If a node is red, both its </a:t>
            </a:r>
            <a:r>
              <a:rPr lang="en-US" dirty="0" err="1"/>
              <a:t>hildren</a:t>
            </a:r>
            <a:r>
              <a:rPr lang="en-US" dirty="0"/>
              <a:t> are black</a:t>
            </a:r>
          </a:p>
          <a:p>
            <a:pPr marL="514350" indent="-514350">
              <a:buAutoNum type="arabicPeriod"/>
            </a:pPr>
            <a:r>
              <a:rPr lang="en-US" dirty="0"/>
              <a:t>The root is black</a:t>
            </a:r>
          </a:p>
          <a:p>
            <a:pPr marL="514350" indent="-514350">
              <a:buAutoNum type="arabicPeriod"/>
            </a:pPr>
            <a:r>
              <a:rPr lang="en-US" dirty="0"/>
              <a:t>Leaves in this tree are always null pointers, and the leaves are black</a:t>
            </a:r>
          </a:p>
          <a:p>
            <a:pPr marL="514350" indent="-514350">
              <a:buAutoNum type="arabicPeriod"/>
            </a:pPr>
            <a:r>
              <a:rPr lang="en-IN" dirty="0"/>
              <a:t>Every root to leaf path has the same number of black nodes. </a:t>
            </a:r>
          </a:p>
          <a:p>
            <a:pPr marL="514350" indent="-514350">
              <a:buAutoNum type="arabicPeriod"/>
            </a:pPr>
            <a:endParaRPr lang="en-IN" dirty="0"/>
          </a:p>
          <a:p>
            <a:pPr marL="0" indent="0">
              <a:buNone/>
            </a:pPr>
            <a:r>
              <a:rPr lang="en-IN" dirty="0"/>
              <a:t>This number is the black height of the tree +1</a:t>
            </a:r>
          </a:p>
        </p:txBody>
      </p:sp>
    </p:spTree>
    <p:extLst>
      <p:ext uri="{BB962C8B-B14F-4D97-AF65-F5344CB8AC3E}">
        <p14:creationId xmlns:p14="http://schemas.microsoft.com/office/powerpoint/2010/main" val="108227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96B24-F90A-C47D-BEFA-7869187FBC05}"/>
              </a:ext>
            </a:extLst>
          </p:cNvPr>
          <p:cNvSpPr>
            <a:spLocks noGrp="1"/>
          </p:cNvSpPr>
          <p:nvPr>
            <p:ph type="title"/>
          </p:nvPr>
        </p:nvSpPr>
        <p:spPr/>
        <p:txBody>
          <a:bodyPr/>
          <a:lstStyle/>
          <a:p>
            <a:r>
              <a:rPr lang="en-US" dirty="0"/>
              <a:t>B-Trees and 2,3,4-Trees	</a:t>
            </a:r>
            <a:endParaRPr lang="en-IN" dirty="0"/>
          </a:p>
        </p:txBody>
      </p:sp>
      <p:sp>
        <p:nvSpPr>
          <p:cNvPr id="3" name="Content Placeholder 2">
            <a:extLst>
              <a:ext uri="{FF2B5EF4-FFF2-40B4-BE49-F238E27FC236}">
                <a16:creationId xmlns:a16="http://schemas.microsoft.com/office/drawing/2014/main" id="{199989B3-F2B3-4D30-55AB-2F6D75E103F5}"/>
              </a:ext>
            </a:extLst>
          </p:cNvPr>
          <p:cNvSpPr>
            <a:spLocks noGrp="1"/>
          </p:cNvSpPr>
          <p:nvPr>
            <p:ph idx="1"/>
          </p:nvPr>
        </p:nvSpPr>
        <p:spPr/>
        <p:txBody>
          <a:bodyPr>
            <a:normAutofit fontScale="92500" lnSpcReduction="20000"/>
          </a:bodyPr>
          <a:lstStyle/>
          <a:p>
            <a:pPr marL="514350" indent="-514350">
              <a:buAutoNum type="arabicPeriod"/>
            </a:pPr>
            <a:r>
              <a:rPr lang="en-US" dirty="0"/>
              <a:t>Why must a search tree have at most two children per node?</a:t>
            </a:r>
          </a:p>
          <a:p>
            <a:pPr marL="514350" indent="-514350">
              <a:buAutoNum type="arabicPeriod"/>
            </a:pPr>
            <a:r>
              <a:rPr lang="en-US" dirty="0"/>
              <a:t>This is because we have one key value per node and we partition the descendants into those which are smaller and those which are bigger, than this key.</a:t>
            </a:r>
          </a:p>
          <a:p>
            <a:pPr marL="514350" indent="-514350">
              <a:buAutoNum type="arabicPeriod"/>
            </a:pPr>
            <a:r>
              <a:rPr lang="en-US" dirty="0"/>
              <a:t>If we allow two keys in a node then we can arrange them in increasing order and partition the subtrees into three, with separator values being these keys.</a:t>
            </a:r>
          </a:p>
          <a:p>
            <a:pPr marL="514350" indent="-514350">
              <a:buAutoNum type="arabicPeriod"/>
            </a:pPr>
            <a:r>
              <a:rPr lang="en-US" dirty="0"/>
              <a:t>Such a tree where there is a parameter t, is called a B-tree if </a:t>
            </a:r>
            <a:r>
              <a:rPr lang="en-US" dirty="0" err="1"/>
              <a:t>everyroot</a:t>
            </a:r>
            <a:r>
              <a:rPr lang="en-US" dirty="0"/>
              <a:t>-to-leaf path has the same height and</a:t>
            </a:r>
          </a:p>
          <a:p>
            <a:pPr marL="514350" indent="-514350">
              <a:buAutoNum type="arabicPeriod"/>
            </a:pPr>
            <a:r>
              <a:rPr lang="en-US" dirty="0"/>
              <a:t>All nodes other than the root have at least t-1 keys and all nodes have at most 2t-1 keys</a:t>
            </a:r>
          </a:p>
          <a:p>
            <a:pPr marL="514350" indent="-514350">
              <a:buAutoNum type="arabicPeriod"/>
            </a:pPr>
            <a:r>
              <a:rPr lang="en-US" dirty="0"/>
              <a:t>Each non-leaf node has exactly as many children as its number of keys +1 and separates the keys in its subtrees according to these key values.</a:t>
            </a:r>
          </a:p>
          <a:p>
            <a:pPr marL="514350" indent="-514350">
              <a:buAutoNum type="arabicPeriod"/>
            </a:pPr>
            <a:endParaRPr lang="en-US" dirty="0"/>
          </a:p>
          <a:p>
            <a:pPr marL="0" indent="0">
              <a:buNone/>
            </a:pPr>
            <a:endParaRPr lang="en-IN" dirty="0"/>
          </a:p>
        </p:txBody>
      </p:sp>
    </p:spTree>
    <p:extLst>
      <p:ext uri="{BB962C8B-B14F-4D97-AF65-F5344CB8AC3E}">
        <p14:creationId xmlns:p14="http://schemas.microsoft.com/office/powerpoint/2010/main" val="649014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CEA9-5E2B-68AD-1446-88FF602D8277}"/>
              </a:ext>
            </a:extLst>
          </p:cNvPr>
          <p:cNvSpPr>
            <a:spLocks noGrp="1"/>
          </p:cNvSpPr>
          <p:nvPr>
            <p:ph type="title"/>
          </p:nvPr>
        </p:nvSpPr>
        <p:spPr/>
        <p:txBody>
          <a:bodyPr/>
          <a:lstStyle/>
          <a:p>
            <a:r>
              <a:rPr lang="en-US" dirty="0"/>
              <a:t>2,3,4-Trees</a:t>
            </a:r>
            <a:endParaRPr lang="en-IN" dirty="0"/>
          </a:p>
        </p:txBody>
      </p:sp>
      <p:sp>
        <p:nvSpPr>
          <p:cNvPr id="3" name="Content Placeholder 2">
            <a:extLst>
              <a:ext uri="{FF2B5EF4-FFF2-40B4-BE49-F238E27FC236}">
                <a16:creationId xmlns:a16="http://schemas.microsoft.com/office/drawing/2014/main" id="{6E07CF15-25CD-9CAD-89AC-3273134527B2}"/>
              </a:ext>
            </a:extLst>
          </p:cNvPr>
          <p:cNvSpPr>
            <a:spLocks noGrp="1"/>
          </p:cNvSpPr>
          <p:nvPr>
            <p:ph idx="1"/>
          </p:nvPr>
        </p:nvSpPr>
        <p:spPr/>
        <p:txBody>
          <a:bodyPr/>
          <a:lstStyle/>
          <a:p>
            <a:pPr marL="0" indent="0">
              <a:buNone/>
            </a:pPr>
            <a:r>
              <a:rPr lang="en-US" dirty="0"/>
              <a:t>A B-tree with parameter t=2 is a 2,3,4-tree. The reason is, every non-leaf node has either 2,3 or 4 children.</a:t>
            </a:r>
          </a:p>
          <a:p>
            <a:pPr marL="0" indent="0">
              <a:buNone/>
            </a:pPr>
            <a:endParaRPr lang="en-US" dirty="0"/>
          </a:p>
          <a:p>
            <a:pPr marL="0" indent="0">
              <a:buNone/>
            </a:pPr>
            <a:r>
              <a:rPr lang="en-US" dirty="0"/>
              <a:t>The idea behind this is that we want all leaves at same height, which is not possible for a binary search tree, as we might have arbitrary numbers of data records. </a:t>
            </a:r>
          </a:p>
          <a:p>
            <a:pPr marL="0" indent="0">
              <a:buNone/>
            </a:pPr>
            <a:endParaRPr lang="en-US" dirty="0"/>
          </a:p>
          <a:p>
            <a:pPr marL="0" indent="0">
              <a:buNone/>
            </a:pPr>
            <a:r>
              <a:rPr lang="en-US" dirty="0"/>
              <a:t>The flexible number of keys stored per node, helps B-Trees overcome this obstacle.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605849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9568-A434-1B50-D777-A9D42E434907}"/>
              </a:ext>
            </a:extLst>
          </p:cNvPr>
          <p:cNvSpPr>
            <a:spLocks noGrp="1"/>
          </p:cNvSpPr>
          <p:nvPr>
            <p:ph type="title"/>
          </p:nvPr>
        </p:nvSpPr>
        <p:spPr/>
        <p:txBody>
          <a:bodyPr/>
          <a:lstStyle/>
          <a:p>
            <a:r>
              <a:rPr lang="en-US" dirty="0"/>
              <a:t>Splitting / merging nodes	</a:t>
            </a:r>
            <a:endParaRPr lang="en-IN" dirty="0"/>
          </a:p>
        </p:txBody>
      </p:sp>
      <p:sp>
        <p:nvSpPr>
          <p:cNvPr id="3" name="Content Placeholder 2">
            <a:extLst>
              <a:ext uri="{FF2B5EF4-FFF2-40B4-BE49-F238E27FC236}">
                <a16:creationId xmlns:a16="http://schemas.microsoft.com/office/drawing/2014/main" id="{1B381B16-E2CC-8487-AA81-DDCA6A308638}"/>
              </a:ext>
            </a:extLst>
          </p:cNvPr>
          <p:cNvSpPr>
            <a:spLocks noGrp="1"/>
          </p:cNvSpPr>
          <p:nvPr>
            <p:ph idx="1"/>
          </p:nvPr>
        </p:nvSpPr>
        <p:spPr/>
        <p:txBody>
          <a:bodyPr>
            <a:normAutofit fontScale="92500" lnSpcReduction="20000"/>
          </a:bodyPr>
          <a:lstStyle/>
          <a:p>
            <a:pPr marL="0" indent="0">
              <a:buNone/>
            </a:pPr>
            <a:r>
              <a:rPr lang="en-US" dirty="0"/>
              <a:t>When performing insertions, more keys accumulate in the existing nodes, until one of them hits capacity. When that is exceeded, the median key is sent up to the parent and the remaining keys are fragmented into two nodes, and the children are also shared among these equally. If the parent is full a further propagation takes place.</a:t>
            </a:r>
          </a:p>
          <a:p>
            <a:pPr marL="0" indent="0">
              <a:buNone/>
            </a:pPr>
            <a:endParaRPr lang="en-US" dirty="0"/>
          </a:p>
          <a:p>
            <a:pPr marL="0" indent="0">
              <a:buNone/>
            </a:pPr>
            <a:r>
              <a:rPr lang="en-US" dirty="0"/>
              <a:t>When deleting, the number of keys keeps diminishing and at some point a node might fall below the allowed threshold number of keys. In this case such a node borrows a key its successor or predecessor, else it  merges with a sibling node and the new node has enough keys for a successful delete.</a:t>
            </a:r>
          </a:p>
          <a:p>
            <a:pPr marL="0" indent="0">
              <a:buNone/>
            </a:pPr>
            <a:endParaRPr lang="en-US" dirty="0"/>
          </a:p>
          <a:p>
            <a:pPr marL="0" indent="0">
              <a:buNone/>
            </a:pPr>
            <a:r>
              <a:rPr lang="en-US" dirty="0"/>
              <a:t>The root node has no lower bound on the threshold of keys and when it reaches zero keys the node is discarded and the tree’s height drops by 1.. </a:t>
            </a:r>
            <a:endParaRPr lang="en-IN" dirty="0"/>
          </a:p>
        </p:txBody>
      </p:sp>
    </p:spTree>
    <p:extLst>
      <p:ext uri="{BB962C8B-B14F-4D97-AF65-F5344CB8AC3E}">
        <p14:creationId xmlns:p14="http://schemas.microsoft.com/office/powerpoint/2010/main" val="3193004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434A-D323-4931-3BF8-C16D553182EF}"/>
              </a:ext>
            </a:extLst>
          </p:cNvPr>
          <p:cNvSpPr>
            <a:spLocks noGrp="1"/>
          </p:cNvSpPr>
          <p:nvPr>
            <p:ph type="title"/>
          </p:nvPr>
        </p:nvSpPr>
        <p:spPr/>
        <p:txBody>
          <a:bodyPr/>
          <a:lstStyle/>
          <a:p>
            <a:r>
              <a:rPr lang="en-US" dirty="0"/>
              <a:t>A Red-Black Tree is basically a 2,3,4-tree in disguise</a:t>
            </a:r>
            <a:endParaRPr lang="en-IN" dirty="0"/>
          </a:p>
        </p:txBody>
      </p:sp>
      <p:sp>
        <p:nvSpPr>
          <p:cNvPr id="3" name="Content Placeholder 2">
            <a:extLst>
              <a:ext uri="{FF2B5EF4-FFF2-40B4-BE49-F238E27FC236}">
                <a16:creationId xmlns:a16="http://schemas.microsoft.com/office/drawing/2014/main" id="{6908448E-A1A5-246A-C8FB-CE3A91DF5866}"/>
              </a:ext>
            </a:extLst>
          </p:cNvPr>
          <p:cNvSpPr>
            <a:spLocks noGrp="1"/>
          </p:cNvSpPr>
          <p:nvPr>
            <p:ph idx="1"/>
          </p:nvPr>
        </p:nvSpPr>
        <p:spPr/>
        <p:txBody>
          <a:bodyPr>
            <a:normAutofit lnSpcReduction="10000"/>
          </a:bodyPr>
          <a:lstStyle/>
          <a:p>
            <a:r>
              <a:rPr lang="en-US" dirty="0"/>
              <a:t> Recall that the root is black</a:t>
            </a:r>
          </a:p>
          <a:p>
            <a:r>
              <a:rPr lang="en-US" dirty="0"/>
              <a:t>If a node is red, then both its children are black</a:t>
            </a:r>
          </a:p>
          <a:p>
            <a:r>
              <a:rPr lang="en-US" dirty="0"/>
              <a:t>Alternatively, if a node is red, its parent is black</a:t>
            </a:r>
          </a:p>
          <a:p>
            <a:r>
              <a:rPr lang="en-US" dirty="0"/>
              <a:t>Every red node’s key can be moved up to its black parent</a:t>
            </a:r>
          </a:p>
          <a:p>
            <a:r>
              <a:rPr lang="en-US" dirty="0"/>
              <a:t>This results in zero red nodes, and all black nodes which have absorbed their red children’s key values, now can have more children as they have greater number of separator keys.</a:t>
            </a:r>
          </a:p>
          <a:p>
            <a:r>
              <a:rPr lang="en-US" dirty="0"/>
              <a:t>Since black-height of a red black tree is fixed across different paths, and we are merging the red nodes into black ones, all leaves are at the same level.</a:t>
            </a:r>
          </a:p>
          <a:p>
            <a:endParaRPr lang="en-US" dirty="0"/>
          </a:p>
        </p:txBody>
      </p:sp>
    </p:spTree>
    <p:extLst>
      <p:ext uri="{BB962C8B-B14F-4D97-AF65-F5344CB8AC3E}">
        <p14:creationId xmlns:p14="http://schemas.microsoft.com/office/powerpoint/2010/main" val="97198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BAEF-93F5-63AB-3872-D98FA5C79FF3}"/>
              </a:ext>
            </a:extLst>
          </p:cNvPr>
          <p:cNvSpPr>
            <a:spLocks noGrp="1"/>
          </p:cNvSpPr>
          <p:nvPr>
            <p:ph type="title"/>
          </p:nvPr>
        </p:nvSpPr>
        <p:spPr/>
        <p:txBody>
          <a:bodyPr/>
          <a:lstStyle/>
          <a:p>
            <a:r>
              <a:rPr lang="en-US" dirty="0"/>
              <a:t>Red-Black trees are maintained by rotations	</a:t>
            </a:r>
            <a:endParaRPr lang="en-IN" dirty="0"/>
          </a:p>
        </p:txBody>
      </p:sp>
      <p:sp>
        <p:nvSpPr>
          <p:cNvPr id="3" name="Content Placeholder 2">
            <a:extLst>
              <a:ext uri="{FF2B5EF4-FFF2-40B4-BE49-F238E27FC236}">
                <a16:creationId xmlns:a16="http://schemas.microsoft.com/office/drawing/2014/main" id="{076D37CF-BFE4-24B9-6E35-7335F072DC5A}"/>
              </a:ext>
            </a:extLst>
          </p:cNvPr>
          <p:cNvSpPr>
            <a:spLocks noGrp="1"/>
          </p:cNvSpPr>
          <p:nvPr>
            <p:ph idx="1"/>
          </p:nvPr>
        </p:nvSpPr>
        <p:spPr/>
        <p:txBody>
          <a:bodyPr/>
          <a:lstStyle/>
          <a:p>
            <a:r>
              <a:rPr lang="en-US" dirty="0"/>
              <a:t>Although we wont go into it in detail, the red black trees have height O(log n), due to the properties.</a:t>
            </a:r>
          </a:p>
          <a:p>
            <a:r>
              <a:rPr lang="en-US" dirty="0"/>
              <a:t>The height is maintained upon insertion or deletion by rotations, much like they happen in AVL Trees.</a:t>
            </a:r>
          </a:p>
          <a:p>
            <a:r>
              <a:rPr lang="en-US" dirty="0"/>
              <a:t>These can be viewed as actions in 2,3,4-trees as explained earlier.</a:t>
            </a:r>
          </a:p>
          <a:p>
            <a:r>
              <a:rPr lang="en-US" dirty="0"/>
              <a:t>We end with pictures of Red-Black trees and 2,3,4-trees.</a:t>
            </a:r>
          </a:p>
          <a:p>
            <a:endParaRPr lang="en-IN" dirty="0"/>
          </a:p>
        </p:txBody>
      </p:sp>
    </p:spTree>
    <p:extLst>
      <p:ext uri="{BB962C8B-B14F-4D97-AF65-F5344CB8AC3E}">
        <p14:creationId xmlns:p14="http://schemas.microsoft.com/office/powerpoint/2010/main" val="124514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85D4-BF7F-71ED-65CC-0E25995CA0D9}"/>
              </a:ext>
            </a:extLst>
          </p:cNvPr>
          <p:cNvSpPr>
            <a:spLocks noGrp="1"/>
          </p:cNvSpPr>
          <p:nvPr>
            <p:ph type="title"/>
          </p:nvPr>
        </p:nvSpPr>
        <p:spPr/>
        <p:txBody>
          <a:bodyPr/>
          <a:lstStyle/>
          <a:p>
            <a:r>
              <a:rPr lang="en-US" dirty="0"/>
              <a:t>Binary Search Trees (BSTs)</a:t>
            </a:r>
            <a:endParaRPr lang="en-IN" dirty="0"/>
          </a:p>
        </p:txBody>
      </p:sp>
      <p:sp>
        <p:nvSpPr>
          <p:cNvPr id="3" name="Content Placeholder 2">
            <a:extLst>
              <a:ext uri="{FF2B5EF4-FFF2-40B4-BE49-F238E27FC236}">
                <a16:creationId xmlns:a16="http://schemas.microsoft.com/office/drawing/2014/main" id="{17825BE6-6643-22F2-131B-D6277A4D6FEB}"/>
              </a:ext>
            </a:extLst>
          </p:cNvPr>
          <p:cNvSpPr>
            <a:spLocks noGrp="1"/>
          </p:cNvSpPr>
          <p:nvPr>
            <p:ph idx="1"/>
          </p:nvPr>
        </p:nvSpPr>
        <p:spPr/>
        <p:txBody>
          <a:bodyPr>
            <a:normAutofit fontScale="70000" lnSpcReduction="20000"/>
          </a:bodyPr>
          <a:lstStyle/>
          <a:p>
            <a:r>
              <a:rPr lang="en-US" dirty="0"/>
              <a:t>BSTs perform insertion, deletion, search, min, max, successor, predecessor and several other operations involving a specific node related attribute in time </a:t>
            </a:r>
            <a:r>
              <a:rPr lang="el-GR" dirty="0"/>
              <a:t>ϴ</a:t>
            </a:r>
            <a:r>
              <a:rPr lang="en-US" dirty="0"/>
              <a:t>(h) in the worst case, where h is the height of the tree when the operation is performed.</a:t>
            </a:r>
          </a:p>
          <a:p>
            <a:r>
              <a:rPr lang="en-US" dirty="0"/>
              <a:t>We have to </a:t>
            </a:r>
            <a:r>
              <a:rPr lang="en-US" dirty="0" err="1"/>
              <a:t>emphasise</a:t>
            </a:r>
            <a:r>
              <a:rPr lang="en-US" dirty="0"/>
              <a:t> the time when the operation is performed, because we are dealing with dynamic data sets which change their attributes with time.</a:t>
            </a:r>
          </a:p>
          <a:p>
            <a:r>
              <a:rPr lang="en-US" dirty="0"/>
              <a:t>The performance measures mentioned above are satisfactory, and likely best possible, in the event of well balanced trees. This is the major improvement over linear lists. </a:t>
            </a:r>
          </a:p>
          <a:p>
            <a:r>
              <a:rPr lang="en-US" dirty="0"/>
              <a:t>This is because the data is sorted along different linear strands (root-to-leaf paths), with nice conditions, typically requiring us not to traverse more than one strand in one operation. </a:t>
            </a:r>
          </a:p>
          <a:p>
            <a:r>
              <a:rPr lang="en-US" dirty="0"/>
              <a:t>Since the same data that is present in a single strand in a linear list is distributed across several strands in BSTs, it is clear that there will be some reduction in the length of the list to be processed.</a:t>
            </a:r>
          </a:p>
          <a:p>
            <a:r>
              <a:rPr lang="en-US" dirty="0"/>
              <a:t>The disadvantage is that, sometimes (maybe often), the height of a binary search tree is close to the number of data items stored in it. This renders its performance no better than that of a linear list</a:t>
            </a:r>
            <a:endParaRPr lang="en-IN" dirty="0"/>
          </a:p>
        </p:txBody>
      </p:sp>
    </p:spTree>
    <p:extLst>
      <p:ext uri="{BB962C8B-B14F-4D97-AF65-F5344CB8AC3E}">
        <p14:creationId xmlns:p14="http://schemas.microsoft.com/office/powerpoint/2010/main" val="158343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556E3-5765-0DB4-3069-31963B061621}"/>
              </a:ext>
            </a:extLst>
          </p:cNvPr>
          <p:cNvSpPr>
            <a:spLocks noGrp="1"/>
          </p:cNvSpPr>
          <p:nvPr>
            <p:ph type="ctrTitle"/>
          </p:nvPr>
        </p:nvSpPr>
        <p:spPr/>
        <p:txBody>
          <a:bodyPr/>
          <a:lstStyle/>
          <a:p>
            <a:r>
              <a:rPr lang="en-US" dirty="0"/>
              <a:t>A 2,3,4-Tree, built using insertions </a:t>
            </a:r>
            <a:endParaRPr lang="en-IN" dirty="0"/>
          </a:p>
        </p:txBody>
      </p:sp>
      <p:sp>
        <p:nvSpPr>
          <p:cNvPr id="3" name="Subtitle 2">
            <a:extLst>
              <a:ext uri="{FF2B5EF4-FFF2-40B4-BE49-F238E27FC236}">
                <a16:creationId xmlns:a16="http://schemas.microsoft.com/office/drawing/2014/main" id="{FACD546C-10EA-6EB1-FB99-F775D600F3AE}"/>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72413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D18B-C289-4879-9E61-72433F6C8E34}"/>
              </a:ext>
            </a:extLst>
          </p:cNvPr>
          <p:cNvSpPr>
            <a:spLocks noGrp="1"/>
          </p:cNvSpPr>
          <p:nvPr>
            <p:ph type="ctrTitle"/>
          </p:nvPr>
        </p:nvSpPr>
        <p:spPr/>
        <p:txBody>
          <a:bodyPr/>
          <a:lstStyle/>
          <a:p>
            <a:r>
              <a:rPr lang="en-IN" dirty="0"/>
              <a:t>B Tree t=3</a:t>
            </a:r>
          </a:p>
        </p:txBody>
      </p:sp>
      <p:sp>
        <p:nvSpPr>
          <p:cNvPr id="3" name="Subtitle 2">
            <a:extLst>
              <a:ext uri="{FF2B5EF4-FFF2-40B4-BE49-F238E27FC236}">
                <a16:creationId xmlns:a16="http://schemas.microsoft.com/office/drawing/2014/main" id="{4E9F783F-5FE1-411F-8373-55258F3B60C4}"/>
              </a:ext>
            </a:extLst>
          </p:cNvPr>
          <p:cNvSpPr>
            <a:spLocks noGrp="1"/>
          </p:cNvSpPr>
          <p:nvPr>
            <p:ph type="subTitle" idx="1"/>
          </p:nvPr>
        </p:nvSpPr>
        <p:spPr/>
        <p:txBody>
          <a:bodyPr/>
          <a:lstStyle/>
          <a:p>
            <a:r>
              <a:rPr lang="en-IN" dirty="0"/>
              <a:t>Insert demonstration</a:t>
            </a:r>
          </a:p>
        </p:txBody>
      </p:sp>
    </p:spTree>
    <p:extLst>
      <p:ext uri="{BB962C8B-B14F-4D97-AF65-F5344CB8AC3E}">
        <p14:creationId xmlns:p14="http://schemas.microsoft.com/office/powerpoint/2010/main" val="2147647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79CBC9-280D-45AE-BF9D-D51EF6E27C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986" y="1152524"/>
            <a:ext cx="9770511" cy="4348163"/>
          </a:xfrm>
        </p:spPr>
      </p:pic>
    </p:spTree>
    <p:extLst>
      <p:ext uri="{BB962C8B-B14F-4D97-AF65-F5344CB8AC3E}">
        <p14:creationId xmlns:p14="http://schemas.microsoft.com/office/powerpoint/2010/main" val="1979633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45FA1B-1520-4DE8-9B6A-CDE28449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1661954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F46786-371C-4598-8356-9D573ADC0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2715439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C6E0BC-7983-423F-804C-7FCF27E49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148596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EDE7AB-5239-4CA5-9647-E515459797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190034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1EEECF-3D10-47FD-87F2-8D51929F8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31466230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F86C60-3118-4165-A15F-CFE08FBFA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1012701"/>
            <a:ext cx="10859058" cy="4832598"/>
          </a:xfrm>
          <a:prstGeom prst="rect">
            <a:avLst/>
          </a:prstGeom>
        </p:spPr>
      </p:pic>
    </p:spTree>
    <p:extLst>
      <p:ext uri="{BB962C8B-B14F-4D97-AF65-F5344CB8AC3E}">
        <p14:creationId xmlns:p14="http://schemas.microsoft.com/office/powerpoint/2010/main" val="3127813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1868-5F57-91EA-B289-D9F960D5C6CA}"/>
              </a:ext>
            </a:extLst>
          </p:cNvPr>
          <p:cNvSpPr>
            <a:spLocks noGrp="1"/>
          </p:cNvSpPr>
          <p:nvPr>
            <p:ph type="title"/>
          </p:nvPr>
        </p:nvSpPr>
        <p:spPr/>
        <p:txBody>
          <a:bodyPr/>
          <a:lstStyle/>
          <a:p>
            <a:r>
              <a:rPr lang="en-US" dirty="0"/>
              <a:t>Red-Black Tree example</a:t>
            </a:r>
            <a:endParaRPr lang="en-IN" dirty="0"/>
          </a:p>
        </p:txBody>
      </p:sp>
      <p:pic>
        <p:nvPicPr>
          <p:cNvPr id="5" name="Content Placeholder 4">
            <a:extLst>
              <a:ext uri="{FF2B5EF4-FFF2-40B4-BE49-F238E27FC236}">
                <a16:creationId xmlns:a16="http://schemas.microsoft.com/office/drawing/2014/main" id="{F68C19F1-9DA9-FE4E-0A82-CB35A79C94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340" y="1963541"/>
            <a:ext cx="10515600" cy="4075505"/>
          </a:xfrm>
        </p:spPr>
      </p:pic>
    </p:spTree>
    <p:extLst>
      <p:ext uri="{BB962C8B-B14F-4D97-AF65-F5344CB8AC3E}">
        <p14:creationId xmlns:p14="http://schemas.microsoft.com/office/powerpoint/2010/main" val="3989861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B0899-F1B7-330D-8A24-67CCF63502B3}"/>
              </a:ext>
            </a:extLst>
          </p:cNvPr>
          <p:cNvSpPr>
            <a:spLocks noGrp="1"/>
          </p:cNvSpPr>
          <p:nvPr>
            <p:ph type="title"/>
          </p:nvPr>
        </p:nvSpPr>
        <p:spPr/>
        <p:txBody>
          <a:bodyPr/>
          <a:lstStyle/>
          <a:p>
            <a:r>
              <a:rPr lang="en-US" dirty="0"/>
              <a:t>Heights &amp; Depths of nodes</a:t>
            </a:r>
            <a:endParaRPr lang="en-IN" dirty="0"/>
          </a:p>
        </p:txBody>
      </p:sp>
      <p:sp>
        <p:nvSpPr>
          <p:cNvPr id="3" name="Content Placeholder 2">
            <a:extLst>
              <a:ext uri="{FF2B5EF4-FFF2-40B4-BE49-F238E27FC236}">
                <a16:creationId xmlns:a16="http://schemas.microsoft.com/office/drawing/2014/main" id="{2CC54C5C-67D9-DF17-A6D3-5E6F2321192A}"/>
              </a:ext>
            </a:extLst>
          </p:cNvPr>
          <p:cNvSpPr>
            <a:spLocks noGrp="1"/>
          </p:cNvSpPr>
          <p:nvPr>
            <p:ph idx="1"/>
          </p:nvPr>
        </p:nvSpPr>
        <p:spPr/>
        <p:txBody>
          <a:bodyPr>
            <a:normAutofit fontScale="92500" lnSpcReduction="10000"/>
          </a:bodyPr>
          <a:lstStyle/>
          <a:p>
            <a:r>
              <a:rPr lang="en-US" dirty="0"/>
              <a:t>The height of a node in a tree is the number of edges on a longest path from that node to a descendant leaf of that node.</a:t>
            </a:r>
          </a:p>
          <a:p>
            <a:r>
              <a:rPr lang="en-US" dirty="0" err="1"/>
              <a:t>Mathematially</a:t>
            </a:r>
            <a:r>
              <a:rPr lang="en-US" dirty="0"/>
              <a:t>, the height of an empty node or null node is defined as -1</a:t>
            </a:r>
          </a:p>
          <a:p>
            <a:r>
              <a:rPr lang="en-US" dirty="0"/>
              <a:t>The height of a leaf node is defined as 0</a:t>
            </a:r>
          </a:p>
          <a:p>
            <a:r>
              <a:rPr lang="en-US" dirty="0"/>
              <a:t>For all other nodes, the height is defined recursively as 1+Max{h(left-child),h(right-child)}</a:t>
            </a:r>
          </a:p>
          <a:p>
            <a:r>
              <a:rPr lang="en-US" dirty="0"/>
              <a:t>The height of a tree is the height of its root node.</a:t>
            </a:r>
          </a:p>
          <a:p>
            <a:r>
              <a:rPr lang="en-US" dirty="0"/>
              <a:t>The depth of a node is the number of edges in the </a:t>
            </a:r>
            <a:r>
              <a:rPr lang="en-US" dirty="0" err="1"/>
              <a:t>pathe</a:t>
            </a:r>
            <a:r>
              <a:rPr lang="en-US" dirty="0"/>
              <a:t> from the root to that node.</a:t>
            </a:r>
          </a:p>
          <a:p>
            <a:r>
              <a:rPr lang="en-US" dirty="0"/>
              <a:t>The depth of the root is 0. The depth of any other node is the depth of its parent +1</a:t>
            </a:r>
            <a:endParaRPr lang="en-IN" dirty="0"/>
          </a:p>
        </p:txBody>
      </p:sp>
    </p:spTree>
    <p:extLst>
      <p:ext uri="{BB962C8B-B14F-4D97-AF65-F5344CB8AC3E}">
        <p14:creationId xmlns:p14="http://schemas.microsoft.com/office/powerpoint/2010/main" val="70598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C8D2-FF2A-A79E-1613-E4AD0851C2AC}"/>
              </a:ext>
            </a:extLst>
          </p:cNvPr>
          <p:cNvSpPr>
            <a:spLocks noGrp="1"/>
          </p:cNvSpPr>
          <p:nvPr>
            <p:ph type="title"/>
          </p:nvPr>
        </p:nvSpPr>
        <p:spPr/>
        <p:txBody>
          <a:bodyPr/>
          <a:lstStyle/>
          <a:p>
            <a:r>
              <a:rPr lang="en-US" dirty="0"/>
              <a:t>AVL Trees</a:t>
            </a:r>
            <a:endParaRPr lang="en-IN" dirty="0"/>
          </a:p>
        </p:txBody>
      </p:sp>
      <p:sp>
        <p:nvSpPr>
          <p:cNvPr id="3" name="Content Placeholder 2">
            <a:extLst>
              <a:ext uri="{FF2B5EF4-FFF2-40B4-BE49-F238E27FC236}">
                <a16:creationId xmlns:a16="http://schemas.microsoft.com/office/drawing/2014/main" id="{D6BBFED2-01BE-8B5A-51A8-0B95D94F469B}"/>
              </a:ext>
            </a:extLst>
          </p:cNvPr>
          <p:cNvSpPr>
            <a:spLocks noGrp="1"/>
          </p:cNvSpPr>
          <p:nvPr>
            <p:ph idx="1"/>
          </p:nvPr>
        </p:nvSpPr>
        <p:spPr/>
        <p:txBody>
          <a:bodyPr>
            <a:normAutofit/>
          </a:bodyPr>
          <a:lstStyle/>
          <a:p>
            <a:r>
              <a:rPr lang="en-US" dirty="0"/>
              <a:t>Named after </a:t>
            </a:r>
            <a:r>
              <a:rPr lang="en-US" b="0" i="0" dirty="0">
                <a:solidFill>
                  <a:srgbClr val="040C28"/>
                </a:solidFill>
                <a:effectLst/>
                <a:latin typeface="Google Sans"/>
              </a:rPr>
              <a:t>Georgy Adelson-</a:t>
            </a:r>
            <a:r>
              <a:rPr lang="en-US" b="0" i="0" dirty="0" err="1">
                <a:solidFill>
                  <a:srgbClr val="040C28"/>
                </a:solidFill>
                <a:effectLst/>
                <a:latin typeface="Google Sans"/>
              </a:rPr>
              <a:t>Velsky</a:t>
            </a:r>
            <a:r>
              <a:rPr lang="en-US" b="0" i="0" dirty="0">
                <a:solidFill>
                  <a:srgbClr val="040C28"/>
                </a:solidFill>
                <a:effectLst/>
                <a:latin typeface="Google Sans"/>
              </a:rPr>
              <a:t> and Evgenii Landis (Soviet Union inventors of the data structure).</a:t>
            </a:r>
          </a:p>
          <a:p>
            <a:r>
              <a:rPr lang="en-US" dirty="0">
                <a:solidFill>
                  <a:srgbClr val="040C28"/>
                </a:solidFill>
                <a:latin typeface="Google Sans"/>
              </a:rPr>
              <a:t>Defined recursively/ inductively. Base cases:</a:t>
            </a:r>
          </a:p>
          <a:p>
            <a:pPr lvl="1"/>
            <a:r>
              <a:rPr lang="en-US" dirty="0">
                <a:solidFill>
                  <a:srgbClr val="040C28"/>
                </a:solidFill>
                <a:latin typeface="Google Sans"/>
              </a:rPr>
              <a:t>Empty / zero node BST; height is defined as -1</a:t>
            </a:r>
          </a:p>
          <a:p>
            <a:pPr lvl="1"/>
            <a:r>
              <a:rPr lang="en-US" dirty="0">
                <a:solidFill>
                  <a:srgbClr val="040C28"/>
                </a:solidFill>
                <a:latin typeface="Google Sans"/>
              </a:rPr>
              <a:t>One node BST; height is defined as 0</a:t>
            </a:r>
          </a:p>
          <a:p>
            <a:r>
              <a:rPr lang="en-US" dirty="0">
                <a:solidFill>
                  <a:srgbClr val="040C28"/>
                </a:solidFill>
                <a:latin typeface="Google Sans"/>
              </a:rPr>
              <a:t>The inductive step is, a BST on two or more nodes is called AVL if</a:t>
            </a:r>
          </a:p>
          <a:p>
            <a:pPr lvl="1"/>
            <a:r>
              <a:rPr lang="en-US" dirty="0">
                <a:solidFill>
                  <a:srgbClr val="040C28"/>
                </a:solidFill>
                <a:latin typeface="Google Sans"/>
              </a:rPr>
              <a:t>Its left subtree is AVL</a:t>
            </a:r>
          </a:p>
          <a:p>
            <a:pPr lvl="1"/>
            <a:r>
              <a:rPr lang="en-US" dirty="0">
                <a:solidFill>
                  <a:srgbClr val="040C28"/>
                </a:solidFill>
                <a:latin typeface="Google Sans"/>
              </a:rPr>
              <a:t>Its right subtree is AVL</a:t>
            </a:r>
          </a:p>
          <a:p>
            <a:pPr lvl="1"/>
            <a:r>
              <a:rPr lang="en-US" dirty="0">
                <a:solidFill>
                  <a:srgbClr val="040C28"/>
                </a:solidFill>
                <a:latin typeface="Google Sans"/>
              </a:rPr>
              <a:t>The height difference between left and right subtrees is either -1, 0 or +1</a:t>
            </a:r>
          </a:p>
          <a:p>
            <a:endParaRPr lang="en-US" dirty="0">
              <a:solidFill>
                <a:srgbClr val="040C28"/>
              </a:solidFill>
              <a:latin typeface="Google Sans"/>
            </a:endParaRPr>
          </a:p>
          <a:p>
            <a:endParaRPr lang="en-US" dirty="0">
              <a:solidFill>
                <a:srgbClr val="040C28"/>
              </a:solidFill>
              <a:latin typeface="Google Sans"/>
            </a:endParaRPr>
          </a:p>
          <a:p>
            <a:pPr marL="457200" lvl="1" indent="0">
              <a:buNone/>
            </a:pPr>
            <a:endParaRPr lang="en-US" dirty="0">
              <a:solidFill>
                <a:srgbClr val="040C28"/>
              </a:solidFill>
              <a:latin typeface="Google Sans"/>
            </a:endParaRPr>
          </a:p>
          <a:p>
            <a:pPr marL="457200" lvl="1" indent="0">
              <a:buNone/>
            </a:pPr>
            <a:endParaRPr lang="en-US" dirty="0">
              <a:solidFill>
                <a:srgbClr val="040C28"/>
              </a:solidFill>
              <a:latin typeface="Google Sans"/>
            </a:endParaRPr>
          </a:p>
          <a:p>
            <a:pPr lvl="1"/>
            <a:endParaRPr lang="en-US" dirty="0">
              <a:solidFill>
                <a:srgbClr val="040C28"/>
              </a:solidFill>
              <a:latin typeface="Google Sans"/>
            </a:endParaRPr>
          </a:p>
        </p:txBody>
      </p:sp>
    </p:spTree>
    <p:extLst>
      <p:ext uri="{BB962C8B-B14F-4D97-AF65-F5344CB8AC3E}">
        <p14:creationId xmlns:p14="http://schemas.microsoft.com/office/powerpoint/2010/main" val="3109498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69EE-8280-FC58-CAC7-13AC5DCB0364}"/>
              </a:ext>
            </a:extLst>
          </p:cNvPr>
          <p:cNvSpPr>
            <a:spLocks noGrp="1"/>
          </p:cNvSpPr>
          <p:nvPr>
            <p:ph type="title"/>
          </p:nvPr>
        </p:nvSpPr>
        <p:spPr/>
        <p:txBody>
          <a:bodyPr/>
          <a:lstStyle/>
          <a:p>
            <a:r>
              <a:rPr lang="en-US" dirty="0"/>
              <a:t>Rotation (algorithm used to balance the height of a BST)</a:t>
            </a:r>
            <a:endParaRPr lang="en-IN" dirty="0"/>
          </a:p>
        </p:txBody>
      </p:sp>
      <p:sp>
        <p:nvSpPr>
          <p:cNvPr id="3" name="Content Placeholder 2">
            <a:extLst>
              <a:ext uri="{FF2B5EF4-FFF2-40B4-BE49-F238E27FC236}">
                <a16:creationId xmlns:a16="http://schemas.microsoft.com/office/drawing/2014/main" id="{594D3925-BF50-C387-388B-145CF4061A12}"/>
              </a:ext>
            </a:extLst>
          </p:cNvPr>
          <p:cNvSpPr>
            <a:spLocks noGrp="1"/>
          </p:cNvSpPr>
          <p:nvPr>
            <p:ph idx="1"/>
          </p:nvPr>
        </p:nvSpPr>
        <p:spPr>
          <a:xfrm>
            <a:off x="838200" y="1544320"/>
            <a:ext cx="10515600" cy="5648960"/>
          </a:xfrm>
        </p:spPr>
        <p:txBody>
          <a:bodyPr>
            <a:noAutofit/>
          </a:bodyPr>
          <a:lstStyle/>
          <a:p>
            <a:pPr marL="0" indent="0">
              <a:buNone/>
            </a:pPr>
            <a:r>
              <a:rPr lang="en-US" sz="1600" dirty="0"/>
              <a:t>Algorithm 1:Left-Rotate (T, x) </a:t>
            </a:r>
          </a:p>
          <a:p>
            <a:pPr marL="514350" indent="-514350">
              <a:buAutoNum type="arabicPeriod"/>
            </a:pPr>
            <a:r>
              <a:rPr lang="en-US" sz="1600" dirty="0"/>
              <a:t>y ← right[x]</a:t>
            </a:r>
          </a:p>
          <a:p>
            <a:pPr marL="514350" indent="-514350">
              <a:buAutoNum type="arabicPeriod"/>
            </a:pPr>
            <a:r>
              <a:rPr lang="en-US" sz="1600" dirty="0"/>
              <a:t>π(y) ← π(x) </a:t>
            </a:r>
          </a:p>
          <a:p>
            <a:pPr marL="514350" indent="-514350">
              <a:buAutoNum type="arabicPeriod"/>
            </a:pPr>
            <a:r>
              <a:rPr lang="en-US" sz="1600" dirty="0"/>
              <a:t>right[x] ← left[y]</a:t>
            </a:r>
          </a:p>
          <a:p>
            <a:pPr marL="514350" indent="-514350">
              <a:buAutoNum type="arabicPeriod"/>
            </a:pPr>
            <a:r>
              <a:rPr lang="en-US" sz="1600" dirty="0"/>
              <a:t>if left[y] != ∅ </a:t>
            </a:r>
          </a:p>
          <a:p>
            <a:pPr marL="514350" indent="-514350">
              <a:buAutoNum type="arabicPeriod"/>
            </a:pPr>
            <a:r>
              <a:rPr lang="en-US" sz="1600" dirty="0"/>
              <a:t>    then π(left[y]) ← x </a:t>
            </a:r>
          </a:p>
          <a:p>
            <a:pPr marL="514350" indent="-514350">
              <a:buAutoNum type="arabicPeriod"/>
            </a:pPr>
            <a:r>
              <a:rPr lang="en-US" sz="1600" dirty="0"/>
              <a:t>if π[x] = ∅ </a:t>
            </a:r>
          </a:p>
          <a:p>
            <a:pPr marL="514350" indent="-514350">
              <a:buAutoNum type="arabicPeriod"/>
            </a:pPr>
            <a:r>
              <a:rPr lang="en-US" sz="1600" dirty="0"/>
              <a:t>   then ROOT[T] ← y </a:t>
            </a:r>
          </a:p>
          <a:p>
            <a:pPr marL="514350" indent="-514350">
              <a:buAutoNum type="arabicPeriod"/>
            </a:pPr>
            <a:r>
              <a:rPr lang="en-US" sz="1600" dirty="0"/>
              <a:t>   else if x = left[π[x]] </a:t>
            </a:r>
          </a:p>
          <a:p>
            <a:pPr marL="514350" indent="-514350">
              <a:buAutoNum type="arabicPeriod"/>
            </a:pPr>
            <a:r>
              <a:rPr lang="en-US" sz="1600" dirty="0"/>
              <a:t>              then left[π[x]] ← y </a:t>
            </a:r>
          </a:p>
          <a:p>
            <a:pPr marL="514350" indent="-514350">
              <a:buAutoNum type="arabicPeriod"/>
            </a:pPr>
            <a:r>
              <a:rPr lang="en-US" sz="1600" dirty="0"/>
              <a:t>              else right[π[x]] ← y </a:t>
            </a:r>
          </a:p>
          <a:p>
            <a:pPr marL="514350" indent="-514350">
              <a:buAutoNum type="arabicPeriod"/>
            </a:pPr>
            <a:r>
              <a:rPr lang="en-US" sz="1600" dirty="0"/>
              <a:t> left[y] ← x</a:t>
            </a:r>
          </a:p>
          <a:p>
            <a:pPr marL="514350" indent="-514350">
              <a:buAutoNum type="arabicPeriod"/>
            </a:pPr>
            <a:r>
              <a:rPr lang="en-US" sz="1600" dirty="0"/>
              <a:t> π(x) ← y</a:t>
            </a:r>
          </a:p>
          <a:p>
            <a:pPr marL="514350" indent="-514350">
              <a:buAutoNum type="arabicPeriod"/>
            </a:pPr>
            <a:endParaRPr lang="en-US" sz="1600" dirty="0"/>
          </a:p>
          <a:p>
            <a:pPr marL="0" indent="0">
              <a:buNone/>
            </a:pPr>
            <a:r>
              <a:rPr lang="en-US" sz="1600" dirty="0"/>
              <a:t>The running time of this algorithm is O(1). Observe that changing the structure of the tree here involves reassigning the links associated with the neighbors of x and y. </a:t>
            </a:r>
            <a:endParaRPr lang="en-IN" sz="1600" dirty="0"/>
          </a:p>
        </p:txBody>
      </p:sp>
    </p:spTree>
    <p:extLst>
      <p:ext uri="{BB962C8B-B14F-4D97-AF65-F5344CB8AC3E}">
        <p14:creationId xmlns:p14="http://schemas.microsoft.com/office/powerpoint/2010/main" val="2190754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39C954F8-D0AB-4D5B-A75C-2F8E59B198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3541"/>
            <a:ext cx="10515600" cy="4681099"/>
          </a:xfrm>
        </p:spPr>
      </p:pic>
      <p:sp>
        <p:nvSpPr>
          <p:cNvPr id="5" name="Title 4">
            <a:extLst>
              <a:ext uri="{FF2B5EF4-FFF2-40B4-BE49-F238E27FC236}">
                <a16:creationId xmlns:a16="http://schemas.microsoft.com/office/drawing/2014/main" id="{E6C46F52-A76D-8BB0-82ED-5F90E294E212}"/>
              </a:ext>
            </a:extLst>
          </p:cNvPr>
          <p:cNvSpPr>
            <a:spLocks noGrp="1"/>
          </p:cNvSpPr>
          <p:nvPr>
            <p:ph type="title"/>
          </p:nvPr>
        </p:nvSpPr>
        <p:spPr/>
        <p:txBody>
          <a:bodyPr/>
          <a:lstStyle/>
          <a:p>
            <a:r>
              <a:rPr lang="en-US" dirty="0"/>
              <a:t>Demo of Rotation</a:t>
            </a:r>
            <a:endParaRPr lang="en-IN" dirty="0"/>
          </a:p>
        </p:txBody>
      </p:sp>
    </p:spTree>
    <p:extLst>
      <p:ext uri="{BB962C8B-B14F-4D97-AF65-F5344CB8AC3E}">
        <p14:creationId xmlns:p14="http://schemas.microsoft.com/office/powerpoint/2010/main" val="413507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3F49-F042-1251-43B4-9EAA990BD9A0}"/>
              </a:ext>
            </a:extLst>
          </p:cNvPr>
          <p:cNvSpPr>
            <a:spLocks noGrp="1"/>
          </p:cNvSpPr>
          <p:nvPr>
            <p:ph type="title"/>
          </p:nvPr>
        </p:nvSpPr>
        <p:spPr/>
        <p:txBody>
          <a:bodyPr/>
          <a:lstStyle/>
          <a:p>
            <a:r>
              <a:rPr lang="en-US" dirty="0"/>
              <a:t>Heights change during rotation</a:t>
            </a:r>
            <a:endParaRPr lang="en-IN" dirty="0"/>
          </a:p>
        </p:txBody>
      </p:sp>
      <p:sp>
        <p:nvSpPr>
          <p:cNvPr id="3" name="Content Placeholder 2">
            <a:extLst>
              <a:ext uri="{FF2B5EF4-FFF2-40B4-BE49-F238E27FC236}">
                <a16:creationId xmlns:a16="http://schemas.microsoft.com/office/drawing/2014/main" id="{6F15FE4B-D145-FBF1-4FAC-515665FC6FA9}"/>
              </a:ext>
            </a:extLst>
          </p:cNvPr>
          <p:cNvSpPr>
            <a:spLocks noGrp="1"/>
          </p:cNvSpPr>
          <p:nvPr>
            <p:ph idx="1"/>
          </p:nvPr>
        </p:nvSpPr>
        <p:spPr/>
        <p:txBody>
          <a:bodyPr/>
          <a:lstStyle/>
          <a:p>
            <a:pPr marL="0" indent="0">
              <a:buNone/>
            </a:pPr>
            <a:r>
              <a:rPr lang="en-US" dirty="0"/>
              <a:t>The subtree on the left is rooted at x, and the one on the right is rooted at y. Let us calculate the formula for the subtree on the left and on the right.</a:t>
            </a:r>
          </a:p>
          <a:p>
            <a:pPr marL="0" indent="0">
              <a:buNone/>
            </a:pPr>
            <a:endParaRPr lang="en-US" dirty="0"/>
          </a:p>
          <a:p>
            <a:pPr marL="0" indent="0">
              <a:buNone/>
            </a:pPr>
            <a:r>
              <a:rPr lang="en-US" dirty="0"/>
              <a:t>H</a:t>
            </a:r>
            <a:r>
              <a:rPr lang="en-US" baseline="-25000" dirty="0"/>
              <a:t>l </a:t>
            </a:r>
            <a:r>
              <a:rPr lang="en-US" dirty="0"/>
              <a:t> = Max{h(</a:t>
            </a:r>
            <a:r>
              <a:rPr lang="el-GR" dirty="0"/>
              <a:t>α</a:t>
            </a:r>
            <a:r>
              <a:rPr lang="en-US" dirty="0"/>
              <a:t>),h(y) } +1</a:t>
            </a:r>
          </a:p>
          <a:p>
            <a:pPr marL="0" indent="0">
              <a:buNone/>
            </a:pPr>
            <a:r>
              <a:rPr lang="en-US" dirty="0"/>
              <a:t>     =Max{h(</a:t>
            </a:r>
            <a:r>
              <a:rPr lang="el-GR" dirty="0"/>
              <a:t>α</a:t>
            </a:r>
            <a:r>
              <a:rPr lang="en-US" dirty="0"/>
              <a:t>), Max{h(</a:t>
            </a:r>
            <a:r>
              <a:rPr lang="el-GR" dirty="0"/>
              <a:t>β</a:t>
            </a:r>
            <a:r>
              <a:rPr lang="en-US" dirty="0"/>
              <a:t>),h(</a:t>
            </a:r>
            <a:r>
              <a:rPr lang="el-GR" dirty="0"/>
              <a:t>γ</a:t>
            </a:r>
            <a:r>
              <a:rPr lang="en-US" dirty="0"/>
              <a:t>)}+1}+1</a:t>
            </a:r>
          </a:p>
          <a:p>
            <a:pPr marL="0" indent="0">
              <a:buNone/>
            </a:pPr>
            <a:r>
              <a:rPr lang="en-IN" dirty="0"/>
              <a:t>     =</a:t>
            </a:r>
            <a:r>
              <a:rPr lang="en-US" dirty="0"/>
              <a:t> Max{h(</a:t>
            </a:r>
            <a:r>
              <a:rPr lang="el-GR" dirty="0"/>
              <a:t>α</a:t>
            </a:r>
            <a:r>
              <a:rPr lang="en-US" dirty="0"/>
              <a:t>) }+1, h(</a:t>
            </a:r>
            <a:r>
              <a:rPr lang="el-GR" dirty="0"/>
              <a:t>β</a:t>
            </a:r>
            <a:r>
              <a:rPr lang="en-US" dirty="0"/>
              <a:t>)+2,h(</a:t>
            </a:r>
            <a:r>
              <a:rPr lang="el-GR" dirty="0"/>
              <a:t>γ</a:t>
            </a:r>
            <a:r>
              <a:rPr lang="en-US" dirty="0"/>
              <a:t>)+2}</a:t>
            </a:r>
          </a:p>
          <a:p>
            <a:pPr marL="0" indent="0">
              <a:buNone/>
            </a:pPr>
            <a:r>
              <a:rPr lang="en-US" dirty="0"/>
              <a:t>Similarly, </a:t>
            </a:r>
          </a:p>
          <a:p>
            <a:pPr marL="0" indent="0">
              <a:buNone/>
            </a:pPr>
            <a:r>
              <a:rPr lang="en-US" dirty="0"/>
              <a:t>H</a:t>
            </a:r>
            <a:r>
              <a:rPr lang="en-US" baseline="-25000" dirty="0"/>
              <a:t>2 </a:t>
            </a:r>
            <a:r>
              <a:rPr lang="en-US" dirty="0"/>
              <a:t>= Max{h(</a:t>
            </a:r>
            <a:r>
              <a:rPr lang="el-GR" dirty="0"/>
              <a:t>α</a:t>
            </a:r>
            <a:r>
              <a:rPr lang="en-US" dirty="0"/>
              <a:t>)+2, h(</a:t>
            </a:r>
            <a:r>
              <a:rPr lang="el-GR" dirty="0"/>
              <a:t>β</a:t>
            </a:r>
            <a:r>
              <a:rPr lang="en-US" dirty="0"/>
              <a:t>)+2,h(</a:t>
            </a:r>
            <a:r>
              <a:rPr lang="el-GR" dirty="0"/>
              <a:t>γ</a:t>
            </a:r>
            <a:r>
              <a:rPr lang="en-US" dirty="0"/>
              <a:t>)+1}</a:t>
            </a:r>
            <a:endParaRPr lang="en-IN" dirty="0"/>
          </a:p>
        </p:txBody>
      </p:sp>
    </p:spTree>
    <p:extLst>
      <p:ext uri="{BB962C8B-B14F-4D97-AF65-F5344CB8AC3E}">
        <p14:creationId xmlns:p14="http://schemas.microsoft.com/office/powerpoint/2010/main" val="127122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4877-ABEB-ECFD-A254-0CCE04EE331C}"/>
              </a:ext>
            </a:extLst>
          </p:cNvPr>
          <p:cNvSpPr>
            <a:spLocks noGrp="1"/>
          </p:cNvSpPr>
          <p:nvPr>
            <p:ph type="title"/>
          </p:nvPr>
        </p:nvSpPr>
        <p:spPr/>
        <p:txBody>
          <a:bodyPr/>
          <a:lstStyle/>
          <a:p>
            <a:r>
              <a:rPr lang="en-US" dirty="0"/>
              <a:t>Questions</a:t>
            </a:r>
            <a:endParaRPr lang="en-IN" dirty="0"/>
          </a:p>
        </p:txBody>
      </p:sp>
      <p:sp>
        <p:nvSpPr>
          <p:cNvPr id="3" name="Content Placeholder 2">
            <a:extLst>
              <a:ext uri="{FF2B5EF4-FFF2-40B4-BE49-F238E27FC236}">
                <a16:creationId xmlns:a16="http://schemas.microsoft.com/office/drawing/2014/main" id="{E753602B-4FE9-1332-46F5-4D89E890BA3E}"/>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What is the maximum number of nodes in a height h AVL tree?</a:t>
            </a:r>
          </a:p>
          <a:p>
            <a:pPr marL="514350" indent="-514350">
              <a:buFont typeface="+mj-lt"/>
              <a:buAutoNum type="arabicPeriod"/>
            </a:pPr>
            <a:r>
              <a:rPr lang="en-US" dirty="0"/>
              <a:t>What is the minimum number of nodes in a height h AVL tree?</a:t>
            </a:r>
          </a:p>
          <a:p>
            <a:pPr marL="514350" indent="-514350">
              <a:buFont typeface="+mj-lt"/>
              <a:buAutoNum type="arabicPeriod"/>
            </a:pPr>
            <a:r>
              <a:rPr lang="en-US" dirty="0"/>
              <a:t>What is the min and max height of an n node AVL tree</a:t>
            </a:r>
          </a:p>
          <a:p>
            <a:pPr marL="514350" indent="-514350">
              <a:buFont typeface="+mj-lt"/>
              <a:buAutoNum type="arabicPeriod"/>
            </a:pPr>
            <a:r>
              <a:rPr lang="en-US" dirty="0"/>
              <a:t>What is the smallest possible leaf depth in a height h AVL tree?</a:t>
            </a:r>
          </a:p>
          <a:p>
            <a:pPr marL="514350" indent="-514350">
              <a:buFont typeface="+mj-lt"/>
              <a:buAutoNum type="arabicPeriod"/>
            </a:pPr>
            <a:r>
              <a:rPr lang="en-US" dirty="0"/>
              <a:t>Can you construct a BST on n nodes with exactly k of its subtrees being AVL? For which values of k?</a:t>
            </a:r>
          </a:p>
          <a:p>
            <a:pPr marL="514350" indent="-514350">
              <a:buFont typeface="+mj-lt"/>
              <a:buAutoNum type="arabicPeriod"/>
            </a:pPr>
            <a:r>
              <a:rPr lang="en-US" dirty="0"/>
              <a:t>Give an insertion order of the elements 1,…,31 in such a way that the tree is always AVL as soon as the insertion is done, without requiring to do the AVL restore routine.</a:t>
            </a:r>
          </a:p>
          <a:p>
            <a:pPr marL="514350" indent="-514350">
              <a:buFont typeface="+mj-lt"/>
              <a:buAutoNum type="arabicPeriod"/>
            </a:pPr>
            <a:r>
              <a:rPr lang="en-US" dirty="0"/>
              <a:t> Give a deletion sequence for the tree of the previous question such that no AVL restore procedure is required. </a:t>
            </a:r>
            <a:endParaRPr lang="en-IN" dirty="0"/>
          </a:p>
        </p:txBody>
      </p:sp>
    </p:spTree>
    <p:extLst>
      <p:ext uri="{BB962C8B-B14F-4D97-AF65-F5344CB8AC3E}">
        <p14:creationId xmlns:p14="http://schemas.microsoft.com/office/powerpoint/2010/main" val="843060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6A538AAED5104C94A8EF3269CB64AE" ma:contentTypeVersion="2" ma:contentTypeDescription="Create a new document." ma:contentTypeScope="" ma:versionID="e5f1fb53a6966b6322314d691343438e">
  <xsd:schema xmlns:xsd="http://www.w3.org/2001/XMLSchema" xmlns:xs="http://www.w3.org/2001/XMLSchema" xmlns:p="http://schemas.microsoft.com/office/2006/metadata/properties" xmlns:ns2="61bb8071-8481-4080-b396-d28924e37f10" targetNamespace="http://schemas.microsoft.com/office/2006/metadata/properties" ma:root="true" ma:fieldsID="c265caefa09ec2e34570672f870adafa" ns2:_="">
    <xsd:import namespace="61bb8071-8481-4080-b396-d28924e37f10"/>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bb8071-8481-4080-b396-d28924e37f1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225852-1624-406E-BE71-5E61F5B52E84}"/>
</file>

<file path=customXml/itemProps2.xml><?xml version="1.0" encoding="utf-8"?>
<ds:datastoreItem xmlns:ds="http://schemas.openxmlformats.org/officeDocument/2006/customXml" ds:itemID="{AF74C60B-ADFB-4491-B2FA-F9CE2CEF60F7}"/>
</file>

<file path=customXml/itemProps3.xml><?xml version="1.0" encoding="utf-8"?>
<ds:datastoreItem xmlns:ds="http://schemas.openxmlformats.org/officeDocument/2006/customXml" ds:itemID="{3E1E4903-50DD-486E-B9BF-E9E02C0EE843}"/>
</file>

<file path=docProps/app.xml><?xml version="1.0" encoding="utf-8"?>
<Properties xmlns="http://schemas.openxmlformats.org/officeDocument/2006/extended-properties" xmlns:vt="http://schemas.openxmlformats.org/officeDocument/2006/docPropsVTypes">
  <TotalTime>425</TotalTime>
  <Words>2690</Words>
  <Application>Microsoft Office PowerPoint</Application>
  <PresentationFormat>Widescreen</PresentationFormat>
  <Paragraphs>191</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Google Sans</vt:lpstr>
      <vt:lpstr>Office Theme</vt:lpstr>
      <vt:lpstr>AVL Trees, B Trees, 2,3,4-Trees &amp; Red-Black Trees</vt:lpstr>
      <vt:lpstr>Linear Data structures for Sorted Data</vt:lpstr>
      <vt:lpstr>Binary Search Trees (BSTs)</vt:lpstr>
      <vt:lpstr>Heights &amp; Depths of nodes</vt:lpstr>
      <vt:lpstr>AVL Trees</vt:lpstr>
      <vt:lpstr>Rotation (algorithm used to balance the height of a BST)</vt:lpstr>
      <vt:lpstr>Demo of Rotation</vt:lpstr>
      <vt:lpstr>Heights change during rotation</vt:lpstr>
      <vt:lpstr>Questions</vt:lpstr>
      <vt:lpstr>More questions</vt:lpstr>
      <vt:lpstr>Algorithm 2: IS-AVL (T, x)  </vt:lpstr>
      <vt:lpstr>Node heights Inter-dependence </vt:lpstr>
      <vt:lpstr>AVL Balance condition</vt:lpstr>
      <vt:lpstr>Algorithm 3: AVL-Insert-Restore (T, x)</vt:lpstr>
      <vt:lpstr>Demo: AVL Insert Sequence </vt:lpstr>
      <vt:lpstr>(continued)… Double Rotate Case</vt:lpstr>
      <vt:lpstr>(continued…) Single Rotate Case</vt:lpstr>
      <vt:lpstr>Different cases</vt:lpstr>
      <vt:lpstr>Cases for single/double rotation</vt:lpstr>
      <vt:lpstr>AVL Delete cases</vt:lpstr>
      <vt:lpstr>AVL Delete: terminating/propagating cases</vt:lpstr>
      <vt:lpstr>Different cases</vt:lpstr>
      <vt:lpstr>Algorithm 4: AVL Delete Restore  (T, x) </vt:lpstr>
      <vt:lpstr>Red-Black Trees</vt:lpstr>
      <vt:lpstr>B-Trees and 2,3,4-Trees </vt:lpstr>
      <vt:lpstr>2,3,4-Trees</vt:lpstr>
      <vt:lpstr>Splitting / merging nodes </vt:lpstr>
      <vt:lpstr>A Red-Black Tree is basically a 2,3,4-tree in disguise</vt:lpstr>
      <vt:lpstr>Red-Black trees are maintained by rotations </vt:lpstr>
      <vt:lpstr>A 2,3,4-Tree, built using insertions </vt:lpstr>
      <vt:lpstr>B Tree t=3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Red-Black Tree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AVL Trees, B Trees, 2,3,4-Trees &amp; Red-Black Trees</dc:title>
  <dc:creator>Rahul Muthu</dc:creator>
  <cp:lastModifiedBy>Dr. Sonam Nahar</cp:lastModifiedBy>
  <cp:revision>7</cp:revision>
  <dcterms:created xsi:type="dcterms:W3CDTF">2023-10-15T15:14:31Z</dcterms:created>
  <dcterms:modified xsi:type="dcterms:W3CDTF">2023-10-16T17:46:51Z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0x010100536A538AAED5104C94A8EF3269CB64AE</vt:lpwstr>
  </property>
</Properties>
</file>