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257" r:id="rId3"/>
    <p:sldId id="277" r:id="rId4"/>
    <p:sldId id="259" r:id="rId5"/>
    <p:sldId id="270" r:id="rId6"/>
    <p:sldId id="268" r:id="rId7"/>
    <p:sldId id="260" r:id="rId8"/>
    <p:sldId id="265" r:id="rId9"/>
    <p:sldId id="269" r:id="rId10"/>
    <p:sldId id="263" r:id="rId11"/>
    <p:sldId id="271" r:id="rId12"/>
    <p:sldId id="272" r:id="rId13"/>
    <p:sldId id="275" r:id="rId14"/>
    <p:sldId id="274" r:id="rId15"/>
    <p:sldId id="262" r:id="rId16"/>
    <p:sldId id="273" r:id="rId17"/>
    <p:sldId id="276" r:id="rId18"/>
    <p:sldId id="26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1" autoAdjust="0"/>
    <p:restoredTop sz="88650" autoAdjust="0"/>
  </p:normalViewPr>
  <p:slideViewPr>
    <p:cSldViewPr snapToGrid="0">
      <p:cViewPr>
        <p:scale>
          <a:sx n="75" d="100"/>
          <a:sy n="75" d="100"/>
        </p:scale>
        <p:origin x="139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ivanpaulovich/jambo" TargetMode="External"/><Relationship Id="rId4" Type="http://schemas.openxmlformats.org/officeDocument/2006/relationships/hyperlink" Target="https://github.com/ivanpaulovich/mfa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diva.rodrigues@prof.unibh.br" TargetMode="External"/><Relationship Id="rId2" Type="http://schemas.openxmlformats.org/officeDocument/2006/relationships/hyperlink" Target="mailto:ivan@100loop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Aplicações baseadas em fluxo de dados</a:t>
            </a:r>
            <a:endParaRPr lang="en-US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Semana Nacional de Ciência e Tecnologia 2017 - SNTC</a:t>
            </a:r>
          </a:p>
          <a:p>
            <a:endParaRPr lang="pt-BR" sz="1800" dirty="0" smtClean="0"/>
          </a:p>
          <a:p>
            <a:r>
              <a:rPr lang="pt-BR" sz="1800" dirty="0" smtClean="0"/>
              <a:t>Centro Universitário de Belo Horizonte - UNIBH</a:t>
            </a:r>
          </a:p>
          <a:p>
            <a:r>
              <a:rPr lang="pt-BR" sz="1800" dirty="0" smtClean="0"/>
              <a:t>27 de Outubro de 2017</a:t>
            </a:r>
            <a:endParaRPr lang="pt-BR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96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Produção de eventos</a:t>
            </a:r>
            <a:endParaRPr lang="en-US" dirty="0"/>
          </a:p>
        </p:txBody>
      </p:sp>
      <p:sp>
        <p:nvSpPr>
          <p:cNvPr id="5" name="Retângulo 4"/>
          <p:cNvSpPr/>
          <p:nvPr/>
        </p:nvSpPr>
        <p:spPr>
          <a:xfrm>
            <a:off x="913795" y="4645768"/>
            <a:ext cx="1935260" cy="145685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Adicionar Criança</a:t>
            </a:r>
          </a:p>
          <a:p>
            <a:pPr algn="ctr"/>
            <a:r>
              <a:rPr lang="pt-BR" dirty="0" err="1" smtClean="0"/>
              <a:t>Command</a:t>
            </a:r>
            <a:endParaRPr lang="en-US" dirty="0"/>
          </a:p>
        </p:txBody>
      </p:sp>
      <p:sp>
        <p:nvSpPr>
          <p:cNvPr id="4" name="Retângulo 3"/>
          <p:cNvSpPr/>
          <p:nvPr/>
        </p:nvSpPr>
        <p:spPr>
          <a:xfrm>
            <a:off x="4212565" y="2479040"/>
            <a:ext cx="2142655" cy="367328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Adicionar Criança</a:t>
            </a:r>
            <a:br>
              <a:rPr lang="pt-BR" dirty="0" smtClean="0"/>
            </a:br>
            <a:r>
              <a:rPr lang="pt-BR" dirty="0" err="1" smtClean="0"/>
              <a:t>Command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err="1" smtClean="0"/>
              <a:t>Handler</a:t>
            </a:r>
            <a:endParaRPr lang="pt-BR" dirty="0" smtClean="0"/>
          </a:p>
          <a:p>
            <a:pPr algn="ctr"/>
            <a:endParaRPr lang="en-US" dirty="0"/>
          </a:p>
        </p:txBody>
      </p:sp>
      <p:sp>
        <p:nvSpPr>
          <p:cNvPr id="8" name="Retângulo 7"/>
          <p:cNvSpPr/>
          <p:nvPr/>
        </p:nvSpPr>
        <p:spPr>
          <a:xfrm>
            <a:off x="7745451" y="2483236"/>
            <a:ext cx="1935260" cy="145266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Criança</a:t>
            </a:r>
          </a:p>
          <a:p>
            <a:pPr algn="ctr"/>
            <a:r>
              <a:rPr lang="pt-BR" dirty="0" smtClean="0"/>
              <a:t>Adicionada</a:t>
            </a:r>
            <a:br>
              <a:rPr lang="pt-BR" dirty="0" smtClean="0"/>
            </a:br>
            <a:r>
              <a:rPr lang="pt-BR" dirty="0" smtClean="0"/>
              <a:t>Domain</a:t>
            </a:r>
          </a:p>
          <a:p>
            <a:pPr algn="ctr"/>
            <a:r>
              <a:rPr lang="pt-BR" dirty="0" err="1" smtClean="0"/>
              <a:t>Event</a:t>
            </a:r>
            <a:endParaRPr lang="en-US" dirty="0"/>
          </a:p>
        </p:txBody>
      </p:sp>
      <p:sp>
        <p:nvSpPr>
          <p:cNvPr id="9" name="Seta para a direita 8"/>
          <p:cNvSpPr/>
          <p:nvPr/>
        </p:nvSpPr>
        <p:spPr>
          <a:xfrm>
            <a:off x="3250095" y="4969563"/>
            <a:ext cx="735496" cy="815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eta para a direita 9"/>
          <p:cNvSpPr/>
          <p:nvPr/>
        </p:nvSpPr>
        <p:spPr>
          <a:xfrm>
            <a:off x="6570426" y="2802835"/>
            <a:ext cx="735496" cy="815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ilindro 10"/>
          <p:cNvSpPr/>
          <p:nvPr/>
        </p:nvSpPr>
        <p:spPr>
          <a:xfrm rot="16200000">
            <a:off x="9969461" y="3389596"/>
            <a:ext cx="762000" cy="235786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onector angulado 12"/>
          <p:cNvCxnSpPr>
            <a:stCxn id="8" idx="2"/>
            <a:endCxn id="11" idx="1"/>
          </p:cNvCxnSpPr>
          <p:nvPr/>
        </p:nvCxnSpPr>
        <p:spPr>
          <a:xfrm rot="16200000" flipH="1">
            <a:off x="8625991" y="4022986"/>
            <a:ext cx="632631" cy="458450"/>
          </a:xfrm>
          <a:prstGeom prst="bentConnector2">
            <a:avLst/>
          </a:prstGeom>
          <a:ln w="508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http://www.iconsfind.com/wp-content/uploads/2015/08/20150831_55e46b1c0c44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401" y="2239848"/>
            <a:ext cx="1696047" cy="1696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Mais 14"/>
          <p:cNvSpPr/>
          <p:nvPr/>
        </p:nvSpPr>
        <p:spPr>
          <a:xfrm>
            <a:off x="1636451" y="4100331"/>
            <a:ext cx="489946" cy="3810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aixaDeTexto 19"/>
          <p:cNvSpPr txBox="1"/>
          <p:nvPr/>
        </p:nvSpPr>
        <p:spPr>
          <a:xfrm>
            <a:off x="7305922" y="4969403"/>
            <a:ext cx="4307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 smtClean="0"/>
              <a:t>Armazenamento Permanente de</a:t>
            </a:r>
            <a:br>
              <a:rPr lang="pt-BR" dirty="0" smtClean="0"/>
            </a:br>
            <a:r>
              <a:rPr lang="pt-BR" dirty="0" smtClean="0"/>
              <a:t>Eventos do Domínio em um </a:t>
            </a:r>
            <a:r>
              <a:rPr lang="pt-BR" dirty="0" err="1" smtClean="0"/>
              <a:t>Stream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9624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Consumo e projeção </a:t>
            </a:r>
            <a:r>
              <a:rPr lang="pt-BR" dirty="0" smtClean="0"/>
              <a:t>de eventos</a:t>
            </a:r>
            <a:endParaRPr lang="en-US" dirty="0"/>
          </a:p>
        </p:txBody>
      </p:sp>
      <p:sp>
        <p:nvSpPr>
          <p:cNvPr id="5" name="Retângulo 4"/>
          <p:cNvSpPr/>
          <p:nvPr/>
        </p:nvSpPr>
        <p:spPr>
          <a:xfrm>
            <a:off x="675259" y="4645768"/>
            <a:ext cx="1935260" cy="145685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Criança</a:t>
            </a:r>
          </a:p>
          <a:p>
            <a:pPr algn="ctr"/>
            <a:r>
              <a:rPr lang="pt-BR" dirty="0"/>
              <a:t>Adicionada</a:t>
            </a:r>
            <a:br>
              <a:rPr lang="pt-BR" dirty="0"/>
            </a:br>
            <a:r>
              <a:rPr lang="pt-BR" dirty="0"/>
              <a:t>Domain</a:t>
            </a:r>
          </a:p>
          <a:p>
            <a:pPr algn="ctr"/>
            <a:r>
              <a:rPr lang="pt-BR" dirty="0" err="1" smtClean="0"/>
              <a:t>Event</a:t>
            </a:r>
            <a:endParaRPr lang="en-US" dirty="0"/>
          </a:p>
        </p:txBody>
      </p:sp>
      <p:sp>
        <p:nvSpPr>
          <p:cNvPr id="9" name="Seta para a direita 8"/>
          <p:cNvSpPr/>
          <p:nvPr/>
        </p:nvSpPr>
        <p:spPr>
          <a:xfrm>
            <a:off x="2743199" y="4969563"/>
            <a:ext cx="735496" cy="815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eta para a direita 9"/>
          <p:cNvSpPr/>
          <p:nvPr/>
        </p:nvSpPr>
        <p:spPr>
          <a:xfrm>
            <a:off x="6073467" y="2802835"/>
            <a:ext cx="735496" cy="815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ilindro 10"/>
          <p:cNvSpPr/>
          <p:nvPr/>
        </p:nvSpPr>
        <p:spPr>
          <a:xfrm rot="16200000">
            <a:off x="533401" y="2291853"/>
            <a:ext cx="762000" cy="107342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onector angulado 12"/>
          <p:cNvCxnSpPr>
            <a:stCxn id="11" idx="3"/>
            <a:endCxn id="5" idx="0"/>
          </p:cNvCxnSpPr>
          <p:nvPr/>
        </p:nvCxnSpPr>
        <p:spPr>
          <a:xfrm>
            <a:off x="1451114" y="2828566"/>
            <a:ext cx="191775" cy="1817202"/>
          </a:xfrm>
          <a:prstGeom prst="bentConnector2">
            <a:avLst/>
          </a:prstGeom>
          <a:ln w="508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11"/>
          <p:cNvSpPr/>
          <p:nvPr/>
        </p:nvSpPr>
        <p:spPr>
          <a:xfrm>
            <a:off x="3705669" y="2479040"/>
            <a:ext cx="2142655" cy="367328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Criança</a:t>
            </a:r>
            <a:br>
              <a:rPr lang="pt-BR" dirty="0" smtClean="0"/>
            </a:br>
            <a:r>
              <a:rPr lang="pt-BR" dirty="0" smtClean="0"/>
              <a:t>Adicionada</a:t>
            </a:r>
          </a:p>
          <a:p>
            <a:pPr algn="ctr"/>
            <a:r>
              <a:rPr lang="pt-BR" dirty="0" smtClean="0"/>
              <a:t>Domain</a:t>
            </a:r>
            <a:br>
              <a:rPr lang="pt-BR" dirty="0" smtClean="0"/>
            </a:br>
            <a:r>
              <a:rPr lang="pt-BR" dirty="0" err="1" smtClean="0"/>
              <a:t>Event</a:t>
            </a:r>
            <a:endParaRPr lang="pt-BR" dirty="0"/>
          </a:p>
          <a:p>
            <a:pPr algn="ctr"/>
            <a:r>
              <a:rPr lang="pt-BR" dirty="0" err="1" smtClean="0"/>
              <a:t>Handler</a:t>
            </a:r>
            <a:endParaRPr lang="pt-BR" dirty="0" smtClean="0"/>
          </a:p>
          <a:p>
            <a:pPr algn="ctr"/>
            <a:endParaRPr lang="en-US" dirty="0"/>
          </a:p>
        </p:txBody>
      </p:sp>
      <p:graphicFrame>
        <p:nvGraphicFramePr>
          <p:cNvPr id="19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1733633"/>
              </p:ext>
            </p:extLst>
          </p:nvPr>
        </p:nvGraphicFramePr>
        <p:xfrm>
          <a:off x="6115603" y="5458793"/>
          <a:ext cx="5761162" cy="488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4319"/>
                <a:gridCol w="1253545"/>
                <a:gridCol w="1765133"/>
                <a:gridCol w="1358165"/>
              </a:tblGrid>
              <a:tr h="244390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Código Criança</a:t>
                      </a:r>
                      <a:endParaRPr lang="en-US" sz="1200" dirty="0"/>
                    </a:p>
                  </a:txBody>
                  <a:tcPr marL="60261" marR="60261" marT="30130" marB="301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Nome</a:t>
                      </a:r>
                      <a:endParaRPr lang="en-US" sz="1200" dirty="0"/>
                    </a:p>
                  </a:txBody>
                  <a:tcPr marL="60261" marR="60261" marT="30130" marB="301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Data de Nascimento</a:t>
                      </a:r>
                      <a:endParaRPr lang="en-US" sz="1200" dirty="0"/>
                    </a:p>
                  </a:txBody>
                  <a:tcPr marL="60261" marR="60261" marT="30130" marB="301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Código Família</a:t>
                      </a:r>
                      <a:endParaRPr lang="en-US" sz="1200" dirty="0"/>
                    </a:p>
                  </a:txBody>
                  <a:tcPr marL="60261" marR="60261" marT="30130" marB="30130"/>
                </a:tc>
              </a:tr>
              <a:tr h="244390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992</a:t>
                      </a:r>
                      <a:endParaRPr lang="en-US" sz="1200" dirty="0"/>
                    </a:p>
                  </a:txBody>
                  <a:tcPr marL="60261" marR="60261" marT="30130" marB="301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Marina Gomes</a:t>
                      </a:r>
                      <a:endParaRPr lang="en-US" sz="1200" dirty="0"/>
                    </a:p>
                  </a:txBody>
                  <a:tcPr marL="60261" marR="60261" marT="30130" marB="301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17/junho/2010</a:t>
                      </a:r>
                      <a:endParaRPr lang="en-US" sz="1200" dirty="0"/>
                    </a:p>
                  </a:txBody>
                  <a:tcPr marL="60261" marR="60261" marT="30130" marB="301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19</a:t>
                      </a:r>
                      <a:endParaRPr lang="en-US" sz="1200" dirty="0"/>
                    </a:p>
                  </a:txBody>
                  <a:tcPr marL="60261" marR="60261" marT="30130" marB="30130"/>
                </a:tc>
              </a:tr>
            </a:tbl>
          </a:graphicData>
        </a:graphic>
      </p:graphicFrame>
      <p:sp>
        <p:nvSpPr>
          <p:cNvPr id="18" name="Fluxograma: Disco magnético 17"/>
          <p:cNvSpPr/>
          <p:nvPr/>
        </p:nvSpPr>
        <p:spPr>
          <a:xfrm>
            <a:off x="7450368" y="3529385"/>
            <a:ext cx="3548826" cy="147099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uxograma: Operação manual 4"/>
          <p:cNvSpPr/>
          <p:nvPr/>
        </p:nvSpPr>
        <p:spPr>
          <a:xfrm>
            <a:off x="6111749" y="4790661"/>
            <a:ext cx="5765015" cy="668131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2029"/>
              <a:gd name="connsiteY0" fmla="*/ 4688 h 10000"/>
              <a:gd name="connsiteX1" fmla="*/ 12029 w 12029"/>
              <a:gd name="connsiteY1" fmla="*/ 0 h 10000"/>
              <a:gd name="connsiteX2" fmla="*/ 10029 w 12029"/>
              <a:gd name="connsiteY2" fmla="*/ 10000 h 10000"/>
              <a:gd name="connsiteX3" fmla="*/ 4029 w 12029"/>
              <a:gd name="connsiteY3" fmla="*/ 10000 h 10000"/>
              <a:gd name="connsiteX4" fmla="*/ 0 w 12029"/>
              <a:gd name="connsiteY4" fmla="*/ 4688 h 10000"/>
              <a:gd name="connsiteX0" fmla="*/ 0 w 13072"/>
              <a:gd name="connsiteY0" fmla="*/ 0 h 5312"/>
              <a:gd name="connsiteX1" fmla="*/ 13072 w 13072"/>
              <a:gd name="connsiteY1" fmla="*/ 0 h 5312"/>
              <a:gd name="connsiteX2" fmla="*/ 10029 w 13072"/>
              <a:gd name="connsiteY2" fmla="*/ 5312 h 5312"/>
              <a:gd name="connsiteX3" fmla="*/ 4029 w 13072"/>
              <a:gd name="connsiteY3" fmla="*/ 5312 h 5312"/>
              <a:gd name="connsiteX4" fmla="*/ 0 w 13072"/>
              <a:gd name="connsiteY4" fmla="*/ 0 h 5312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7802 w 10000"/>
              <a:gd name="connsiteY2" fmla="*/ 10000 h 10000"/>
              <a:gd name="connsiteX3" fmla="*/ 3082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7802 w 10000"/>
              <a:gd name="connsiteY2" fmla="*/ 10000 h 10000"/>
              <a:gd name="connsiteX3" fmla="*/ 3082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7824 w 10000"/>
              <a:gd name="connsiteY2" fmla="*/ 10000 h 10000"/>
              <a:gd name="connsiteX3" fmla="*/ 3082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37"/>
              <a:gd name="connsiteX1" fmla="*/ 10000 w 10000"/>
              <a:gd name="connsiteY1" fmla="*/ 0 h 10037"/>
              <a:gd name="connsiteX2" fmla="*/ 7824 w 10000"/>
              <a:gd name="connsiteY2" fmla="*/ 10000 h 10037"/>
              <a:gd name="connsiteX3" fmla="*/ 3051 w 10000"/>
              <a:gd name="connsiteY3" fmla="*/ 10037 h 10037"/>
              <a:gd name="connsiteX4" fmla="*/ 0 w 10000"/>
              <a:gd name="connsiteY4" fmla="*/ 0 h 10037"/>
              <a:gd name="connsiteX0" fmla="*/ 0 w 10115"/>
              <a:gd name="connsiteY0" fmla="*/ 0 h 10037"/>
              <a:gd name="connsiteX1" fmla="*/ 10115 w 10115"/>
              <a:gd name="connsiteY1" fmla="*/ 0 h 10037"/>
              <a:gd name="connsiteX2" fmla="*/ 7939 w 10115"/>
              <a:gd name="connsiteY2" fmla="*/ 10000 h 10037"/>
              <a:gd name="connsiteX3" fmla="*/ 3166 w 10115"/>
              <a:gd name="connsiteY3" fmla="*/ 10037 h 10037"/>
              <a:gd name="connsiteX4" fmla="*/ 0 w 10115"/>
              <a:gd name="connsiteY4" fmla="*/ 0 h 10037"/>
              <a:gd name="connsiteX0" fmla="*/ 0 w 10172"/>
              <a:gd name="connsiteY0" fmla="*/ 0 h 10037"/>
              <a:gd name="connsiteX1" fmla="*/ 10172 w 10172"/>
              <a:gd name="connsiteY1" fmla="*/ 158 h 10037"/>
              <a:gd name="connsiteX2" fmla="*/ 7939 w 10172"/>
              <a:gd name="connsiteY2" fmla="*/ 10000 h 10037"/>
              <a:gd name="connsiteX3" fmla="*/ 3166 w 10172"/>
              <a:gd name="connsiteY3" fmla="*/ 10037 h 10037"/>
              <a:gd name="connsiteX4" fmla="*/ 0 w 10172"/>
              <a:gd name="connsiteY4" fmla="*/ 0 h 10037"/>
              <a:gd name="connsiteX0" fmla="*/ 0 w 10172"/>
              <a:gd name="connsiteY0" fmla="*/ 0 h 10000"/>
              <a:gd name="connsiteX1" fmla="*/ 10172 w 10172"/>
              <a:gd name="connsiteY1" fmla="*/ 158 h 10000"/>
              <a:gd name="connsiteX2" fmla="*/ 7939 w 10172"/>
              <a:gd name="connsiteY2" fmla="*/ 10000 h 10000"/>
              <a:gd name="connsiteX3" fmla="*/ 2286 w 10172"/>
              <a:gd name="connsiteY3" fmla="*/ 9963 h 10000"/>
              <a:gd name="connsiteX4" fmla="*/ 0 w 10172"/>
              <a:gd name="connsiteY4" fmla="*/ 0 h 10000"/>
              <a:gd name="connsiteX0" fmla="*/ 0 w 10172"/>
              <a:gd name="connsiteY0" fmla="*/ 0 h 9963"/>
              <a:gd name="connsiteX1" fmla="*/ 10172 w 10172"/>
              <a:gd name="connsiteY1" fmla="*/ 158 h 9963"/>
              <a:gd name="connsiteX2" fmla="*/ 8408 w 10172"/>
              <a:gd name="connsiteY2" fmla="*/ 9926 h 9963"/>
              <a:gd name="connsiteX3" fmla="*/ 2286 w 10172"/>
              <a:gd name="connsiteY3" fmla="*/ 9963 h 9963"/>
              <a:gd name="connsiteX4" fmla="*/ 0 w 10172"/>
              <a:gd name="connsiteY4" fmla="*/ 0 h 9963"/>
              <a:gd name="connsiteX0" fmla="*/ 2823 w 7753"/>
              <a:gd name="connsiteY0" fmla="*/ 0 h 13851"/>
              <a:gd name="connsiteX1" fmla="*/ 7753 w 7753"/>
              <a:gd name="connsiteY1" fmla="*/ 4010 h 13851"/>
              <a:gd name="connsiteX2" fmla="*/ 6019 w 7753"/>
              <a:gd name="connsiteY2" fmla="*/ 13814 h 13851"/>
              <a:gd name="connsiteX3" fmla="*/ 0 w 7753"/>
              <a:gd name="connsiteY3" fmla="*/ 13851 h 13851"/>
              <a:gd name="connsiteX4" fmla="*/ 2823 w 7753"/>
              <a:gd name="connsiteY4" fmla="*/ 0 h 13851"/>
              <a:gd name="connsiteX0" fmla="*/ 3641 w 7850"/>
              <a:gd name="connsiteY0" fmla="*/ 164 h 10164"/>
              <a:gd name="connsiteX1" fmla="*/ 7850 w 7850"/>
              <a:gd name="connsiteY1" fmla="*/ 0 h 10164"/>
              <a:gd name="connsiteX2" fmla="*/ 7763 w 7850"/>
              <a:gd name="connsiteY2" fmla="*/ 10137 h 10164"/>
              <a:gd name="connsiteX3" fmla="*/ 0 w 7850"/>
              <a:gd name="connsiteY3" fmla="*/ 10164 h 10164"/>
              <a:gd name="connsiteX4" fmla="*/ 3641 w 7850"/>
              <a:gd name="connsiteY4" fmla="*/ 164 h 10164"/>
              <a:gd name="connsiteX0" fmla="*/ 4638 w 13456"/>
              <a:gd name="connsiteY0" fmla="*/ 161 h 10000"/>
              <a:gd name="connsiteX1" fmla="*/ 10000 w 13456"/>
              <a:gd name="connsiteY1" fmla="*/ 0 h 10000"/>
              <a:gd name="connsiteX2" fmla="*/ 13456 w 13456"/>
              <a:gd name="connsiteY2" fmla="*/ 9426 h 10000"/>
              <a:gd name="connsiteX3" fmla="*/ 0 w 13456"/>
              <a:gd name="connsiteY3" fmla="*/ 10000 h 10000"/>
              <a:gd name="connsiteX4" fmla="*/ 4638 w 13456"/>
              <a:gd name="connsiteY4" fmla="*/ 161 h 10000"/>
              <a:gd name="connsiteX0" fmla="*/ 4638 w 13456"/>
              <a:gd name="connsiteY0" fmla="*/ 161 h 10181"/>
              <a:gd name="connsiteX1" fmla="*/ 10000 w 13456"/>
              <a:gd name="connsiteY1" fmla="*/ 0 h 10181"/>
              <a:gd name="connsiteX2" fmla="*/ 13456 w 13456"/>
              <a:gd name="connsiteY2" fmla="*/ 10181 h 10181"/>
              <a:gd name="connsiteX3" fmla="*/ 0 w 13456"/>
              <a:gd name="connsiteY3" fmla="*/ 10000 h 10181"/>
              <a:gd name="connsiteX4" fmla="*/ 4638 w 13456"/>
              <a:gd name="connsiteY4" fmla="*/ 161 h 10181"/>
              <a:gd name="connsiteX0" fmla="*/ 4647 w 13465"/>
              <a:gd name="connsiteY0" fmla="*/ 161 h 10181"/>
              <a:gd name="connsiteX1" fmla="*/ 10009 w 13465"/>
              <a:gd name="connsiteY1" fmla="*/ 0 h 10181"/>
              <a:gd name="connsiteX2" fmla="*/ 13465 w 13465"/>
              <a:gd name="connsiteY2" fmla="*/ 10181 h 10181"/>
              <a:gd name="connsiteX3" fmla="*/ 0 w 13465"/>
              <a:gd name="connsiteY3" fmla="*/ 10181 h 10181"/>
              <a:gd name="connsiteX4" fmla="*/ 4647 w 13465"/>
              <a:gd name="connsiteY4" fmla="*/ 161 h 10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65" h="10181">
                <a:moveTo>
                  <a:pt x="4647" y="161"/>
                </a:moveTo>
                <a:lnTo>
                  <a:pt x="10009" y="0"/>
                </a:lnTo>
                <a:lnTo>
                  <a:pt x="13465" y="10181"/>
                </a:lnTo>
                <a:lnTo>
                  <a:pt x="0" y="10181"/>
                </a:lnTo>
                <a:lnTo>
                  <a:pt x="4647" y="161"/>
                </a:lnTo>
                <a:close/>
              </a:path>
            </a:pathLst>
          </a:custGeom>
          <a:solidFill>
            <a:schemeClr val="tx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6943474" y="2785573"/>
            <a:ext cx="45224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 smtClean="0"/>
              <a:t>Projeção dos Eventos de Domínio em</a:t>
            </a:r>
            <a:br>
              <a:rPr lang="pt-BR" dirty="0" smtClean="0"/>
            </a:br>
            <a:r>
              <a:rPr lang="pt-BR" dirty="0" smtClean="0"/>
              <a:t>um banco de dados SQL ou </a:t>
            </a:r>
            <a:r>
              <a:rPr lang="pt-BR" dirty="0" err="1" smtClean="0"/>
              <a:t>NoSQL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45616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Os Desafios Técnicos Superados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Arquitetura para </a:t>
            </a:r>
            <a:r>
              <a:rPr lang="pt-BR" dirty="0" err="1" smtClean="0"/>
              <a:t>Microserviços</a:t>
            </a:r>
            <a:endParaRPr lang="pt-BR" dirty="0" smtClean="0"/>
          </a:p>
          <a:p>
            <a:r>
              <a:rPr lang="pt-BR" dirty="0" smtClean="0"/>
              <a:t>Domain-</a:t>
            </a:r>
            <a:r>
              <a:rPr lang="pt-BR" dirty="0" err="1" smtClean="0"/>
              <a:t>Driven</a:t>
            </a:r>
            <a:r>
              <a:rPr lang="pt-BR" dirty="0" smtClean="0"/>
              <a:t> Design (DDD)</a:t>
            </a:r>
          </a:p>
          <a:p>
            <a:pPr lvl="1"/>
            <a:r>
              <a:rPr lang="pt-BR" dirty="0" err="1" smtClean="0"/>
              <a:t>Aggregates</a:t>
            </a:r>
            <a:endParaRPr lang="pt-BR" dirty="0" smtClean="0"/>
          </a:p>
          <a:p>
            <a:pPr lvl="1"/>
            <a:r>
              <a:rPr lang="pt-BR" dirty="0" err="1" smtClean="0"/>
              <a:t>Event</a:t>
            </a:r>
            <a:r>
              <a:rPr lang="pt-BR" dirty="0" smtClean="0"/>
              <a:t> </a:t>
            </a:r>
            <a:r>
              <a:rPr lang="pt-BR" dirty="0" err="1" smtClean="0"/>
              <a:t>Sourcing</a:t>
            </a:r>
            <a:endParaRPr lang="pt-BR" dirty="0" smtClean="0"/>
          </a:p>
          <a:p>
            <a:r>
              <a:rPr lang="pt-BR" dirty="0" err="1" smtClean="0"/>
              <a:t>Command</a:t>
            </a:r>
            <a:r>
              <a:rPr lang="pt-BR" dirty="0" smtClean="0"/>
              <a:t>-Query-</a:t>
            </a:r>
            <a:r>
              <a:rPr lang="pt-BR" dirty="0" err="1" smtClean="0"/>
              <a:t>Responsibility</a:t>
            </a:r>
            <a:r>
              <a:rPr lang="pt-BR" dirty="0" smtClean="0"/>
              <a:t>-</a:t>
            </a:r>
            <a:r>
              <a:rPr lang="pt-BR" dirty="0" err="1" smtClean="0"/>
              <a:t>Segregation</a:t>
            </a:r>
            <a:r>
              <a:rPr lang="pt-BR" dirty="0" smtClean="0"/>
              <a:t> (CQRS)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7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As dificuldades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desenvolvimento com DDD exige um profundo conhecimento do Domínio e dos princípios de OO para a sua correta modelagem</a:t>
            </a:r>
          </a:p>
          <a:p>
            <a:r>
              <a:rPr lang="pt-BR" dirty="0" smtClean="0"/>
              <a:t>Necessário manter dois sistemas de armazenamento </a:t>
            </a:r>
            <a:br>
              <a:rPr lang="pt-BR" dirty="0" smtClean="0"/>
            </a:br>
            <a:r>
              <a:rPr lang="pt-BR" dirty="0" smtClean="0"/>
              <a:t>(</a:t>
            </a:r>
            <a:r>
              <a:rPr lang="pt-BR" dirty="0" err="1" smtClean="0"/>
              <a:t>Stream</a:t>
            </a:r>
            <a:r>
              <a:rPr lang="pt-BR" dirty="0" smtClean="0"/>
              <a:t> e banco de dados)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8524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Os benefícios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t-BR" dirty="0" smtClean="0"/>
              <a:t>O sistema nasce com </a:t>
            </a:r>
            <a:r>
              <a:rPr lang="pt-BR" b="1" dirty="0" smtClean="0"/>
              <a:t>Auditoria</a:t>
            </a:r>
            <a:r>
              <a:rPr lang="pt-BR" dirty="0" smtClean="0"/>
              <a:t> de todas as operações.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 smtClean="0"/>
              <a:t>Alta performance de escrita em </a:t>
            </a:r>
            <a:r>
              <a:rPr lang="pt-BR" dirty="0" err="1" smtClean="0"/>
              <a:t>Stream</a:t>
            </a:r>
            <a:r>
              <a:rPr lang="pt-BR" dirty="0" smtClean="0"/>
              <a:t>.</a:t>
            </a:r>
            <a:endParaRPr lang="pt-BR" dirty="0"/>
          </a:p>
          <a:p>
            <a:pPr marL="457200" indent="-457200">
              <a:buFont typeface="+mj-lt"/>
              <a:buAutoNum type="arabicPeriod"/>
            </a:pPr>
            <a:r>
              <a:rPr lang="pt-BR" dirty="0" smtClean="0"/>
              <a:t>Evita o “Ponto único de falha” ao armazenar dados distribuídos.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 smtClean="0"/>
              <a:t>Permite implementar funcionalidades não previstas no começo do projeto.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 smtClean="0"/>
              <a:t>É possível voltar no tempo e descobrir a origem de qualquer mudança.</a:t>
            </a:r>
          </a:p>
          <a:p>
            <a:pPr marL="457200" indent="-457200">
              <a:buFont typeface="+mj-lt"/>
              <a:buAutoNum type="arabicPeriod"/>
            </a:pPr>
            <a:endParaRPr lang="pt-BR" dirty="0" smtClean="0"/>
          </a:p>
          <a:p>
            <a:pPr marL="457200" indent="-457200">
              <a:buFont typeface="+mj-lt"/>
              <a:buAutoNum type="arabicPeriod"/>
            </a:pPr>
            <a:r>
              <a:rPr lang="pt-BR" dirty="0" smtClean="0"/>
              <a:t>Pronto para Big Data!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5950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Onde AS TÉCNICAS podem ser aplicadas?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Mercado Financeiro, Contabilidade</a:t>
            </a:r>
          </a:p>
          <a:p>
            <a:r>
              <a:rPr lang="pt-BR" dirty="0" smtClean="0"/>
              <a:t>Bancos</a:t>
            </a:r>
          </a:p>
          <a:p>
            <a:r>
              <a:rPr lang="pt-BR" dirty="0" smtClean="0"/>
              <a:t>Saúde</a:t>
            </a:r>
          </a:p>
          <a:p>
            <a:r>
              <a:rPr lang="pt-BR" dirty="0"/>
              <a:t>Redes Sociais</a:t>
            </a:r>
            <a:endParaRPr lang="pt-BR" dirty="0" smtClean="0"/>
          </a:p>
          <a:p>
            <a:r>
              <a:rPr lang="pt-BR" dirty="0" smtClean="0"/>
              <a:t>Aplicações Reativas a Eventos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39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Códigos e </a:t>
            </a:r>
            <a:r>
              <a:rPr lang="pt-BR" dirty="0" err="1" smtClean="0"/>
              <a:t>REsultados</a:t>
            </a:r>
            <a:endParaRPr lang="en-US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55" y="3358321"/>
            <a:ext cx="5980522" cy="3245679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4874" y="3358321"/>
            <a:ext cx="5980522" cy="3245679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56334" y="1526373"/>
            <a:ext cx="598524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 smtClean="0"/>
              <a:t>MFA</a:t>
            </a:r>
            <a:br>
              <a:rPr lang="pt-BR" dirty="0" smtClean="0"/>
            </a:br>
            <a:r>
              <a:rPr lang="pt-BR" dirty="0" err="1" smtClean="0"/>
              <a:t>Microserviço</a:t>
            </a:r>
            <a:r>
              <a:rPr lang="pt-BR" dirty="0" smtClean="0"/>
              <a:t> </a:t>
            </a:r>
            <a:r>
              <a:rPr lang="pt-BR" dirty="0"/>
              <a:t>para Gerenciamento de </a:t>
            </a:r>
            <a:br>
              <a:rPr lang="pt-BR" dirty="0"/>
            </a:br>
            <a:r>
              <a:rPr lang="pt-BR" dirty="0"/>
              <a:t>Entrada e Saída de Crianças</a:t>
            </a:r>
            <a:br>
              <a:rPr lang="pt-BR" dirty="0"/>
            </a:br>
            <a:r>
              <a:rPr lang="pt-BR" dirty="0"/>
              <a:t>com implementação de </a:t>
            </a:r>
            <a:r>
              <a:rPr lang="pt-BR" dirty="0" err="1"/>
              <a:t>Event</a:t>
            </a:r>
            <a:r>
              <a:rPr lang="pt-BR" dirty="0"/>
              <a:t> </a:t>
            </a:r>
            <a:r>
              <a:rPr lang="pt-BR" dirty="0" err="1"/>
              <a:t>Sourcing</a:t>
            </a:r>
            <a:endParaRPr lang="en-US" dirty="0"/>
          </a:p>
          <a:p>
            <a:pPr algn="ctr"/>
            <a:endParaRPr lang="pt-BR" dirty="0" smtClean="0"/>
          </a:p>
          <a:p>
            <a:pPr algn="ctr"/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github.com/ivanpaulovich/mfa</a:t>
            </a:r>
            <a:endParaRPr lang="en-US" dirty="0" smtClean="0"/>
          </a:p>
          <a:p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6034837" y="1526373"/>
            <a:ext cx="6077305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Jambo</a:t>
            </a:r>
            <a:endParaRPr lang="en-US" dirty="0"/>
          </a:p>
          <a:p>
            <a:pPr algn="ctr"/>
            <a:r>
              <a:rPr lang="pt-BR" dirty="0" err="1" smtClean="0"/>
              <a:t>Microserviço</a:t>
            </a:r>
            <a:r>
              <a:rPr lang="pt-BR" dirty="0" smtClean="0"/>
              <a:t> </a:t>
            </a:r>
            <a:r>
              <a:rPr lang="pt-BR" dirty="0"/>
              <a:t>para Gerenciamento de Conteúdo de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blogs </a:t>
            </a:r>
            <a:r>
              <a:rPr lang="en-US" dirty="0" err="1"/>
              <a:t>pessoais</a:t>
            </a:r>
            <a:r>
              <a:rPr lang="en-US" dirty="0"/>
              <a:t> com </a:t>
            </a:r>
            <a:r>
              <a:rPr lang="en-US" dirty="0" err="1"/>
              <a:t>implementação</a:t>
            </a:r>
            <a:r>
              <a:rPr lang="en-US" dirty="0"/>
              <a:t> de </a:t>
            </a:r>
            <a:br>
              <a:rPr lang="en-US" dirty="0"/>
            </a:br>
            <a:r>
              <a:rPr lang="en-US" dirty="0"/>
              <a:t>Event Sourcing</a:t>
            </a:r>
            <a:endParaRPr lang="pt-BR" dirty="0"/>
          </a:p>
          <a:p>
            <a:endParaRPr lang="en-US" dirty="0" smtClean="0">
              <a:hlinkClick r:id="rId5"/>
            </a:endParaRPr>
          </a:p>
          <a:p>
            <a:r>
              <a:rPr lang="en-US" dirty="0" smtClean="0">
                <a:hlinkClick r:id="rId5"/>
              </a:rPr>
              <a:t>https</a:t>
            </a:r>
            <a:r>
              <a:rPr lang="en-US" dirty="0">
                <a:hlinkClick r:id="rId5"/>
              </a:rPr>
              <a:t>://</a:t>
            </a:r>
            <a:r>
              <a:rPr lang="en-US" dirty="0" smtClean="0">
                <a:hlinkClick r:id="rId5"/>
              </a:rPr>
              <a:t>github.com/ivanpaulovich/jambo</a:t>
            </a:r>
            <a:endParaRPr lang="en-US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8280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Onde Aprender Mais?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VERNON, V. </a:t>
            </a:r>
            <a:r>
              <a:rPr lang="en-US" b="1" dirty="0">
                <a:effectLst/>
              </a:rPr>
              <a:t>Implementing Domain-Driven Design </a:t>
            </a:r>
            <a:r>
              <a:rPr lang="en-US" dirty="0">
                <a:effectLst/>
              </a:rPr>
              <a:t>1st </a:t>
            </a:r>
            <a:r>
              <a:rPr lang="en-US" dirty="0" smtClean="0">
                <a:effectLst/>
              </a:rPr>
              <a:t>Edition</a:t>
            </a:r>
            <a:r>
              <a:rPr lang="en-US" b="1" dirty="0" smtClean="0">
                <a:effectLst/>
              </a:rPr>
              <a:t>.</a:t>
            </a:r>
            <a:r>
              <a:rPr lang="en-US" dirty="0" smtClean="0">
                <a:effectLst/>
              </a:rPr>
              <a:t> </a:t>
            </a:r>
            <a:br>
              <a:rPr lang="en-US" dirty="0" smtClean="0">
                <a:effectLst/>
              </a:rPr>
            </a:br>
            <a:r>
              <a:rPr lang="pt-BR" dirty="0" smtClean="0">
                <a:effectLst/>
              </a:rPr>
              <a:t>United </a:t>
            </a:r>
            <a:r>
              <a:rPr lang="pt-BR" dirty="0" err="1">
                <a:effectLst/>
              </a:rPr>
              <a:t>States</a:t>
            </a:r>
            <a:r>
              <a:rPr lang="pt-BR" dirty="0">
                <a:effectLst/>
              </a:rPr>
              <a:t>: </a:t>
            </a:r>
            <a:r>
              <a:rPr lang="en-US" dirty="0">
                <a:effectLst/>
              </a:rPr>
              <a:t>Addison-Wesley Professional</a:t>
            </a:r>
            <a:r>
              <a:rPr lang="pt-BR" dirty="0" smtClean="0">
                <a:effectLst/>
              </a:rPr>
              <a:t>, 2013. 656 </a:t>
            </a:r>
            <a:r>
              <a:rPr lang="pt-BR" dirty="0">
                <a:effectLst/>
              </a:rPr>
              <a:t>p</a:t>
            </a:r>
            <a:r>
              <a:rPr lang="pt-BR" dirty="0" smtClean="0">
                <a:effectLst/>
              </a:rPr>
              <a:t>.</a:t>
            </a:r>
            <a:endParaRPr lang="en-US" dirty="0" smtClean="0">
              <a:effectLst/>
            </a:endParaRPr>
          </a:p>
          <a:p>
            <a:r>
              <a:rPr lang="en-US" dirty="0" smtClean="0">
                <a:effectLst/>
              </a:rPr>
              <a:t>HALL</a:t>
            </a:r>
            <a:r>
              <a:rPr lang="en-US" dirty="0">
                <a:effectLst/>
              </a:rPr>
              <a:t>, G. M. </a:t>
            </a:r>
            <a:r>
              <a:rPr lang="en-US" b="1" dirty="0">
                <a:effectLst/>
              </a:rPr>
              <a:t>Adaptive Code via C#: Agile coding with design patterns and SOLID principles (Developer Reference) 1st Edition.</a:t>
            </a:r>
            <a:r>
              <a:rPr lang="en-US" dirty="0">
                <a:effectLst/>
              </a:rPr>
              <a:t> </a:t>
            </a: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pt-BR" dirty="0" smtClean="0">
                <a:effectLst/>
              </a:rPr>
              <a:t>United </a:t>
            </a:r>
            <a:r>
              <a:rPr lang="pt-BR" dirty="0" err="1">
                <a:effectLst/>
              </a:rPr>
              <a:t>States</a:t>
            </a:r>
            <a:r>
              <a:rPr lang="pt-BR" dirty="0">
                <a:effectLst/>
              </a:rPr>
              <a:t>: </a:t>
            </a:r>
            <a:r>
              <a:rPr lang="pt-BR" dirty="0" err="1" smtClean="0">
                <a:effectLst/>
              </a:rPr>
              <a:t>Addison</a:t>
            </a:r>
            <a:r>
              <a:rPr lang="pt-BR" dirty="0" smtClean="0">
                <a:effectLst/>
              </a:rPr>
              <a:t>-Wesley, </a:t>
            </a:r>
            <a:r>
              <a:rPr lang="pt-BR" dirty="0">
                <a:effectLst/>
              </a:rPr>
              <a:t>2014. 416 p</a:t>
            </a:r>
            <a:r>
              <a:rPr lang="pt-BR" dirty="0" smtClean="0">
                <a:effectLst/>
              </a:rPr>
              <a:t>.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543635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Perguntas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97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Sobre os Autores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Ivan Paulovich Pinheiro </a:t>
            </a:r>
            <a:r>
              <a:rPr lang="pt-BR" b="1" dirty="0" smtClean="0"/>
              <a:t>Gomes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Graduando </a:t>
            </a:r>
            <a:r>
              <a:rPr lang="pt-BR" dirty="0"/>
              <a:t>em Ciência da </a:t>
            </a:r>
            <a:r>
              <a:rPr lang="pt-BR" dirty="0" smtClean="0"/>
              <a:t>Computação</a:t>
            </a:r>
            <a:br>
              <a:rPr lang="pt-BR" dirty="0" smtClean="0"/>
            </a:br>
            <a:r>
              <a:rPr lang="pt-BR" dirty="0" smtClean="0"/>
              <a:t>Centro </a:t>
            </a:r>
            <a:r>
              <a:rPr lang="pt-BR" dirty="0"/>
              <a:t>Universitário de Belo Horizonte – UNI-BH</a:t>
            </a:r>
            <a:br>
              <a:rPr lang="pt-BR" dirty="0"/>
            </a:br>
            <a:r>
              <a:rPr lang="pt-BR" dirty="0" smtClean="0">
                <a:hlinkClick r:id="rId2"/>
              </a:rPr>
              <a:t>ivan@100loop.com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  <a:p>
            <a:r>
              <a:rPr lang="pt-BR" b="1" dirty="0"/>
              <a:t>Diva de Souza e Silva </a:t>
            </a:r>
            <a:r>
              <a:rPr lang="pt-BR" b="1" dirty="0" smtClean="0"/>
              <a:t>Rodrigues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Doutora </a:t>
            </a:r>
            <a:r>
              <a:rPr lang="pt-BR" dirty="0"/>
              <a:t>em </a:t>
            </a:r>
            <a:r>
              <a:rPr lang="pt-BR" dirty="0" smtClean="0"/>
              <a:t>Informática, PUC-Rio, 2006.</a:t>
            </a:r>
            <a:br>
              <a:rPr lang="pt-BR" dirty="0" smtClean="0"/>
            </a:br>
            <a:r>
              <a:rPr lang="pt-BR" dirty="0" smtClean="0"/>
              <a:t>Professor do Centro Universitário de Belo Horizonte – UNI-BH</a:t>
            </a:r>
            <a:br>
              <a:rPr lang="pt-BR" dirty="0" smtClean="0"/>
            </a:br>
            <a:r>
              <a:rPr lang="pt-BR" dirty="0" smtClean="0">
                <a:hlinkClick r:id="rId3"/>
              </a:rPr>
              <a:t>diva.rodrigues@prof.unibh.br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91512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Conhecer uma maneira diferente de armazenar dados</a:t>
            </a:r>
          </a:p>
          <a:p>
            <a:r>
              <a:rPr lang="pt-BR" dirty="0" smtClean="0"/>
              <a:t>Apresentar os benefícios desse novo modelo</a:t>
            </a:r>
          </a:p>
          <a:p>
            <a:r>
              <a:rPr lang="pt-BR" dirty="0" smtClean="0"/>
              <a:t>Avaliar as dificuldades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366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Como OS dados são armazenados atualmente?</a:t>
            </a:r>
            <a:endParaRPr lang="en-US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0414813"/>
              </p:ext>
            </p:extLst>
          </p:nvPr>
        </p:nvGraphicFramePr>
        <p:xfrm>
          <a:off x="914398" y="2095500"/>
          <a:ext cx="9367522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391190"/>
                <a:gridCol w="2579308"/>
                <a:gridCol w="1689288"/>
                <a:gridCol w="270773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Código Funcionário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Nome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Salário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Código Departamento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André</a:t>
                      </a:r>
                      <a:r>
                        <a:rPr lang="pt-BR" baseline="0" dirty="0" smtClean="0"/>
                        <a:t> Gomes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R$5000,00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Vinícius</a:t>
                      </a:r>
                      <a:r>
                        <a:rPr lang="pt-BR" baseline="0" dirty="0" smtClean="0"/>
                        <a:t> Lima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R$4500,00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Luciano Reis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R$5200,00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786795" y="1726168"/>
            <a:ext cx="442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Tabela de Funcionários em </a:t>
            </a:r>
            <a:r>
              <a:rPr lang="pt-BR" b="1" dirty="0" smtClean="0"/>
              <a:t>17 de agosto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3996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Como OS dados são armazenados atualmente?</a:t>
            </a:r>
            <a:endParaRPr lang="en-US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6601645"/>
              </p:ext>
            </p:extLst>
          </p:nvPr>
        </p:nvGraphicFramePr>
        <p:xfrm>
          <a:off x="914398" y="2095500"/>
          <a:ext cx="9367522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391190"/>
                <a:gridCol w="2579308"/>
                <a:gridCol w="1689288"/>
                <a:gridCol w="270773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Código Funcionário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Nome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Salário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Código Departamento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André</a:t>
                      </a:r>
                      <a:r>
                        <a:rPr lang="pt-BR" baseline="0" dirty="0" smtClean="0"/>
                        <a:t> Gomes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R$5000,00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Vinícius</a:t>
                      </a:r>
                      <a:r>
                        <a:rPr lang="pt-BR" baseline="0" dirty="0" smtClean="0"/>
                        <a:t> Lima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R$4500,00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Luciano Reis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R$5200,00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786795" y="1726168"/>
            <a:ext cx="442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Tabela de Funcionários em </a:t>
            </a:r>
            <a:r>
              <a:rPr lang="pt-BR" b="1" dirty="0" smtClean="0"/>
              <a:t>17 de agosto</a:t>
            </a:r>
            <a:endParaRPr lang="en-US" b="1" dirty="0"/>
          </a:p>
        </p:txBody>
      </p:sp>
      <p:graphicFrame>
        <p:nvGraphicFramePr>
          <p:cNvPr id="6" name="Espaço Reservado para Conteú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8747885"/>
              </p:ext>
            </p:extLst>
          </p:nvPr>
        </p:nvGraphicFramePr>
        <p:xfrm>
          <a:off x="914398" y="4229100"/>
          <a:ext cx="9367522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391190"/>
                <a:gridCol w="2579308"/>
                <a:gridCol w="1689288"/>
                <a:gridCol w="270773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Código Funcionário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Nome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Salário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Código Departamento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André</a:t>
                      </a:r>
                      <a:r>
                        <a:rPr lang="pt-BR" baseline="0" dirty="0" smtClean="0"/>
                        <a:t> Gomes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R$6000,00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Vinícius</a:t>
                      </a:r>
                      <a:r>
                        <a:rPr lang="pt-BR" baseline="0" dirty="0" smtClean="0"/>
                        <a:t> Lima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R$4500,00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Luciano Reis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R$5200,00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CaixaDeTexto 6"/>
          <p:cNvSpPr txBox="1"/>
          <p:nvPr/>
        </p:nvSpPr>
        <p:spPr>
          <a:xfrm>
            <a:off x="786795" y="3859768"/>
            <a:ext cx="442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Tabela de Funcionários em </a:t>
            </a:r>
            <a:r>
              <a:rPr lang="pt-BR" b="1" dirty="0" smtClean="0"/>
              <a:t>18 </a:t>
            </a:r>
            <a:r>
              <a:rPr lang="pt-BR" b="1" dirty="0" smtClean="0"/>
              <a:t>de agosto</a:t>
            </a:r>
            <a:endParaRPr lang="en-US" b="1" dirty="0"/>
          </a:p>
        </p:txBody>
      </p:sp>
      <p:sp>
        <p:nvSpPr>
          <p:cNvPr id="8" name="Seta em curva para a esquerda 7"/>
          <p:cNvSpPr/>
          <p:nvPr/>
        </p:nvSpPr>
        <p:spPr>
          <a:xfrm>
            <a:off x="10348563" y="2538968"/>
            <a:ext cx="918993" cy="246991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o explicativo retangular 8"/>
          <p:cNvSpPr/>
          <p:nvPr/>
        </p:nvSpPr>
        <p:spPr>
          <a:xfrm>
            <a:off x="8171539" y="5008880"/>
            <a:ext cx="1778000" cy="1150179"/>
          </a:xfrm>
          <a:prstGeom prst="wedgeRectCallout">
            <a:avLst>
              <a:gd name="adj1" fmla="val -93976"/>
              <a:gd name="adj2" fmla="val -58783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Por quê?</a:t>
            </a:r>
          </a:p>
          <a:p>
            <a:pPr algn="ctr"/>
            <a:r>
              <a:rPr lang="pt-BR" dirty="0" smtClean="0"/>
              <a:t>Quem?</a:t>
            </a:r>
          </a:p>
          <a:p>
            <a:pPr algn="ctr"/>
            <a:r>
              <a:rPr lang="pt-BR" dirty="0" smtClean="0"/>
              <a:t>Quando?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93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Como OS dados são armazenados atualmente?</a:t>
            </a:r>
            <a:endParaRPr lang="en-US" dirty="0"/>
          </a:p>
        </p:txBody>
      </p:sp>
      <p:sp>
        <p:nvSpPr>
          <p:cNvPr id="15" name="Espaço Reservado para Conteúdo 2"/>
          <p:cNvSpPr>
            <a:spLocks noGrp="1"/>
          </p:cNvSpPr>
          <p:nvPr>
            <p:ph idx="1"/>
          </p:nvPr>
        </p:nvSpPr>
        <p:spPr>
          <a:xfrm>
            <a:off x="913795" y="2096064"/>
            <a:ext cx="10638125" cy="3695136"/>
          </a:xfrm>
        </p:spPr>
        <p:txBody>
          <a:bodyPr/>
          <a:lstStyle/>
          <a:p>
            <a:r>
              <a:rPr lang="pt-BR" dirty="0" smtClean="0"/>
              <a:t>Bancos de Dados Relacionais</a:t>
            </a:r>
          </a:p>
          <a:p>
            <a:endParaRPr lang="pt-BR" dirty="0" smtClean="0"/>
          </a:p>
          <a:p>
            <a:r>
              <a:rPr lang="pt-BR" dirty="0" smtClean="0"/>
              <a:t>Informações mais antigas </a:t>
            </a:r>
            <a:r>
              <a:rPr lang="pt-BR" dirty="0"/>
              <a:t>são destruídas a cada UPDATE e DELETE.</a:t>
            </a:r>
          </a:p>
          <a:p>
            <a:r>
              <a:rPr lang="pt-BR" dirty="0"/>
              <a:t>Não armazena o usuário, a motivação e o horário da alteração</a:t>
            </a:r>
            <a:r>
              <a:rPr lang="pt-BR" dirty="0" smtClean="0"/>
              <a:t>.</a:t>
            </a:r>
            <a:br>
              <a:rPr lang="pt-BR" dirty="0" smtClean="0"/>
            </a:br>
            <a:r>
              <a:rPr lang="pt-BR" dirty="0" smtClean="0"/>
              <a:t>(A não ser que faça parte do modelo)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Existe concorrência entre escrita e </a:t>
            </a:r>
            <a:r>
              <a:rPr lang="pt-BR" dirty="0" smtClean="0"/>
              <a:t>leitura.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4323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Armazenamento em fluxo de dados</a:t>
            </a:r>
            <a:endParaRPr lang="en-US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5223659"/>
              </p:ext>
            </p:extLst>
          </p:nvPr>
        </p:nvGraphicFramePr>
        <p:xfrm>
          <a:off x="8565033" y="4923685"/>
          <a:ext cx="2827867" cy="1112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95400"/>
                <a:gridCol w="15324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C/C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Saldo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2010-0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 smtClean="0"/>
                        <a:t>R$ 200,00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4030-1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 smtClean="0"/>
                        <a:t>R$ 300,00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aixaDeTexto 5"/>
          <p:cNvSpPr txBox="1"/>
          <p:nvPr/>
        </p:nvSpPr>
        <p:spPr>
          <a:xfrm>
            <a:off x="8437428" y="4554353"/>
            <a:ext cx="285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Tabela de </a:t>
            </a:r>
            <a:r>
              <a:rPr lang="pt-BR" dirty="0" smtClean="0"/>
              <a:t>Saldos por C/C</a:t>
            </a:r>
            <a:endParaRPr lang="en-US" b="1" dirty="0"/>
          </a:p>
        </p:txBody>
      </p:sp>
      <p:sp>
        <p:nvSpPr>
          <p:cNvPr id="7" name="Cilindro 6"/>
          <p:cNvSpPr/>
          <p:nvPr/>
        </p:nvSpPr>
        <p:spPr>
          <a:xfrm rot="16200000">
            <a:off x="3975226" y="4364569"/>
            <a:ext cx="762000" cy="273367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Espaço Reservado para Conteú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7978680"/>
              </p:ext>
            </p:extLst>
          </p:nvPr>
        </p:nvGraphicFramePr>
        <p:xfrm>
          <a:off x="2635435" y="1991009"/>
          <a:ext cx="3391549" cy="299450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15405"/>
                <a:gridCol w="1245240"/>
                <a:gridCol w="1830904"/>
              </a:tblGrid>
              <a:tr h="748627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1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Depositado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400" dirty="0" smtClean="0"/>
                        <a:t>C/C: 4030-1</a:t>
                      </a:r>
                    </a:p>
                    <a:p>
                      <a:pPr algn="l"/>
                      <a:r>
                        <a:rPr lang="pt-BR" sz="1400" dirty="0" smtClean="0"/>
                        <a:t>Data:</a:t>
                      </a:r>
                      <a:r>
                        <a:rPr lang="pt-BR" sz="1400" baseline="0" dirty="0" smtClean="0"/>
                        <a:t> 17/08/2017</a:t>
                      </a:r>
                    </a:p>
                    <a:p>
                      <a:pPr algn="l"/>
                      <a:r>
                        <a:rPr lang="pt-BR" sz="1400" baseline="0" dirty="0" smtClean="0"/>
                        <a:t>Valor: R$ 500,00</a:t>
                      </a:r>
                      <a:endParaRPr lang="en-US" sz="1400" dirty="0"/>
                    </a:p>
                  </a:txBody>
                  <a:tcPr anchor="ctr"/>
                </a:tc>
              </a:tr>
              <a:tr h="748627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2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Depositado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400" dirty="0" smtClean="0"/>
                        <a:t>C/C: 2010-0</a:t>
                      </a:r>
                    </a:p>
                    <a:p>
                      <a:pPr algn="l"/>
                      <a:r>
                        <a:rPr lang="pt-BR" sz="1400" dirty="0" smtClean="0"/>
                        <a:t>Data: 20/08/2017</a:t>
                      </a:r>
                    </a:p>
                    <a:p>
                      <a:pPr algn="l"/>
                      <a:r>
                        <a:rPr lang="pt-BR" sz="1400" dirty="0" smtClean="0"/>
                        <a:t>Valor: R$ 300,00</a:t>
                      </a:r>
                      <a:endParaRPr lang="en-US" sz="1400" dirty="0"/>
                    </a:p>
                  </a:txBody>
                  <a:tcPr anchor="ctr"/>
                </a:tc>
              </a:tr>
              <a:tr h="748627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3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Sacado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400" dirty="0" smtClean="0"/>
                        <a:t>C/C: 2010-0</a:t>
                      </a:r>
                    </a:p>
                    <a:p>
                      <a:pPr algn="l"/>
                      <a:r>
                        <a:rPr lang="pt-BR" sz="1400" dirty="0" smtClean="0"/>
                        <a:t>Data: </a:t>
                      </a:r>
                      <a:r>
                        <a:rPr lang="pt-BR" sz="1400" dirty="0" smtClean="0"/>
                        <a:t>23/08/2017</a:t>
                      </a:r>
                      <a:endParaRPr lang="pt-BR" sz="1400" dirty="0" smtClean="0"/>
                    </a:p>
                    <a:p>
                      <a:pPr algn="l"/>
                      <a:r>
                        <a:rPr lang="pt-BR" sz="1400" dirty="0" smtClean="0"/>
                        <a:t>Valor: R$ 100,00</a:t>
                      </a:r>
                      <a:endParaRPr lang="en-US" sz="1400" dirty="0" smtClean="0"/>
                    </a:p>
                  </a:txBody>
                  <a:tcPr anchor="ctr"/>
                </a:tc>
              </a:tr>
              <a:tr h="748627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4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Sacado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400" dirty="0" smtClean="0"/>
                        <a:t>C/C: 4030-1</a:t>
                      </a:r>
                    </a:p>
                    <a:p>
                      <a:pPr algn="l"/>
                      <a:r>
                        <a:rPr lang="pt-BR" sz="1400" dirty="0" smtClean="0"/>
                        <a:t>Data:</a:t>
                      </a:r>
                      <a:r>
                        <a:rPr lang="pt-BR" sz="1400" baseline="0" dirty="0" smtClean="0"/>
                        <a:t> </a:t>
                      </a:r>
                      <a:r>
                        <a:rPr lang="pt-BR" sz="1400" baseline="0" dirty="0" smtClean="0"/>
                        <a:t>25/08/2017</a:t>
                      </a:r>
                      <a:endParaRPr lang="pt-BR" sz="1400" baseline="0" dirty="0" smtClean="0"/>
                    </a:p>
                    <a:p>
                      <a:pPr algn="l"/>
                      <a:r>
                        <a:rPr lang="pt-BR" sz="1400" baseline="0" dirty="0" smtClean="0"/>
                        <a:t>Valor: R$ 200,00</a:t>
                      </a:r>
                      <a:endParaRPr lang="en-US" sz="1400" dirty="0" smtClean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5" name="Seta para a esquerda 14"/>
          <p:cNvSpPr/>
          <p:nvPr/>
        </p:nvSpPr>
        <p:spPr>
          <a:xfrm rot="10800000">
            <a:off x="5984858" y="5461735"/>
            <a:ext cx="2397141" cy="48759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2508090" y="1606517"/>
            <a:ext cx="3366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Extrato das Contas Correntes</a:t>
            </a:r>
            <a:endParaRPr lang="en-US" b="1" dirty="0"/>
          </a:p>
        </p:txBody>
      </p:sp>
      <p:sp>
        <p:nvSpPr>
          <p:cNvPr id="17" name="Texto explicativo retangular 16"/>
          <p:cNvSpPr/>
          <p:nvPr/>
        </p:nvSpPr>
        <p:spPr>
          <a:xfrm>
            <a:off x="6486585" y="2277694"/>
            <a:ext cx="2910974" cy="1290454"/>
          </a:xfrm>
          <a:prstGeom prst="wedgeRectCallout">
            <a:avLst>
              <a:gd name="adj1" fmla="val -71861"/>
              <a:gd name="adj2" fmla="val -6488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Sabemos o porquê,</a:t>
            </a:r>
            <a:endParaRPr lang="pt-BR" dirty="0" smtClean="0"/>
          </a:p>
          <a:p>
            <a:pPr algn="ctr"/>
            <a:r>
              <a:rPr lang="pt-BR" dirty="0"/>
              <a:t>o</a:t>
            </a:r>
            <a:r>
              <a:rPr lang="pt-BR" dirty="0" smtClean="0"/>
              <a:t> quem, </a:t>
            </a:r>
            <a:r>
              <a:rPr lang="pt-BR" dirty="0" smtClean="0"/>
              <a:t>e</a:t>
            </a:r>
            <a:r>
              <a:rPr lang="pt-BR" dirty="0" smtClean="0"/>
              <a:t> o quando de cada alteração</a:t>
            </a:r>
            <a:endParaRPr lang="en-US" dirty="0"/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4195326" y="4714495"/>
            <a:ext cx="457200" cy="2047875"/>
          </a:xfrm>
          <a:prstGeom prst="rect">
            <a:avLst/>
          </a:prstGeom>
        </p:spPr>
      </p:pic>
      <p:sp>
        <p:nvSpPr>
          <p:cNvPr id="5" name="Fluxograma: Operação manual 4"/>
          <p:cNvSpPr/>
          <p:nvPr/>
        </p:nvSpPr>
        <p:spPr>
          <a:xfrm>
            <a:off x="2635435" y="4991785"/>
            <a:ext cx="3391549" cy="51613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2029"/>
              <a:gd name="connsiteY0" fmla="*/ 4688 h 10000"/>
              <a:gd name="connsiteX1" fmla="*/ 12029 w 12029"/>
              <a:gd name="connsiteY1" fmla="*/ 0 h 10000"/>
              <a:gd name="connsiteX2" fmla="*/ 10029 w 12029"/>
              <a:gd name="connsiteY2" fmla="*/ 10000 h 10000"/>
              <a:gd name="connsiteX3" fmla="*/ 4029 w 12029"/>
              <a:gd name="connsiteY3" fmla="*/ 10000 h 10000"/>
              <a:gd name="connsiteX4" fmla="*/ 0 w 12029"/>
              <a:gd name="connsiteY4" fmla="*/ 4688 h 10000"/>
              <a:gd name="connsiteX0" fmla="*/ 0 w 13072"/>
              <a:gd name="connsiteY0" fmla="*/ 0 h 5312"/>
              <a:gd name="connsiteX1" fmla="*/ 13072 w 13072"/>
              <a:gd name="connsiteY1" fmla="*/ 0 h 5312"/>
              <a:gd name="connsiteX2" fmla="*/ 10029 w 13072"/>
              <a:gd name="connsiteY2" fmla="*/ 5312 h 5312"/>
              <a:gd name="connsiteX3" fmla="*/ 4029 w 13072"/>
              <a:gd name="connsiteY3" fmla="*/ 5312 h 5312"/>
              <a:gd name="connsiteX4" fmla="*/ 0 w 13072"/>
              <a:gd name="connsiteY4" fmla="*/ 0 h 5312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7802 w 10000"/>
              <a:gd name="connsiteY2" fmla="*/ 10000 h 10000"/>
              <a:gd name="connsiteX3" fmla="*/ 3082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7802 w 10000"/>
              <a:gd name="connsiteY2" fmla="*/ 10000 h 10000"/>
              <a:gd name="connsiteX3" fmla="*/ 3082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7824 w 10000"/>
              <a:gd name="connsiteY2" fmla="*/ 10000 h 10000"/>
              <a:gd name="connsiteX3" fmla="*/ 3082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37"/>
              <a:gd name="connsiteX1" fmla="*/ 10000 w 10000"/>
              <a:gd name="connsiteY1" fmla="*/ 0 h 10037"/>
              <a:gd name="connsiteX2" fmla="*/ 7824 w 10000"/>
              <a:gd name="connsiteY2" fmla="*/ 10000 h 10037"/>
              <a:gd name="connsiteX3" fmla="*/ 3051 w 10000"/>
              <a:gd name="connsiteY3" fmla="*/ 10037 h 10037"/>
              <a:gd name="connsiteX4" fmla="*/ 0 w 10000"/>
              <a:gd name="connsiteY4" fmla="*/ 0 h 10037"/>
              <a:gd name="connsiteX0" fmla="*/ 0 w 10115"/>
              <a:gd name="connsiteY0" fmla="*/ 0 h 10037"/>
              <a:gd name="connsiteX1" fmla="*/ 10115 w 10115"/>
              <a:gd name="connsiteY1" fmla="*/ 0 h 10037"/>
              <a:gd name="connsiteX2" fmla="*/ 7939 w 10115"/>
              <a:gd name="connsiteY2" fmla="*/ 10000 h 10037"/>
              <a:gd name="connsiteX3" fmla="*/ 3166 w 10115"/>
              <a:gd name="connsiteY3" fmla="*/ 10037 h 10037"/>
              <a:gd name="connsiteX4" fmla="*/ 0 w 10115"/>
              <a:gd name="connsiteY4" fmla="*/ 0 h 10037"/>
              <a:gd name="connsiteX0" fmla="*/ 0 w 10172"/>
              <a:gd name="connsiteY0" fmla="*/ 0 h 10037"/>
              <a:gd name="connsiteX1" fmla="*/ 10172 w 10172"/>
              <a:gd name="connsiteY1" fmla="*/ 158 h 10037"/>
              <a:gd name="connsiteX2" fmla="*/ 7939 w 10172"/>
              <a:gd name="connsiteY2" fmla="*/ 10000 h 10037"/>
              <a:gd name="connsiteX3" fmla="*/ 3166 w 10172"/>
              <a:gd name="connsiteY3" fmla="*/ 10037 h 10037"/>
              <a:gd name="connsiteX4" fmla="*/ 0 w 10172"/>
              <a:gd name="connsiteY4" fmla="*/ 0 h 10037"/>
              <a:gd name="connsiteX0" fmla="*/ 0 w 10172"/>
              <a:gd name="connsiteY0" fmla="*/ 0 h 10000"/>
              <a:gd name="connsiteX1" fmla="*/ 10172 w 10172"/>
              <a:gd name="connsiteY1" fmla="*/ 158 h 10000"/>
              <a:gd name="connsiteX2" fmla="*/ 7939 w 10172"/>
              <a:gd name="connsiteY2" fmla="*/ 10000 h 10000"/>
              <a:gd name="connsiteX3" fmla="*/ 2286 w 10172"/>
              <a:gd name="connsiteY3" fmla="*/ 9963 h 10000"/>
              <a:gd name="connsiteX4" fmla="*/ 0 w 10172"/>
              <a:gd name="connsiteY4" fmla="*/ 0 h 10000"/>
              <a:gd name="connsiteX0" fmla="*/ 0 w 10172"/>
              <a:gd name="connsiteY0" fmla="*/ 0 h 9963"/>
              <a:gd name="connsiteX1" fmla="*/ 10172 w 10172"/>
              <a:gd name="connsiteY1" fmla="*/ 158 h 9963"/>
              <a:gd name="connsiteX2" fmla="*/ 8408 w 10172"/>
              <a:gd name="connsiteY2" fmla="*/ 9926 h 9963"/>
              <a:gd name="connsiteX3" fmla="*/ 2286 w 10172"/>
              <a:gd name="connsiteY3" fmla="*/ 9963 h 9963"/>
              <a:gd name="connsiteX4" fmla="*/ 0 w 10172"/>
              <a:gd name="connsiteY4" fmla="*/ 0 h 9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2" h="9963">
                <a:moveTo>
                  <a:pt x="0" y="0"/>
                </a:moveTo>
                <a:lnTo>
                  <a:pt x="10172" y="158"/>
                </a:lnTo>
                <a:lnTo>
                  <a:pt x="8408" y="9926"/>
                </a:lnTo>
                <a:lnTo>
                  <a:pt x="2286" y="9963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Seta para a esquerda 17"/>
          <p:cNvSpPr/>
          <p:nvPr/>
        </p:nvSpPr>
        <p:spPr>
          <a:xfrm rot="10800000">
            <a:off x="897037" y="5467638"/>
            <a:ext cx="1936867" cy="48759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/>
          </a:p>
        </p:txBody>
      </p:sp>
      <p:sp>
        <p:nvSpPr>
          <p:cNvPr id="9" name="CaixaDeTexto 8"/>
          <p:cNvSpPr txBox="1"/>
          <p:nvPr/>
        </p:nvSpPr>
        <p:spPr>
          <a:xfrm>
            <a:off x="6711630" y="5186520"/>
            <a:ext cx="108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Projeção</a:t>
            </a:r>
            <a:endParaRPr lang="en-US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808377" y="5186520"/>
            <a:ext cx="13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Publicação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42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metodologia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t-BR" dirty="0" smtClean="0"/>
              <a:t>Estudar o negócio de uma Escola Infantil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 smtClean="0"/>
              <a:t>Definir o Domínio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 smtClean="0"/>
              <a:t>Modelar o Domínio utilizando Domain-</a:t>
            </a:r>
            <a:r>
              <a:rPr lang="pt-BR" dirty="0" err="1" smtClean="0"/>
              <a:t>Driven</a:t>
            </a:r>
            <a:r>
              <a:rPr lang="pt-BR" dirty="0" smtClean="0"/>
              <a:t> Design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 smtClean="0"/>
              <a:t>Construir uma linguagem ubíqua entre o Negócio e o </a:t>
            </a:r>
            <a:r>
              <a:rPr lang="pt-BR" dirty="0" smtClean="0"/>
              <a:t>Desenvolvimento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 smtClean="0"/>
              <a:t>Implementar a solução com as melhores práticas arquiteturais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63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Domínio de UMA ESCOLA INFANTIL</a:t>
            </a:r>
            <a:endParaRPr lang="en-US" dirty="0"/>
          </a:p>
        </p:txBody>
      </p:sp>
      <p:sp>
        <p:nvSpPr>
          <p:cNvPr id="4" name="Elipse 3"/>
          <p:cNvSpPr/>
          <p:nvPr/>
        </p:nvSpPr>
        <p:spPr>
          <a:xfrm>
            <a:off x="1457715" y="1939656"/>
            <a:ext cx="9306560" cy="4490720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571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 smtClean="0"/>
          </a:p>
        </p:txBody>
      </p:sp>
      <p:sp>
        <p:nvSpPr>
          <p:cNvPr id="5" name="CaixaDeTexto 4"/>
          <p:cNvSpPr txBox="1"/>
          <p:nvPr/>
        </p:nvSpPr>
        <p:spPr>
          <a:xfrm>
            <a:off x="2235200" y="3249822"/>
            <a:ext cx="1511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/>
              <a:t>Professor</a:t>
            </a:r>
            <a:endParaRPr lang="en-US" sz="2400" b="1" dirty="0"/>
          </a:p>
        </p:txBody>
      </p:sp>
      <p:sp>
        <p:nvSpPr>
          <p:cNvPr id="8" name="CaixaDeTexto 7"/>
          <p:cNvSpPr txBox="1"/>
          <p:nvPr/>
        </p:nvSpPr>
        <p:spPr>
          <a:xfrm>
            <a:off x="5084218" y="2136420"/>
            <a:ext cx="14366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/>
              <a:t>Familiar</a:t>
            </a:r>
            <a:endParaRPr lang="en-US" sz="2400" b="1" dirty="0"/>
          </a:p>
        </p:txBody>
      </p:sp>
      <p:sp>
        <p:nvSpPr>
          <p:cNvPr id="9" name="CaixaDeTexto 8"/>
          <p:cNvSpPr txBox="1"/>
          <p:nvPr/>
        </p:nvSpPr>
        <p:spPr>
          <a:xfrm>
            <a:off x="7886194" y="3249822"/>
            <a:ext cx="1308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/>
              <a:t>Criança</a:t>
            </a:r>
            <a:endParaRPr lang="en-US" sz="2400" b="1" dirty="0"/>
          </a:p>
        </p:txBody>
      </p:sp>
      <p:sp>
        <p:nvSpPr>
          <p:cNvPr id="10" name="CaixaDeTexto 9"/>
          <p:cNvSpPr txBox="1"/>
          <p:nvPr/>
        </p:nvSpPr>
        <p:spPr>
          <a:xfrm>
            <a:off x="1883341" y="3835100"/>
            <a:ext cx="25202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Receber Criança</a:t>
            </a:r>
            <a:endParaRPr lang="en-US" sz="24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5518302" y="3698593"/>
            <a:ext cx="11095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u="sng" dirty="0" smtClean="0"/>
              <a:t>Escola</a:t>
            </a:r>
            <a:endParaRPr lang="en-US" sz="2400" b="1" u="sng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1883341" y="4277529"/>
            <a:ext cx="26853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Entregar Criança</a:t>
            </a:r>
            <a:endParaRPr lang="en-US" sz="24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5069850" y="4653252"/>
            <a:ext cx="26388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Abrir Expediente</a:t>
            </a:r>
            <a:endParaRPr lang="en-US" sz="24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5019704" y="5114917"/>
            <a:ext cx="28664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Fechar Expediente</a:t>
            </a:r>
            <a:endParaRPr lang="en-US" sz="24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4705018" y="2588292"/>
            <a:ext cx="23535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Deixar Criança</a:t>
            </a:r>
            <a:endParaRPr lang="en-US" sz="2400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4705018" y="2981929"/>
            <a:ext cx="23887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Buscar Criança</a:t>
            </a:r>
            <a:endParaRPr lang="en-US" sz="2400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7405229" y="3650434"/>
            <a:ext cx="30476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Definir Responsável</a:t>
            </a:r>
            <a:endParaRPr lang="en-US" sz="2400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5084218" y="4167421"/>
            <a:ext cx="2601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Iniciar ano letivo</a:t>
            </a:r>
            <a:endParaRPr lang="en-US" sz="2400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5087585" y="5607911"/>
            <a:ext cx="27687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Adicionar Criança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61182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608</TotalTime>
  <Words>536</Words>
  <Application>Microsoft Office PowerPoint</Application>
  <PresentationFormat>Widescreen</PresentationFormat>
  <Paragraphs>187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2" baseType="lpstr">
      <vt:lpstr>Arial</vt:lpstr>
      <vt:lpstr>Bookman Old Style</vt:lpstr>
      <vt:lpstr>Rockwell</vt:lpstr>
      <vt:lpstr>Damask</vt:lpstr>
      <vt:lpstr>Aplicações baseadas em fluxo de dados</vt:lpstr>
      <vt:lpstr>Sobre os Autores</vt:lpstr>
      <vt:lpstr>Introdução</vt:lpstr>
      <vt:lpstr>Como OS dados são armazenados atualmente?</vt:lpstr>
      <vt:lpstr>Como OS dados são armazenados atualmente?</vt:lpstr>
      <vt:lpstr>Como OS dados são armazenados atualmente?</vt:lpstr>
      <vt:lpstr>Armazenamento em fluxo de dados</vt:lpstr>
      <vt:lpstr>A metodologia</vt:lpstr>
      <vt:lpstr>O Domínio de UMA ESCOLA INFANTIL</vt:lpstr>
      <vt:lpstr>Produção de eventos</vt:lpstr>
      <vt:lpstr>Consumo e projeção de eventos</vt:lpstr>
      <vt:lpstr>Os Desafios Técnicos Superados</vt:lpstr>
      <vt:lpstr>As dificuldades</vt:lpstr>
      <vt:lpstr>Os benefícios</vt:lpstr>
      <vt:lpstr>Onde AS TÉCNICAS podem ser aplicadas?</vt:lpstr>
      <vt:lpstr>Códigos e REsultados</vt:lpstr>
      <vt:lpstr>Onde Aprender Mais?</vt:lpstr>
      <vt:lpstr>Perguntas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Ivan Paulovich</dc:creator>
  <cp:lastModifiedBy>Ivan Paulovich</cp:lastModifiedBy>
  <cp:revision>55</cp:revision>
  <dcterms:created xsi:type="dcterms:W3CDTF">2014-08-26T23:50:27Z</dcterms:created>
  <dcterms:modified xsi:type="dcterms:W3CDTF">2017-10-26T19:12:30Z</dcterms:modified>
</cp:coreProperties>
</file>