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70" r:id="rId4"/>
    <p:sldId id="278" r:id="rId5"/>
    <p:sldId id="268" r:id="rId6"/>
    <p:sldId id="260" r:id="rId7"/>
    <p:sldId id="265" r:id="rId8"/>
    <p:sldId id="269" r:id="rId9"/>
    <p:sldId id="280" r:id="rId10"/>
    <p:sldId id="263" r:id="rId11"/>
    <p:sldId id="271" r:id="rId12"/>
    <p:sldId id="272" r:id="rId13"/>
    <p:sldId id="275" r:id="rId14"/>
    <p:sldId id="274" r:id="rId15"/>
    <p:sldId id="279" r:id="rId16"/>
    <p:sldId id="262" r:id="rId17"/>
    <p:sldId id="273" r:id="rId18"/>
    <p:sldId id="27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88650" autoAdjust="0"/>
  </p:normalViewPr>
  <p:slideViewPr>
    <p:cSldViewPr snapToGrid="0">
      <p:cViewPr varScale="1">
        <p:scale>
          <a:sx n="80" d="100"/>
          <a:sy n="80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35E2-80E2-468E-B9A6-18F334F3718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66C1-5336-4037-9CE1-A83AF37714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B66C1-5336-4037-9CE1-A83AF3771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paulovich/jambo" TargetMode="External"/><Relationship Id="rId4" Type="http://schemas.openxmlformats.org/officeDocument/2006/relationships/hyperlink" Target="https://github.com/ivanpaulovich/mf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va.rodrigues@prof.unibh.br" TargetMode="External"/><Relationship Id="rId2" Type="http://schemas.openxmlformats.org/officeDocument/2006/relationships/hyperlink" Target="mailto:ivan@100loop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uma aplicação baseada em fluxo de dados pode ampliar a segurança em creches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FINIT – Negócios – Inovação - Tecnologia</a:t>
            </a:r>
          </a:p>
          <a:p>
            <a:endParaRPr lang="pt-BR" sz="1800" dirty="0" smtClean="0"/>
          </a:p>
          <a:p>
            <a:r>
              <a:rPr lang="pt-BR" sz="1800" dirty="0" err="1" smtClean="0"/>
              <a:t>Expominas</a:t>
            </a:r>
            <a:endParaRPr lang="pt-BR" sz="1800" dirty="0" smtClean="0"/>
          </a:p>
          <a:p>
            <a:r>
              <a:rPr lang="pt-BR" sz="1800" dirty="0" smtClean="0"/>
              <a:t>01 de Novembro de 2017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13795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Adicionar Criança</a:t>
            </a:r>
          </a:p>
          <a:p>
            <a:pPr algn="ctr"/>
            <a:r>
              <a:rPr lang="pt-BR" sz="2000" dirty="0" err="1" smtClean="0"/>
              <a:t>Command</a:t>
            </a: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4212565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Adicionar Criança</a:t>
            </a:r>
            <a:br>
              <a:rPr lang="pt-BR" sz="2400" dirty="0" smtClean="0"/>
            </a:br>
            <a:r>
              <a:rPr lang="pt-BR" sz="2400" dirty="0" err="1" smtClean="0"/>
              <a:t>Command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Handler</a:t>
            </a:r>
            <a:endParaRPr lang="pt-BR" sz="2400" dirty="0" smtClean="0"/>
          </a:p>
          <a:p>
            <a:pPr algn="ctr"/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7745451" y="2483236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Criança</a:t>
            </a:r>
          </a:p>
          <a:p>
            <a:pPr algn="ctr"/>
            <a:r>
              <a:rPr lang="pt-BR" sz="2000" dirty="0" smtClean="0"/>
              <a:t>Adicionada</a:t>
            </a:r>
            <a:br>
              <a:rPr lang="pt-BR" sz="2000" dirty="0" smtClean="0"/>
            </a:br>
            <a:r>
              <a:rPr lang="pt-BR" sz="2000" dirty="0" smtClean="0"/>
              <a:t>Domain</a:t>
            </a:r>
          </a:p>
          <a:p>
            <a:pPr algn="ctr"/>
            <a:r>
              <a:rPr lang="pt-BR" sz="2000" dirty="0" err="1" smtClean="0"/>
              <a:t>Event</a:t>
            </a:r>
            <a:endParaRPr lang="en-US" sz="2000" dirty="0"/>
          </a:p>
        </p:txBody>
      </p:sp>
      <p:sp>
        <p:nvSpPr>
          <p:cNvPr id="9" name="Seta para a direita 8"/>
          <p:cNvSpPr/>
          <p:nvPr/>
        </p:nvSpPr>
        <p:spPr>
          <a:xfrm>
            <a:off x="3250095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570426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9969461" y="3389596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8" idx="2"/>
            <a:endCxn id="11" idx="1"/>
          </p:cNvCxnSpPr>
          <p:nvPr/>
        </p:nvCxnSpPr>
        <p:spPr>
          <a:xfrm rot="16200000" flipH="1">
            <a:off x="8625991" y="4022986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1" y="2239848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is 14"/>
          <p:cNvSpPr/>
          <p:nvPr/>
        </p:nvSpPr>
        <p:spPr>
          <a:xfrm>
            <a:off x="1636451" y="4100331"/>
            <a:ext cx="48994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7305922" y="496940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Armazenamento Permanente de</a:t>
            </a:r>
            <a:br>
              <a:rPr lang="pt-BR" dirty="0" smtClean="0"/>
            </a:br>
            <a:r>
              <a:rPr lang="pt-BR" dirty="0" smtClean="0"/>
              <a:t>Eventos do Domínio em um </a:t>
            </a:r>
            <a:r>
              <a:rPr lang="pt-BR" dirty="0" err="1" smtClean="0"/>
              <a:t>Stream</a:t>
            </a:r>
            <a:endParaRPr lang="en-US" b="1" dirty="0"/>
          </a:p>
        </p:txBody>
      </p:sp>
      <p:sp>
        <p:nvSpPr>
          <p:cNvPr id="14" name="Retângulo 13"/>
          <p:cNvSpPr/>
          <p:nvPr/>
        </p:nvSpPr>
        <p:spPr>
          <a:xfrm>
            <a:off x="7745452" y="2483237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</a:p>
          <a:p>
            <a:pPr algn="ctr"/>
            <a:r>
              <a:rPr lang="pt-BR" dirty="0" smtClean="0"/>
              <a:t>Adicionada</a:t>
            </a:r>
            <a:br>
              <a:rPr lang="pt-BR" dirty="0" smtClean="0"/>
            </a:br>
            <a:r>
              <a:rPr lang="pt-BR" dirty="0" smtClean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16" name="Cilindro 15"/>
          <p:cNvSpPr/>
          <p:nvPr/>
        </p:nvSpPr>
        <p:spPr>
          <a:xfrm rot="16200000">
            <a:off x="9969462" y="3389597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angulado 16"/>
          <p:cNvCxnSpPr>
            <a:stCxn id="14" idx="2"/>
            <a:endCxn id="16" idx="1"/>
          </p:cNvCxnSpPr>
          <p:nvPr/>
        </p:nvCxnSpPr>
        <p:spPr>
          <a:xfrm rot="16200000" flipH="1">
            <a:off x="8625992" y="4022987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2" y="2239849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e projeção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75259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Criança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Adicionada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pt-BR" sz="2000" dirty="0" err="1" smtClean="0">
                <a:solidFill>
                  <a:schemeClr val="tx1"/>
                </a:solidFill>
              </a:rPr>
              <a:t>Event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743199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073467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533401" y="2291853"/>
            <a:ext cx="762000" cy="107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11" idx="3"/>
            <a:endCxn id="5" idx="0"/>
          </p:cNvCxnSpPr>
          <p:nvPr/>
        </p:nvCxnSpPr>
        <p:spPr>
          <a:xfrm>
            <a:off x="1451114" y="2828566"/>
            <a:ext cx="191775" cy="1817202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705669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Criança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Adicionada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Domain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err="1" smtClean="0">
                <a:solidFill>
                  <a:schemeClr val="tx1"/>
                </a:solidFill>
              </a:rPr>
              <a:t>Event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Handler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9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27714"/>
              </p:ext>
            </p:extLst>
          </p:nvPr>
        </p:nvGraphicFramePr>
        <p:xfrm>
          <a:off x="6115603" y="5458791"/>
          <a:ext cx="5761162" cy="9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19"/>
                <a:gridCol w="1253545"/>
                <a:gridCol w="1765133"/>
                <a:gridCol w="1358165"/>
              </a:tblGrid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Código Criança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Nome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Data de Nascimento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Código Família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</a:tr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992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Marina Gomes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17/junho/2010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19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</a:tr>
            </a:tbl>
          </a:graphicData>
        </a:graphic>
      </p:graphicFrame>
      <p:sp>
        <p:nvSpPr>
          <p:cNvPr id="18" name="Fluxograma: Disco magnético 17"/>
          <p:cNvSpPr/>
          <p:nvPr/>
        </p:nvSpPr>
        <p:spPr>
          <a:xfrm>
            <a:off x="7450368" y="35293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Operação manual 4"/>
          <p:cNvSpPr/>
          <p:nvPr/>
        </p:nvSpPr>
        <p:spPr>
          <a:xfrm>
            <a:off x="6111749" y="4790661"/>
            <a:ext cx="5765015" cy="668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  <a:gd name="connsiteX0" fmla="*/ 2823 w 7753"/>
              <a:gd name="connsiteY0" fmla="*/ 0 h 13851"/>
              <a:gd name="connsiteX1" fmla="*/ 7753 w 7753"/>
              <a:gd name="connsiteY1" fmla="*/ 4010 h 13851"/>
              <a:gd name="connsiteX2" fmla="*/ 6019 w 7753"/>
              <a:gd name="connsiteY2" fmla="*/ 13814 h 13851"/>
              <a:gd name="connsiteX3" fmla="*/ 0 w 7753"/>
              <a:gd name="connsiteY3" fmla="*/ 13851 h 13851"/>
              <a:gd name="connsiteX4" fmla="*/ 2823 w 7753"/>
              <a:gd name="connsiteY4" fmla="*/ 0 h 13851"/>
              <a:gd name="connsiteX0" fmla="*/ 3641 w 7850"/>
              <a:gd name="connsiteY0" fmla="*/ 164 h 10164"/>
              <a:gd name="connsiteX1" fmla="*/ 7850 w 7850"/>
              <a:gd name="connsiteY1" fmla="*/ 0 h 10164"/>
              <a:gd name="connsiteX2" fmla="*/ 7763 w 7850"/>
              <a:gd name="connsiteY2" fmla="*/ 10137 h 10164"/>
              <a:gd name="connsiteX3" fmla="*/ 0 w 7850"/>
              <a:gd name="connsiteY3" fmla="*/ 10164 h 10164"/>
              <a:gd name="connsiteX4" fmla="*/ 3641 w 7850"/>
              <a:gd name="connsiteY4" fmla="*/ 164 h 10164"/>
              <a:gd name="connsiteX0" fmla="*/ 4638 w 13456"/>
              <a:gd name="connsiteY0" fmla="*/ 161 h 10000"/>
              <a:gd name="connsiteX1" fmla="*/ 10000 w 13456"/>
              <a:gd name="connsiteY1" fmla="*/ 0 h 10000"/>
              <a:gd name="connsiteX2" fmla="*/ 13456 w 13456"/>
              <a:gd name="connsiteY2" fmla="*/ 9426 h 10000"/>
              <a:gd name="connsiteX3" fmla="*/ 0 w 13456"/>
              <a:gd name="connsiteY3" fmla="*/ 10000 h 10000"/>
              <a:gd name="connsiteX4" fmla="*/ 4638 w 13456"/>
              <a:gd name="connsiteY4" fmla="*/ 161 h 10000"/>
              <a:gd name="connsiteX0" fmla="*/ 4638 w 13456"/>
              <a:gd name="connsiteY0" fmla="*/ 161 h 10181"/>
              <a:gd name="connsiteX1" fmla="*/ 10000 w 13456"/>
              <a:gd name="connsiteY1" fmla="*/ 0 h 10181"/>
              <a:gd name="connsiteX2" fmla="*/ 13456 w 13456"/>
              <a:gd name="connsiteY2" fmla="*/ 10181 h 10181"/>
              <a:gd name="connsiteX3" fmla="*/ 0 w 13456"/>
              <a:gd name="connsiteY3" fmla="*/ 10000 h 10181"/>
              <a:gd name="connsiteX4" fmla="*/ 4638 w 13456"/>
              <a:gd name="connsiteY4" fmla="*/ 161 h 10181"/>
              <a:gd name="connsiteX0" fmla="*/ 4647 w 13465"/>
              <a:gd name="connsiteY0" fmla="*/ 161 h 10181"/>
              <a:gd name="connsiteX1" fmla="*/ 10009 w 13465"/>
              <a:gd name="connsiteY1" fmla="*/ 0 h 10181"/>
              <a:gd name="connsiteX2" fmla="*/ 13465 w 13465"/>
              <a:gd name="connsiteY2" fmla="*/ 10181 h 10181"/>
              <a:gd name="connsiteX3" fmla="*/ 0 w 13465"/>
              <a:gd name="connsiteY3" fmla="*/ 10181 h 10181"/>
              <a:gd name="connsiteX4" fmla="*/ 4647 w 13465"/>
              <a:gd name="connsiteY4" fmla="*/ 16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5" h="10181">
                <a:moveTo>
                  <a:pt x="4647" y="161"/>
                </a:moveTo>
                <a:lnTo>
                  <a:pt x="10009" y="0"/>
                </a:lnTo>
                <a:lnTo>
                  <a:pt x="13465" y="10181"/>
                </a:lnTo>
                <a:lnTo>
                  <a:pt x="0" y="10181"/>
                </a:lnTo>
                <a:lnTo>
                  <a:pt x="4647" y="161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10379" y="2785573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 smtClean="0"/>
              <a:t>Projeção dos Eventos de Domínio em</a:t>
            </a:r>
            <a:br>
              <a:rPr lang="pt-BR" sz="2000" dirty="0" smtClean="0"/>
            </a:br>
            <a:r>
              <a:rPr lang="pt-BR" sz="2000" dirty="0" smtClean="0"/>
              <a:t>um banco de dados SQL ou </a:t>
            </a:r>
            <a:r>
              <a:rPr lang="pt-BR" sz="2000" dirty="0" err="1" smtClean="0"/>
              <a:t>NoSQL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5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Desafios Técnicos Superados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para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 Design (DDD)</a:t>
            </a:r>
          </a:p>
          <a:p>
            <a:pPr lvl="1"/>
            <a:r>
              <a:rPr lang="pt-BR" dirty="0" err="1" smtClean="0"/>
              <a:t>Aggregates</a:t>
            </a:r>
            <a:endParaRPr lang="pt-BR" dirty="0" smtClean="0"/>
          </a:p>
          <a:p>
            <a:pPr lvl="1"/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-Query-</a:t>
            </a:r>
            <a:r>
              <a:rPr lang="pt-BR" dirty="0" err="1" smtClean="0"/>
              <a:t>Responsibility</a:t>
            </a:r>
            <a:r>
              <a:rPr lang="pt-BR" dirty="0" smtClean="0"/>
              <a:t>-</a:t>
            </a:r>
            <a:r>
              <a:rPr lang="pt-BR" dirty="0" err="1" smtClean="0"/>
              <a:t>Segregation</a:t>
            </a:r>
            <a:r>
              <a:rPr lang="pt-BR" dirty="0" smtClean="0"/>
              <a:t> 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dificuldades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com DDD exige um profundo conhecimento do Domínio e dos princípios de OO para a sua correta modelagem</a:t>
            </a:r>
          </a:p>
          <a:p>
            <a:r>
              <a:rPr lang="pt-BR" dirty="0" smtClean="0"/>
              <a:t>Necessário manter dois sistemas de armazenamento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Stream</a:t>
            </a:r>
            <a:r>
              <a:rPr lang="pt-BR" dirty="0" smtClean="0"/>
              <a:t> e banco de dados)</a:t>
            </a:r>
          </a:p>
          <a:p>
            <a:r>
              <a:rPr lang="pt-BR" dirty="0" smtClean="0"/>
              <a:t>Complexidade dos Princípios de </a:t>
            </a:r>
            <a:r>
              <a:rPr lang="pt-BR" dirty="0" err="1" smtClean="0"/>
              <a:t>Microserviços</a:t>
            </a:r>
            <a:r>
              <a:rPr lang="pt-BR" dirty="0" smtClean="0"/>
              <a:t> e da comunicação distribuída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benefícios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 sistema nasce com </a:t>
            </a:r>
            <a:r>
              <a:rPr lang="pt-BR" b="1" dirty="0" smtClean="0"/>
              <a:t>Auditoria</a:t>
            </a:r>
            <a:r>
              <a:rPr lang="pt-BR" dirty="0" smtClean="0"/>
              <a:t> de todas as operações.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Alta </a:t>
            </a:r>
            <a:r>
              <a:rPr lang="pt-BR" b="1" dirty="0" smtClean="0"/>
              <a:t>performance</a:t>
            </a:r>
            <a:r>
              <a:rPr lang="pt-BR" dirty="0" smtClean="0"/>
              <a:t> de escrita em </a:t>
            </a:r>
            <a:r>
              <a:rPr lang="pt-BR" dirty="0" err="1" smtClean="0"/>
              <a:t>Stream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u="sng" dirty="0" smtClean="0"/>
              <a:t>Evita o Ponto único de falha</a:t>
            </a:r>
            <a:r>
              <a:rPr lang="pt-BR" dirty="0" smtClean="0"/>
              <a:t> ao armazenar dados </a:t>
            </a:r>
            <a:r>
              <a:rPr lang="pt-BR" b="1" dirty="0" smtClean="0"/>
              <a:t>distribuídos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Permite implementar funcionalidades não previstas no começo do projeto.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É possível voltar no tempo e descobrir a origem de qualquer mudança.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Pronto para Big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em Segurança de Creches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Nesta solução todo o histórico de quem entregou e retirou a criança é registrado.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 partir do histórico é possível identificar se a criança está sendo retirada fora </a:t>
            </a:r>
            <a:r>
              <a:rPr lang="pt-BR" dirty="0"/>
              <a:t>de algum padrão </a:t>
            </a:r>
            <a:r>
              <a:rPr lang="pt-BR" dirty="0" smtClean="0"/>
              <a:t>seguro como </a:t>
            </a:r>
          </a:p>
          <a:p>
            <a:pPr lvl="1"/>
            <a:r>
              <a:rPr lang="pt-BR" dirty="0"/>
              <a:t>F</a:t>
            </a:r>
            <a:r>
              <a:rPr lang="pt-BR" dirty="0" smtClean="0"/>
              <a:t>ora do horário</a:t>
            </a:r>
          </a:p>
          <a:p>
            <a:pPr lvl="1"/>
            <a:r>
              <a:rPr lang="pt-BR" dirty="0" smtClean="0"/>
              <a:t>Ou por uma pessoa desconhecida.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Resguarda a instituição caso ela seja questionada o por que de entregar a criança a determinada pessoa.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AS TÉCNICAS podem ser aplicadas?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Financeiro, Contabilidade</a:t>
            </a:r>
          </a:p>
          <a:p>
            <a:r>
              <a:rPr lang="pt-BR" dirty="0" smtClean="0"/>
              <a:t>Bancos</a:t>
            </a:r>
          </a:p>
          <a:p>
            <a:r>
              <a:rPr lang="pt-BR" dirty="0" smtClean="0"/>
              <a:t>Saúde</a:t>
            </a:r>
          </a:p>
          <a:p>
            <a:r>
              <a:rPr lang="pt-BR" dirty="0"/>
              <a:t>Redes </a:t>
            </a:r>
            <a:r>
              <a:rPr lang="pt-BR" dirty="0" smtClean="0"/>
              <a:t>Sociais</a:t>
            </a:r>
          </a:p>
          <a:p>
            <a:r>
              <a:rPr lang="pt-BR" dirty="0" smtClean="0"/>
              <a:t>Aplicações Reativas a Eventos</a:t>
            </a:r>
          </a:p>
          <a:p>
            <a:r>
              <a:rPr lang="pt-BR" dirty="0"/>
              <a:t>Sistemas que possuem rastreamento do comportamento do 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e </a:t>
            </a:r>
            <a:r>
              <a:rPr lang="pt-BR" dirty="0" err="1" smtClean="0"/>
              <a:t>REsultados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" y="3358321"/>
            <a:ext cx="5980522" cy="3245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4" y="3358321"/>
            <a:ext cx="5980522" cy="324567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334" y="1526373"/>
            <a:ext cx="598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MFA</a:t>
            </a:r>
            <a:br>
              <a:rPr lang="pt-BR" dirty="0" smtClean="0"/>
            </a:br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</a:t>
            </a:r>
            <a:br>
              <a:rPr lang="pt-BR" dirty="0"/>
            </a:br>
            <a:r>
              <a:rPr lang="pt-BR" dirty="0"/>
              <a:t>Entrada e Saída de Crianças</a:t>
            </a:r>
            <a:br>
              <a:rPr lang="pt-BR" dirty="0"/>
            </a:br>
            <a:r>
              <a:rPr lang="pt-BR" dirty="0"/>
              <a:t>com implementação de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en-US" dirty="0"/>
          </a:p>
          <a:p>
            <a:pPr algn="ctr"/>
            <a:endParaRPr lang="pt-BR" dirty="0" smtClean="0"/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github.com/ivanpaulovich/mfa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34837" y="1526373"/>
            <a:ext cx="60773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Jambo</a:t>
            </a:r>
            <a:endParaRPr lang="en-US" dirty="0"/>
          </a:p>
          <a:p>
            <a:pPr algn="ctr"/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Conteúdo 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blogs </a:t>
            </a:r>
            <a:r>
              <a:rPr lang="en-US" dirty="0" err="1"/>
              <a:t>pessoais</a:t>
            </a:r>
            <a:r>
              <a:rPr lang="en-US" dirty="0"/>
              <a:t> com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Event Sourcing</a:t>
            </a:r>
            <a:endParaRPr lang="pt-BR" dirty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github.com/ivanpaulovich/jambo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VERNON, V. </a:t>
            </a:r>
            <a:r>
              <a:rPr lang="en-US" b="1" dirty="0">
                <a:effectLst/>
              </a:rPr>
              <a:t>Implementing Domain-Driven Design </a:t>
            </a:r>
            <a:r>
              <a:rPr lang="en-US" dirty="0">
                <a:effectLst/>
              </a:rPr>
              <a:t>1st </a:t>
            </a:r>
            <a:r>
              <a:rPr lang="en-US" dirty="0" smtClean="0">
                <a:effectLst/>
              </a:rPr>
              <a:t>Edition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en-US" dirty="0">
                <a:effectLst/>
              </a:rPr>
              <a:t>Addison-Wesley Professional</a:t>
            </a:r>
            <a:r>
              <a:rPr lang="pt-BR" dirty="0" smtClean="0">
                <a:effectLst/>
              </a:rPr>
              <a:t>, 2013. 656 </a:t>
            </a:r>
            <a:r>
              <a:rPr lang="pt-BR" dirty="0">
                <a:effectLst/>
              </a:rPr>
              <a:t>p</a:t>
            </a:r>
            <a:r>
              <a:rPr lang="pt-BR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HALL</a:t>
            </a:r>
            <a:r>
              <a:rPr lang="en-US" dirty="0">
                <a:effectLst/>
              </a:rPr>
              <a:t>, G. M. </a:t>
            </a:r>
            <a:r>
              <a:rPr lang="en-US" b="1" dirty="0">
                <a:effectLst/>
              </a:rPr>
              <a:t>Adaptive Code via C#: Agile coding with design patterns and SOLID principles (Developer Reference) 1st Edition.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pt-BR" dirty="0" err="1" smtClean="0">
                <a:effectLst/>
              </a:rPr>
              <a:t>Addison</a:t>
            </a:r>
            <a:r>
              <a:rPr lang="pt-BR" dirty="0" smtClean="0">
                <a:effectLst/>
              </a:rPr>
              <a:t>-Wesley, </a:t>
            </a:r>
            <a:r>
              <a:rPr lang="pt-BR" dirty="0">
                <a:effectLst/>
              </a:rPr>
              <a:t>2014. 416 p</a:t>
            </a:r>
            <a:r>
              <a:rPr lang="pt-BR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os Autores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Ivan Paulovich Pinheiro </a:t>
            </a:r>
            <a:r>
              <a:rPr lang="pt-BR" b="1" dirty="0" smtClean="0"/>
              <a:t>Gomes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Graduando </a:t>
            </a:r>
            <a:r>
              <a:rPr lang="pt-BR" dirty="0"/>
              <a:t>em Ciência da </a:t>
            </a:r>
            <a:r>
              <a:rPr lang="pt-BR" dirty="0" smtClean="0"/>
              <a:t>Computação</a:t>
            </a:r>
            <a:br>
              <a:rPr lang="pt-BR" dirty="0" smtClean="0"/>
            </a:br>
            <a:r>
              <a:rPr lang="pt-BR" dirty="0" smtClean="0"/>
              <a:t>Centro </a:t>
            </a:r>
            <a:r>
              <a:rPr lang="pt-BR" dirty="0"/>
              <a:t>Universitário de Belo Horizonte – UNI-BH</a:t>
            </a:r>
            <a:br>
              <a:rPr lang="pt-BR" dirty="0"/>
            </a:br>
            <a:r>
              <a:rPr lang="pt-BR" dirty="0" smtClean="0">
                <a:hlinkClick r:id="rId2"/>
              </a:rPr>
              <a:t>ivan@100loop.com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r>
              <a:rPr lang="pt-BR" b="1" dirty="0"/>
              <a:t>Diva de Souza e Silva </a:t>
            </a:r>
            <a:r>
              <a:rPr lang="pt-BR" b="1" dirty="0" smtClean="0"/>
              <a:t>Rodrigues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Doutora </a:t>
            </a:r>
            <a:r>
              <a:rPr lang="pt-BR" dirty="0"/>
              <a:t>em </a:t>
            </a:r>
            <a:r>
              <a:rPr lang="pt-BR" dirty="0" smtClean="0"/>
              <a:t>Informática, PUC-Rio, 2006.</a:t>
            </a:r>
            <a:br>
              <a:rPr lang="pt-BR" dirty="0" smtClean="0"/>
            </a:br>
            <a:r>
              <a:rPr lang="pt-BR" smtClean="0"/>
              <a:t>Professora </a:t>
            </a:r>
            <a:r>
              <a:rPr lang="pt-BR" dirty="0" smtClean="0"/>
              <a:t>do Centro Universitário de Belo Horizonte – UNI-BH</a:t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diva.rodrigues@prof.unibh.br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5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99489"/>
              </p:ext>
            </p:extLst>
          </p:nvPr>
        </p:nvGraphicFramePr>
        <p:xfrm>
          <a:off x="914398" y="42291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R$6000,00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6795" y="38597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18 de agosto</a:t>
            </a:r>
            <a:endParaRPr lang="en-US" b="1" dirty="0"/>
          </a:p>
        </p:txBody>
      </p:sp>
      <p:sp>
        <p:nvSpPr>
          <p:cNvPr id="8" name="Seta em curva para a esquerda 7"/>
          <p:cNvSpPr/>
          <p:nvPr/>
        </p:nvSpPr>
        <p:spPr>
          <a:xfrm>
            <a:off x="10700988" y="2538968"/>
            <a:ext cx="918993" cy="2469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8171539" y="5008880"/>
            <a:ext cx="1778000" cy="1150179"/>
          </a:xfrm>
          <a:prstGeom prst="wedgeRectCallout">
            <a:avLst>
              <a:gd name="adj1" fmla="val -93976"/>
              <a:gd name="adj2" fmla="val -587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 quê?</a:t>
            </a:r>
          </a:p>
          <a:p>
            <a:pPr algn="ctr"/>
            <a:r>
              <a:rPr lang="pt-BR" dirty="0" smtClean="0"/>
              <a:t>Quem?</a:t>
            </a:r>
          </a:p>
          <a:p>
            <a:pPr algn="ctr"/>
            <a:r>
              <a:rPr lang="pt-BR" dirty="0" smtClean="0"/>
              <a:t>Quando?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/>
          <a:lstStyle/>
          <a:p>
            <a:r>
              <a:rPr lang="pt-BR" dirty="0" smtClean="0"/>
              <a:t>Bancos de Dados Relacionais</a:t>
            </a:r>
          </a:p>
          <a:p>
            <a:endParaRPr lang="pt-BR" dirty="0" smtClean="0"/>
          </a:p>
          <a:p>
            <a:r>
              <a:rPr lang="pt-BR" dirty="0" smtClean="0"/>
              <a:t>Informações mais antigas </a:t>
            </a:r>
            <a:r>
              <a:rPr lang="pt-BR" dirty="0"/>
              <a:t>são destruídas a cada UPDATE e DELETE.</a:t>
            </a:r>
          </a:p>
          <a:p>
            <a:r>
              <a:rPr lang="pt-BR" dirty="0"/>
              <a:t>Não armazena o usuário, a motivação e o horário da alteração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(A não ser que faça parte do modelo)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Existe concorrência entre escrita e </a:t>
            </a:r>
            <a:r>
              <a:rPr lang="pt-BR" dirty="0" smtClean="0"/>
              <a:t>leitura.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103" y="151402"/>
            <a:ext cx="10353761" cy="1326321"/>
          </a:xfrm>
        </p:spPr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792980"/>
              </p:ext>
            </p:extLst>
          </p:nvPr>
        </p:nvGraphicFramePr>
        <p:xfrm>
          <a:off x="797448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265853" y="4223911"/>
            <a:ext cx="373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Tabela de </a:t>
            </a:r>
            <a:r>
              <a:rPr lang="pt-BR" sz="2400" dirty="0" smtClean="0"/>
              <a:t>Saldos por C/C</a:t>
            </a:r>
            <a:endParaRPr lang="en-US" sz="2400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a esquerda 14"/>
          <p:cNvSpPr/>
          <p:nvPr/>
        </p:nvSpPr>
        <p:spPr>
          <a:xfrm rot="10800000">
            <a:off x="5984857" y="5461734"/>
            <a:ext cx="1871545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0820" y="1302722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Extrato das Contas Correntes</a:t>
            </a:r>
            <a:endParaRPr lang="en-US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30341" y="5004989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Projeção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1353" y="5006299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Publicação</a:t>
            </a:r>
            <a:endParaRPr lang="en-US" sz="2400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30754"/>
              </p:ext>
            </p:extLst>
          </p:nvPr>
        </p:nvGraphicFramePr>
        <p:xfrm>
          <a:off x="2635435" y="20291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o explicativo retangular 16"/>
          <p:cNvSpPr/>
          <p:nvPr/>
        </p:nvSpPr>
        <p:spPr>
          <a:xfrm>
            <a:off x="6524685" y="2325319"/>
            <a:ext cx="2910974" cy="1290454"/>
          </a:xfrm>
          <a:prstGeom prst="wedgeRectCallout">
            <a:avLst>
              <a:gd name="adj1" fmla="val -71861"/>
              <a:gd name="adj2" fmla="val -648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Sabemos o porquê,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 quem, e o quando de cada alteração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Estudar o negócio de uma Escola Infantil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Domínio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Modelar o Domínio utilizando Domain-</a:t>
            </a:r>
            <a:r>
              <a:rPr lang="pt-BR" dirty="0" err="1" smtClean="0"/>
              <a:t>Driven</a:t>
            </a:r>
            <a:r>
              <a:rPr lang="pt-BR" dirty="0" smtClean="0"/>
              <a:t> Design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Construir uma linguagem ubíqua entre o Negócio e o Desenvolvimento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Implementar a solução com as melhores práticas arquiteturais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Domínio de UMA ESCOLA INFANTIL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457715" y="1939656"/>
            <a:ext cx="9306560" cy="4490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235200" y="3249822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Professor</a:t>
            </a:r>
            <a:endParaRPr lang="en-US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84218" y="2136420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Familiar</a:t>
            </a:r>
            <a:endParaRPr lang="en-US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86194" y="324982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Criança</a:t>
            </a:r>
            <a:endParaRPr lang="en-US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83341" y="3835100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Receber Criança</a:t>
            </a:r>
            <a:endParaRPr lang="en-US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18302" y="3698593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 smtClean="0"/>
              <a:t>Escola</a:t>
            </a:r>
            <a:endParaRPr lang="en-US" sz="2400" b="1" u="sng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83341" y="427752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Entregar Criança</a:t>
            </a:r>
            <a:endParaRPr lang="en-US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69850" y="4653252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Abrir Expediente</a:t>
            </a:r>
            <a:endParaRPr lang="en-US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9704" y="5114917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Fechar Expediente</a:t>
            </a:r>
            <a:endParaRPr lang="en-US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705018" y="258829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Deixar Criança</a:t>
            </a:r>
            <a:endParaRPr lang="en-US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05018" y="2981929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Buscar Criança</a:t>
            </a:r>
            <a:endParaRPr lang="en-US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05229" y="3650434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Definir Responsável</a:t>
            </a:r>
            <a:endParaRPr lang="en-US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084218" y="4167421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Iniciar ano letivo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087585" y="5607911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Adicionar Criança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1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da Solução</a:t>
            </a: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>
            <a:off x="5978890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lindro 5"/>
          <p:cNvSpPr/>
          <p:nvPr/>
        </p:nvSpPr>
        <p:spPr>
          <a:xfrm rot="16200000">
            <a:off x="7255255" y="2359605"/>
            <a:ext cx="762000" cy="147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err="1" smtClean="0"/>
              <a:t>Stream</a:t>
            </a:r>
            <a:endParaRPr lang="en-US" dirty="0"/>
          </a:p>
        </p:txBody>
      </p:sp>
      <p:pic>
        <p:nvPicPr>
          <p:cNvPr id="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7" y="2325574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650590" y="2325574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Producer</a:t>
            </a:r>
            <a:br>
              <a:rPr lang="pt-BR" sz="2800" dirty="0" smtClean="0"/>
            </a:br>
            <a:r>
              <a:rPr lang="pt-BR" sz="2800" dirty="0" smtClean="0"/>
              <a:t>API</a:t>
            </a:r>
            <a:endParaRPr lang="en-US" sz="2800" dirty="0"/>
          </a:p>
        </p:txBody>
      </p:sp>
      <p:sp>
        <p:nvSpPr>
          <p:cNvPr id="10" name="Seta para a direita 9"/>
          <p:cNvSpPr/>
          <p:nvPr/>
        </p:nvSpPr>
        <p:spPr>
          <a:xfrm>
            <a:off x="2729449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9746590" y="2403342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Consumer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APP</a:t>
            </a:r>
            <a:endParaRPr lang="en-US" sz="2800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8078961" y="50152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en-US" dirty="0"/>
          </a:p>
        </p:txBody>
      </p:sp>
      <p:sp>
        <p:nvSpPr>
          <p:cNvPr id="15" name="Seta para a direita 14"/>
          <p:cNvSpPr/>
          <p:nvPr/>
        </p:nvSpPr>
        <p:spPr>
          <a:xfrm rot="5400000">
            <a:off x="10492304" y="4050042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 para a direita 15"/>
          <p:cNvSpPr/>
          <p:nvPr/>
        </p:nvSpPr>
        <p:spPr>
          <a:xfrm rot="12385545">
            <a:off x="5217691" y="4437012"/>
            <a:ext cx="2257893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a direita 16"/>
          <p:cNvSpPr/>
          <p:nvPr/>
        </p:nvSpPr>
        <p:spPr>
          <a:xfrm>
            <a:off x="8691786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6039066" y="1647784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Processo de Escrita: </a:t>
            </a:r>
            <a:br>
              <a:rPr lang="pt-BR" dirty="0" smtClean="0"/>
            </a:br>
            <a:r>
              <a:rPr lang="pt-BR" dirty="0" smtClean="0"/>
              <a:t>Primeiro no </a:t>
            </a:r>
            <a:r>
              <a:rPr lang="pt-BR" dirty="0" err="1" smtClean="0"/>
              <a:t>Stream</a:t>
            </a:r>
            <a:r>
              <a:rPr lang="pt-BR" dirty="0" smtClean="0"/>
              <a:t> e depois no Banco de Dados</a:t>
            </a:r>
            <a:endParaRPr lang="en-US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63872" y="5907330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Leitura diretamente do Banco de Dados</a:t>
            </a:r>
            <a:endParaRPr lang="en-US" b="1" dirty="0"/>
          </a:p>
        </p:txBody>
      </p:sp>
      <p:pic>
        <p:nvPicPr>
          <p:cNvPr id="20" name="Picture 8" descr="C:\Users\bsi90480\Downloads\Visio\Microsoft_CloudnEnterprise_Symbols_v2.6\Symbols\CnE_Cloud\PNG\Azure Security Center 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12" y="3243944"/>
            <a:ext cx="544512" cy="5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2880</TotalTime>
  <Words>610</Words>
  <Application>Microsoft Office PowerPoint</Application>
  <PresentationFormat>Widescreen</PresentationFormat>
  <Paragraphs>202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Damask</vt:lpstr>
      <vt:lpstr>Como uma aplicação baseada em fluxo de dados pode ampliar a segurança em creches</vt:lpstr>
      <vt:lpstr>Sobre os Autores</vt:lpstr>
      <vt:lpstr>Como OS dados são armazenados atualmente?</vt:lpstr>
      <vt:lpstr>Como OS dados são armazenados atualmente?</vt:lpstr>
      <vt:lpstr>Como OS dados são armazenados atualmente?</vt:lpstr>
      <vt:lpstr>Armazenamento em fluxo de dados</vt:lpstr>
      <vt:lpstr>A metodologia</vt:lpstr>
      <vt:lpstr>O Domínio de UMA ESCOLA INFANTIL</vt:lpstr>
      <vt:lpstr>Diagrama da Solução</vt:lpstr>
      <vt:lpstr>Produção de eventos</vt:lpstr>
      <vt:lpstr>Consumo e projeção de eventos</vt:lpstr>
      <vt:lpstr>Os Desafios Técnicos Superados</vt:lpstr>
      <vt:lpstr>As dificuldades</vt:lpstr>
      <vt:lpstr>Os benefícios</vt:lpstr>
      <vt:lpstr>Aplicações em Segurança de Creches</vt:lpstr>
      <vt:lpstr>Onde AS TÉCNICAS podem ser aplicadas?</vt:lpstr>
      <vt:lpstr>Códigos e REsultados</vt:lpstr>
      <vt:lpstr>Referências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</dc:creator>
  <cp:lastModifiedBy>Ivan Paulovich</cp:lastModifiedBy>
  <cp:revision>73</cp:revision>
  <dcterms:created xsi:type="dcterms:W3CDTF">2014-08-26T23:50:27Z</dcterms:created>
  <dcterms:modified xsi:type="dcterms:W3CDTF">2017-10-31T23:20:35Z</dcterms:modified>
</cp:coreProperties>
</file>