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77" r:id="rId4"/>
    <p:sldId id="270" r:id="rId5"/>
    <p:sldId id="278" r:id="rId6"/>
    <p:sldId id="268" r:id="rId7"/>
    <p:sldId id="260" r:id="rId8"/>
    <p:sldId id="265" r:id="rId9"/>
    <p:sldId id="269" r:id="rId10"/>
    <p:sldId id="280" r:id="rId11"/>
    <p:sldId id="263" r:id="rId12"/>
    <p:sldId id="271" r:id="rId13"/>
    <p:sldId id="272" r:id="rId14"/>
    <p:sldId id="275" r:id="rId15"/>
    <p:sldId id="274" r:id="rId16"/>
    <p:sldId id="279" r:id="rId17"/>
    <p:sldId id="262" r:id="rId18"/>
    <p:sldId id="273" r:id="rId19"/>
    <p:sldId id="27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88650" autoAdjust="0"/>
  </p:normalViewPr>
  <p:slideViewPr>
    <p:cSldViewPr snapToGrid="0">
      <p:cViewPr varScale="1">
        <p:scale>
          <a:sx n="80" d="100"/>
          <a:sy n="80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vanpaulovich/jambo" TargetMode="External"/><Relationship Id="rId4" Type="http://schemas.openxmlformats.org/officeDocument/2006/relationships/hyperlink" Target="https://github.com/ivanpaulovich/mf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va.rodrigues@prof.unibh.br" TargetMode="External"/><Relationship Id="rId2" Type="http://schemas.openxmlformats.org/officeDocument/2006/relationships/hyperlink" Target="mailto:ivan@100loop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uma aplicação baseada em fluxo de dados pode ampliar a segurança em creches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TCC</a:t>
            </a:r>
            <a:endParaRPr lang="pt-BR" dirty="0" smtClean="0"/>
          </a:p>
          <a:p>
            <a:endParaRPr lang="pt-BR" sz="1800" dirty="0" smtClean="0"/>
          </a:p>
          <a:p>
            <a:r>
              <a:rPr lang="pt-BR" sz="1800" dirty="0" smtClean="0"/>
              <a:t>Centro Universitário de Belo Horizonte - UNIBH</a:t>
            </a:r>
          </a:p>
          <a:p>
            <a:r>
              <a:rPr lang="pt-BR" sz="1800" dirty="0" smtClean="0"/>
              <a:t>30 </a:t>
            </a:r>
            <a:r>
              <a:rPr lang="pt-BR" sz="1800" dirty="0" smtClean="0"/>
              <a:t>de </a:t>
            </a:r>
            <a:r>
              <a:rPr lang="pt-BR" sz="1800" dirty="0" smtClean="0"/>
              <a:t>Novembro de </a:t>
            </a:r>
            <a:r>
              <a:rPr lang="pt-BR" sz="1800" dirty="0" smtClean="0"/>
              <a:t>2017</a:t>
            </a:r>
            <a:endParaRPr lang="pt-BR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da Solução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13795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Criança</a:t>
            </a:r>
          </a:p>
          <a:p>
            <a:pPr algn="ctr"/>
            <a:r>
              <a:rPr lang="pt-BR" dirty="0" err="1" smtClean="0"/>
              <a:t>Command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4212565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Criança</a:t>
            </a:r>
            <a:br>
              <a:rPr lang="pt-BR" dirty="0" smtClean="0"/>
            </a:br>
            <a:r>
              <a:rPr lang="pt-BR" dirty="0" err="1" smtClean="0"/>
              <a:t>Command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Handler</a:t>
            </a:r>
            <a:endParaRPr lang="pt-BR" dirty="0" smtClean="0"/>
          </a:p>
          <a:p>
            <a:pPr algn="ctr"/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7745451" y="2483236"/>
            <a:ext cx="1935260" cy="1452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Criança</a:t>
            </a:r>
          </a:p>
          <a:p>
            <a:pPr algn="ctr"/>
            <a:r>
              <a:rPr lang="pt-BR" dirty="0" smtClean="0"/>
              <a:t>Adicionada</a:t>
            </a:r>
            <a:br>
              <a:rPr lang="pt-BR" dirty="0" smtClean="0"/>
            </a:br>
            <a:r>
              <a:rPr lang="pt-BR" dirty="0" smtClean="0"/>
              <a:t>Domain</a:t>
            </a:r>
          </a:p>
          <a:p>
            <a:pPr algn="ctr"/>
            <a:r>
              <a:rPr lang="pt-BR" dirty="0" err="1" smtClean="0"/>
              <a:t>Event</a:t>
            </a:r>
            <a:endParaRPr lang="en-US" dirty="0"/>
          </a:p>
        </p:txBody>
      </p:sp>
      <p:sp>
        <p:nvSpPr>
          <p:cNvPr id="9" name="Seta para a direita 8"/>
          <p:cNvSpPr/>
          <p:nvPr/>
        </p:nvSpPr>
        <p:spPr>
          <a:xfrm>
            <a:off x="3250095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570426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9969461" y="3389596"/>
            <a:ext cx="762000" cy="23578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8" idx="2"/>
            <a:endCxn id="11" idx="1"/>
          </p:cNvCxnSpPr>
          <p:nvPr/>
        </p:nvCxnSpPr>
        <p:spPr>
          <a:xfrm rot="16200000" flipH="1">
            <a:off x="8625991" y="4022986"/>
            <a:ext cx="632631" cy="45845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1" y="2239848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is 14"/>
          <p:cNvSpPr/>
          <p:nvPr/>
        </p:nvSpPr>
        <p:spPr>
          <a:xfrm>
            <a:off x="1636451" y="4100331"/>
            <a:ext cx="48994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7305922" y="4969403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Armazenamento Permanente de</a:t>
            </a:r>
            <a:br>
              <a:rPr lang="pt-BR" dirty="0" smtClean="0"/>
            </a:br>
            <a:r>
              <a:rPr lang="pt-BR" dirty="0" smtClean="0"/>
              <a:t>Eventos do Domínio em um </a:t>
            </a:r>
            <a:r>
              <a:rPr lang="pt-BR" dirty="0" err="1" smtClean="0"/>
              <a:t>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2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e projeção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75259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Criança</a:t>
            </a:r>
          </a:p>
          <a:p>
            <a:pPr algn="ctr"/>
            <a:r>
              <a:rPr lang="pt-BR" dirty="0"/>
              <a:t>Adicionada</a:t>
            </a:r>
            <a:br>
              <a:rPr lang="pt-BR" dirty="0"/>
            </a:br>
            <a:r>
              <a:rPr lang="pt-BR" dirty="0"/>
              <a:t>Domain</a:t>
            </a:r>
          </a:p>
          <a:p>
            <a:pPr algn="ctr"/>
            <a:r>
              <a:rPr lang="pt-BR" dirty="0" err="1" smtClean="0"/>
              <a:t>Event</a:t>
            </a:r>
            <a:endParaRPr lang="en-US" dirty="0"/>
          </a:p>
        </p:txBody>
      </p:sp>
      <p:sp>
        <p:nvSpPr>
          <p:cNvPr id="9" name="Seta para a direita 8"/>
          <p:cNvSpPr/>
          <p:nvPr/>
        </p:nvSpPr>
        <p:spPr>
          <a:xfrm>
            <a:off x="2743199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073467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533401" y="2291853"/>
            <a:ext cx="762000" cy="107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11" idx="3"/>
            <a:endCxn id="5" idx="0"/>
          </p:cNvCxnSpPr>
          <p:nvPr/>
        </p:nvCxnSpPr>
        <p:spPr>
          <a:xfrm>
            <a:off x="1451114" y="2828566"/>
            <a:ext cx="191775" cy="1817202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705669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Criança</a:t>
            </a:r>
            <a:br>
              <a:rPr lang="pt-BR" dirty="0" smtClean="0"/>
            </a:br>
            <a:r>
              <a:rPr lang="pt-BR" dirty="0" smtClean="0"/>
              <a:t>Adicionada</a:t>
            </a:r>
          </a:p>
          <a:p>
            <a:pPr algn="ctr"/>
            <a:r>
              <a:rPr lang="pt-BR" dirty="0" smtClean="0"/>
              <a:t>Domain</a:t>
            </a:r>
            <a:br>
              <a:rPr lang="pt-BR" dirty="0" smtClean="0"/>
            </a:br>
            <a:r>
              <a:rPr lang="pt-BR" dirty="0" err="1" smtClean="0"/>
              <a:t>Event</a:t>
            </a:r>
            <a:endParaRPr lang="pt-BR" dirty="0"/>
          </a:p>
          <a:p>
            <a:pPr algn="ctr"/>
            <a:r>
              <a:rPr lang="pt-BR" dirty="0" err="1" smtClean="0"/>
              <a:t>Handler</a:t>
            </a:r>
            <a:endParaRPr lang="pt-BR" dirty="0" smtClean="0"/>
          </a:p>
          <a:p>
            <a:pPr algn="ctr"/>
            <a:endParaRPr lang="en-US" dirty="0"/>
          </a:p>
        </p:txBody>
      </p:sp>
      <p:graphicFrame>
        <p:nvGraphicFramePr>
          <p:cNvPr id="19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733633"/>
              </p:ext>
            </p:extLst>
          </p:nvPr>
        </p:nvGraphicFramePr>
        <p:xfrm>
          <a:off x="6115603" y="5458793"/>
          <a:ext cx="5761162" cy="48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19"/>
                <a:gridCol w="1253545"/>
                <a:gridCol w="1765133"/>
                <a:gridCol w="1358165"/>
              </a:tblGrid>
              <a:tr h="2443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Código Criança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Nome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Data de Nascimento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Código Família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</a:tr>
              <a:tr h="2443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992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Marina Gomes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17/junho/2010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19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</a:tr>
            </a:tbl>
          </a:graphicData>
        </a:graphic>
      </p:graphicFrame>
      <p:sp>
        <p:nvSpPr>
          <p:cNvPr id="18" name="Fluxograma: Disco magnético 17"/>
          <p:cNvSpPr/>
          <p:nvPr/>
        </p:nvSpPr>
        <p:spPr>
          <a:xfrm>
            <a:off x="7450368" y="3529385"/>
            <a:ext cx="3548826" cy="1470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uxograma: Operação manual 4"/>
          <p:cNvSpPr/>
          <p:nvPr/>
        </p:nvSpPr>
        <p:spPr>
          <a:xfrm>
            <a:off x="6111749" y="4790661"/>
            <a:ext cx="5765015" cy="6681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  <a:gd name="connsiteX0" fmla="*/ 2823 w 7753"/>
              <a:gd name="connsiteY0" fmla="*/ 0 h 13851"/>
              <a:gd name="connsiteX1" fmla="*/ 7753 w 7753"/>
              <a:gd name="connsiteY1" fmla="*/ 4010 h 13851"/>
              <a:gd name="connsiteX2" fmla="*/ 6019 w 7753"/>
              <a:gd name="connsiteY2" fmla="*/ 13814 h 13851"/>
              <a:gd name="connsiteX3" fmla="*/ 0 w 7753"/>
              <a:gd name="connsiteY3" fmla="*/ 13851 h 13851"/>
              <a:gd name="connsiteX4" fmla="*/ 2823 w 7753"/>
              <a:gd name="connsiteY4" fmla="*/ 0 h 13851"/>
              <a:gd name="connsiteX0" fmla="*/ 3641 w 7850"/>
              <a:gd name="connsiteY0" fmla="*/ 164 h 10164"/>
              <a:gd name="connsiteX1" fmla="*/ 7850 w 7850"/>
              <a:gd name="connsiteY1" fmla="*/ 0 h 10164"/>
              <a:gd name="connsiteX2" fmla="*/ 7763 w 7850"/>
              <a:gd name="connsiteY2" fmla="*/ 10137 h 10164"/>
              <a:gd name="connsiteX3" fmla="*/ 0 w 7850"/>
              <a:gd name="connsiteY3" fmla="*/ 10164 h 10164"/>
              <a:gd name="connsiteX4" fmla="*/ 3641 w 7850"/>
              <a:gd name="connsiteY4" fmla="*/ 164 h 10164"/>
              <a:gd name="connsiteX0" fmla="*/ 4638 w 13456"/>
              <a:gd name="connsiteY0" fmla="*/ 161 h 10000"/>
              <a:gd name="connsiteX1" fmla="*/ 10000 w 13456"/>
              <a:gd name="connsiteY1" fmla="*/ 0 h 10000"/>
              <a:gd name="connsiteX2" fmla="*/ 13456 w 13456"/>
              <a:gd name="connsiteY2" fmla="*/ 9426 h 10000"/>
              <a:gd name="connsiteX3" fmla="*/ 0 w 13456"/>
              <a:gd name="connsiteY3" fmla="*/ 10000 h 10000"/>
              <a:gd name="connsiteX4" fmla="*/ 4638 w 13456"/>
              <a:gd name="connsiteY4" fmla="*/ 161 h 10000"/>
              <a:gd name="connsiteX0" fmla="*/ 4638 w 13456"/>
              <a:gd name="connsiteY0" fmla="*/ 161 h 10181"/>
              <a:gd name="connsiteX1" fmla="*/ 10000 w 13456"/>
              <a:gd name="connsiteY1" fmla="*/ 0 h 10181"/>
              <a:gd name="connsiteX2" fmla="*/ 13456 w 13456"/>
              <a:gd name="connsiteY2" fmla="*/ 10181 h 10181"/>
              <a:gd name="connsiteX3" fmla="*/ 0 w 13456"/>
              <a:gd name="connsiteY3" fmla="*/ 10000 h 10181"/>
              <a:gd name="connsiteX4" fmla="*/ 4638 w 13456"/>
              <a:gd name="connsiteY4" fmla="*/ 161 h 10181"/>
              <a:gd name="connsiteX0" fmla="*/ 4647 w 13465"/>
              <a:gd name="connsiteY0" fmla="*/ 161 h 10181"/>
              <a:gd name="connsiteX1" fmla="*/ 10009 w 13465"/>
              <a:gd name="connsiteY1" fmla="*/ 0 h 10181"/>
              <a:gd name="connsiteX2" fmla="*/ 13465 w 13465"/>
              <a:gd name="connsiteY2" fmla="*/ 10181 h 10181"/>
              <a:gd name="connsiteX3" fmla="*/ 0 w 13465"/>
              <a:gd name="connsiteY3" fmla="*/ 10181 h 10181"/>
              <a:gd name="connsiteX4" fmla="*/ 4647 w 13465"/>
              <a:gd name="connsiteY4" fmla="*/ 161 h 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5" h="10181">
                <a:moveTo>
                  <a:pt x="4647" y="161"/>
                </a:moveTo>
                <a:lnTo>
                  <a:pt x="10009" y="0"/>
                </a:lnTo>
                <a:lnTo>
                  <a:pt x="13465" y="10181"/>
                </a:lnTo>
                <a:lnTo>
                  <a:pt x="0" y="10181"/>
                </a:lnTo>
                <a:lnTo>
                  <a:pt x="4647" y="161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943474" y="2785573"/>
            <a:ext cx="4522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Projeção dos Eventos de Domínio em</a:t>
            </a:r>
            <a:br>
              <a:rPr lang="pt-BR" dirty="0" smtClean="0"/>
            </a:br>
            <a:r>
              <a:rPr lang="pt-BR" dirty="0" smtClean="0"/>
              <a:t>um banco de dados SQL ou </a:t>
            </a:r>
            <a:r>
              <a:rPr lang="pt-BR" dirty="0" err="1" smtClean="0"/>
              <a:t>NoSQL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56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Desafios Técnicos Superados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para </a:t>
            </a:r>
            <a:r>
              <a:rPr lang="pt-BR" dirty="0" err="1" smtClean="0"/>
              <a:t>Microserviços</a:t>
            </a:r>
            <a:endParaRPr lang="pt-BR" dirty="0" smtClean="0"/>
          </a:p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 Design (DDD)</a:t>
            </a:r>
          </a:p>
          <a:p>
            <a:pPr lvl="1"/>
            <a:r>
              <a:rPr lang="pt-BR" dirty="0" err="1" smtClean="0"/>
              <a:t>Aggregates</a:t>
            </a:r>
            <a:endParaRPr lang="pt-BR" dirty="0" smtClean="0"/>
          </a:p>
          <a:p>
            <a:pPr lvl="1"/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 smtClean="0"/>
          </a:p>
          <a:p>
            <a:r>
              <a:rPr lang="pt-BR" dirty="0" err="1" smtClean="0"/>
              <a:t>Command</a:t>
            </a:r>
            <a:r>
              <a:rPr lang="pt-BR" dirty="0" smtClean="0"/>
              <a:t>-Query-</a:t>
            </a:r>
            <a:r>
              <a:rPr lang="pt-BR" dirty="0" err="1" smtClean="0"/>
              <a:t>Responsibility</a:t>
            </a:r>
            <a:r>
              <a:rPr lang="pt-BR" dirty="0" smtClean="0"/>
              <a:t>-</a:t>
            </a:r>
            <a:r>
              <a:rPr lang="pt-BR" dirty="0" err="1" smtClean="0"/>
              <a:t>Segregation</a:t>
            </a:r>
            <a:r>
              <a:rPr lang="pt-BR" dirty="0" smtClean="0"/>
              <a:t> (CQRS)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dificuldades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com DDD exige um profundo conhecimento do Domínio e dos princípios de OO para a sua correta modelagem</a:t>
            </a:r>
          </a:p>
          <a:p>
            <a:r>
              <a:rPr lang="pt-BR" dirty="0" smtClean="0"/>
              <a:t>Necessário manter dois sistemas de armazenamento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Stream</a:t>
            </a:r>
            <a:r>
              <a:rPr lang="pt-BR" dirty="0" smtClean="0"/>
              <a:t> e banco de dados)</a:t>
            </a:r>
          </a:p>
          <a:p>
            <a:r>
              <a:rPr lang="pt-BR" dirty="0" smtClean="0"/>
              <a:t>Complexidade dos Princípios de </a:t>
            </a:r>
            <a:r>
              <a:rPr lang="pt-BR" dirty="0" err="1" smtClean="0"/>
              <a:t>Microserviços</a:t>
            </a:r>
            <a:r>
              <a:rPr lang="pt-BR" dirty="0" smtClean="0"/>
              <a:t> e da comunicação distribuída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benefícios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 sistema nasce com </a:t>
            </a:r>
            <a:r>
              <a:rPr lang="pt-BR" b="1" dirty="0" smtClean="0"/>
              <a:t>Auditoria</a:t>
            </a:r>
            <a:r>
              <a:rPr lang="pt-BR" dirty="0" smtClean="0"/>
              <a:t> de todas as operações.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Alta </a:t>
            </a:r>
            <a:r>
              <a:rPr lang="pt-BR" b="1" dirty="0" smtClean="0"/>
              <a:t>performance</a:t>
            </a:r>
            <a:r>
              <a:rPr lang="pt-BR" dirty="0" smtClean="0"/>
              <a:t> de escrita em </a:t>
            </a:r>
            <a:r>
              <a:rPr lang="pt-BR" dirty="0" err="1" smtClean="0"/>
              <a:t>Stream</a:t>
            </a:r>
            <a:r>
              <a:rPr lang="pt-BR" dirty="0" smtClean="0"/>
              <a:t>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u="sng" dirty="0" smtClean="0"/>
              <a:t>Evita o Ponto único de falha</a:t>
            </a:r>
            <a:r>
              <a:rPr lang="pt-BR" dirty="0" smtClean="0"/>
              <a:t> ao armazenar dados </a:t>
            </a:r>
            <a:r>
              <a:rPr lang="pt-BR" b="1" dirty="0" smtClean="0"/>
              <a:t>distribuídos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Permite implementar funcionalidades não previstas no começo do projeto.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É possível voltar no tempo e descobrir a origem de qualquer mudança.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Pronto para Big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em Segurança de Creches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AS TÉCNICAS podem ser aplicadas?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Mercado Financeiro, Contabilidade</a:t>
            </a:r>
          </a:p>
          <a:p>
            <a:r>
              <a:rPr lang="pt-BR" dirty="0" smtClean="0"/>
              <a:t>Bancos</a:t>
            </a:r>
          </a:p>
          <a:p>
            <a:r>
              <a:rPr lang="pt-BR" dirty="0" smtClean="0"/>
              <a:t>Saúde</a:t>
            </a:r>
          </a:p>
          <a:p>
            <a:r>
              <a:rPr lang="pt-BR" dirty="0"/>
              <a:t>Redes </a:t>
            </a:r>
            <a:r>
              <a:rPr lang="pt-BR" dirty="0" smtClean="0"/>
              <a:t>Sociais</a:t>
            </a:r>
          </a:p>
          <a:p>
            <a:r>
              <a:rPr lang="pt-BR" dirty="0" smtClean="0"/>
              <a:t>Aplicações Reativas a Eventos</a:t>
            </a:r>
          </a:p>
          <a:p>
            <a:r>
              <a:rPr lang="pt-BR" dirty="0"/>
              <a:t>Sistemas que possuem rastreamento do comportamento do usuário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Códigos e </a:t>
            </a:r>
            <a:r>
              <a:rPr lang="pt-BR" dirty="0" err="1" smtClean="0"/>
              <a:t>REsultados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" y="3358321"/>
            <a:ext cx="5980522" cy="32456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74" y="3358321"/>
            <a:ext cx="5980522" cy="324567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6334" y="1526373"/>
            <a:ext cx="59852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MFA</a:t>
            </a:r>
            <a:br>
              <a:rPr lang="pt-BR" dirty="0" smtClean="0"/>
            </a:br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</a:t>
            </a:r>
            <a:br>
              <a:rPr lang="pt-BR" dirty="0"/>
            </a:br>
            <a:r>
              <a:rPr lang="pt-BR" dirty="0"/>
              <a:t>Entrada e Saída de Crianças</a:t>
            </a:r>
            <a:br>
              <a:rPr lang="pt-BR" dirty="0"/>
            </a:br>
            <a:r>
              <a:rPr lang="pt-BR" dirty="0"/>
              <a:t>com implementação de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Sourcing</a:t>
            </a:r>
            <a:endParaRPr lang="en-US" dirty="0"/>
          </a:p>
          <a:p>
            <a:pPr algn="ctr"/>
            <a:endParaRPr lang="pt-BR" dirty="0" smtClean="0"/>
          </a:p>
          <a:p>
            <a:pPr algn="ctr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github.com/ivanpaulovich/mfa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034837" y="1526373"/>
            <a:ext cx="607730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Jambo</a:t>
            </a:r>
            <a:endParaRPr lang="en-US" dirty="0"/>
          </a:p>
          <a:p>
            <a:pPr algn="ctr"/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Conteúdo 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blogs </a:t>
            </a:r>
            <a:r>
              <a:rPr lang="en-US" dirty="0" err="1"/>
              <a:t>pessoais</a:t>
            </a:r>
            <a:r>
              <a:rPr lang="en-US" dirty="0"/>
              <a:t> com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Event Sourcing</a:t>
            </a:r>
            <a:endParaRPr lang="pt-BR" dirty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github.com/ivanpaulovich/jambo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VERNON, V. </a:t>
            </a:r>
            <a:r>
              <a:rPr lang="en-US" b="1" dirty="0">
                <a:effectLst/>
              </a:rPr>
              <a:t>Implementing Domain-Driven Design </a:t>
            </a:r>
            <a:r>
              <a:rPr lang="en-US" dirty="0">
                <a:effectLst/>
              </a:rPr>
              <a:t>1st </a:t>
            </a:r>
            <a:r>
              <a:rPr lang="en-US" dirty="0" smtClean="0">
                <a:effectLst/>
              </a:rPr>
              <a:t>Edition</a:t>
            </a:r>
            <a:r>
              <a:rPr lang="en-US" b="1" dirty="0" smtClean="0">
                <a:effectLst/>
              </a:rPr>
              <a:t>.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en-US" dirty="0">
                <a:effectLst/>
              </a:rPr>
              <a:t>Addison-Wesley Professional</a:t>
            </a:r>
            <a:r>
              <a:rPr lang="pt-BR" dirty="0" smtClean="0">
                <a:effectLst/>
              </a:rPr>
              <a:t>, 2013. 656 </a:t>
            </a:r>
            <a:r>
              <a:rPr lang="pt-BR" dirty="0">
                <a:effectLst/>
              </a:rPr>
              <a:t>p</a:t>
            </a:r>
            <a:r>
              <a:rPr lang="pt-BR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HALL</a:t>
            </a:r>
            <a:r>
              <a:rPr lang="en-US" dirty="0">
                <a:effectLst/>
              </a:rPr>
              <a:t>, G. M. </a:t>
            </a:r>
            <a:r>
              <a:rPr lang="en-US" b="1" dirty="0">
                <a:effectLst/>
              </a:rPr>
              <a:t>Adaptive Code via C#: Agile coding with design patterns and SOLID principles (Developer Reference) 1st Edition.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pt-BR" dirty="0" err="1" smtClean="0">
                <a:effectLst/>
              </a:rPr>
              <a:t>Addison</a:t>
            </a:r>
            <a:r>
              <a:rPr lang="pt-BR" dirty="0" smtClean="0">
                <a:effectLst/>
              </a:rPr>
              <a:t>-Wesley, </a:t>
            </a:r>
            <a:r>
              <a:rPr lang="pt-BR" dirty="0">
                <a:effectLst/>
              </a:rPr>
              <a:t>2014. 416 p</a:t>
            </a:r>
            <a:r>
              <a:rPr lang="pt-BR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43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os Autores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Ivan Paulovich Pinheiro </a:t>
            </a:r>
            <a:r>
              <a:rPr lang="pt-BR" b="1" dirty="0" smtClean="0"/>
              <a:t>Gomes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Graduando </a:t>
            </a:r>
            <a:r>
              <a:rPr lang="pt-BR" dirty="0"/>
              <a:t>em Ciência da </a:t>
            </a:r>
            <a:r>
              <a:rPr lang="pt-BR" dirty="0" smtClean="0"/>
              <a:t>Computação</a:t>
            </a:r>
            <a:br>
              <a:rPr lang="pt-BR" dirty="0" smtClean="0"/>
            </a:br>
            <a:r>
              <a:rPr lang="pt-BR" dirty="0" smtClean="0"/>
              <a:t>Centro </a:t>
            </a:r>
            <a:r>
              <a:rPr lang="pt-BR" dirty="0"/>
              <a:t>Universitário de Belo Horizonte – UNI-BH</a:t>
            </a:r>
            <a:br>
              <a:rPr lang="pt-BR" dirty="0"/>
            </a:br>
            <a:r>
              <a:rPr lang="pt-BR" dirty="0" smtClean="0">
                <a:hlinkClick r:id="rId2"/>
              </a:rPr>
              <a:t>ivan@100loop.com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  <a:p>
            <a:r>
              <a:rPr lang="pt-BR" b="1" dirty="0"/>
              <a:t>Diva de Souza e Silva </a:t>
            </a:r>
            <a:r>
              <a:rPr lang="pt-BR" b="1" dirty="0" smtClean="0"/>
              <a:t>Rodrigues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Doutora </a:t>
            </a:r>
            <a:r>
              <a:rPr lang="pt-BR" dirty="0"/>
              <a:t>em </a:t>
            </a:r>
            <a:r>
              <a:rPr lang="pt-BR" dirty="0" smtClean="0"/>
              <a:t>Informática, PUC-Rio, 2006.</a:t>
            </a:r>
            <a:br>
              <a:rPr lang="pt-BR" dirty="0" smtClean="0"/>
            </a:br>
            <a:r>
              <a:rPr lang="pt-BR" smtClean="0"/>
              <a:t>Professora </a:t>
            </a:r>
            <a:r>
              <a:rPr lang="pt-BR" dirty="0" smtClean="0"/>
              <a:t>do Centro Universitário de Belo Horizonte – UNI-BH</a:t>
            </a:r>
            <a:br>
              <a:rPr lang="pt-BR" dirty="0" smtClean="0"/>
            </a:br>
            <a:r>
              <a:rPr lang="pt-BR" dirty="0" smtClean="0">
                <a:hlinkClick r:id="rId3"/>
              </a:rPr>
              <a:t>diva.rodrigues@prof.unibh.br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151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Conhecer uma maneira diferente de armazenar dados</a:t>
            </a:r>
          </a:p>
          <a:p>
            <a:r>
              <a:rPr lang="pt-BR" dirty="0" smtClean="0"/>
              <a:t>Apresentar os benefícios desse novo modelo</a:t>
            </a:r>
          </a:p>
          <a:p>
            <a:r>
              <a:rPr lang="pt-BR" dirty="0" smtClean="0"/>
              <a:t>Avaliar as dificuldades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27935"/>
              </p:ext>
            </p:extLst>
          </p:nvPr>
        </p:nvGraphicFramePr>
        <p:xfrm>
          <a:off x="914398" y="2095500"/>
          <a:ext cx="967740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9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27935"/>
              </p:ext>
            </p:extLst>
          </p:nvPr>
        </p:nvGraphicFramePr>
        <p:xfrm>
          <a:off x="914398" y="2095500"/>
          <a:ext cx="967740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999489"/>
              </p:ext>
            </p:extLst>
          </p:nvPr>
        </p:nvGraphicFramePr>
        <p:xfrm>
          <a:off x="914398" y="4229100"/>
          <a:ext cx="967740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R$6000,00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86795" y="38597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18 de agosto</a:t>
            </a:r>
            <a:endParaRPr lang="en-US" b="1" dirty="0"/>
          </a:p>
        </p:txBody>
      </p:sp>
      <p:sp>
        <p:nvSpPr>
          <p:cNvPr id="8" name="Seta em curva para a esquerda 7"/>
          <p:cNvSpPr/>
          <p:nvPr/>
        </p:nvSpPr>
        <p:spPr>
          <a:xfrm>
            <a:off x="10700988" y="2538968"/>
            <a:ext cx="918993" cy="24699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8171539" y="5008880"/>
            <a:ext cx="1778000" cy="1150179"/>
          </a:xfrm>
          <a:prstGeom prst="wedgeRectCallout">
            <a:avLst>
              <a:gd name="adj1" fmla="val -93976"/>
              <a:gd name="adj2" fmla="val -5878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 quê?</a:t>
            </a:r>
          </a:p>
          <a:p>
            <a:pPr algn="ctr"/>
            <a:r>
              <a:rPr lang="pt-BR" dirty="0" smtClean="0"/>
              <a:t>Quem?</a:t>
            </a:r>
          </a:p>
          <a:p>
            <a:pPr algn="ctr"/>
            <a:r>
              <a:rPr lang="pt-BR" dirty="0" smtClean="0"/>
              <a:t>Quando?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638125" cy="3695136"/>
          </a:xfrm>
        </p:spPr>
        <p:txBody>
          <a:bodyPr/>
          <a:lstStyle/>
          <a:p>
            <a:r>
              <a:rPr lang="pt-BR" dirty="0" smtClean="0"/>
              <a:t>Bancos de Dados Relacionais</a:t>
            </a:r>
          </a:p>
          <a:p>
            <a:endParaRPr lang="pt-BR" dirty="0" smtClean="0"/>
          </a:p>
          <a:p>
            <a:r>
              <a:rPr lang="pt-BR" dirty="0" smtClean="0"/>
              <a:t>Informações mais antigas </a:t>
            </a:r>
            <a:r>
              <a:rPr lang="pt-BR" dirty="0"/>
              <a:t>são destruídas a cada UPDATE e DELETE.</a:t>
            </a:r>
          </a:p>
          <a:p>
            <a:r>
              <a:rPr lang="pt-BR" dirty="0"/>
              <a:t>Não armazena o usuário, a motivação e o horário da alteração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(A não ser que faça parte do modelo)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Existe concorrência entre escrita e </a:t>
            </a:r>
            <a:r>
              <a:rPr lang="pt-BR" dirty="0" smtClean="0"/>
              <a:t>leitura.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Armazenamento em fluxo de dados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23659"/>
              </p:ext>
            </p:extLst>
          </p:nvPr>
        </p:nvGraphicFramePr>
        <p:xfrm>
          <a:off x="8565033" y="4923685"/>
          <a:ext cx="282786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1532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2010-0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R$ 200,00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4030-1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R$ 300,00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437428" y="4554353"/>
            <a:ext cx="285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de </a:t>
            </a:r>
            <a:r>
              <a:rPr lang="pt-BR" dirty="0" smtClean="0"/>
              <a:t>Saldos por C/C</a:t>
            </a:r>
            <a:endParaRPr lang="en-US" b="1" dirty="0"/>
          </a:p>
        </p:txBody>
      </p:sp>
      <p:sp>
        <p:nvSpPr>
          <p:cNvPr id="7" name="Cilindro 6"/>
          <p:cNvSpPr/>
          <p:nvPr/>
        </p:nvSpPr>
        <p:spPr>
          <a:xfrm rot="16200000">
            <a:off x="3975226" y="4364569"/>
            <a:ext cx="762000" cy="27336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978680"/>
              </p:ext>
            </p:extLst>
          </p:nvPr>
        </p:nvGraphicFramePr>
        <p:xfrm>
          <a:off x="2635435" y="1991009"/>
          <a:ext cx="3391549" cy="29945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405"/>
                <a:gridCol w="1245240"/>
                <a:gridCol w="1830904"/>
              </a:tblGrid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17/08/2017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R$ 500,00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20/08/2017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R$ 300,00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23/08/2017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R$ 100,00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25/08/2017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R$ 200,00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Seta para a esquerda 14"/>
          <p:cNvSpPr/>
          <p:nvPr/>
        </p:nvSpPr>
        <p:spPr>
          <a:xfrm rot="10800000">
            <a:off x="5984858" y="5461735"/>
            <a:ext cx="2397141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08090" y="1606517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Extrato das Contas Correntes</a:t>
            </a:r>
            <a:endParaRPr lang="en-US" b="1" dirty="0"/>
          </a:p>
        </p:txBody>
      </p:sp>
      <p:sp>
        <p:nvSpPr>
          <p:cNvPr id="17" name="Texto explicativo retangular 16"/>
          <p:cNvSpPr/>
          <p:nvPr/>
        </p:nvSpPr>
        <p:spPr>
          <a:xfrm>
            <a:off x="6486585" y="2277694"/>
            <a:ext cx="2910974" cy="1290454"/>
          </a:xfrm>
          <a:prstGeom prst="wedgeRectCallout">
            <a:avLst>
              <a:gd name="adj1" fmla="val -71861"/>
              <a:gd name="adj2" fmla="val -648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Sabemos o porquê,</a:t>
            </a:r>
          </a:p>
          <a:p>
            <a:pPr algn="ctr"/>
            <a:r>
              <a:rPr lang="pt-BR" dirty="0"/>
              <a:t>o</a:t>
            </a:r>
            <a:r>
              <a:rPr lang="pt-BR" dirty="0" smtClean="0"/>
              <a:t> quem, e o quando de cada alteração</a:t>
            </a:r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95326" y="4714495"/>
            <a:ext cx="457200" cy="2047875"/>
          </a:xfrm>
          <a:prstGeom prst="rect">
            <a:avLst/>
          </a:prstGeom>
        </p:spPr>
      </p:pic>
      <p:sp>
        <p:nvSpPr>
          <p:cNvPr id="5" name="Fluxograma: Operação manual 4"/>
          <p:cNvSpPr/>
          <p:nvPr/>
        </p:nvSpPr>
        <p:spPr>
          <a:xfrm>
            <a:off x="2635435" y="4991785"/>
            <a:ext cx="3391549" cy="51613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2" h="9963">
                <a:moveTo>
                  <a:pt x="0" y="0"/>
                </a:moveTo>
                <a:lnTo>
                  <a:pt x="10172" y="158"/>
                </a:lnTo>
                <a:lnTo>
                  <a:pt x="8408" y="9926"/>
                </a:lnTo>
                <a:lnTo>
                  <a:pt x="2286" y="996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eta para a esquerda 17"/>
          <p:cNvSpPr/>
          <p:nvPr/>
        </p:nvSpPr>
        <p:spPr>
          <a:xfrm rot="10800000">
            <a:off x="897037" y="5467638"/>
            <a:ext cx="1936867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6711630" y="518652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Projeção</a:t>
            </a:r>
            <a:endParaRPr lang="en-US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08377" y="518652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Publicação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metodologia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Estudar o negócio de uma Escola Infantil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Definir o Domínio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Modelar o Domínio utilizando Domain-</a:t>
            </a:r>
            <a:r>
              <a:rPr lang="pt-BR" dirty="0" err="1" smtClean="0"/>
              <a:t>Driven</a:t>
            </a:r>
            <a:r>
              <a:rPr lang="pt-BR" dirty="0" smtClean="0"/>
              <a:t> Design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Construir uma linguagem ubíqua entre o Negócio e o Desenvolvimento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Implementar a solução com as melhores práticas arquiteturais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Domínio de UMA ESCOLA INFANTIL</a:t>
            </a:r>
            <a:endParaRPr lang="en-US" dirty="0"/>
          </a:p>
        </p:txBody>
      </p:sp>
      <p:sp>
        <p:nvSpPr>
          <p:cNvPr id="4" name="Elipse 3"/>
          <p:cNvSpPr/>
          <p:nvPr/>
        </p:nvSpPr>
        <p:spPr>
          <a:xfrm>
            <a:off x="1457715" y="1939656"/>
            <a:ext cx="9306560" cy="44907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235200" y="3249822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Professor</a:t>
            </a:r>
            <a:endParaRPr lang="en-US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84218" y="2136420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Familiar</a:t>
            </a:r>
            <a:endParaRPr lang="en-US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886194" y="3249822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Criança</a:t>
            </a:r>
            <a:endParaRPr lang="en-US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883341" y="3835100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Receber Criança</a:t>
            </a:r>
            <a:endParaRPr lang="en-US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18302" y="3698593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u="sng" dirty="0" smtClean="0"/>
              <a:t>Escola</a:t>
            </a:r>
            <a:endParaRPr lang="en-US" sz="2400" b="1" u="sng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83341" y="4277529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Entregar Criança</a:t>
            </a:r>
            <a:endParaRPr lang="en-US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069850" y="4653252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Abrir Expediente</a:t>
            </a:r>
            <a:endParaRPr lang="en-US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19704" y="5114917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Fechar Expediente</a:t>
            </a:r>
            <a:endParaRPr lang="en-US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705018" y="2588292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Deixar Criança</a:t>
            </a:r>
            <a:endParaRPr lang="en-US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705018" y="2981929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Buscar Criança</a:t>
            </a:r>
            <a:endParaRPr lang="en-US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05229" y="3650434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Definir Responsável</a:t>
            </a:r>
            <a:endParaRPr lang="en-US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084218" y="4167421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Iniciar ano letivo</a:t>
            </a:r>
            <a:endParaRPr lang="en-US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087585" y="5607911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Adicionar Criança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1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1340</TotalTime>
  <Words>547</Words>
  <Application>Microsoft Office PowerPoint</Application>
  <PresentationFormat>Widescreen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Bookman Old Style</vt:lpstr>
      <vt:lpstr>Rockwell</vt:lpstr>
      <vt:lpstr>Damask</vt:lpstr>
      <vt:lpstr>Como uma aplicação baseada em fluxo de dados pode ampliar a segurança em creches</vt:lpstr>
      <vt:lpstr>Sobre os Autores</vt:lpstr>
      <vt:lpstr>Agenda</vt:lpstr>
      <vt:lpstr>Como OS dados são armazenados atualmente?</vt:lpstr>
      <vt:lpstr>Como OS dados são armazenados atualmente?</vt:lpstr>
      <vt:lpstr>Como OS dados são armazenados atualmente?</vt:lpstr>
      <vt:lpstr>Armazenamento em fluxo de dados</vt:lpstr>
      <vt:lpstr>A metodologia</vt:lpstr>
      <vt:lpstr>O Domínio de UMA ESCOLA INFANTIL</vt:lpstr>
      <vt:lpstr>Diagrama da Solução</vt:lpstr>
      <vt:lpstr>Produção de eventos</vt:lpstr>
      <vt:lpstr>Consumo e projeção de eventos</vt:lpstr>
      <vt:lpstr>Os Desafios Técnicos Superados</vt:lpstr>
      <vt:lpstr>As dificuldades</vt:lpstr>
      <vt:lpstr>Os benefícios</vt:lpstr>
      <vt:lpstr>Aplicações em Segurança de Creches</vt:lpstr>
      <vt:lpstr>Onde AS TÉCNICAS podem ser aplicadas?</vt:lpstr>
      <vt:lpstr>Códigos e REsultados</vt:lpstr>
      <vt:lpstr>Referências</vt:lpstr>
      <vt:lpstr>Perguntas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Paulovich</dc:creator>
  <cp:lastModifiedBy>Ivan Paulovich</cp:lastModifiedBy>
  <cp:revision>63</cp:revision>
  <dcterms:created xsi:type="dcterms:W3CDTF">2014-08-26T23:50:27Z</dcterms:created>
  <dcterms:modified xsi:type="dcterms:W3CDTF">2017-10-30T21:39:24Z</dcterms:modified>
</cp:coreProperties>
</file>