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687" r:id="rId3"/>
  </p:sldMasterIdLst>
  <p:notesMasterIdLst>
    <p:notesMasterId r:id="rId44"/>
  </p:notesMasterIdLst>
  <p:sldIdLst>
    <p:sldId id="258" r:id="rId4"/>
    <p:sldId id="257" r:id="rId5"/>
    <p:sldId id="292" r:id="rId6"/>
    <p:sldId id="270" r:id="rId7"/>
    <p:sldId id="278" r:id="rId8"/>
    <p:sldId id="268" r:id="rId9"/>
    <p:sldId id="288" r:id="rId10"/>
    <p:sldId id="260" r:id="rId11"/>
    <p:sldId id="281" r:id="rId12"/>
    <p:sldId id="283" r:id="rId13"/>
    <p:sldId id="282" r:id="rId14"/>
    <p:sldId id="284" r:id="rId15"/>
    <p:sldId id="285" r:id="rId16"/>
    <p:sldId id="286" r:id="rId17"/>
    <p:sldId id="280" r:id="rId18"/>
    <p:sldId id="263" r:id="rId19"/>
    <p:sldId id="271" r:id="rId20"/>
    <p:sldId id="287" r:id="rId21"/>
    <p:sldId id="291" r:id="rId22"/>
    <p:sldId id="272" r:id="rId23"/>
    <p:sldId id="275" r:id="rId24"/>
    <p:sldId id="289" r:id="rId25"/>
    <p:sldId id="290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262" r:id="rId36"/>
    <p:sldId id="303" r:id="rId37"/>
    <p:sldId id="304" r:id="rId38"/>
    <p:sldId id="305" r:id="rId39"/>
    <p:sldId id="302" r:id="rId40"/>
    <p:sldId id="273" r:id="rId41"/>
    <p:sldId id="276" r:id="rId42"/>
    <p:sldId id="264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1" autoAdjust="0"/>
    <p:restoredTop sz="88650" autoAdjust="0"/>
  </p:normalViewPr>
  <p:slideViewPr>
    <p:cSldViewPr snapToGrid="0">
      <p:cViewPr varScale="1">
        <p:scale>
          <a:sx n="77" d="100"/>
          <a:sy n="77" d="100"/>
        </p:scale>
        <p:origin x="7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Série 2</c:v>
                </c:pt>
              </c:strCache>
            </c:strRef>
          </c:tx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3821872"/>
        <c:axId val="1843819152"/>
      </c:lineChart>
      <c:catAx>
        <c:axId val="184382187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843819152"/>
        <c:crosses val="autoZero"/>
        <c:auto val="1"/>
        <c:lblAlgn val="ctr"/>
        <c:lblOffset val="100"/>
        <c:noMultiLvlLbl val="0"/>
      </c:catAx>
      <c:valAx>
        <c:axId val="18438191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8438218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835E2-80E2-468E-B9A6-18F334F37183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B66C1-5336-4037-9CE1-A83AF37714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2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B66C1-5336-4037-9CE1-A83AF3771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95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B66C1-5336-4037-9CE1-A83AF3771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7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07022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5059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496742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87586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553521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69152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606797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916773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202360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848118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14833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102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590319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598279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637028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856186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273696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029817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408159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33770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409405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0807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295335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314691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90699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4657413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97809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555635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37395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345139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186134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7207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9040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4433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64927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11/5/2017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‹nº›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02434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paulovich/" TargetMode="External"/><Relationship Id="rId7" Type="http://schemas.openxmlformats.org/officeDocument/2006/relationships/image" Target="../media/image6.png"/><Relationship Id="rId2" Type="http://schemas.openxmlformats.org/officeDocument/2006/relationships/hyperlink" Target="mailto:ivan@100loop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vanpaulovich/jambo" TargetMode="External"/><Relationship Id="rId4" Type="http://schemas.openxmlformats.org/officeDocument/2006/relationships/hyperlink" Target="https://github.com/ivanpaulovich/mfa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Produzindo e Consumindo um </a:t>
            </a:r>
            <a:r>
              <a:rPr lang="pt-BR" dirty="0" err="1" smtClean="0"/>
              <a:t>Stream</a:t>
            </a:r>
            <a:r>
              <a:rPr lang="pt-BR" dirty="0" smtClean="0"/>
              <a:t> de Eventos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SQLBH</a:t>
            </a:r>
            <a:endParaRPr lang="pt-BR" dirty="0" smtClean="0"/>
          </a:p>
          <a:p>
            <a:endParaRPr lang="pt-BR" sz="1800" dirty="0" smtClean="0"/>
          </a:p>
          <a:p>
            <a:r>
              <a:rPr lang="pt-BR" sz="1800" dirty="0" smtClean="0"/>
              <a:t>PUC Minas</a:t>
            </a:r>
            <a:endParaRPr lang="pt-BR" sz="1800" dirty="0" smtClean="0"/>
          </a:p>
          <a:p>
            <a:r>
              <a:rPr lang="pt-BR" sz="1800" dirty="0" smtClean="0"/>
              <a:t>11 </a:t>
            </a:r>
            <a:r>
              <a:rPr lang="pt-BR" sz="1800" dirty="0" smtClean="0"/>
              <a:t>de Novembro de 2017</a:t>
            </a:r>
            <a:endParaRPr lang="pt-BR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6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Benefícios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Auditoria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alteração no estado da aplicação é gravada contendo:</a:t>
            </a:r>
            <a:endParaRPr lang="pt-BR" dirty="0"/>
          </a:p>
          <a:p>
            <a:pPr lvl="1"/>
            <a:r>
              <a:rPr lang="pt-BR" dirty="0" smtClean="0"/>
              <a:t>O autor da modificação</a:t>
            </a:r>
            <a:endParaRPr lang="pt-BR" dirty="0"/>
          </a:p>
          <a:p>
            <a:pPr lvl="1"/>
            <a:r>
              <a:rPr lang="pt-BR" dirty="0" smtClean="0"/>
              <a:t>Horário.</a:t>
            </a:r>
            <a:endParaRPr lang="pt-BR" dirty="0"/>
          </a:p>
          <a:p>
            <a:pPr lvl="1"/>
            <a:r>
              <a:rPr lang="pt-BR" dirty="0"/>
              <a:t>E o motivo.</a:t>
            </a:r>
          </a:p>
          <a:p>
            <a:pPr lvl="1"/>
            <a:endParaRPr lang="pt-BR" dirty="0"/>
          </a:p>
          <a:p>
            <a:r>
              <a:rPr lang="pt-BR" dirty="0" smtClean="0"/>
              <a:t>Modificações </a:t>
            </a:r>
            <a:r>
              <a:rPr lang="pt-BR" dirty="0"/>
              <a:t>são sempre incrementais. </a:t>
            </a:r>
          </a:p>
          <a:p>
            <a:r>
              <a:rPr lang="pt-BR" dirty="0"/>
              <a:t>Sem </a:t>
            </a:r>
            <a:r>
              <a:rPr lang="pt-BR" dirty="0" smtClean="0"/>
              <a:t>operações DELETE ou UPDATE.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88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Redundância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múltiplas projeções e replay.</a:t>
            </a:r>
          </a:p>
          <a:p>
            <a:r>
              <a:rPr lang="pt-BR" dirty="0" err="1"/>
              <a:t>Geo-distribuído</a:t>
            </a:r>
            <a:r>
              <a:rPr lang="pt-BR" dirty="0"/>
              <a:t> (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premise</a:t>
            </a:r>
            <a:r>
              <a:rPr lang="pt-BR" dirty="0"/>
              <a:t> / </a:t>
            </a:r>
            <a:r>
              <a:rPr lang="pt-BR" dirty="0" err="1"/>
              <a:t>Cloud</a:t>
            </a:r>
            <a:r>
              <a:rPr lang="pt-BR" dirty="0" smtClean="0"/>
              <a:t>).</a:t>
            </a:r>
          </a:p>
          <a:p>
            <a:r>
              <a:rPr lang="pt-BR" dirty="0" smtClean="0"/>
              <a:t>Evita o Single Point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Failure</a:t>
            </a:r>
            <a:endParaRPr lang="pt-BR" dirty="0"/>
          </a:p>
          <a:p>
            <a:endParaRPr lang="en-US" dirty="0"/>
          </a:p>
        </p:txBody>
      </p:sp>
      <p:sp>
        <p:nvSpPr>
          <p:cNvPr id="4" name="Cilindro 3"/>
          <p:cNvSpPr/>
          <p:nvPr/>
        </p:nvSpPr>
        <p:spPr>
          <a:xfrm rot="16200000">
            <a:off x="3676897" y="3551171"/>
            <a:ext cx="1066610" cy="1921266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060215"/>
              </p:ext>
            </p:extLst>
          </p:nvPr>
        </p:nvGraphicFramePr>
        <p:xfrm>
          <a:off x="6521729" y="3888345"/>
          <a:ext cx="2826010" cy="13030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22641"/>
                <a:gridCol w="1503369"/>
              </a:tblGrid>
              <a:tr h="40694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C/C</a:t>
                      </a:r>
                      <a:endParaRPr lang="pt-BR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Saldo</a:t>
                      </a:r>
                      <a:endParaRPr lang="pt-BR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/>
                </a:tc>
              </a:tr>
              <a:tr h="425025"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4030-1</a:t>
                      </a:r>
                      <a:endParaRPr lang="pt-BR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R$ 60,00</a:t>
                      </a:r>
                      <a:endParaRPr lang="pt-BR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/>
                </a:tc>
              </a:tr>
              <a:tr h="425025"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2060-0</a:t>
                      </a:r>
                      <a:endParaRPr lang="pt-BR" sz="24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R$ 150,00</a:t>
                      </a:r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684278"/>
              </p:ext>
            </p:extLst>
          </p:nvPr>
        </p:nvGraphicFramePr>
        <p:xfrm>
          <a:off x="3691154" y="4260648"/>
          <a:ext cx="1247800" cy="4953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11950"/>
                <a:gridCol w="311950"/>
                <a:gridCol w="311950"/>
                <a:gridCol w="311950"/>
              </a:tblGrid>
              <a:tr h="278130">
                <a:tc>
                  <a:txBody>
                    <a:bodyPr/>
                    <a:lstStyle/>
                    <a:p>
                      <a:r>
                        <a:rPr lang="pt-BR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pt-BR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pt-BR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pt-BR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pt-BR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5753100" y="3167245"/>
            <a:ext cx="435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Projeção do Saldo 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 Contas Correntes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eta para a direita 7"/>
          <p:cNvSpPr/>
          <p:nvPr/>
        </p:nvSpPr>
        <p:spPr>
          <a:xfrm>
            <a:off x="5510592" y="4230490"/>
            <a:ext cx="682698" cy="50678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178837" y="5447996"/>
            <a:ext cx="2062729" cy="808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Fonte da Verdade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6438900" y="5447996"/>
            <a:ext cx="3416299" cy="808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das possíveis projeções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171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Pronto para Big data</a:t>
            </a:r>
            <a:endParaRPr lang="en-US" dirty="0"/>
          </a:p>
        </p:txBody>
      </p:sp>
      <p:sp>
        <p:nvSpPr>
          <p:cNvPr id="4" name="Cilindro 3"/>
          <p:cNvSpPr/>
          <p:nvPr/>
        </p:nvSpPr>
        <p:spPr>
          <a:xfrm rot="16200000">
            <a:off x="4898698" y="2522198"/>
            <a:ext cx="1066610" cy="3218599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177406" y="3726466"/>
            <a:ext cx="2515494" cy="808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pt-B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endParaRPr lang="pt-B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luxograma: Disco magnético 5"/>
          <p:cNvSpPr/>
          <p:nvPr/>
        </p:nvSpPr>
        <p:spPr>
          <a:xfrm>
            <a:off x="8391871" y="3504722"/>
            <a:ext cx="1736080" cy="120072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Base Relacional</a:t>
            </a:r>
            <a:endParaRPr lang="pt-BR" dirty="0"/>
          </a:p>
        </p:txBody>
      </p:sp>
      <p:sp>
        <p:nvSpPr>
          <p:cNvPr id="7" name="Fluxograma: Disco magnético 6"/>
          <p:cNvSpPr/>
          <p:nvPr/>
        </p:nvSpPr>
        <p:spPr>
          <a:xfrm>
            <a:off x="7940102" y="5222698"/>
            <a:ext cx="1736080" cy="120072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Base de Grafos</a:t>
            </a:r>
            <a:endParaRPr lang="pt-BR" dirty="0"/>
          </a:p>
        </p:txBody>
      </p:sp>
      <p:sp>
        <p:nvSpPr>
          <p:cNvPr id="8" name="Fluxograma: Disco magnético 7"/>
          <p:cNvSpPr/>
          <p:nvPr/>
        </p:nvSpPr>
        <p:spPr>
          <a:xfrm>
            <a:off x="4692340" y="5270762"/>
            <a:ext cx="1736080" cy="120072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Chaves </a:t>
            </a:r>
            <a:r>
              <a:rPr lang="pt-BR" dirty="0" smtClean="0"/>
              <a:t>/ Valores</a:t>
            </a:r>
            <a:endParaRPr lang="pt-BR" dirty="0"/>
          </a:p>
        </p:txBody>
      </p:sp>
      <p:sp>
        <p:nvSpPr>
          <p:cNvPr id="9" name="Fluxograma: Disco magnético 8"/>
          <p:cNvSpPr/>
          <p:nvPr/>
        </p:nvSpPr>
        <p:spPr>
          <a:xfrm>
            <a:off x="4666528" y="1676400"/>
            <a:ext cx="1736080" cy="120072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Base Analítica no Tempo</a:t>
            </a:r>
            <a:endParaRPr lang="pt-BR" dirty="0"/>
          </a:p>
        </p:txBody>
      </p:sp>
      <p:sp>
        <p:nvSpPr>
          <p:cNvPr id="10" name="Fluxograma: Disco magnético 9"/>
          <p:cNvSpPr/>
          <p:nvPr/>
        </p:nvSpPr>
        <p:spPr>
          <a:xfrm>
            <a:off x="7743908" y="1700035"/>
            <a:ext cx="1736080" cy="120072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Base Documentos</a:t>
            </a:r>
            <a:endParaRPr lang="pt-BR" dirty="0"/>
          </a:p>
        </p:txBody>
      </p:sp>
      <p:sp>
        <p:nvSpPr>
          <p:cNvPr id="11" name="Seta para a direita 10"/>
          <p:cNvSpPr/>
          <p:nvPr/>
        </p:nvSpPr>
        <p:spPr>
          <a:xfrm rot="2071547">
            <a:off x="7031243" y="4879690"/>
            <a:ext cx="682698" cy="50678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eta para a direita 11"/>
          <p:cNvSpPr/>
          <p:nvPr/>
        </p:nvSpPr>
        <p:spPr>
          <a:xfrm rot="19510141">
            <a:off x="7089236" y="2943900"/>
            <a:ext cx="682698" cy="50678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eta para a direita 12"/>
          <p:cNvSpPr/>
          <p:nvPr/>
        </p:nvSpPr>
        <p:spPr>
          <a:xfrm rot="16200000">
            <a:off x="5342749" y="2974465"/>
            <a:ext cx="383638" cy="50678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eta para a direita 13"/>
          <p:cNvSpPr/>
          <p:nvPr/>
        </p:nvSpPr>
        <p:spPr>
          <a:xfrm rot="5400000">
            <a:off x="5363089" y="4756787"/>
            <a:ext cx="368356" cy="50678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eta para a direita 14"/>
          <p:cNvSpPr/>
          <p:nvPr/>
        </p:nvSpPr>
        <p:spPr>
          <a:xfrm>
            <a:off x="7466035" y="3890803"/>
            <a:ext cx="682698" cy="50678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eta para a direita 15"/>
          <p:cNvSpPr/>
          <p:nvPr/>
        </p:nvSpPr>
        <p:spPr>
          <a:xfrm>
            <a:off x="1993269" y="3573749"/>
            <a:ext cx="1626232" cy="100304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515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solução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2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da Solução</a:t>
            </a:r>
            <a:endParaRPr lang="en-US" dirty="0"/>
          </a:p>
        </p:txBody>
      </p:sp>
      <p:sp>
        <p:nvSpPr>
          <p:cNvPr id="4" name="Seta para a direita 3"/>
          <p:cNvSpPr/>
          <p:nvPr/>
        </p:nvSpPr>
        <p:spPr>
          <a:xfrm>
            <a:off x="5978890" y="2688325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lindro 5"/>
          <p:cNvSpPr/>
          <p:nvPr/>
        </p:nvSpPr>
        <p:spPr>
          <a:xfrm rot="16200000">
            <a:off x="7255255" y="2359605"/>
            <a:ext cx="762000" cy="14724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 err="1" smtClean="0"/>
              <a:t>Stream</a:t>
            </a:r>
            <a:endParaRPr lang="en-US" dirty="0"/>
          </a:p>
        </p:txBody>
      </p:sp>
      <p:pic>
        <p:nvPicPr>
          <p:cNvPr id="8" name="Picture 4" descr="http://www.iconsfind.com/wp-content/uploads/2015/08/20150831_55e46b1c0c44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27" y="2325574"/>
            <a:ext cx="1696047" cy="169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3650590" y="2325574"/>
            <a:ext cx="2142655" cy="15405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Producer</a:t>
            </a:r>
            <a:br>
              <a:rPr lang="pt-BR" sz="2800" dirty="0" smtClean="0"/>
            </a:br>
            <a:r>
              <a:rPr lang="pt-BR" sz="2800" dirty="0" smtClean="0"/>
              <a:t>API</a:t>
            </a:r>
            <a:endParaRPr lang="en-US" sz="2800" dirty="0"/>
          </a:p>
        </p:txBody>
      </p:sp>
      <p:sp>
        <p:nvSpPr>
          <p:cNvPr id="10" name="Seta para a direita 9"/>
          <p:cNvSpPr/>
          <p:nvPr/>
        </p:nvSpPr>
        <p:spPr>
          <a:xfrm>
            <a:off x="2729449" y="2688325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9746590" y="2403342"/>
            <a:ext cx="2142655" cy="15405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 smtClean="0"/>
              <a:t>Consumer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APP</a:t>
            </a:r>
            <a:endParaRPr lang="en-US" sz="2800" dirty="0"/>
          </a:p>
        </p:txBody>
      </p:sp>
      <p:sp>
        <p:nvSpPr>
          <p:cNvPr id="13" name="Fluxograma: Disco magnético 12"/>
          <p:cNvSpPr/>
          <p:nvPr/>
        </p:nvSpPr>
        <p:spPr>
          <a:xfrm>
            <a:off x="8078961" y="5015285"/>
            <a:ext cx="3548826" cy="14709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Banco de Dados</a:t>
            </a:r>
            <a:endParaRPr lang="en-US" dirty="0"/>
          </a:p>
        </p:txBody>
      </p:sp>
      <p:sp>
        <p:nvSpPr>
          <p:cNvPr id="15" name="Seta para a direita 14"/>
          <p:cNvSpPr/>
          <p:nvPr/>
        </p:nvSpPr>
        <p:spPr>
          <a:xfrm rot="5400000">
            <a:off x="10492304" y="4050042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eta para a direita 15"/>
          <p:cNvSpPr/>
          <p:nvPr/>
        </p:nvSpPr>
        <p:spPr>
          <a:xfrm rot="12385545">
            <a:off x="5217691" y="4437012"/>
            <a:ext cx="2257893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ta para a direita 16"/>
          <p:cNvSpPr/>
          <p:nvPr/>
        </p:nvSpPr>
        <p:spPr>
          <a:xfrm>
            <a:off x="8691786" y="2688325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/>
          <p:cNvSpPr txBox="1"/>
          <p:nvPr/>
        </p:nvSpPr>
        <p:spPr>
          <a:xfrm>
            <a:off x="6039066" y="1647784"/>
            <a:ext cx="5795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/>
              <a:t>Processo de Escrita: </a:t>
            </a:r>
            <a:br>
              <a:rPr lang="pt-BR" dirty="0" smtClean="0"/>
            </a:br>
            <a:r>
              <a:rPr lang="pt-BR" dirty="0" smtClean="0"/>
              <a:t>Primeiro no </a:t>
            </a:r>
            <a:r>
              <a:rPr lang="pt-BR" dirty="0" err="1" smtClean="0"/>
              <a:t>Stream</a:t>
            </a:r>
            <a:r>
              <a:rPr lang="pt-BR" dirty="0" smtClean="0"/>
              <a:t> e depois no Banco de Dados</a:t>
            </a:r>
            <a:endParaRPr lang="en-US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163872" y="5907330"/>
            <a:ext cx="479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/>
              <a:t>Leitura diretamente do Banco de Dados</a:t>
            </a:r>
            <a:endParaRPr lang="en-US" b="1" dirty="0"/>
          </a:p>
        </p:txBody>
      </p:sp>
      <p:pic>
        <p:nvPicPr>
          <p:cNvPr id="20" name="Picture 8" descr="C:\Users\bsi90480\Downloads\Visio\Microsoft_CloudnEnterprise_Symbols_v2.6\Symbols\CnE_Cloud\PNG\Azure Security Center _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012" y="3243944"/>
            <a:ext cx="544512" cy="54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2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Produção de eventos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13795" y="4645768"/>
            <a:ext cx="1935260" cy="14568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Sacar Dinheiro</a:t>
            </a:r>
            <a:endParaRPr lang="pt-BR" sz="2000" dirty="0" smtClean="0"/>
          </a:p>
          <a:p>
            <a:pPr algn="ctr"/>
            <a:r>
              <a:rPr lang="pt-BR" sz="2000" dirty="0" err="1" smtClean="0"/>
              <a:t>Command</a:t>
            </a:r>
            <a:endParaRPr lang="en-US" sz="2000" dirty="0"/>
          </a:p>
        </p:txBody>
      </p:sp>
      <p:sp>
        <p:nvSpPr>
          <p:cNvPr id="4" name="Retângulo 3"/>
          <p:cNvSpPr/>
          <p:nvPr/>
        </p:nvSpPr>
        <p:spPr>
          <a:xfrm>
            <a:off x="4212565" y="2479040"/>
            <a:ext cx="2142655" cy="3673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Sacar Dinheiro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err="1" smtClean="0"/>
              <a:t>Command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err="1" smtClean="0"/>
              <a:t>Handler</a:t>
            </a:r>
            <a:endParaRPr lang="pt-BR" sz="2400" dirty="0" smtClean="0"/>
          </a:p>
          <a:p>
            <a:pPr algn="ctr"/>
            <a:endParaRPr lang="en-US" sz="2400" dirty="0"/>
          </a:p>
        </p:txBody>
      </p:sp>
      <p:sp>
        <p:nvSpPr>
          <p:cNvPr id="8" name="Retângulo 7"/>
          <p:cNvSpPr/>
          <p:nvPr/>
        </p:nvSpPr>
        <p:spPr>
          <a:xfrm>
            <a:off x="7745451" y="2483236"/>
            <a:ext cx="1935260" cy="1452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Criança</a:t>
            </a:r>
          </a:p>
          <a:p>
            <a:pPr algn="ctr"/>
            <a:r>
              <a:rPr lang="pt-BR" sz="2000" dirty="0" smtClean="0"/>
              <a:t>Adicionada</a:t>
            </a:r>
            <a:br>
              <a:rPr lang="pt-BR" sz="2000" dirty="0" smtClean="0"/>
            </a:br>
            <a:r>
              <a:rPr lang="pt-BR" sz="2000" dirty="0" smtClean="0"/>
              <a:t>Domain</a:t>
            </a:r>
          </a:p>
          <a:p>
            <a:pPr algn="ctr"/>
            <a:r>
              <a:rPr lang="pt-BR" sz="2000" dirty="0" err="1" smtClean="0"/>
              <a:t>Event</a:t>
            </a:r>
            <a:endParaRPr lang="en-US" sz="2000" dirty="0"/>
          </a:p>
        </p:txBody>
      </p:sp>
      <p:sp>
        <p:nvSpPr>
          <p:cNvPr id="9" name="Seta para a direita 8"/>
          <p:cNvSpPr/>
          <p:nvPr/>
        </p:nvSpPr>
        <p:spPr>
          <a:xfrm>
            <a:off x="3250095" y="4969563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ta para a direita 9"/>
          <p:cNvSpPr/>
          <p:nvPr/>
        </p:nvSpPr>
        <p:spPr>
          <a:xfrm>
            <a:off x="6570426" y="2802835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lindro 10"/>
          <p:cNvSpPr/>
          <p:nvPr/>
        </p:nvSpPr>
        <p:spPr>
          <a:xfrm rot="16200000">
            <a:off x="9969461" y="3389596"/>
            <a:ext cx="762000" cy="23578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angulado 12"/>
          <p:cNvCxnSpPr>
            <a:stCxn id="8" idx="2"/>
            <a:endCxn id="11" idx="1"/>
          </p:cNvCxnSpPr>
          <p:nvPr/>
        </p:nvCxnSpPr>
        <p:spPr>
          <a:xfrm rot="16200000" flipH="1">
            <a:off x="8625991" y="4022986"/>
            <a:ext cx="632631" cy="458450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iconsfind.com/wp-content/uploads/2015/08/20150831_55e46b1c0c44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01" y="2239848"/>
            <a:ext cx="1696047" cy="169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ais 14"/>
          <p:cNvSpPr/>
          <p:nvPr/>
        </p:nvSpPr>
        <p:spPr>
          <a:xfrm>
            <a:off x="1636451" y="4100331"/>
            <a:ext cx="489946" cy="381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ixaDeTexto 19"/>
          <p:cNvSpPr txBox="1"/>
          <p:nvPr/>
        </p:nvSpPr>
        <p:spPr>
          <a:xfrm>
            <a:off x="7305922" y="4969403"/>
            <a:ext cx="430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/>
              <a:t>Armazenamento Permanente de</a:t>
            </a:r>
            <a:br>
              <a:rPr lang="pt-BR" dirty="0" smtClean="0"/>
            </a:br>
            <a:r>
              <a:rPr lang="pt-BR" dirty="0" smtClean="0"/>
              <a:t>Eventos do Domínio em um </a:t>
            </a:r>
            <a:r>
              <a:rPr lang="pt-BR" dirty="0" err="1" smtClean="0"/>
              <a:t>Stream</a:t>
            </a:r>
            <a:endParaRPr lang="en-US" b="1" dirty="0"/>
          </a:p>
        </p:txBody>
      </p:sp>
      <p:sp>
        <p:nvSpPr>
          <p:cNvPr id="14" name="Retângulo 13"/>
          <p:cNvSpPr/>
          <p:nvPr/>
        </p:nvSpPr>
        <p:spPr>
          <a:xfrm>
            <a:off x="7745452" y="2483237"/>
            <a:ext cx="1935260" cy="1452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Saque Realizado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Domain</a:t>
            </a:r>
          </a:p>
          <a:p>
            <a:pPr algn="ctr"/>
            <a:r>
              <a:rPr lang="pt-BR" dirty="0" err="1" smtClean="0"/>
              <a:t>Event</a:t>
            </a:r>
            <a:endParaRPr lang="en-US" dirty="0"/>
          </a:p>
        </p:txBody>
      </p:sp>
      <p:sp>
        <p:nvSpPr>
          <p:cNvPr id="16" name="Cilindro 15"/>
          <p:cNvSpPr/>
          <p:nvPr/>
        </p:nvSpPr>
        <p:spPr>
          <a:xfrm rot="16200000">
            <a:off x="9969462" y="3389597"/>
            <a:ext cx="762000" cy="23578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ector angulado 16"/>
          <p:cNvCxnSpPr>
            <a:stCxn id="14" idx="2"/>
            <a:endCxn id="16" idx="1"/>
          </p:cNvCxnSpPr>
          <p:nvPr/>
        </p:nvCxnSpPr>
        <p:spPr>
          <a:xfrm rot="16200000" flipH="1">
            <a:off x="8625992" y="4022987"/>
            <a:ext cx="632631" cy="458450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http://www.iconsfind.com/wp-content/uploads/2015/08/20150831_55e46b1c0c44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02" y="2239849"/>
            <a:ext cx="1696047" cy="169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2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Consumo e projeção de eventos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675259" y="4645768"/>
            <a:ext cx="1935260" cy="14568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tx1"/>
                </a:solidFill>
              </a:rPr>
              <a:t>Saque Realizado</a:t>
            </a:r>
            <a:br>
              <a:rPr lang="pt-BR" sz="2000" dirty="0" smtClean="0">
                <a:solidFill>
                  <a:schemeClr val="tx1"/>
                </a:solidFill>
              </a:rPr>
            </a:br>
            <a:r>
              <a:rPr lang="pt-BR" sz="2000" dirty="0" smtClean="0">
                <a:solidFill>
                  <a:schemeClr val="tx1"/>
                </a:solidFill>
              </a:rPr>
              <a:t>Domain</a:t>
            </a:r>
            <a:endParaRPr lang="pt-BR" sz="2000" dirty="0">
              <a:solidFill>
                <a:schemeClr val="tx1"/>
              </a:solidFill>
            </a:endParaRPr>
          </a:p>
          <a:p>
            <a:pPr algn="ctr"/>
            <a:r>
              <a:rPr lang="pt-BR" sz="2000" dirty="0" err="1" smtClean="0">
                <a:solidFill>
                  <a:schemeClr val="tx1"/>
                </a:solidFill>
              </a:rPr>
              <a:t>Event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Seta para a direita 8"/>
          <p:cNvSpPr/>
          <p:nvPr/>
        </p:nvSpPr>
        <p:spPr>
          <a:xfrm>
            <a:off x="2743199" y="4969563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ta para a direita 9"/>
          <p:cNvSpPr/>
          <p:nvPr/>
        </p:nvSpPr>
        <p:spPr>
          <a:xfrm>
            <a:off x="6073467" y="2802835"/>
            <a:ext cx="735496" cy="81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lindro 10"/>
          <p:cNvSpPr/>
          <p:nvPr/>
        </p:nvSpPr>
        <p:spPr>
          <a:xfrm rot="16200000">
            <a:off x="533401" y="2291853"/>
            <a:ext cx="762000" cy="10734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angulado 12"/>
          <p:cNvCxnSpPr>
            <a:stCxn id="11" idx="3"/>
            <a:endCxn id="5" idx="0"/>
          </p:cNvCxnSpPr>
          <p:nvPr/>
        </p:nvCxnSpPr>
        <p:spPr>
          <a:xfrm>
            <a:off x="1451114" y="2828566"/>
            <a:ext cx="191775" cy="1817202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3705669" y="2479040"/>
            <a:ext cx="2142655" cy="3673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Saque</a:t>
            </a:r>
            <a:br>
              <a:rPr lang="pt-BR" sz="2400" dirty="0" smtClean="0">
                <a:solidFill>
                  <a:schemeClr val="tx1"/>
                </a:solidFill>
              </a:rPr>
            </a:br>
            <a:r>
              <a:rPr lang="pt-BR" sz="2400" dirty="0" smtClean="0">
                <a:solidFill>
                  <a:schemeClr val="tx1"/>
                </a:solidFill>
              </a:rPr>
              <a:t>Realizado</a:t>
            </a:r>
            <a:endParaRPr lang="pt-BR" sz="2400" dirty="0" smtClean="0">
              <a:solidFill>
                <a:schemeClr val="tx1"/>
              </a:solidFill>
            </a:endParaRPr>
          </a:p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Domain</a:t>
            </a:r>
            <a:br>
              <a:rPr lang="pt-BR" sz="2400" dirty="0" smtClean="0">
                <a:solidFill>
                  <a:schemeClr val="tx1"/>
                </a:solidFill>
              </a:rPr>
            </a:br>
            <a:r>
              <a:rPr lang="pt-BR" sz="2400" dirty="0" err="1" smtClean="0">
                <a:solidFill>
                  <a:schemeClr val="tx1"/>
                </a:solidFill>
              </a:rPr>
              <a:t>Event</a:t>
            </a:r>
            <a:endParaRPr lang="pt-BR" sz="2400" dirty="0">
              <a:solidFill>
                <a:schemeClr val="tx1"/>
              </a:solidFill>
            </a:endParaRPr>
          </a:p>
          <a:p>
            <a:pPr algn="ctr"/>
            <a:r>
              <a:rPr lang="pt-BR" sz="2400" dirty="0" err="1" smtClean="0">
                <a:solidFill>
                  <a:schemeClr val="tx1"/>
                </a:solidFill>
              </a:rPr>
              <a:t>Handler</a:t>
            </a:r>
            <a:endParaRPr lang="pt-BR" sz="2400" dirty="0" smtClean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9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123383"/>
              </p:ext>
            </p:extLst>
          </p:nvPr>
        </p:nvGraphicFramePr>
        <p:xfrm>
          <a:off x="7905849" y="5294486"/>
          <a:ext cx="2637864" cy="838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19"/>
                <a:gridCol w="1253545"/>
              </a:tblGrid>
              <a:tr h="4193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C/C</a:t>
                      </a:r>
                      <a:endParaRPr lang="en-US" sz="1400" dirty="0"/>
                    </a:p>
                  </a:txBody>
                  <a:tcPr marL="60261" marR="60261" marT="30130" marB="30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Nome</a:t>
                      </a:r>
                      <a:endParaRPr lang="en-US" sz="1400" dirty="0"/>
                    </a:p>
                  </a:txBody>
                  <a:tcPr marL="60261" marR="60261" marT="30130" marB="30130"/>
                </a:tc>
              </a:tr>
              <a:tr h="41939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4020-1</a:t>
                      </a:r>
                      <a:endParaRPr lang="en-US" sz="1400" dirty="0"/>
                    </a:p>
                  </a:txBody>
                  <a:tcPr marL="60261" marR="60261" marT="30130" marB="301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R$700,00</a:t>
                      </a:r>
                      <a:endParaRPr lang="en-US" sz="1400" dirty="0"/>
                    </a:p>
                  </a:txBody>
                  <a:tcPr marL="60261" marR="60261" marT="30130" marB="30130" anchor="ctr"/>
                </a:tc>
              </a:tr>
            </a:tbl>
          </a:graphicData>
        </a:graphic>
      </p:graphicFrame>
      <p:sp>
        <p:nvSpPr>
          <p:cNvPr id="18" name="Fluxograma: Disco magnético 17"/>
          <p:cNvSpPr/>
          <p:nvPr/>
        </p:nvSpPr>
        <p:spPr>
          <a:xfrm>
            <a:off x="7450368" y="3529385"/>
            <a:ext cx="3548826" cy="14709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uxograma: Operação manual 4"/>
          <p:cNvSpPr/>
          <p:nvPr/>
        </p:nvSpPr>
        <p:spPr>
          <a:xfrm>
            <a:off x="7905848" y="4628127"/>
            <a:ext cx="2637865" cy="66813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029"/>
              <a:gd name="connsiteY0" fmla="*/ 4688 h 10000"/>
              <a:gd name="connsiteX1" fmla="*/ 12029 w 12029"/>
              <a:gd name="connsiteY1" fmla="*/ 0 h 10000"/>
              <a:gd name="connsiteX2" fmla="*/ 10029 w 12029"/>
              <a:gd name="connsiteY2" fmla="*/ 10000 h 10000"/>
              <a:gd name="connsiteX3" fmla="*/ 4029 w 12029"/>
              <a:gd name="connsiteY3" fmla="*/ 10000 h 10000"/>
              <a:gd name="connsiteX4" fmla="*/ 0 w 12029"/>
              <a:gd name="connsiteY4" fmla="*/ 4688 h 10000"/>
              <a:gd name="connsiteX0" fmla="*/ 0 w 13072"/>
              <a:gd name="connsiteY0" fmla="*/ 0 h 5312"/>
              <a:gd name="connsiteX1" fmla="*/ 13072 w 13072"/>
              <a:gd name="connsiteY1" fmla="*/ 0 h 5312"/>
              <a:gd name="connsiteX2" fmla="*/ 10029 w 13072"/>
              <a:gd name="connsiteY2" fmla="*/ 5312 h 5312"/>
              <a:gd name="connsiteX3" fmla="*/ 4029 w 13072"/>
              <a:gd name="connsiteY3" fmla="*/ 5312 h 5312"/>
              <a:gd name="connsiteX4" fmla="*/ 0 w 13072"/>
              <a:gd name="connsiteY4" fmla="*/ 0 h 5312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24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7"/>
              <a:gd name="connsiteX1" fmla="*/ 10000 w 10000"/>
              <a:gd name="connsiteY1" fmla="*/ 0 h 10037"/>
              <a:gd name="connsiteX2" fmla="*/ 7824 w 10000"/>
              <a:gd name="connsiteY2" fmla="*/ 10000 h 10037"/>
              <a:gd name="connsiteX3" fmla="*/ 3051 w 10000"/>
              <a:gd name="connsiteY3" fmla="*/ 10037 h 10037"/>
              <a:gd name="connsiteX4" fmla="*/ 0 w 10000"/>
              <a:gd name="connsiteY4" fmla="*/ 0 h 10037"/>
              <a:gd name="connsiteX0" fmla="*/ 0 w 10115"/>
              <a:gd name="connsiteY0" fmla="*/ 0 h 10037"/>
              <a:gd name="connsiteX1" fmla="*/ 10115 w 10115"/>
              <a:gd name="connsiteY1" fmla="*/ 0 h 10037"/>
              <a:gd name="connsiteX2" fmla="*/ 7939 w 10115"/>
              <a:gd name="connsiteY2" fmla="*/ 10000 h 10037"/>
              <a:gd name="connsiteX3" fmla="*/ 3166 w 10115"/>
              <a:gd name="connsiteY3" fmla="*/ 10037 h 10037"/>
              <a:gd name="connsiteX4" fmla="*/ 0 w 10115"/>
              <a:gd name="connsiteY4" fmla="*/ 0 h 10037"/>
              <a:gd name="connsiteX0" fmla="*/ 0 w 10172"/>
              <a:gd name="connsiteY0" fmla="*/ 0 h 10037"/>
              <a:gd name="connsiteX1" fmla="*/ 10172 w 10172"/>
              <a:gd name="connsiteY1" fmla="*/ 158 h 10037"/>
              <a:gd name="connsiteX2" fmla="*/ 7939 w 10172"/>
              <a:gd name="connsiteY2" fmla="*/ 10000 h 10037"/>
              <a:gd name="connsiteX3" fmla="*/ 3166 w 10172"/>
              <a:gd name="connsiteY3" fmla="*/ 10037 h 10037"/>
              <a:gd name="connsiteX4" fmla="*/ 0 w 10172"/>
              <a:gd name="connsiteY4" fmla="*/ 0 h 10037"/>
              <a:gd name="connsiteX0" fmla="*/ 0 w 10172"/>
              <a:gd name="connsiteY0" fmla="*/ 0 h 10000"/>
              <a:gd name="connsiteX1" fmla="*/ 10172 w 10172"/>
              <a:gd name="connsiteY1" fmla="*/ 158 h 10000"/>
              <a:gd name="connsiteX2" fmla="*/ 7939 w 10172"/>
              <a:gd name="connsiteY2" fmla="*/ 10000 h 10000"/>
              <a:gd name="connsiteX3" fmla="*/ 2286 w 10172"/>
              <a:gd name="connsiteY3" fmla="*/ 9963 h 10000"/>
              <a:gd name="connsiteX4" fmla="*/ 0 w 10172"/>
              <a:gd name="connsiteY4" fmla="*/ 0 h 10000"/>
              <a:gd name="connsiteX0" fmla="*/ 0 w 10172"/>
              <a:gd name="connsiteY0" fmla="*/ 0 h 9963"/>
              <a:gd name="connsiteX1" fmla="*/ 10172 w 10172"/>
              <a:gd name="connsiteY1" fmla="*/ 158 h 9963"/>
              <a:gd name="connsiteX2" fmla="*/ 8408 w 10172"/>
              <a:gd name="connsiteY2" fmla="*/ 9926 h 9963"/>
              <a:gd name="connsiteX3" fmla="*/ 2286 w 10172"/>
              <a:gd name="connsiteY3" fmla="*/ 9963 h 9963"/>
              <a:gd name="connsiteX4" fmla="*/ 0 w 10172"/>
              <a:gd name="connsiteY4" fmla="*/ 0 h 9963"/>
              <a:gd name="connsiteX0" fmla="*/ 2823 w 7753"/>
              <a:gd name="connsiteY0" fmla="*/ 0 h 13851"/>
              <a:gd name="connsiteX1" fmla="*/ 7753 w 7753"/>
              <a:gd name="connsiteY1" fmla="*/ 4010 h 13851"/>
              <a:gd name="connsiteX2" fmla="*/ 6019 w 7753"/>
              <a:gd name="connsiteY2" fmla="*/ 13814 h 13851"/>
              <a:gd name="connsiteX3" fmla="*/ 0 w 7753"/>
              <a:gd name="connsiteY3" fmla="*/ 13851 h 13851"/>
              <a:gd name="connsiteX4" fmla="*/ 2823 w 7753"/>
              <a:gd name="connsiteY4" fmla="*/ 0 h 13851"/>
              <a:gd name="connsiteX0" fmla="*/ 3641 w 7850"/>
              <a:gd name="connsiteY0" fmla="*/ 164 h 10164"/>
              <a:gd name="connsiteX1" fmla="*/ 7850 w 7850"/>
              <a:gd name="connsiteY1" fmla="*/ 0 h 10164"/>
              <a:gd name="connsiteX2" fmla="*/ 7763 w 7850"/>
              <a:gd name="connsiteY2" fmla="*/ 10137 h 10164"/>
              <a:gd name="connsiteX3" fmla="*/ 0 w 7850"/>
              <a:gd name="connsiteY3" fmla="*/ 10164 h 10164"/>
              <a:gd name="connsiteX4" fmla="*/ 3641 w 7850"/>
              <a:gd name="connsiteY4" fmla="*/ 164 h 10164"/>
              <a:gd name="connsiteX0" fmla="*/ 4638 w 13456"/>
              <a:gd name="connsiteY0" fmla="*/ 161 h 10000"/>
              <a:gd name="connsiteX1" fmla="*/ 10000 w 13456"/>
              <a:gd name="connsiteY1" fmla="*/ 0 h 10000"/>
              <a:gd name="connsiteX2" fmla="*/ 13456 w 13456"/>
              <a:gd name="connsiteY2" fmla="*/ 9426 h 10000"/>
              <a:gd name="connsiteX3" fmla="*/ 0 w 13456"/>
              <a:gd name="connsiteY3" fmla="*/ 10000 h 10000"/>
              <a:gd name="connsiteX4" fmla="*/ 4638 w 13456"/>
              <a:gd name="connsiteY4" fmla="*/ 161 h 10000"/>
              <a:gd name="connsiteX0" fmla="*/ 4638 w 13456"/>
              <a:gd name="connsiteY0" fmla="*/ 161 h 10181"/>
              <a:gd name="connsiteX1" fmla="*/ 10000 w 13456"/>
              <a:gd name="connsiteY1" fmla="*/ 0 h 10181"/>
              <a:gd name="connsiteX2" fmla="*/ 13456 w 13456"/>
              <a:gd name="connsiteY2" fmla="*/ 10181 h 10181"/>
              <a:gd name="connsiteX3" fmla="*/ 0 w 13456"/>
              <a:gd name="connsiteY3" fmla="*/ 10000 h 10181"/>
              <a:gd name="connsiteX4" fmla="*/ 4638 w 13456"/>
              <a:gd name="connsiteY4" fmla="*/ 161 h 10181"/>
              <a:gd name="connsiteX0" fmla="*/ 4647 w 13465"/>
              <a:gd name="connsiteY0" fmla="*/ 161 h 10181"/>
              <a:gd name="connsiteX1" fmla="*/ 10009 w 13465"/>
              <a:gd name="connsiteY1" fmla="*/ 0 h 10181"/>
              <a:gd name="connsiteX2" fmla="*/ 13465 w 13465"/>
              <a:gd name="connsiteY2" fmla="*/ 10181 h 10181"/>
              <a:gd name="connsiteX3" fmla="*/ 0 w 13465"/>
              <a:gd name="connsiteY3" fmla="*/ 10181 h 10181"/>
              <a:gd name="connsiteX4" fmla="*/ 4647 w 13465"/>
              <a:gd name="connsiteY4" fmla="*/ 161 h 1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5" h="10181">
                <a:moveTo>
                  <a:pt x="4647" y="161"/>
                </a:moveTo>
                <a:lnTo>
                  <a:pt x="10009" y="0"/>
                </a:lnTo>
                <a:lnTo>
                  <a:pt x="13465" y="10181"/>
                </a:lnTo>
                <a:lnTo>
                  <a:pt x="0" y="10181"/>
                </a:lnTo>
                <a:lnTo>
                  <a:pt x="4647" y="161"/>
                </a:lnTo>
                <a:close/>
              </a:path>
            </a:pathLst>
          </a:cu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710379" y="2785573"/>
            <a:ext cx="4993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 dirty="0" smtClean="0"/>
              <a:t>Projeção dos Eventos de Domínio em</a:t>
            </a:r>
            <a:br>
              <a:rPr lang="pt-BR" sz="2000" dirty="0" smtClean="0"/>
            </a:br>
            <a:r>
              <a:rPr lang="pt-BR" sz="2000" dirty="0" smtClean="0"/>
              <a:t>um banco de dados SQL ou </a:t>
            </a:r>
            <a:r>
              <a:rPr lang="pt-BR" sz="2000" dirty="0" err="1" smtClean="0"/>
              <a:t>NoSQL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4561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 err="1" smtClean="0"/>
              <a:t>IMplementação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 </a:t>
            </a:r>
            <a:r>
              <a:rPr lang="pt-BR" dirty="0" err="1" smtClean="0"/>
              <a:t>CAmadas</a:t>
            </a:r>
            <a:endParaRPr lang="en-US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8351836" y="2324100"/>
            <a:ext cx="0" cy="3911600"/>
          </a:xfrm>
          <a:prstGeom prst="line">
            <a:avLst/>
          </a:prstGeom>
          <a:ln w="381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533400" y="2622550"/>
            <a:ext cx="3378200" cy="6985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Presentation</a:t>
            </a:r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3400" y="3451506"/>
            <a:ext cx="3378200" cy="6985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33400" y="4264589"/>
            <a:ext cx="3378200" cy="6985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Domain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33400" y="5105964"/>
            <a:ext cx="3378200" cy="6985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Infrastructure</a:t>
            </a:r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eta para cima e para baixo 10"/>
          <p:cNvSpPr/>
          <p:nvPr/>
        </p:nvSpPr>
        <p:spPr>
          <a:xfrm>
            <a:off x="3314700" y="2971800"/>
            <a:ext cx="406400" cy="2458013"/>
          </a:xfrm>
          <a:prstGeom prst="up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902200" y="2622550"/>
            <a:ext cx="6924673" cy="698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Presentation</a:t>
            </a:r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902199" y="5105964"/>
            <a:ext cx="6924675" cy="698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Infrastructure</a:t>
            </a:r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791575" y="3454400"/>
            <a:ext cx="3035300" cy="698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Access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Seta para cima 14"/>
          <p:cNvSpPr/>
          <p:nvPr/>
        </p:nvSpPr>
        <p:spPr>
          <a:xfrm>
            <a:off x="11337923" y="2971800"/>
            <a:ext cx="469900" cy="2458013"/>
          </a:xfrm>
          <a:prstGeom prst="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58775" y="1718557"/>
            <a:ext cx="3727449" cy="808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Tradicional em Camadas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7899190" y="1709913"/>
            <a:ext cx="3727449" cy="808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CQRS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902200" y="3454400"/>
            <a:ext cx="3035300" cy="698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902200" y="4267482"/>
            <a:ext cx="3035300" cy="6985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Domain </a:t>
            </a:r>
            <a:r>
              <a:rPr lang="pt-BR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Seta para baixo 19"/>
          <p:cNvSpPr/>
          <p:nvPr/>
        </p:nvSpPr>
        <p:spPr>
          <a:xfrm>
            <a:off x="5029200" y="2971800"/>
            <a:ext cx="457200" cy="2458013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76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Ivan Paulovich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Arquiteto de Softwares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>
                <a:hlinkClick r:id="rId2"/>
              </a:rPr>
              <a:t>ivan@100loop.com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>
                <a:hlinkClick r:id="rId3"/>
              </a:rPr>
              <a:t>github.com/ivanpaulovich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5" name="Retângulo 4"/>
          <p:cNvSpPr/>
          <p:nvPr/>
        </p:nvSpPr>
        <p:spPr>
          <a:xfrm>
            <a:off x="0" y="4533900"/>
            <a:ext cx="12192000" cy="2324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960883" y="5103836"/>
            <a:ext cx="2002514" cy="1108028"/>
            <a:chOff x="6818842" y="885163"/>
            <a:chExt cx="3570826" cy="1975801"/>
          </a:xfrm>
        </p:grpSpPr>
        <p:pic>
          <p:nvPicPr>
            <p:cNvPr id="7" name="Picture 4" descr="https://alexandrebrisebois.files.wordpress.com/2014/07/microsoft-mvp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8842" y="885163"/>
              <a:ext cx="3570826" cy="1471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aixaDeTexto 7"/>
            <p:cNvSpPr txBox="1"/>
            <p:nvPr/>
          </p:nvSpPr>
          <p:spPr>
            <a:xfrm>
              <a:off x="6818842" y="2202383"/>
              <a:ext cx="3570826" cy="65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 b="1" u="sng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pt-BR" sz="1800" u="none" dirty="0">
                  <a:latin typeface="Consolas" panose="020B0609020204030204" pitchFamily="49" charset="0"/>
                </a:rPr>
                <a:t>De 2012 à 2014</a:t>
              </a:r>
            </a:p>
          </p:txBody>
        </p:sp>
      </p:grpSp>
      <p:pic>
        <p:nvPicPr>
          <p:cNvPr id="9" name="Picture 2" descr="https://msdnshared.blob.core.windows.net/media/2016/11/MVPReconnect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993" y="5248370"/>
            <a:ext cx="2112697" cy="70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bhs.com.br/wp-content/themes/bhs/images/marca-bh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277" y="5289284"/>
            <a:ext cx="1676400" cy="50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100loop.com/wp-content/uploads/2016/12/logo-grande-90x4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530" y="5333457"/>
            <a:ext cx="2740026" cy="59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1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Estilos arquiteturais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Arquitetura para </a:t>
            </a:r>
            <a:r>
              <a:rPr lang="pt-BR" dirty="0" err="1" smtClean="0"/>
              <a:t>Microserviços</a:t>
            </a:r>
            <a:endParaRPr lang="pt-BR" dirty="0" smtClean="0"/>
          </a:p>
          <a:p>
            <a:r>
              <a:rPr lang="pt-BR" dirty="0" smtClean="0"/>
              <a:t>Domain-</a:t>
            </a:r>
            <a:r>
              <a:rPr lang="pt-BR" dirty="0" err="1" smtClean="0"/>
              <a:t>Driven</a:t>
            </a:r>
            <a:r>
              <a:rPr lang="pt-BR" dirty="0" smtClean="0"/>
              <a:t> Design (DDD)</a:t>
            </a:r>
          </a:p>
          <a:p>
            <a:pPr lvl="1"/>
            <a:r>
              <a:rPr lang="pt-BR" dirty="0" err="1" smtClean="0"/>
              <a:t>Aggregates</a:t>
            </a:r>
            <a:endParaRPr lang="pt-BR" dirty="0" smtClean="0"/>
          </a:p>
          <a:p>
            <a:pPr lvl="1"/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Sourcing</a:t>
            </a:r>
            <a:endParaRPr lang="pt-BR" dirty="0" smtClean="0"/>
          </a:p>
          <a:p>
            <a:r>
              <a:rPr lang="pt-BR" dirty="0" err="1" smtClean="0"/>
              <a:t>Command</a:t>
            </a:r>
            <a:r>
              <a:rPr lang="pt-BR" dirty="0" smtClean="0"/>
              <a:t>-Query-</a:t>
            </a:r>
            <a:r>
              <a:rPr lang="pt-BR" dirty="0" err="1" smtClean="0"/>
              <a:t>Responsibility</a:t>
            </a:r>
            <a:r>
              <a:rPr lang="pt-BR" dirty="0" smtClean="0"/>
              <a:t>-</a:t>
            </a:r>
            <a:r>
              <a:rPr lang="pt-BR" dirty="0" err="1" smtClean="0"/>
              <a:t>Segregation</a:t>
            </a:r>
            <a:r>
              <a:rPr lang="pt-BR" dirty="0" smtClean="0"/>
              <a:t> (CQRS)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 dificuldades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desenvolvimento com DDD exige um profundo conhecimento do Domínio e dos princípios de OO para a sua correta modelagem</a:t>
            </a:r>
          </a:p>
          <a:p>
            <a:r>
              <a:rPr lang="pt-BR" dirty="0" smtClean="0"/>
              <a:t>Necessário manter dois sistemas de armazenamento </a:t>
            </a:r>
            <a:br>
              <a:rPr lang="pt-BR" dirty="0" smtClean="0"/>
            </a:br>
            <a:r>
              <a:rPr lang="pt-BR" dirty="0" smtClean="0"/>
              <a:t>(</a:t>
            </a:r>
            <a:r>
              <a:rPr lang="pt-BR" dirty="0" err="1" smtClean="0"/>
              <a:t>Stream</a:t>
            </a:r>
            <a:r>
              <a:rPr lang="pt-BR" dirty="0" smtClean="0"/>
              <a:t> e banco de dados)</a:t>
            </a:r>
          </a:p>
          <a:p>
            <a:r>
              <a:rPr lang="pt-BR" dirty="0" smtClean="0"/>
              <a:t>Alta complexidade </a:t>
            </a:r>
            <a:r>
              <a:rPr lang="pt-BR" dirty="0" smtClean="0"/>
              <a:t>dos Princípios de </a:t>
            </a:r>
            <a:r>
              <a:rPr lang="pt-BR" dirty="0" err="1" smtClean="0"/>
              <a:t>Microserviços</a:t>
            </a:r>
            <a:r>
              <a:rPr lang="pt-BR" dirty="0" smtClean="0"/>
              <a:t> e da comunicação distribuída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Aggregates</a:t>
            </a:r>
            <a:r>
              <a:rPr lang="pt-BR" dirty="0"/>
              <a:t> e Domain </a:t>
            </a:r>
            <a:r>
              <a:rPr lang="pt-BR" dirty="0" err="1"/>
              <a:t>Events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pt-BR" dirty="0"/>
              <a:t>Protegem o quanto possível o grafo de entidades de acesso externo.</a:t>
            </a:r>
          </a:p>
          <a:p>
            <a:pPr lvl="1"/>
            <a:r>
              <a:rPr lang="pt-BR" dirty="0"/>
              <a:t>Garantem que o estado das entidades filhas são sempre consistentes.</a:t>
            </a:r>
          </a:p>
          <a:p>
            <a:pPr lvl="1"/>
            <a:r>
              <a:rPr lang="pt-BR" dirty="0"/>
              <a:t>Determinam um escopo de transação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51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Aggregates</a:t>
            </a:r>
            <a:r>
              <a:rPr lang="pt-BR" dirty="0"/>
              <a:t> e Domain </a:t>
            </a:r>
            <a:r>
              <a:rPr lang="pt-BR" dirty="0" err="1"/>
              <a:t>Events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pt-BR" dirty="0"/>
              <a:t>Protegem o quanto possível o grafo de entidades de acesso externo.</a:t>
            </a:r>
          </a:p>
          <a:p>
            <a:pPr lvl="1"/>
            <a:r>
              <a:rPr lang="pt-BR" dirty="0"/>
              <a:t>Garantem que o estado das entidades filhas são sempre consistentes.</a:t>
            </a:r>
          </a:p>
          <a:p>
            <a:pPr lvl="1"/>
            <a:r>
              <a:rPr lang="pt-BR" dirty="0"/>
              <a:t>Determinam um escopo de transação.</a:t>
            </a:r>
          </a:p>
          <a:p>
            <a:pPr lvl="1"/>
            <a:endParaRPr lang="pt-BR" dirty="0"/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pt-BR" dirty="0"/>
              <a:t>Algo que ocorreu no passado.</a:t>
            </a:r>
          </a:p>
          <a:p>
            <a:pPr lvl="1"/>
            <a:r>
              <a:rPr lang="pt-BR" dirty="0"/>
              <a:t>Uma vez armazenados se tornam imutáveis.</a:t>
            </a:r>
          </a:p>
          <a:p>
            <a:pPr lvl="1"/>
            <a:r>
              <a:rPr lang="pt-BR" dirty="0"/>
              <a:t>Todo o processamento relativo ao evento já foi realizado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271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Aggregates</a:t>
            </a:r>
            <a:r>
              <a:rPr lang="pt-BR" dirty="0"/>
              <a:t> e Domain </a:t>
            </a:r>
            <a:r>
              <a:rPr lang="pt-BR" dirty="0" err="1"/>
              <a:t>Events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Aggregates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pt-BR" dirty="0"/>
              <a:t>Protegem o quanto possível o grafo de entidades de acesso externo.</a:t>
            </a:r>
          </a:p>
          <a:p>
            <a:pPr lvl="1"/>
            <a:r>
              <a:rPr lang="pt-BR" dirty="0"/>
              <a:t>Garantem que o estado das entidades filhas são sempre consistentes.</a:t>
            </a:r>
          </a:p>
          <a:p>
            <a:pPr lvl="1"/>
            <a:r>
              <a:rPr lang="pt-BR" dirty="0"/>
              <a:t>Determinam um escopo de transação.</a:t>
            </a:r>
          </a:p>
          <a:p>
            <a:pPr lvl="1"/>
            <a:endParaRPr lang="pt-BR" dirty="0"/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pt-BR" dirty="0"/>
              <a:t>Algo que ocorreu no passado.</a:t>
            </a:r>
          </a:p>
          <a:p>
            <a:pPr lvl="1"/>
            <a:r>
              <a:rPr lang="pt-BR" dirty="0"/>
              <a:t>Uma vez armazenados se tornam imutáveis.</a:t>
            </a:r>
          </a:p>
          <a:p>
            <a:pPr lvl="1"/>
            <a:r>
              <a:rPr lang="pt-BR" dirty="0"/>
              <a:t>Todo o processamento relativo ao evento já foi realizado</a:t>
            </a:r>
            <a:endParaRPr lang="pt-BR" dirty="0"/>
          </a:p>
        </p:txBody>
      </p:sp>
      <p:sp>
        <p:nvSpPr>
          <p:cNvPr id="4" name="Texto explicativo retangular 3"/>
          <p:cNvSpPr/>
          <p:nvPr/>
        </p:nvSpPr>
        <p:spPr>
          <a:xfrm>
            <a:off x="6096000" y="3590925"/>
            <a:ext cx="5171556" cy="965200"/>
          </a:xfrm>
          <a:prstGeom prst="wedgeRectCallout">
            <a:avLst>
              <a:gd name="adj1" fmla="val -33052"/>
              <a:gd name="adj2" fmla="val 131798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Sourcing</a:t>
            </a:r>
            <a:r>
              <a:rPr lang="pt-BR" dirty="0"/>
              <a:t> != </a:t>
            </a:r>
            <a:r>
              <a:rPr lang="pt-BR" dirty="0" err="1"/>
              <a:t>Command</a:t>
            </a:r>
            <a:r>
              <a:rPr lang="pt-BR" dirty="0"/>
              <a:t> </a:t>
            </a:r>
            <a:r>
              <a:rPr lang="pt-BR" dirty="0" err="1"/>
              <a:t>Sourcing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19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Produzindo eventos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54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Mediator.Send</a:t>
            </a:r>
            <a:r>
              <a:rPr lang="pt-BR" dirty="0" smtClean="0"/>
              <a:t>(...)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Publica mensagens no barramento interno da aplicação</a:t>
            </a:r>
          </a:p>
          <a:p>
            <a:r>
              <a:rPr lang="pt-BR" dirty="0" smtClean="0"/>
              <a:t>Diminui o acoplamento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943" y="3219450"/>
            <a:ext cx="92678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0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87" y="114301"/>
            <a:ext cx="7397985" cy="668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Commands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Criado pela requisição </a:t>
            </a:r>
            <a:br>
              <a:rPr lang="pt-BR" dirty="0" smtClean="0"/>
            </a:br>
            <a:r>
              <a:rPr lang="pt-BR" dirty="0" smtClean="0"/>
              <a:t>ao serviço</a:t>
            </a:r>
          </a:p>
          <a:p>
            <a:r>
              <a:rPr lang="pt-BR" dirty="0" smtClean="0"/>
              <a:t>Contem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Types</a:t>
            </a:r>
            <a:endParaRPr lang="pt-BR" dirty="0" smtClean="0"/>
          </a:p>
          <a:p>
            <a:r>
              <a:rPr lang="pt-BR" dirty="0" smtClean="0"/>
              <a:t>Recomendável possuir </a:t>
            </a:r>
            <a:br>
              <a:rPr lang="pt-BR" dirty="0" smtClean="0"/>
            </a:br>
            <a:r>
              <a:rPr lang="pt-BR" dirty="0" smtClean="0"/>
              <a:t>identificação do usuário</a:t>
            </a:r>
          </a:p>
          <a:p>
            <a:r>
              <a:rPr lang="pt-BR" dirty="0" err="1" smtClean="0"/>
              <a:t>MediatR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4416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Command</a:t>
            </a:r>
            <a:r>
              <a:rPr lang="pt-BR" dirty="0" smtClean="0"/>
              <a:t> </a:t>
            </a:r>
            <a:r>
              <a:rPr lang="pt-BR" dirty="0" err="1" smtClean="0"/>
              <a:t>Handlers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Específicos para cada</a:t>
            </a:r>
            <a:br>
              <a:rPr lang="pt-BR" dirty="0" smtClean="0"/>
            </a:br>
            <a:r>
              <a:rPr lang="pt-BR" dirty="0" err="1" smtClean="0"/>
              <a:t>Command</a:t>
            </a:r>
            <a:endParaRPr lang="pt-BR" dirty="0" smtClean="0"/>
          </a:p>
          <a:p>
            <a:r>
              <a:rPr lang="pt-BR" dirty="0" smtClean="0"/>
              <a:t>Assinado no </a:t>
            </a:r>
            <a:r>
              <a:rPr lang="pt-BR" dirty="0" err="1" smtClean="0"/>
              <a:t>MediatR</a:t>
            </a:r>
            <a:endParaRPr lang="pt-BR" dirty="0" smtClean="0"/>
          </a:p>
          <a:p>
            <a:r>
              <a:rPr lang="pt-BR" dirty="0" smtClean="0"/>
              <a:t>Faz parte do negócio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664" y="1406003"/>
            <a:ext cx="6637336" cy="528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02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Command</a:t>
            </a:r>
            <a:r>
              <a:rPr lang="pt-BR" dirty="0" smtClean="0"/>
              <a:t> </a:t>
            </a:r>
            <a:r>
              <a:rPr lang="pt-BR" dirty="0" err="1" smtClean="0"/>
              <a:t>Handlers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Específicos para cada</a:t>
            </a:r>
            <a:br>
              <a:rPr lang="pt-BR" dirty="0" smtClean="0"/>
            </a:br>
            <a:r>
              <a:rPr lang="pt-BR" dirty="0" err="1" smtClean="0"/>
              <a:t>Command</a:t>
            </a:r>
            <a:endParaRPr lang="pt-BR" dirty="0" smtClean="0"/>
          </a:p>
          <a:p>
            <a:r>
              <a:rPr lang="pt-BR" dirty="0" smtClean="0"/>
              <a:t>Assinado no </a:t>
            </a:r>
            <a:r>
              <a:rPr lang="pt-BR" dirty="0" err="1" smtClean="0"/>
              <a:t>MediatR</a:t>
            </a:r>
            <a:endParaRPr lang="pt-BR" dirty="0" smtClean="0"/>
          </a:p>
          <a:p>
            <a:r>
              <a:rPr lang="pt-BR" dirty="0" smtClean="0"/>
              <a:t>Faz parte do negócio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664" y="1406003"/>
            <a:ext cx="6637336" cy="528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lipse 2"/>
          <p:cNvSpPr/>
          <p:nvPr/>
        </p:nvSpPr>
        <p:spPr>
          <a:xfrm>
            <a:off x="8331200" y="2082800"/>
            <a:ext cx="3352800" cy="533400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39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Armazenamento em Banco de dados Relacional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30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664" y="1406003"/>
            <a:ext cx="6637336" cy="528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Command</a:t>
            </a:r>
            <a:r>
              <a:rPr lang="pt-BR" dirty="0" smtClean="0"/>
              <a:t> </a:t>
            </a:r>
            <a:r>
              <a:rPr lang="pt-BR" dirty="0" err="1" smtClean="0"/>
              <a:t>Handlers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Específicos para cada</a:t>
            </a:r>
            <a:br>
              <a:rPr lang="pt-BR" dirty="0" smtClean="0"/>
            </a:br>
            <a:r>
              <a:rPr lang="pt-BR" dirty="0" err="1" smtClean="0"/>
              <a:t>Command</a:t>
            </a:r>
            <a:endParaRPr lang="pt-BR" dirty="0" smtClean="0"/>
          </a:p>
          <a:p>
            <a:r>
              <a:rPr lang="pt-BR" dirty="0" smtClean="0"/>
              <a:t>Assinado no </a:t>
            </a:r>
            <a:r>
              <a:rPr lang="pt-BR" dirty="0" err="1" smtClean="0"/>
              <a:t>MediatR</a:t>
            </a:r>
            <a:endParaRPr lang="pt-BR" dirty="0" smtClean="0"/>
          </a:p>
          <a:p>
            <a:r>
              <a:rPr lang="pt-BR" dirty="0" smtClean="0"/>
              <a:t>Faz parte do negócio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Elipse 2"/>
          <p:cNvSpPr/>
          <p:nvPr/>
        </p:nvSpPr>
        <p:spPr>
          <a:xfrm>
            <a:off x="8331200" y="2082800"/>
            <a:ext cx="3352800" cy="533400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137701" y="4386279"/>
            <a:ext cx="214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 o estado atual</a:t>
            </a:r>
            <a:endParaRPr lang="pt-BR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Conector de seta reta 7"/>
          <p:cNvCxnSpPr>
            <a:stCxn id="7" idx="3"/>
          </p:cNvCxnSpPr>
          <p:nvPr/>
        </p:nvCxnSpPr>
        <p:spPr>
          <a:xfrm>
            <a:off x="4279634" y="4570945"/>
            <a:ext cx="1911878" cy="10357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836588" y="5013141"/>
            <a:ext cx="3627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Realiza uma operação na Agregação</a:t>
            </a:r>
            <a:endParaRPr lang="pt-BR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Conector de seta reta 9"/>
          <p:cNvCxnSpPr>
            <a:stCxn id="9" idx="3"/>
          </p:cNvCxnSpPr>
          <p:nvPr/>
        </p:nvCxnSpPr>
        <p:spPr>
          <a:xfrm>
            <a:off x="4464312" y="5197807"/>
            <a:ext cx="1727200" cy="576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1889236" y="5677073"/>
            <a:ext cx="2638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Publica os Domain </a:t>
            </a:r>
            <a:r>
              <a:rPr lang="pt-BR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</a:t>
            </a:r>
            <a:endParaRPr lang="pt-BR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Conector de seta reta 11"/>
          <p:cNvCxnSpPr>
            <a:stCxn id="11" idx="3"/>
          </p:cNvCxnSpPr>
          <p:nvPr/>
        </p:nvCxnSpPr>
        <p:spPr>
          <a:xfrm>
            <a:off x="4528100" y="5861739"/>
            <a:ext cx="1663412" cy="2242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5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Events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Possui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Types</a:t>
            </a:r>
            <a:endParaRPr lang="pt-BR" dirty="0" smtClean="0"/>
          </a:p>
          <a:p>
            <a:r>
              <a:rPr lang="pt-BR" dirty="0" err="1" smtClean="0"/>
              <a:t>Serializável</a:t>
            </a:r>
            <a:r>
              <a:rPr lang="pt-BR" dirty="0" smtClean="0"/>
              <a:t> (JSON)</a:t>
            </a:r>
          </a:p>
          <a:p>
            <a:r>
              <a:rPr lang="pt-BR" dirty="0" err="1" smtClean="0"/>
              <a:t>MediatR</a:t>
            </a:r>
            <a:r>
              <a:rPr lang="pt-BR" dirty="0" smtClean="0"/>
              <a:t> (de novo!)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720" y="0"/>
            <a:ext cx="7873280" cy="676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3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Aggregate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Regras de negócio</a:t>
            </a:r>
            <a:endParaRPr lang="pt-BR" dirty="0" smtClean="0"/>
          </a:p>
          <a:p>
            <a:r>
              <a:rPr lang="pt-BR" dirty="0" smtClean="0"/>
              <a:t>Lança Eventos</a:t>
            </a:r>
          </a:p>
          <a:p>
            <a:r>
              <a:rPr lang="pt-BR" dirty="0" smtClean="0"/>
              <a:t>Aplica Eventos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280" y="1511734"/>
            <a:ext cx="7329820" cy="431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3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Consumindo eventos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9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72" y="1532826"/>
            <a:ext cx="7073028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Domain </a:t>
            </a:r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Handlers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Específicos para cada</a:t>
            </a:r>
            <a:br>
              <a:rPr lang="pt-BR" dirty="0" smtClean="0"/>
            </a:br>
            <a:r>
              <a:rPr lang="pt-BR" dirty="0" smtClean="0"/>
              <a:t>Evento</a:t>
            </a:r>
          </a:p>
          <a:p>
            <a:r>
              <a:rPr lang="pt-BR" dirty="0" smtClean="0"/>
              <a:t>Assinado no </a:t>
            </a:r>
            <a:r>
              <a:rPr lang="pt-BR" dirty="0" err="1" smtClean="0"/>
              <a:t>MediatR</a:t>
            </a:r>
            <a:endParaRPr lang="pt-BR" dirty="0" smtClean="0"/>
          </a:p>
          <a:p>
            <a:r>
              <a:rPr lang="pt-BR" dirty="0" smtClean="0"/>
              <a:t>Interage com o BD</a:t>
            </a:r>
          </a:p>
          <a:p>
            <a:r>
              <a:rPr lang="pt-BR" dirty="0" smtClean="0"/>
              <a:t>Controla transação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8021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72" y="1532826"/>
            <a:ext cx="7073028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Domain </a:t>
            </a:r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Handlers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Específicos para cada</a:t>
            </a:r>
            <a:br>
              <a:rPr lang="pt-BR" dirty="0" smtClean="0"/>
            </a:br>
            <a:r>
              <a:rPr lang="pt-BR" dirty="0" smtClean="0"/>
              <a:t>Evento</a:t>
            </a:r>
          </a:p>
          <a:p>
            <a:r>
              <a:rPr lang="pt-BR" dirty="0" smtClean="0"/>
              <a:t>Assinado no </a:t>
            </a:r>
            <a:r>
              <a:rPr lang="pt-BR" dirty="0" err="1" smtClean="0"/>
              <a:t>MediatR</a:t>
            </a:r>
            <a:endParaRPr lang="pt-BR" dirty="0" smtClean="0"/>
          </a:p>
          <a:p>
            <a:r>
              <a:rPr lang="pt-BR" dirty="0" smtClean="0"/>
              <a:t>Interage com o BD</a:t>
            </a:r>
          </a:p>
          <a:p>
            <a:r>
              <a:rPr lang="pt-BR" dirty="0" smtClean="0"/>
              <a:t>Controla transação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Elipse 2"/>
          <p:cNvSpPr/>
          <p:nvPr/>
        </p:nvSpPr>
        <p:spPr>
          <a:xfrm>
            <a:off x="8299886" y="1494726"/>
            <a:ext cx="3714314" cy="533400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72" y="1532826"/>
            <a:ext cx="7073028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Domain </a:t>
            </a:r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Handlers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Específicos para cada</a:t>
            </a:r>
            <a:br>
              <a:rPr lang="pt-BR" dirty="0" smtClean="0"/>
            </a:br>
            <a:r>
              <a:rPr lang="pt-BR" dirty="0" smtClean="0"/>
              <a:t>Evento</a:t>
            </a:r>
          </a:p>
          <a:p>
            <a:r>
              <a:rPr lang="pt-BR" dirty="0" smtClean="0"/>
              <a:t>Assinado no </a:t>
            </a:r>
            <a:r>
              <a:rPr lang="pt-BR" dirty="0" err="1" smtClean="0"/>
              <a:t>MediatR</a:t>
            </a:r>
            <a:endParaRPr lang="pt-BR" dirty="0" smtClean="0"/>
          </a:p>
          <a:p>
            <a:r>
              <a:rPr lang="pt-BR" dirty="0" smtClean="0"/>
              <a:t>Interage com o BD</a:t>
            </a:r>
          </a:p>
          <a:p>
            <a:r>
              <a:rPr lang="pt-BR" dirty="0" smtClean="0"/>
              <a:t>Controla transação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Elipse 2"/>
          <p:cNvSpPr/>
          <p:nvPr/>
        </p:nvSpPr>
        <p:spPr>
          <a:xfrm>
            <a:off x="8299886" y="1494726"/>
            <a:ext cx="3714314" cy="533400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137701" y="4386279"/>
            <a:ext cx="214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 o estado atual</a:t>
            </a:r>
            <a:endParaRPr lang="pt-BR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Conector de seta reta 7"/>
          <p:cNvCxnSpPr>
            <a:stCxn id="7" idx="3"/>
          </p:cNvCxnSpPr>
          <p:nvPr/>
        </p:nvCxnSpPr>
        <p:spPr>
          <a:xfrm>
            <a:off x="4279634" y="4570945"/>
            <a:ext cx="1219466" cy="3058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278660" y="5589641"/>
            <a:ext cx="3532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 uma operação na Agregação</a:t>
            </a:r>
            <a:endParaRPr lang="pt-BR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Conector de seta reta 9"/>
          <p:cNvCxnSpPr>
            <a:stCxn id="9" idx="3"/>
          </p:cNvCxnSpPr>
          <p:nvPr/>
        </p:nvCxnSpPr>
        <p:spPr>
          <a:xfrm>
            <a:off x="3811487" y="5774307"/>
            <a:ext cx="168761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1889236" y="6099205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Atualiza em BD</a:t>
            </a:r>
            <a:endParaRPr lang="pt-BR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Conector de seta reta 11"/>
          <p:cNvCxnSpPr>
            <a:stCxn id="11" idx="3"/>
          </p:cNvCxnSpPr>
          <p:nvPr/>
        </p:nvCxnSpPr>
        <p:spPr>
          <a:xfrm flipV="1">
            <a:off x="3547062" y="5994400"/>
            <a:ext cx="1952038" cy="2894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1669554" y="4876800"/>
            <a:ext cx="2421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Optimistic</a:t>
            </a:r>
            <a:r>
              <a:rPr lang="pt-BR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Concurrency</a:t>
            </a:r>
            <a:endParaRPr lang="pt-BR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Conector de seta reta 18"/>
          <p:cNvCxnSpPr>
            <a:stCxn id="18" idx="3"/>
          </p:cNvCxnSpPr>
          <p:nvPr/>
        </p:nvCxnSpPr>
        <p:spPr>
          <a:xfrm>
            <a:off x="4090986" y="5061466"/>
            <a:ext cx="1408114" cy="184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06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AS TÉCNICAS podem ser aplicadas?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Mercado Financeiro, Contabilidade</a:t>
            </a:r>
          </a:p>
          <a:p>
            <a:r>
              <a:rPr lang="pt-BR" dirty="0" smtClean="0"/>
              <a:t>Bancos</a:t>
            </a:r>
          </a:p>
          <a:p>
            <a:r>
              <a:rPr lang="pt-BR" dirty="0" smtClean="0"/>
              <a:t>Saúde</a:t>
            </a:r>
          </a:p>
          <a:p>
            <a:r>
              <a:rPr lang="pt-BR" dirty="0"/>
              <a:t>Redes </a:t>
            </a:r>
            <a:r>
              <a:rPr lang="pt-BR" dirty="0" smtClean="0"/>
              <a:t>Sociais</a:t>
            </a:r>
          </a:p>
          <a:p>
            <a:r>
              <a:rPr lang="pt-BR" dirty="0" smtClean="0"/>
              <a:t>Aplicações Reativas a Eventos</a:t>
            </a:r>
          </a:p>
          <a:p>
            <a:r>
              <a:rPr lang="pt-BR" dirty="0"/>
              <a:t>Sistemas que possuem rastreamento do comportamento do usuário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1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Códigos e </a:t>
            </a:r>
            <a:r>
              <a:rPr lang="pt-BR" dirty="0" err="1" smtClean="0"/>
              <a:t>REsultados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5" y="3358321"/>
            <a:ext cx="5980522" cy="324567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874" y="3358321"/>
            <a:ext cx="5980522" cy="324567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6334" y="1526373"/>
            <a:ext cx="59852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MFA</a:t>
            </a:r>
            <a:br>
              <a:rPr lang="pt-BR" dirty="0" smtClean="0"/>
            </a:br>
            <a:r>
              <a:rPr lang="pt-BR" dirty="0" err="1" smtClean="0"/>
              <a:t>Microserviço</a:t>
            </a:r>
            <a:r>
              <a:rPr lang="pt-BR" dirty="0" smtClean="0"/>
              <a:t> </a:t>
            </a:r>
            <a:r>
              <a:rPr lang="pt-BR" dirty="0"/>
              <a:t>para Gerenciamento de </a:t>
            </a:r>
            <a:br>
              <a:rPr lang="pt-BR" dirty="0"/>
            </a:br>
            <a:r>
              <a:rPr lang="pt-BR" dirty="0"/>
              <a:t>Entrada e Saída de Crianças</a:t>
            </a:r>
            <a:br>
              <a:rPr lang="pt-BR" dirty="0"/>
            </a:br>
            <a:r>
              <a:rPr lang="pt-BR" dirty="0"/>
              <a:t>com implementação de </a:t>
            </a:r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Sourcing</a:t>
            </a:r>
            <a:endParaRPr lang="en-US" dirty="0"/>
          </a:p>
          <a:p>
            <a:pPr algn="ctr"/>
            <a:endParaRPr lang="pt-BR" dirty="0" smtClean="0"/>
          </a:p>
          <a:p>
            <a:pPr algn="ctr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github.com/ivanpaulovich/mfa</a:t>
            </a:r>
            <a:endParaRPr lang="en-US" dirty="0" smtClean="0"/>
          </a:p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034837" y="1526373"/>
            <a:ext cx="607730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Jambo</a:t>
            </a:r>
            <a:endParaRPr lang="en-US" dirty="0"/>
          </a:p>
          <a:p>
            <a:pPr algn="ctr"/>
            <a:r>
              <a:rPr lang="pt-BR" dirty="0" err="1" smtClean="0"/>
              <a:t>Microserviço</a:t>
            </a:r>
            <a:r>
              <a:rPr lang="pt-BR" dirty="0" smtClean="0"/>
              <a:t> </a:t>
            </a:r>
            <a:r>
              <a:rPr lang="pt-BR" dirty="0"/>
              <a:t>para Gerenciamento de Conteúdo 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blogs </a:t>
            </a:r>
            <a:r>
              <a:rPr lang="en-US" dirty="0" err="1"/>
              <a:t>pessoais</a:t>
            </a:r>
            <a:r>
              <a:rPr lang="en-US" dirty="0"/>
              <a:t> com </a:t>
            </a:r>
            <a:r>
              <a:rPr lang="en-US" dirty="0" err="1"/>
              <a:t>implementação</a:t>
            </a:r>
            <a:r>
              <a:rPr lang="en-US" dirty="0"/>
              <a:t> de </a:t>
            </a:r>
            <a:br>
              <a:rPr lang="en-US" dirty="0"/>
            </a:br>
            <a:r>
              <a:rPr lang="en-US" dirty="0"/>
              <a:t>Event Sourcing</a:t>
            </a:r>
            <a:endParaRPr lang="pt-BR" dirty="0"/>
          </a:p>
          <a:p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github.com/ivanpaulovich/jambo</a:t>
            </a:r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28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VERNON, V. </a:t>
            </a:r>
            <a:r>
              <a:rPr lang="en-US" b="1" dirty="0">
                <a:effectLst/>
              </a:rPr>
              <a:t>Implementing Domain-Driven Design </a:t>
            </a:r>
            <a:r>
              <a:rPr lang="en-US" dirty="0">
                <a:effectLst/>
              </a:rPr>
              <a:t>1st </a:t>
            </a:r>
            <a:r>
              <a:rPr lang="en-US" dirty="0" smtClean="0">
                <a:effectLst/>
              </a:rPr>
              <a:t>Edition</a:t>
            </a:r>
            <a:r>
              <a:rPr lang="en-US" b="1" dirty="0" smtClean="0">
                <a:effectLst/>
              </a:rPr>
              <a:t>.</a:t>
            </a:r>
            <a:r>
              <a:rPr lang="en-US" dirty="0" smtClean="0">
                <a:effectLst/>
              </a:rPr>
              <a:t> </a:t>
            </a:r>
            <a:br>
              <a:rPr lang="en-US" dirty="0" smtClean="0">
                <a:effectLst/>
              </a:rPr>
            </a:br>
            <a:r>
              <a:rPr lang="pt-BR" dirty="0" smtClean="0">
                <a:effectLst/>
              </a:rPr>
              <a:t>United </a:t>
            </a:r>
            <a:r>
              <a:rPr lang="pt-BR" dirty="0" err="1">
                <a:effectLst/>
              </a:rPr>
              <a:t>States</a:t>
            </a:r>
            <a:r>
              <a:rPr lang="pt-BR" dirty="0">
                <a:effectLst/>
              </a:rPr>
              <a:t>: </a:t>
            </a:r>
            <a:r>
              <a:rPr lang="en-US" dirty="0">
                <a:effectLst/>
              </a:rPr>
              <a:t>Addison-Wesley Professional</a:t>
            </a:r>
            <a:r>
              <a:rPr lang="pt-BR" dirty="0" smtClean="0">
                <a:effectLst/>
              </a:rPr>
              <a:t>, 2013. 656 </a:t>
            </a:r>
            <a:r>
              <a:rPr lang="pt-BR" dirty="0">
                <a:effectLst/>
              </a:rPr>
              <a:t>p</a:t>
            </a:r>
            <a:r>
              <a:rPr lang="pt-BR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HALL</a:t>
            </a:r>
            <a:r>
              <a:rPr lang="en-US" dirty="0">
                <a:effectLst/>
              </a:rPr>
              <a:t>, G. M. </a:t>
            </a:r>
            <a:r>
              <a:rPr lang="en-US" b="1" dirty="0">
                <a:effectLst/>
              </a:rPr>
              <a:t>Adaptive Code via C#: Agile coding with design patterns and SOLID principles (Developer Reference) 1st Edition.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pt-BR" dirty="0" smtClean="0">
                <a:effectLst/>
              </a:rPr>
              <a:t>United </a:t>
            </a:r>
            <a:r>
              <a:rPr lang="pt-BR" dirty="0" err="1">
                <a:effectLst/>
              </a:rPr>
              <a:t>States</a:t>
            </a:r>
            <a:r>
              <a:rPr lang="pt-BR" dirty="0">
                <a:effectLst/>
              </a:rPr>
              <a:t>: </a:t>
            </a:r>
            <a:r>
              <a:rPr lang="pt-BR" dirty="0" err="1" smtClean="0">
                <a:effectLst/>
              </a:rPr>
              <a:t>Addison</a:t>
            </a:r>
            <a:r>
              <a:rPr lang="pt-BR" dirty="0" smtClean="0">
                <a:effectLst/>
              </a:rPr>
              <a:t>-Wesley, </a:t>
            </a:r>
            <a:r>
              <a:rPr lang="pt-BR" dirty="0">
                <a:effectLst/>
              </a:rPr>
              <a:t>2014. 416 p</a:t>
            </a:r>
            <a:r>
              <a:rPr lang="pt-BR" dirty="0" smtClean="0">
                <a:effectLst/>
              </a:rPr>
              <a:t>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436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OS dados são armazenados atualmente?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127935"/>
              </p:ext>
            </p:extLst>
          </p:nvPr>
        </p:nvGraphicFramePr>
        <p:xfrm>
          <a:off x="914398" y="2095500"/>
          <a:ext cx="9677402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0291"/>
                <a:gridCol w="2664632"/>
                <a:gridCol w="1745170"/>
                <a:gridCol w="27973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Funcionário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Salário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Departamento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André</a:t>
                      </a:r>
                      <a:r>
                        <a:rPr lang="pt-BR" baseline="0" dirty="0" smtClean="0"/>
                        <a:t> Gomes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R$5000,00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Vinícius</a:t>
                      </a:r>
                      <a:r>
                        <a:rPr lang="pt-BR" baseline="0" dirty="0" smtClean="0"/>
                        <a:t> Lima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R$4500,00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Luciano Reis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R$5200,00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786795" y="1726168"/>
            <a:ext cx="442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Tabela de Funcionários em </a:t>
            </a:r>
            <a:r>
              <a:rPr lang="pt-BR" b="1" dirty="0" smtClean="0"/>
              <a:t>17 de agosto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693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7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OS dados são armazenados atualmente?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127935"/>
              </p:ext>
            </p:extLst>
          </p:nvPr>
        </p:nvGraphicFramePr>
        <p:xfrm>
          <a:off x="914398" y="2095500"/>
          <a:ext cx="9677402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0291"/>
                <a:gridCol w="2664632"/>
                <a:gridCol w="1745170"/>
                <a:gridCol w="27973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Funcionário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Salário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Departamento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André</a:t>
                      </a:r>
                      <a:r>
                        <a:rPr lang="pt-BR" baseline="0" dirty="0" smtClean="0"/>
                        <a:t> Gomes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R$5000,00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Vinícius</a:t>
                      </a:r>
                      <a:r>
                        <a:rPr lang="pt-BR" baseline="0" dirty="0" smtClean="0"/>
                        <a:t> Lima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R$4500,00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Luciano Reis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R$5200,00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786795" y="1726168"/>
            <a:ext cx="442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Tabela de Funcionários em </a:t>
            </a:r>
            <a:r>
              <a:rPr lang="pt-BR" b="1" dirty="0" smtClean="0"/>
              <a:t>17 de agosto</a:t>
            </a:r>
            <a:endParaRPr lang="en-US" b="1" dirty="0"/>
          </a:p>
        </p:txBody>
      </p:sp>
      <p:graphicFrame>
        <p:nvGraphicFramePr>
          <p:cNvPr id="6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999489"/>
              </p:ext>
            </p:extLst>
          </p:nvPr>
        </p:nvGraphicFramePr>
        <p:xfrm>
          <a:off x="914398" y="4229100"/>
          <a:ext cx="9677402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0291"/>
                <a:gridCol w="2664632"/>
                <a:gridCol w="1745170"/>
                <a:gridCol w="27973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Funcionário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Salário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Código Departamento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André</a:t>
                      </a:r>
                      <a:r>
                        <a:rPr lang="pt-BR" baseline="0" dirty="0" smtClean="0"/>
                        <a:t> Gomes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R$6000,00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Vinícius</a:t>
                      </a:r>
                      <a:r>
                        <a:rPr lang="pt-BR" baseline="0" dirty="0" smtClean="0"/>
                        <a:t> Lima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R$4500,00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Luciano Reis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R$5200,00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786795" y="3859768"/>
            <a:ext cx="442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Tabela de Funcionários em </a:t>
            </a:r>
            <a:r>
              <a:rPr lang="pt-BR" b="1" dirty="0" smtClean="0"/>
              <a:t>18 de agosto</a:t>
            </a:r>
            <a:endParaRPr lang="en-US" b="1" dirty="0"/>
          </a:p>
        </p:txBody>
      </p:sp>
      <p:sp>
        <p:nvSpPr>
          <p:cNvPr id="8" name="Seta em curva para a esquerda 7"/>
          <p:cNvSpPr/>
          <p:nvPr/>
        </p:nvSpPr>
        <p:spPr>
          <a:xfrm>
            <a:off x="10700988" y="2538968"/>
            <a:ext cx="918993" cy="24699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o explicativo retangular 8"/>
          <p:cNvSpPr/>
          <p:nvPr/>
        </p:nvSpPr>
        <p:spPr>
          <a:xfrm>
            <a:off x="8171539" y="5008880"/>
            <a:ext cx="1778000" cy="1150179"/>
          </a:xfrm>
          <a:prstGeom prst="wedgeRectCallout">
            <a:avLst>
              <a:gd name="adj1" fmla="val -93976"/>
              <a:gd name="adj2" fmla="val -5878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Por quê?</a:t>
            </a:r>
          </a:p>
          <a:p>
            <a:pPr algn="ctr"/>
            <a:r>
              <a:rPr lang="pt-BR" dirty="0" smtClean="0"/>
              <a:t>Quem?</a:t>
            </a:r>
          </a:p>
          <a:p>
            <a:pPr algn="ctr"/>
            <a:r>
              <a:rPr lang="pt-BR" dirty="0" smtClean="0"/>
              <a:t>Quando?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1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OS dados são armazenados atualmente?</a:t>
            </a:r>
            <a:endParaRPr lang="en-US" dirty="0"/>
          </a:p>
        </p:txBody>
      </p:sp>
      <p:sp>
        <p:nvSpPr>
          <p:cNvPr id="15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2096064"/>
            <a:ext cx="10638125" cy="3695136"/>
          </a:xfrm>
        </p:spPr>
        <p:txBody>
          <a:bodyPr/>
          <a:lstStyle/>
          <a:p>
            <a:r>
              <a:rPr lang="pt-BR" dirty="0" smtClean="0"/>
              <a:t>Bancos de Dados Relacionais</a:t>
            </a:r>
          </a:p>
          <a:p>
            <a:endParaRPr lang="pt-BR" dirty="0" smtClean="0"/>
          </a:p>
          <a:p>
            <a:r>
              <a:rPr lang="pt-BR" dirty="0" smtClean="0"/>
              <a:t>Informações mais antigas </a:t>
            </a:r>
            <a:r>
              <a:rPr lang="pt-BR" dirty="0"/>
              <a:t>são destruídas a cada UPDATE e DELETE.</a:t>
            </a:r>
          </a:p>
          <a:p>
            <a:r>
              <a:rPr lang="pt-BR" dirty="0"/>
              <a:t>Não armazena o usuário, a motivação e o horário da alteração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smtClean="0"/>
              <a:t>(A não ser que faça parte do modelo)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Existe concorrência entre escrita e </a:t>
            </a:r>
            <a:r>
              <a:rPr lang="pt-BR" dirty="0" smtClean="0"/>
              <a:t>leitura.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32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Armazenamento em Fluxo de Dados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0103" y="151402"/>
            <a:ext cx="10353761" cy="1326321"/>
          </a:xfrm>
        </p:spPr>
        <p:txBody>
          <a:bodyPr/>
          <a:lstStyle/>
          <a:p>
            <a:r>
              <a:rPr lang="pt-BR" dirty="0" smtClean="0"/>
              <a:t>Armazenamento em fluxo de dados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792980"/>
              </p:ext>
            </p:extLst>
          </p:nvPr>
        </p:nvGraphicFramePr>
        <p:xfrm>
          <a:off x="7974483" y="4923685"/>
          <a:ext cx="2827867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400"/>
                <a:gridCol w="1532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C/C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Saldo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2010-0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R$ 200,00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4030-1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R$ 300,00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7265853" y="4223911"/>
            <a:ext cx="373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Tabela de </a:t>
            </a:r>
            <a:r>
              <a:rPr lang="pt-BR" sz="2400" dirty="0" smtClean="0"/>
              <a:t>Saldos por C/C</a:t>
            </a:r>
            <a:endParaRPr lang="en-US" sz="2400" b="1" dirty="0"/>
          </a:p>
        </p:txBody>
      </p:sp>
      <p:sp>
        <p:nvSpPr>
          <p:cNvPr id="7" name="Cilindro 6"/>
          <p:cNvSpPr/>
          <p:nvPr/>
        </p:nvSpPr>
        <p:spPr>
          <a:xfrm rot="16200000">
            <a:off x="3975226" y="4364569"/>
            <a:ext cx="762000" cy="27336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eta para a esquerda 14"/>
          <p:cNvSpPr/>
          <p:nvPr/>
        </p:nvSpPr>
        <p:spPr>
          <a:xfrm rot="10800000">
            <a:off x="5984857" y="5461734"/>
            <a:ext cx="1871545" cy="487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210820" y="1302722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Extrato das Contas Correntes</a:t>
            </a:r>
            <a:endParaRPr lang="en-US" sz="2400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95326" y="4714495"/>
            <a:ext cx="457200" cy="2047875"/>
          </a:xfrm>
          <a:prstGeom prst="rect">
            <a:avLst/>
          </a:prstGeom>
        </p:spPr>
      </p:pic>
      <p:sp>
        <p:nvSpPr>
          <p:cNvPr id="5" name="Fluxograma: Operação manual 4"/>
          <p:cNvSpPr/>
          <p:nvPr/>
        </p:nvSpPr>
        <p:spPr>
          <a:xfrm>
            <a:off x="2635435" y="4991785"/>
            <a:ext cx="3391549" cy="51613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029"/>
              <a:gd name="connsiteY0" fmla="*/ 4688 h 10000"/>
              <a:gd name="connsiteX1" fmla="*/ 12029 w 12029"/>
              <a:gd name="connsiteY1" fmla="*/ 0 h 10000"/>
              <a:gd name="connsiteX2" fmla="*/ 10029 w 12029"/>
              <a:gd name="connsiteY2" fmla="*/ 10000 h 10000"/>
              <a:gd name="connsiteX3" fmla="*/ 4029 w 12029"/>
              <a:gd name="connsiteY3" fmla="*/ 10000 h 10000"/>
              <a:gd name="connsiteX4" fmla="*/ 0 w 12029"/>
              <a:gd name="connsiteY4" fmla="*/ 4688 h 10000"/>
              <a:gd name="connsiteX0" fmla="*/ 0 w 13072"/>
              <a:gd name="connsiteY0" fmla="*/ 0 h 5312"/>
              <a:gd name="connsiteX1" fmla="*/ 13072 w 13072"/>
              <a:gd name="connsiteY1" fmla="*/ 0 h 5312"/>
              <a:gd name="connsiteX2" fmla="*/ 10029 w 13072"/>
              <a:gd name="connsiteY2" fmla="*/ 5312 h 5312"/>
              <a:gd name="connsiteX3" fmla="*/ 4029 w 13072"/>
              <a:gd name="connsiteY3" fmla="*/ 5312 h 5312"/>
              <a:gd name="connsiteX4" fmla="*/ 0 w 13072"/>
              <a:gd name="connsiteY4" fmla="*/ 0 h 5312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24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7"/>
              <a:gd name="connsiteX1" fmla="*/ 10000 w 10000"/>
              <a:gd name="connsiteY1" fmla="*/ 0 h 10037"/>
              <a:gd name="connsiteX2" fmla="*/ 7824 w 10000"/>
              <a:gd name="connsiteY2" fmla="*/ 10000 h 10037"/>
              <a:gd name="connsiteX3" fmla="*/ 3051 w 10000"/>
              <a:gd name="connsiteY3" fmla="*/ 10037 h 10037"/>
              <a:gd name="connsiteX4" fmla="*/ 0 w 10000"/>
              <a:gd name="connsiteY4" fmla="*/ 0 h 10037"/>
              <a:gd name="connsiteX0" fmla="*/ 0 w 10115"/>
              <a:gd name="connsiteY0" fmla="*/ 0 h 10037"/>
              <a:gd name="connsiteX1" fmla="*/ 10115 w 10115"/>
              <a:gd name="connsiteY1" fmla="*/ 0 h 10037"/>
              <a:gd name="connsiteX2" fmla="*/ 7939 w 10115"/>
              <a:gd name="connsiteY2" fmla="*/ 10000 h 10037"/>
              <a:gd name="connsiteX3" fmla="*/ 3166 w 10115"/>
              <a:gd name="connsiteY3" fmla="*/ 10037 h 10037"/>
              <a:gd name="connsiteX4" fmla="*/ 0 w 10115"/>
              <a:gd name="connsiteY4" fmla="*/ 0 h 10037"/>
              <a:gd name="connsiteX0" fmla="*/ 0 w 10172"/>
              <a:gd name="connsiteY0" fmla="*/ 0 h 10037"/>
              <a:gd name="connsiteX1" fmla="*/ 10172 w 10172"/>
              <a:gd name="connsiteY1" fmla="*/ 158 h 10037"/>
              <a:gd name="connsiteX2" fmla="*/ 7939 w 10172"/>
              <a:gd name="connsiteY2" fmla="*/ 10000 h 10037"/>
              <a:gd name="connsiteX3" fmla="*/ 3166 w 10172"/>
              <a:gd name="connsiteY3" fmla="*/ 10037 h 10037"/>
              <a:gd name="connsiteX4" fmla="*/ 0 w 10172"/>
              <a:gd name="connsiteY4" fmla="*/ 0 h 10037"/>
              <a:gd name="connsiteX0" fmla="*/ 0 w 10172"/>
              <a:gd name="connsiteY0" fmla="*/ 0 h 10000"/>
              <a:gd name="connsiteX1" fmla="*/ 10172 w 10172"/>
              <a:gd name="connsiteY1" fmla="*/ 158 h 10000"/>
              <a:gd name="connsiteX2" fmla="*/ 7939 w 10172"/>
              <a:gd name="connsiteY2" fmla="*/ 10000 h 10000"/>
              <a:gd name="connsiteX3" fmla="*/ 2286 w 10172"/>
              <a:gd name="connsiteY3" fmla="*/ 9963 h 10000"/>
              <a:gd name="connsiteX4" fmla="*/ 0 w 10172"/>
              <a:gd name="connsiteY4" fmla="*/ 0 h 10000"/>
              <a:gd name="connsiteX0" fmla="*/ 0 w 10172"/>
              <a:gd name="connsiteY0" fmla="*/ 0 h 9963"/>
              <a:gd name="connsiteX1" fmla="*/ 10172 w 10172"/>
              <a:gd name="connsiteY1" fmla="*/ 158 h 9963"/>
              <a:gd name="connsiteX2" fmla="*/ 8408 w 10172"/>
              <a:gd name="connsiteY2" fmla="*/ 9926 h 9963"/>
              <a:gd name="connsiteX3" fmla="*/ 2286 w 10172"/>
              <a:gd name="connsiteY3" fmla="*/ 9963 h 9963"/>
              <a:gd name="connsiteX4" fmla="*/ 0 w 10172"/>
              <a:gd name="connsiteY4" fmla="*/ 0 h 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2" h="9963">
                <a:moveTo>
                  <a:pt x="0" y="0"/>
                </a:moveTo>
                <a:lnTo>
                  <a:pt x="10172" y="158"/>
                </a:lnTo>
                <a:lnTo>
                  <a:pt x="8408" y="9926"/>
                </a:lnTo>
                <a:lnTo>
                  <a:pt x="2286" y="99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eta para a esquerda 17"/>
          <p:cNvSpPr/>
          <p:nvPr/>
        </p:nvSpPr>
        <p:spPr>
          <a:xfrm rot="10800000">
            <a:off x="897037" y="5467638"/>
            <a:ext cx="1936867" cy="487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30341" y="5004989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Projeção</a:t>
            </a:r>
            <a:endParaRPr lang="en-US" sz="24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821353" y="5006299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Publicação</a:t>
            </a:r>
            <a:endParaRPr lang="en-US" sz="2400" dirty="0"/>
          </a:p>
        </p:txBody>
      </p:sp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930754"/>
              </p:ext>
            </p:extLst>
          </p:nvPr>
        </p:nvGraphicFramePr>
        <p:xfrm>
          <a:off x="2635435" y="2029109"/>
          <a:ext cx="3391549" cy="29945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5405"/>
                <a:gridCol w="1245240"/>
                <a:gridCol w="1830904"/>
              </a:tblGrid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Depositado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4030-1</a:t>
                      </a:r>
                    </a:p>
                    <a:p>
                      <a:pPr algn="l"/>
                      <a:r>
                        <a:rPr lang="pt-BR" sz="1400" dirty="0" smtClean="0"/>
                        <a:t>Data:</a:t>
                      </a:r>
                      <a:r>
                        <a:rPr lang="pt-BR" sz="1400" baseline="0" dirty="0" smtClean="0"/>
                        <a:t> 17/08/2017</a:t>
                      </a:r>
                    </a:p>
                    <a:p>
                      <a:pPr algn="l"/>
                      <a:r>
                        <a:rPr lang="pt-BR" sz="1400" baseline="0" dirty="0" smtClean="0"/>
                        <a:t>Valor: R$ 500,00</a:t>
                      </a:r>
                      <a:endParaRPr lang="en-US" sz="1400" dirty="0"/>
                    </a:p>
                  </a:txBody>
                  <a:tcPr anchor="ctr"/>
                </a:tc>
              </a:tr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Depositado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2010-0</a:t>
                      </a:r>
                    </a:p>
                    <a:p>
                      <a:pPr algn="l"/>
                      <a:r>
                        <a:rPr lang="pt-BR" sz="1400" dirty="0" smtClean="0"/>
                        <a:t>Data: 20/08/2017</a:t>
                      </a:r>
                    </a:p>
                    <a:p>
                      <a:pPr algn="l"/>
                      <a:r>
                        <a:rPr lang="pt-BR" sz="1400" dirty="0" smtClean="0"/>
                        <a:t>Valor: R$ 300,00</a:t>
                      </a:r>
                      <a:endParaRPr lang="en-US" sz="1400" dirty="0"/>
                    </a:p>
                  </a:txBody>
                  <a:tcPr anchor="ctr"/>
                </a:tc>
              </a:tr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Sacado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2010-0</a:t>
                      </a:r>
                    </a:p>
                    <a:p>
                      <a:pPr algn="l"/>
                      <a:r>
                        <a:rPr lang="pt-BR" sz="1400" dirty="0" smtClean="0"/>
                        <a:t>Data: 23/08/2017</a:t>
                      </a:r>
                    </a:p>
                    <a:p>
                      <a:pPr algn="l"/>
                      <a:r>
                        <a:rPr lang="pt-BR" sz="1400" dirty="0" smtClean="0"/>
                        <a:t>Valor: R$ 100,00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Sacado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4030-1</a:t>
                      </a:r>
                    </a:p>
                    <a:p>
                      <a:pPr algn="l"/>
                      <a:r>
                        <a:rPr lang="pt-BR" sz="1400" dirty="0" smtClean="0"/>
                        <a:t>Data:</a:t>
                      </a:r>
                      <a:r>
                        <a:rPr lang="pt-BR" sz="1400" baseline="0" dirty="0" smtClean="0"/>
                        <a:t> 25/08/2017</a:t>
                      </a:r>
                    </a:p>
                    <a:p>
                      <a:pPr algn="l"/>
                      <a:r>
                        <a:rPr lang="pt-BR" sz="1400" baseline="0" dirty="0" smtClean="0"/>
                        <a:t>Valor: R$ 200,00</a:t>
                      </a:r>
                      <a:endParaRPr 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Texto explicativo retangular 16"/>
          <p:cNvSpPr/>
          <p:nvPr/>
        </p:nvSpPr>
        <p:spPr>
          <a:xfrm>
            <a:off x="6524685" y="2325319"/>
            <a:ext cx="2910974" cy="1290454"/>
          </a:xfrm>
          <a:prstGeom prst="wedgeRectCallout">
            <a:avLst>
              <a:gd name="adj1" fmla="val -71861"/>
              <a:gd name="adj2" fmla="val -6488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Sabemos o porquê,</a:t>
            </a:r>
          </a:p>
          <a:p>
            <a:pPr algn="ctr"/>
            <a:r>
              <a:rPr lang="pt-BR" dirty="0"/>
              <a:t>o</a:t>
            </a:r>
            <a:r>
              <a:rPr lang="pt-BR" dirty="0" smtClean="0"/>
              <a:t> quem, e o quando de cada alteração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0103" y="151402"/>
            <a:ext cx="10353761" cy="1326321"/>
          </a:xfrm>
        </p:spPr>
        <p:txBody>
          <a:bodyPr/>
          <a:lstStyle/>
          <a:p>
            <a:r>
              <a:rPr lang="pt-BR" dirty="0" smtClean="0"/>
              <a:t>Armazenamento em fluxo de dados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792980"/>
              </p:ext>
            </p:extLst>
          </p:nvPr>
        </p:nvGraphicFramePr>
        <p:xfrm>
          <a:off x="7974483" y="4923685"/>
          <a:ext cx="2827867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400"/>
                <a:gridCol w="15324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C/C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Saldo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2010-0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R$ 200,00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4030-1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R$ 300,00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7265853" y="4223911"/>
            <a:ext cx="373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Tabela de </a:t>
            </a:r>
            <a:r>
              <a:rPr lang="pt-BR" sz="2400" dirty="0" smtClean="0"/>
              <a:t>Saldos por C/C</a:t>
            </a:r>
            <a:endParaRPr lang="en-US" sz="2400" b="1" dirty="0"/>
          </a:p>
        </p:txBody>
      </p:sp>
      <p:sp>
        <p:nvSpPr>
          <p:cNvPr id="7" name="Cilindro 6"/>
          <p:cNvSpPr/>
          <p:nvPr/>
        </p:nvSpPr>
        <p:spPr>
          <a:xfrm rot="16200000">
            <a:off x="3975226" y="4364569"/>
            <a:ext cx="762000" cy="27336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eta para a esquerda 14"/>
          <p:cNvSpPr/>
          <p:nvPr/>
        </p:nvSpPr>
        <p:spPr>
          <a:xfrm rot="10800000">
            <a:off x="5984857" y="5461734"/>
            <a:ext cx="1871545" cy="487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210820" y="1302722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Extrato das Contas Correntes</a:t>
            </a:r>
            <a:endParaRPr lang="en-US" sz="2400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95326" y="4714495"/>
            <a:ext cx="457200" cy="2047875"/>
          </a:xfrm>
          <a:prstGeom prst="rect">
            <a:avLst/>
          </a:prstGeom>
        </p:spPr>
      </p:pic>
      <p:sp>
        <p:nvSpPr>
          <p:cNvPr id="5" name="Fluxograma: Operação manual 4"/>
          <p:cNvSpPr/>
          <p:nvPr/>
        </p:nvSpPr>
        <p:spPr>
          <a:xfrm>
            <a:off x="2635435" y="4991785"/>
            <a:ext cx="3391549" cy="51613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029"/>
              <a:gd name="connsiteY0" fmla="*/ 4688 h 10000"/>
              <a:gd name="connsiteX1" fmla="*/ 12029 w 12029"/>
              <a:gd name="connsiteY1" fmla="*/ 0 h 10000"/>
              <a:gd name="connsiteX2" fmla="*/ 10029 w 12029"/>
              <a:gd name="connsiteY2" fmla="*/ 10000 h 10000"/>
              <a:gd name="connsiteX3" fmla="*/ 4029 w 12029"/>
              <a:gd name="connsiteY3" fmla="*/ 10000 h 10000"/>
              <a:gd name="connsiteX4" fmla="*/ 0 w 12029"/>
              <a:gd name="connsiteY4" fmla="*/ 4688 h 10000"/>
              <a:gd name="connsiteX0" fmla="*/ 0 w 13072"/>
              <a:gd name="connsiteY0" fmla="*/ 0 h 5312"/>
              <a:gd name="connsiteX1" fmla="*/ 13072 w 13072"/>
              <a:gd name="connsiteY1" fmla="*/ 0 h 5312"/>
              <a:gd name="connsiteX2" fmla="*/ 10029 w 13072"/>
              <a:gd name="connsiteY2" fmla="*/ 5312 h 5312"/>
              <a:gd name="connsiteX3" fmla="*/ 4029 w 13072"/>
              <a:gd name="connsiteY3" fmla="*/ 5312 h 5312"/>
              <a:gd name="connsiteX4" fmla="*/ 0 w 13072"/>
              <a:gd name="connsiteY4" fmla="*/ 0 h 5312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02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7824 w 10000"/>
              <a:gd name="connsiteY2" fmla="*/ 10000 h 10000"/>
              <a:gd name="connsiteX3" fmla="*/ 3082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7"/>
              <a:gd name="connsiteX1" fmla="*/ 10000 w 10000"/>
              <a:gd name="connsiteY1" fmla="*/ 0 h 10037"/>
              <a:gd name="connsiteX2" fmla="*/ 7824 w 10000"/>
              <a:gd name="connsiteY2" fmla="*/ 10000 h 10037"/>
              <a:gd name="connsiteX3" fmla="*/ 3051 w 10000"/>
              <a:gd name="connsiteY3" fmla="*/ 10037 h 10037"/>
              <a:gd name="connsiteX4" fmla="*/ 0 w 10000"/>
              <a:gd name="connsiteY4" fmla="*/ 0 h 10037"/>
              <a:gd name="connsiteX0" fmla="*/ 0 w 10115"/>
              <a:gd name="connsiteY0" fmla="*/ 0 h 10037"/>
              <a:gd name="connsiteX1" fmla="*/ 10115 w 10115"/>
              <a:gd name="connsiteY1" fmla="*/ 0 h 10037"/>
              <a:gd name="connsiteX2" fmla="*/ 7939 w 10115"/>
              <a:gd name="connsiteY2" fmla="*/ 10000 h 10037"/>
              <a:gd name="connsiteX3" fmla="*/ 3166 w 10115"/>
              <a:gd name="connsiteY3" fmla="*/ 10037 h 10037"/>
              <a:gd name="connsiteX4" fmla="*/ 0 w 10115"/>
              <a:gd name="connsiteY4" fmla="*/ 0 h 10037"/>
              <a:gd name="connsiteX0" fmla="*/ 0 w 10172"/>
              <a:gd name="connsiteY0" fmla="*/ 0 h 10037"/>
              <a:gd name="connsiteX1" fmla="*/ 10172 w 10172"/>
              <a:gd name="connsiteY1" fmla="*/ 158 h 10037"/>
              <a:gd name="connsiteX2" fmla="*/ 7939 w 10172"/>
              <a:gd name="connsiteY2" fmla="*/ 10000 h 10037"/>
              <a:gd name="connsiteX3" fmla="*/ 3166 w 10172"/>
              <a:gd name="connsiteY3" fmla="*/ 10037 h 10037"/>
              <a:gd name="connsiteX4" fmla="*/ 0 w 10172"/>
              <a:gd name="connsiteY4" fmla="*/ 0 h 10037"/>
              <a:gd name="connsiteX0" fmla="*/ 0 w 10172"/>
              <a:gd name="connsiteY0" fmla="*/ 0 h 10000"/>
              <a:gd name="connsiteX1" fmla="*/ 10172 w 10172"/>
              <a:gd name="connsiteY1" fmla="*/ 158 h 10000"/>
              <a:gd name="connsiteX2" fmla="*/ 7939 w 10172"/>
              <a:gd name="connsiteY2" fmla="*/ 10000 h 10000"/>
              <a:gd name="connsiteX3" fmla="*/ 2286 w 10172"/>
              <a:gd name="connsiteY3" fmla="*/ 9963 h 10000"/>
              <a:gd name="connsiteX4" fmla="*/ 0 w 10172"/>
              <a:gd name="connsiteY4" fmla="*/ 0 h 10000"/>
              <a:gd name="connsiteX0" fmla="*/ 0 w 10172"/>
              <a:gd name="connsiteY0" fmla="*/ 0 h 9963"/>
              <a:gd name="connsiteX1" fmla="*/ 10172 w 10172"/>
              <a:gd name="connsiteY1" fmla="*/ 158 h 9963"/>
              <a:gd name="connsiteX2" fmla="*/ 8408 w 10172"/>
              <a:gd name="connsiteY2" fmla="*/ 9926 h 9963"/>
              <a:gd name="connsiteX3" fmla="*/ 2286 w 10172"/>
              <a:gd name="connsiteY3" fmla="*/ 9963 h 9963"/>
              <a:gd name="connsiteX4" fmla="*/ 0 w 10172"/>
              <a:gd name="connsiteY4" fmla="*/ 0 h 9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2" h="9963">
                <a:moveTo>
                  <a:pt x="0" y="0"/>
                </a:moveTo>
                <a:lnTo>
                  <a:pt x="10172" y="158"/>
                </a:lnTo>
                <a:lnTo>
                  <a:pt x="8408" y="9926"/>
                </a:lnTo>
                <a:lnTo>
                  <a:pt x="2286" y="99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eta para a esquerda 17"/>
          <p:cNvSpPr/>
          <p:nvPr/>
        </p:nvSpPr>
        <p:spPr>
          <a:xfrm rot="10800000">
            <a:off x="897037" y="5467638"/>
            <a:ext cx="1936867" cy="487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30341" y="5004989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Projeção</a:t>
            </a:r>
            <a:endParaRPr lang="en-US" sz="24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821353" y="5006299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Publicação</a:t>
            </a:r>
            <a:endParaRPr lang="en-US" sz="2400" dirty="0"/>
          </a:p>
        </p:txBody>
      </p:sp>
      <p:graphicFrame>
        <p:nvGraphicFramePr>
          <p:cNvPr id="10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930754"/>
              </p:ext>
            </p:extLst>
          </p:nvPr>
        </p:nvGraphicFramePr>
        <p:xfrm>
          <a:off x="2635435" y="2029109"/>
          <a:ext cx="3391549" cy="29945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5405"/>
                <a:gridCol w="1245240"/>
                <a:gridCol w="1830904"/>
              </a:tblGrid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Depositado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4030-1</a:t>
                      </a:r>
                    </a:p>
                    <a:p>
                      <a:pPr algn="l"/>
                      <a:r>
                        <a:rPr lang="pt-BR" sz="1400" dirty="0" smtClean="0"/>
                        <a:t>Data:</a:t>
                      </a:r>
                      <a:r>
                        <a:rPr lang="pt-BR" sz="1400" baseline="0" dirty="0" smtClean="0"/>
                        <a:t> 17/08/2017</a:t>
                      </a:r>
                    </a:p>
                    <a:p>
                      <a:pPr algn="l"/>
                      <a:r>
                        <a:rPr lang="pt-BR" sz="1400" baseline="0" dirty="0" smtClean="0"/>
                        <a:t>Valor: R$ 500,00</a:t>
                      </a:r>
                      <a:endParaRPr lang="en-US" sz="1400" dirty="0"/>
                    </a:p>
                  </a:txBody>
                  <a:tcPr anchor="ctr"/>
                </a:tc>
              </a:tr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Depositado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2010-0</a:t>
                      </a:r>
                    </a:p>
                    <a:p>
                      <a:pPr algn="l"/>
                      <a:r>
                        <a:rPr lang="pt-BR" sz="1400" dirty="0" smtClean="0"/>
                        <a:t>Data: 20/08/2017</a:t>
                      </a:r>
                    </a:p>
                    <a:p>
                      <a:pPr algn="l"/>
                      <a:r>
                        <a:rPr lang="pt-BR" sz="1400" dirty="0" smtClean="0"/>
                        <a:t>Valor: R$ 300,00</a:t>
                      </a:r>
                      <a:endParaRPr lang="en-US" sz="1400" dirty="0"/>
                    </a:p>
                  </a:txBody>
                  <a:tcPr anchor="ctr"/>
                </a:tc>
              </a:tr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Sacado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2010-0</a:t>
                      </a:r>
                    </a:p>
                    <a:p>
                      <a:pPr algn="l"/>
                      <a:r>
                        <a:rPr lang="pt-BR" sz="1400" dirty="0" smtClean="0"/>
                        <a:t>Data: 23/08/2017</a:t>
                      </a:r>
                    </a:p>
                    <a:p>
                      <a:pPr algn="l"/>
                      <a:r>
                        <a:rPr lang="pt-BR" sz="1400" dirty="0" smtClean="0"/>
                        <a:t>Valor: R$ 100,00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74862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Sacado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C/C: 4030-1</a:t>
                      </a:r>
                    </a:p>
                    <a:p>
                      <a:pPr algn="l"/>
                      <a:r>
                        <a:rPr lang="pt-BR" sz="1400" dirty="0" smtClean="0"/>
                        <a:t>Data:</a:t>
                      </a:r>
                      <a:r>
                        <a:rPr lang="pt-BR" sz="1400" baseline="0" dirty="0" smtClean="0"/>
                        <a:t> 25/08/2017</a:t>
                      </a:r>
                    </a:p>
                    <a:p>
                      <a:pPr algn="l"/>
                      <a:r>
                        <a:rPr lang="pt-BR" sz="1400" baseline="0" dirty="0" smtClean="0"/>
                        <a:t>Valor: R$ 200,00</a:t>
                      </a:r>
                      <a:endParaRPr 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0" name="Gráfico 19"/>
          <p:cNvGraphicFramePr/>
          <p:nvPr>
            <p:extLst>
              <p:ext uri="{D42A27DB-BD31-4B8C-83A1-F6EECF244321}">
                <p14:modId xmlns:p14="http://schemas.microsoft.com/office/powerpoint/2010/main" val="1712756955"/>
              </p:ext>
            </p:extLst>
          </p:nvPr>
        </p:nvGraphicFramePr>
        <p:xfrm>
          <a:off x="8237464" y="1948212"/>
          <a:ext cx="2090346" cy="1173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8522213" y="1316833"/>
            <a:ext cx="186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Analítica em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 do Tempo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8424972" y="2908096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8433313" y="2152012"/>
            <a:ext cx="0" cy="7631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Seta para a esquerda 23"/>
          <p:cNvSpPr/>
          <p:nvPr/>
        </p:nvSpPr>
        <p:spPr>
          <a:xfrm rot="8611994">
            <a:off x="6575623" y="3125283"/>
            <a:ext cx="1184378" cy="5056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3.xml><?xml version="1.0" encoding="utf-8"?>
<a:theme xmlns:a="http://schemas.openxmlformats.org/drawingml/2006/main" name="1_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3062</TotalTime>
  <Words>878</Words>
  <Application>Microsoft Office PowerPoint</Application>
  <PresentationFormat>Widescreen</PresentationFormat>
  <Paragraphs>322</Paragraphs>
  <Slides>40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40</vt:i4>
      </vt:variant>
    </vt:vector>
  </HeadingPairs>
  <TitlesOfParts>
    <vt:vector size="49" baseType="lpstr">
      <vt:lpstr>Arial</vt:lpstr>
      <vt:lpstr>Bookman Old Style</vt:lpstr>
      <vt:lpstr>Calibri</vt:lpstr>
      <vt:lpstr>Consolas</vt:lpstr>
      <vt:lpstr>Corbel</vt:lpstr>
      <vt:lpstr>Rockwell</vt:lpstr>
      <vt:lpstr>Damask</vt:lpstr>
      <vt:lpstr>Depth</vt:lpstr>
      <vt:lpstr>1_Depth</vt:lpstr>
      <vt:lpstr>Produzindo e Consumindo um Stream de Eventos</vt:lpstr>
      <vt:lpstr>Ivan Paulovich</vt:lpstr>
      <vt:lpstr>Armazenamento em Banco de dados Relacional</vt:lpstr>
      <vt:lpstr>Como OS dados são armazenados atualmente?</vt:lpstr>
      <vt:lpstr>Como OS dados são armazenados atualmente?</vt:lpstr>
      <vt:lpstr>Como OS dados são armazenados atualmente?</vt:lpstr>
      <vt:lpstr>Armazenamento em Fluxo de Dados</vt:lpstr>
      <vt:lpstr>Armazenamento em fluxo de dados</vt:lpstr>
      <vt:lpstr>Armazenamento em fluxo de dados</vt:lpstr>
      <vt:lpstr>Benefícios</vt:lpstr>
      <vt:lpstr>Auditoria</vt:lpstr>
      <vt:lpstr>Redundância</vt:lpstr>
      <vt:lpstr>Pronto para Big data</vt:lpstr>
      <vt:lpstr>A solução</vt:lpstr>
      <vt:lpstr>Diagrama da Solução</vt:lpstr>
      <vt:lpstr>Produção de eventos</vt:lpstr>
      <vt:lpstr>Consumo e projeção de eventos</vt:lpstr>
      <vt:lpstr>A IMplementação</vt:lpstr>
      <vt:lpstr>AS CAmadas</vt:lpstr>
      <vt:lpstr>Estilos arquiteturais</vt:lpstr>
      <vt:lpstr>As dificuldades</vt:lpstr>
      <vt:lpstr>Aggregates e Domain Events</vt:lpstr>
      <vt:lpstr>Aggregates e Domain Events</vt:lpstr>
      <vt:lpstr>Aggregates e Domain Events</vt:lpstr>
      <vt:lpstr>Produzindo eventos</vt:lpstr>
      <vt:lpstr>Mediator.Send(...)</vt:lpstr>
      <vt:lpstr>Commands</vt:lpstr>
      <vt:lpstr>Command Handlers</vt:lpstr>
      <vt:lpstr>Command Handlers</vt:lpstr>
      <vt:lpstr>Command Handlers</vt:lpstr>
      <vt:lpstr>Events</vt:lpstr>
      <vt:lpstr>O Aggregate</vt:lpstr>
      <vt:lpstr>Consumindo eventos</vt:lpstr>
      <vt:lpstr>Domain Event Handlers</vt:lpstr>
      <vt:lpstr>Domain Event Handlers</vt:lpstr>
      <vt:lpstr>Domain Event Handlers</vt:lpstr>
      <vt:lpstr>Onde AS TÉCNICAS podem ser aplicadas?</vt:lpstr>
      <vt:lpstr>Códigos e REsultados</vt:lpstr>
      <vt:lpstr>Referências</vt:lpstr>
      <vt:lpstr>Perguntas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Paulovich</dc:creator>
  <cp:lastModifiedBy>Ivan Paulovich</cp:lastModifiedBy>
  <cp:revision>86</cp:revision>
  <dcterms:created xsi:type="dcterms:W3CDTF">2014-08-26T23:50:27Z</dcterms:created>
  <dcterms:modified xsi:type="dcterms:W3CDTF">2017-11-05T20:03:21Z</dcterms:modified>
</cp:coreProperties>
</file>