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79" r:id="rId5"/>
    <p:sldId id="280" r:id="rId6"/>
    <p:sldId id="284" r:id="rId7"/>
    <p:sldId id="283" r:id="rId8"/>
    <p:sldId id="282" r:id="rId9"/>
    <p:sldId id="28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45530.pdf" TargetMode="External"/><Relationship Id="rId2" Type="http://schemas.openxmlformats.org/officeDocument/2006/relationships/hyperlink" Target="https://www.slideshare.net/ssuser2fe59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004.3732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10417" y="2839776"/>
            <a:ext cx="8859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패션 플랫폼 데이터를 이용한 </a:t>
            </a:r>
            <a:endParaRPr lang="en-US" altLang="ko-KR" sz="32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패션 의류 추천시스템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9155" y="5514218"/>
            <a:ext cx="296250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자료분석</a:t>
            </a:r>
            <a:endParaRPr lang="en-US" altLang="ko-KR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</a:t>
            </a:r>
            <a:endParaRPr lang="en-US" altLang="ko-KR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장세환</a:t>
            </a: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김석원 </a:t>
            </a:r>
            <a:r>
              <a:rPr lang="ko-KR" altLang="en-US" sz="12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임규현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32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5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0773" y="923613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0773" y="2363307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0772" y="4414355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548" y="923613"/>
            <a:ext cx="402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 주제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4548" y="2363307"/>
            <a:ext cx="29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진행 계획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8225" y="4414355"/>
            <a:ext cx="358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진행상황 및 향후 일정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4549" y="1346278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주제 선정 배경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4548" y="1654055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주제 선정 이유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4548" y="2781913"/>
            <a:ext cx="2818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 대상 자료의 형태 및 구조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4549" y="308969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자료 수집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4549" y="3397467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계획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BFD31-8BBB-4BD8-BE6B-98BD0FF9B9FE}"/>
              </a:ext>
            </a:extLst>
          </p:cNvPr>
          <p:cNvSpPr txBox="1"/>
          <p:nvPr/>
        </p:nvSpPr>
        <p:spPr>
          <a:xfrm>
            <a:off x="4804548" y="3703351"/>
            <a:ext cx="2104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프로젝트 업무 분담 계획</a:t>
            </a:r>
          </a:p>
        </p:txBody>
      </p: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6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368374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5" y="377335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 주제 소개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72884" y="476160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5FA3BE-9897-4605-949D-931852A04EEE}"/>
              </a:ext>
            </a:extLst>
          </p:cNvPr>
          <p:cNvSpPr txBox="1"/>
          <p:nvPr/>
        </p:nvSpPr>
        <p:spPr>
          <a:xfrm>
            <a:off x="256198" y="1642113"/>
            <a:ext cx="336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 선정 배경 및 이유</a:t>
            </a:r>
            <a:endParaRPr lang="en-US" altLang="ko-KR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2EF52-640E-4DC3-B7E4-27CBE08EEDEF}"/>
              </a:ext>
            </a:extLst>
          </p:cNvPr>
          <p:cNvSpPr txBox="1"/>
          <p:nvPr/>
        </p:nvSpPr>
        <p:spPr>
          <a:xfrm>
            <a:off x="256197" y="2139479"/>
            <a:ext cx="9458253" cy="198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언택트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시대 돌입으로 오프라인보다는 온라인 쇼핑몰의 사용 빈도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up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다양한 상품목록 중에서 소비자가 원하는 상품을 고르는 시간 소요 多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개인별 맞춤 상품 추천을 통한 소비자 피로도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down!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판매자 매출 증진 기대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&lt;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유튜브 동영상 추천 화면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&gt;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▽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			                   &lt;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아마존 물품 추천 화면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&gt;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▷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14F4C-B629-45F6-AF97-8AD3BB72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7" y="4229238"/>
            <a:ext cx="5423150" cy="23555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BA21D4-86CE-4B02-8F34-71E94829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981" y="3523147"/>
            <a:ext cx="2704582" cy="31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6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198" y="1642113"/>
            <a:ext cx="348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수집 대상 자료의 형태 및 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198" y="2139479"/>
            <a:ext cx="4886253" cy="101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사용자별 데이터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: </a:t>
            </a:r>
            <a:r>
              <a:rPr lang="ko-KR" altLang="en-US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마더코드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나이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성별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 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거주지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구입상품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상품 데이터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: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상품 분류번호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(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색깔 및 종류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),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상품 구매자의                                           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                   </a:t>
            </a:r>
            <a:r>
              <a:rPr lang="ko-KR" altLang="en-US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마더코드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해당 쇼핑몰 </a:t>
            </a:r>
            <a:r>
              <a:rPr lang="ko-KR" altLang="en-US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마더코드</a:t>
            </a:r>
            <a:endParaRPr lang="ko-KR" altLang="en-US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68374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5" y="377335"/>
            <a:ext cx="375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진행 계획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72884" y="476160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6B136-42EA-4600-8F6F-88AF9C973618}"/>
              </a:ext>
            </a:extLst>
          </p:cNvPr>
          <p:cNvSpPr txBox="1"/>
          <p:nvPr/>
        </p:nvSpPr>
        <p:spPr>
          <a:xfrm>
            <a:off x="256197" y="3848254"/>
            <a:ext cx="348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자료 수집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0C60E-0D52-4DE2-B4B4-12606BF2DFAF}"/>
              </a:ext>
            </a:extLst>
          </p:cNvPr>
          <p:cNvSpPr txBox="1"/>
          <p:nvPr/>
        </p:nvSpPr>
        <p:spPr>
          <a:xfrm>
            <a:off x="256197" y="4345548"/>
            <a:ext cx="3393014" cy="1342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해당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Google Analytics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데이터 및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제공 받은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JSON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형태의 파일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(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의류를 구매한 사용자의 데이터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(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이후 데이터 처리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0E806-13F8-4C79-A008-3939D1E6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97" y="1642113"/>
            <a:ext cx="4417853" cy="1896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098C76-07EA-4906-B3D1-D8FDF0D4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056" y="2337470"/>
            <a:ext cx="3162300" cy="1695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3EFA57-3D88-452E-882D-F2AB4662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028" y="4435561"/>
            <a:ext cx="3377181" cy="10013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3E60A7-F83D-4B90-A579-6E874FAC4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501" y="4435561"/>
            <a:ext cx="2436759" cy="21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6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198" y="1642113"/>
            <a:ext cx="348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계획 </a:t>
            </a:r>
            <a:r>
              <a:rPr lang="en-US" altLang="ko-KR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198" y="2139479"/>
            <a:ext cx="6966724" cy="69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데이터 가공 및 </a:t>
            </a:r>
            <a:r>
              <a:rPr lang="ko-KR" altLang="en-US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임베딩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후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Cosine Similarity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기준의 유사 아이템 기반으로 랭킹 선정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Collaborative Filtering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으로 랭킹 선정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68374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5" y="377335"/>
            <a:ext cx="375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진행 계획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72884" y="476160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8" name="Google Shape;149;ga0d2fcd88b_0_78">
            <a:extLst>
              <a:ext uri="{FF2B5EF4-FFF2-40B4-BE49-F238E27FC236}">
                <a16:creationId xmlns:a16="http://schemas.microsoft.com/office/drawing/2014/main" id="{408AD88B-C0C9-4054-953C-FF6BE1342B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63493" y="2964179"/>
            <a:ext cx="6664719" cy="3341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06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6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198" y="1642113"/>
            <a:ext cx="348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계획 </a:t>
            </a:r>
            <a:r>
              <a:rPr lang="en-US" altLang="ko-KR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68374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5" y="377335"/>
            <a:ext cx="375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진행 계획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72884" y="476160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C4F2A9-91FF-429F-A82B-12FFA9F5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8" y="2958382"/>
            <a:ext cx="5277216" cy="29454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DF876E-3644-495F-898B-160BD3C7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29" y="3167856"/>
            <a:ext cx="5877924" cy="2526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D6F081-A52A-472D-B704-BD2D0E6429E1}"/>
              </a:ext>
            </a:extLst>
          </p:cNvPr>
          <p:cNvSpPr txBox="1"/>
          <p:nvPr/>
        </p:nvSpPr>
        <p:spPr>
          <a:xfrm>
            <a:off x="256198" y="2139479"/>
            <a:ext cx="6966724" cy="37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User-item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27182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6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198" y="1642113"/>
            <a:ext cx="348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계획 </a:t>
            </a:r>
            <a:r>
              <a:rPr lang="en-US" altLang="ko-KR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198" y="2139479"/>
            <a:ext cx="6966724" cy="101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해당 유저와 비슷한 유저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(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나이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거주지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성별 등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)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를 이용하여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User-based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filtering /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Item-based filtering/</a:t>
            </a:r>
            <a:r>
              <a:rPr lang="en-US" altLang="ko-KR" sz="1400" dirty="0">
                <a:latin typeface="Proxima Nova"/>
                <a:ea typeface="KoPub돋움체 Light" panose="00000300000000000000"/>
                <a:sym typeface="Proxima Nova"/>
              </a:rPr>
              <a:t>Latent</a:t>
            </a:r>
            <a:r>
              <a:rPr lang="ko-KR" altLang="en-US" sz="1400" dirty="0">
                <a:latin typeface="Proxima Nova"/>
                <a:ea typeface="KoPub돋움체 Light" panose="00000300000000000000"/>
                <a:sym typeface="Proxima Nova"/>
              </a:rPr>
              <a:t> </a:t>
            </a:r>
            <a:r>
              <a:rPr lang="en-US" altLang="ko-KR" sz="1400" dirty="0">
                <a:latin typeface="Proxima Nova"/>
                <a:ea typeface="KoPub돋움체 Light" panose="00000300000000000000"/>
                <a:sym typeface="Proxima Nova"/>
              </a:rPr>
              <a:t>based filtering</a:t>
            </a:r>
            <a:endParaRPr lang="ko-KR" altLang="en-US"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68374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5" y="377335"/>
            <a:ext cx="375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진행 계획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72884" y="476160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13BB0-97D0-4CF1-A931-07A889D5DC2B}"/>
              </a:ext>
            </a:extLst>
          </p:cNvPr>
          <p:cNvSpPr txBox="1"/>
          <p:nvPr/>
        </p:nvSpPr>
        <p:spPr>
          <a:xfrm>
            <a:off x="256198" y="4340152"/>
            <a:ext cx="348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업무 분담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769C8-B901-4905-9366-C50B68A92474}"/>
              </a:ext>
            </a:extLst>
          </p:cNvPr>
          <p:cNvSpPr txBox="1"/>
          <p:nvPr/>
        </p:nvSpPr>
        <p:spPr>
          <a:xfrm>
            <a:off x="256198" y="4842395"/>
            <a:ext cx="6966724" cy="101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장세환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: EDA,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모델링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평가지표 선정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김석원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: EDA, </a:t>
            </a:r>
            <a:r>
              <a:rPr lang="ko-KR" altLang="en-US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임베딩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선행연구 조사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임규현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: EDA, </a:t>
            </a:r>
            <a:r>
              <a:rPr lang="ko-KR" altLang="en-US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임베딩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, 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평가지표 선정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</p:txBody>
      </p:sp>
      <p:pic>
        <p:nvPicPr>
          <p:cNvPr id="9" name="Google Shape;148;ga0d2fcd88b_0_78">
            <a:extLst>
              <a:ext uri="{FF2B5EF4-FFF2-40B4-BE49-F238E27FC236}">
                <a16:creationId xmlns:a16="http://schemas.microsoft.com/office/drawing/2014/main" id="{18492B8A-724D-47C7-B5E0-D57C6A7CD17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7572" y="1642113"/>
            <a:ext cx="5028867" cy="252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A0D971-12B5-447D-85E0-1C8393CB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572" y="4471391"/>
            <a:ext cx="6784281" cy="1351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83D6AE-5E03-4FE8-B241-96543ACFA99A}"/>
              </a:ext>
            </a:extLst>
          </p:cNvPr>
          <p:cNvSpPr/>
          <p:nvPr/>
        </p:nvSpPr>
        <p:spPr>
          <a:xfrm>
            <a:off x="6095853" y="6038275"/>
            <a:ext cx="23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Proxima Nova"/>
                <a:ea typeface="KoPub돋움체 Light" panose="00000300000000000000"/>
                <a:sym typeface="Proxima Nova"/>
              </a:rPr>
              <a:t>Latent</a:t>
            </a:r>
            <a:r>
              <a:rPr lang="ko-KR" altLang="en-US" dirty="0">
                <a:latin typeface="Proxima Nova"/>
                <a:ea typeface="KoPub돋움체 Light" panose="00000300000000000000"/>
                <a:sym typeface="Proxima Nova"/>
              </a:rPr>
              <a:t> </a:t>
            </a:r>
            <a:r>
              <a:rPr lang="en-US" altLang="ko-KR" dirty="0">
                <a:latin typeface="Proxima Nova"/>
                <a:ea typeface="KoPub돋움체 Light" panose="00000300000000000000"/>
                <a:sym typeface="Proxima Nova"/>
              </a:rPr>
              <a:t>based filtering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05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6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198" y="1642113"/>
            <a:ext cx="348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진행상황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197" y="2139479"/>
            <a:ext cx="11660031" cy="19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데이터 수집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선행연구 리서치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[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카카오 웹툰 추천 시스템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  <a:hlinkClick r:id="rId2"/>
              </a:rPr>
              <a:t>https://www.slideshare.net/ssuser2fe594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[</a:t>
            </a:r>
            <a:r>
              <a:rPr lang="ko-KR" altLang="ko-KR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Deep</a:t>
            </a:r>
            <a:r>
              <a:rPr lang="ko-KR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</a:t>
            </a:r>
            <a:r>
              <a:rPr lang="ko-KR" altLang="ko-KR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Neural</a:t>
            </a:r>
            <a:r>
              <a:rPr lang="ko-KR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Networks </a:t>
            </a:r>
            <a:r>
              <a:rPr lang="ko-KR" altLang="ko-KR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for</a:t>
            </a:r>
            <a:r>
              <a:rPr lang="ko-KR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</a:t>
            </a:r>
            <a:r>
              <a:rPr lang="ko-KR" altLang="ko-KR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YouTube</a:t>
            </a:r>
            <a:r>
              <a:rPr lang="ko-KR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</a:t>
            </a:r>
            <a:r>
              <a:rPr lang="ko-KR" altLang="ko-KR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Recommendations</a:t>
            </a:r>
            <a:r>
              <a:rPr lang="en-US" altLang="ko-KR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] </a:t>
            </a:r>
            <a:r>
              <a:rPr lang="ko-KR" altLang="ko-KR" sz="1400" u="sng" dirty="0">
                <a:solidFill>
                  <a:schemeClr val="hlink"/>
                </a:solidFill>
                <a:latin typeface="Proxima Nova"/>
                <a:ea typeface="KoPub돋움체 Light" panose="00000300000000000000"/>
                <a:cs typeface="Proxima Nova"/>
                <a:sym typeface="Proxima Nova"/>
                <a:hlinkClick r:id="rId3"/>
              </a:rPr>
              <a:t>https://static.googleusercontent.com/media/research.google.com/en//pubs/archive/45530.pdf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68374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5" y="377335"/>
            <a:ext cx="579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진행상황 및 향후 일정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72884" y="476160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AEB41-A0AA-4F03-9B57-D872100E98D0}"/>
              </a:ext>
            </a:extLst>
          </p:cNvPr>
          <p:cNvSpPr txBox="1"/>
          <p:nvPr/>
        </p:nvSpPr>
        <p:spPr>
          <a:xfrm>
            <a:off x="256197" y="4936814"/>
            <a:ext cx="348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향후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BA4BD-E99A-4A7B-882D-2B34AD4A74D4}"/>
              </a:ext>
            </a:extLst>
          </p:cNvPr>
          <p:cNvSpPr txBox="1"/>
          <p:nvPr/>
        </p:nvSpPr>
        <p:spPr>
          <a:xfrm>
            <a:off x="256197" y="5323943"/>
            <a:ext cx="339301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데이터 </a:t>
            </a:r>
            <a:r>
              <a:rPr lang="ko-KR" altLang="en-US" sz="1400" dirty="0" err="1">
                <a:latin typeface="Proxima Nova"/>
                <a:ea typeface="KoPub돋움체 Light" panose="00000300000000000000"/>
                <a:cs typeface="Proxima Nova"/>
                <a:sym typeface="Proxima Nova"/>
              </a:rPr>
              <a:t>전처리</a:t>
            </a:r>
            <a:r>
              <a:rPr lang="ko-KR" altLang="en-US" sz="1400" dirty="0">
                <a:latin typeface="Proxima Nova"/>
                <a:ea typeface="KoPub돋움체 Light" panose="00000300000000000000"/>
                <a:cs typeface="Proxima Nova"/>
                <a:sym typeface="Proxima Nova"/>
              </a:rPr>
              <a:t> 및 분석기법 적용</a:t>
            </a:r>
            <a:endParaRPr lang="en-US" altLang="ko-KR" sz="1400" dirty="0">
              <a:latin typeface="Proxima Nova"/>
              <a:ea typeface="KoPub돋움체 Light" panose="00000300000000000000"/>
              <a:cs typeface="Proxima Nova"/>
              <a:sym typeface="Proxima Nova"/>
            </a:endParaRPr>
          </a:p>
        </p:txBody>
      </p:sp>
      <p:sp>
        <p:nvSpPr>
          <p:cNvPr id="3" name="직사각형 2">
            <a:hlinkClick r:id="rId4"/>
            <a:extLst>
              <a:ext uri="{FF2B5EF4-FFF2-40B4-BE49-F238E27FC236}">
                <a16:creationId xmlns:a16="http://schemas.microsoft.com/office/drawing/2014/main" id="{9926FF5D-AD02-4A9E-B448-F294CC42B299}"/>
              </a:ext>
            </a:extLst>
          </p:cNvPr>
          <p:cNvSpPr/>
          <p:nvPr/>
        </p:nvSpPr>
        <p:spPr>
          <a:xfrm>
            <a:off x="593087" y="4317401"/>
            <a:ext cx="3826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>
                <a:solidFill>
                  <a:schemeClr val="accent1">
                    <a:lumMod val="75000"/>
                  </a:schemeClr>
                </a:solidFill>
              </a:rPr>
              <a:t>https://arxiv.org/pdf/</a:t>
            </a:r>
            <a:r>
              <a:rPr lang="ko-KR" altLang="en-US" u="sng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1004.3732</a:t>
            </a:r>
            <a:r>
              <a:rPr lang="ko-KR" altLang="en-US" u="sng" dirty="0">
                <a:solidFill>
                  <a:schemeClr val="accent1">
                    <a:lumMod val="75000"/>
                  </a:schemeClr>
                </a:solidFill>
              </a:rPr>
              <a:t>.pdf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4A071D-20AA-4B0E-8658-8B397916CA15}"/>
              </a:ext>
            </a:extLst>
          </p:cNvPr>
          <p:cNvSpPr/>
          <p:nvPr/>
        </p:nvSpPr>
        <p:spPr>
          <a:xfrm>
            <a:off x="275771" y="4070948"/>
            <a:ext cx="10925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1600" dirty="0"/>
              <a:t>Exploiting User Demographic Attributes for Solving Cold-Start Problem in Recommender System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045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B51AF-47BD-4E89-A181-F3ACF7F8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175847"/>
            <a:ext cx="10515600" cy="1325563"/>
          </a:xfrm>
        </p:spPr>
        <p:txBody>
          <a:bodyPr/>
          <a:lstStyle/>
          <a:p>
            <a:r>
              <a:rPr lang="ko-KR" altLang="en-US" dirty="0"/>
              <a:t>애로사항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93612-137A-43BB-865A-ED6B487F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54" y="1406768"/>
            <a:ext cx="11482754" cy="52753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1. cold start </a:t>
            </a:r>
            <a:r>
              <a:rPr lang="ko-KR" altLang="en-US" b="1" dirty="0">
                <a:solidFill>
                  <a:srgbClr val="0070C0"/>
                </a:solidFill>
              </a:rPr>
              <a:t>및 </a:t>
            </a:r>
            <a:r>
              <a:rPr lang="en-US" altLang="ko-KR" b="1" dirty="0">
                <a:solidFill>
                  <a:srgbClr val="0070C0"/>
                </a:solidFill>
              </a:rPr>
              <a:t>light user</a:t>
            </a:r>
          </a:p>
          <a:p>
            <a:pPr marL="0" indent="0">
              <a:buNone/>
            </a:pPr>
            <a:r>
              <a:rPr lang="en-US" altLang="ko-KR" sz="2000" dirty="0"/>
              <a:t>-&gt; content based</a:t>
            </a:r>
            <a:r>
              <a:rPr lang="ko-KR" altLang="en-US" sz="2000" dirty="0" err="1"/>
              <a:t>적용후</a:t>
            </a:r>
            <a:r>
              <a:rPr lang="ko-KR" altLang="en-US" sz="2000" dirty="0"/>
              <a:t> </a:t>
            </a:r>
            <a:r>
              <a:rPr lang="en-US" altLang="ko-KR" sz="2000" dirty="0"/>
              <a:t>user</a:t>
            </a:r>
            <a:r>
              <a:rPr lang="ko-KR" altLang="en-US" sz="2000" dirty="0"/>
              <a:t>에게 </a:t>
            </a:r>
            <a:r>
              <a:rPr lang="ko-KR" altLang="en-US" sz="2000" dirty="0" err="1"/>
              <a:t>피드백받음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-&gt;content</a:t>
            </a:r>
            <a:r>
              <a:rPr lang="ko-KR" altLang="en-US" sz="2000" dirty="0"/>
              <a:t>가 매우 다양해 </a:t>
            </a:r>
            <a:r>
              <a:rPr lang="ko-KR" altLang="en-US" sz="2000" dirty="0" err="1"/>
              <a:t>임베딩이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힘듬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3100" b="1" dirty="0">
                <a:solidFill>
                  <a:srgbClr val="FFC000"/>
                </a:solidFill>
              </a:rPr>
              <a:t>2 inference time</a:t>
            </a:r>
            <a:r>
              <a:rPr lang="ko-KR" altLang="en-US" sz="3100" b="1" dirty="0">
                <a:solidFill>
                  <a:srgbClr val="FFC000"/>
                </a:solidFill>
              </a:rPr>
              <a:t>이 짧아야 함</a:t>
            </a:r>
            <a:endParaRPr lang="en-US" altLang="ko-KR" sz="31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-&gt;annoy </a:t>
            </a:r>
            <a:r>
              <a:rPr lang="en-US" altLang="ko-KR" sz="2000" dirty="0" err="1"/>
              <a:t>spotify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knn</a:t>
            </a:r>
            <a:r>
              <a:rPr lang="ko-KR" altLang="en-US" sz="2000" dirty="0" err="1"/>
              <a:t>사용후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cf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3. user</a:t>
            </a:r>
            <a:r>
              <a:rPr lang="ko-KR" altLang="en-US" b="1" dirty="0">
                <a:solidFill>
                  <a:srgbClr val="FF0000"/>
                </a:solidFill>
              </a:rPr>
              <a:t>를 </a:t>
            </a:r>
            <a:r>
              <a:rPr lang="ko-KR" altLang="en-US" b="1" dirty="0" err="1">
                <a:solidFill>
                  <a:srgbClr val="FF0000"/>
                </a:solidFill>
              </a:rPr>
              <a:t>특정지을</a:t>
            </a:r>
            <a:r>
              <a:rPr lang="ko-KR" altLang="en-US" b="1" dirty="0">
                <a:solidFill>
                  <a:srgbClr val="FF0000"/>
                </a:solidFill>
              </a:rPr>
              <a:t> 수 있는 정보가 적음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핸드폰 기종</a:t>
            </a:r>
            <a:r>
              <a:rPr lang="en-US" altLang="ko-KR" sz="2000" dirty="0"/>
              <a:t>, </a:t>
            </a:r>
            <a:r>
              <a:rPr lang="ko-KR" altLang="en-US" sz="2000" dirty="0"/>
              <a:t>구매한 상품목록</a:t>
            </a:r>
            <a:r>
              <a:rPr lang="en-US" altLang="ko-KR" sz="2000" dirty="0"/>
              <a:t>, </a:t>
            </a:r>
            <a:r>
              <a:rPr lang="ko-KR" altLang="en-US" sz="2000" dirty="0"/>
              <a:t>거주지역</a:t>
            </a:r>
            <a:r>
              <a:rPr lang="en-US" altLang="ko-KR" sz="2000" dirty="0"/>
              <a:t>-&gt; user based</a:t>
            </a:r>
            <a:r>
              <a:rPr lang="ko-KR" altLang="en-US" sz="2000" dirty="0"/>
              <a:t>를 하기 </a:t>
            </a:r>
            <a:r>
              <a:rPr lang="ko-KR" altLang="en-US" sz="2000" dirty="0" err="1"/>
              <a:t>힘듬</a:t>
            </a:r>
            <a:endParaRPr lang="en-US" altLang="ko-KR" sz="2000" dirty="0"/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4. </a:t>
            </a:r>
            <a:r>
              <a:rPr lang="ko-KR" altLang="en-US" b="1" dirty="0">
                <a:solidFill>
                  <a:srgbClr val="FF0000"/>
                </a:solidFill>
              </a:rPr>
              <a:t>데이터가 로그데이터로 </a:t>
            </a:r>
            <a:r>
              <a:rPr lang="ko-KR" altLang="en-US" b="1" dirty="0" err="1">
                <a:solidFill>
                  <a:srgbClr val="FF0000"/>
                </a:solidFill>
              </a:rPr>
              <a:t>시퀀스하게</a:t>
            </a:r>
            <a:r>
              <a:rPr lang="ko-KR" altLang="en-US" b="1" dirty="0">
                <a:solidFill>
                  <a:srgbClr val="FF0000"/>
                </a:solidFill>
              </a:rPr>
              <a:t>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단순 구매데이터가 아닌 유저의 행동이 모두 기록된 로그데이터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힘듬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175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517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KoPub돋움체 Bold</vt:lpstr>
      <vt:lpstr>KoPub돋움체 Light</vt:lpstr>
      <vt:lpstr>KoPub돋움체 Medium</vt:lpstr>
      <vt:lpstr>Proxima Nova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애로사항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장세환</cp:lastModifiedBy>
  <cp:revision>39</cp:revision>
  <dcterms:created xsi:type="dcterms:W3CDTF">2017-11-01T08:16:26Z</dcterms:created>
  <dcterms:modified xsi:type="dcterms:W3CDTF">2020-10-15T11:48:47Z</dcterms:modified>
</cp:coreProperties>
</file>