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80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74" r:id="rId16"/>
    <p:sldId id="293" r:id="rId17"/>
    <p:sldId id="256" r:id="rId18"/>
    <p:sldId id="272" r:id="rId19"/>
    <p:sldId id="269" r:id="rId20"/>
    <p:sldId id="270" r:id="rId21"/>
    <p:sldId id="258" r:id="rId22"/>
    <p:sldId id="260" r:id="rId23"/>
    <p:sldId id="259" r:id="rId24"/>
    <p:sldId id="294" r:id="rId25"/>
    <p:sldId id="295" r:id="rId26"/>
    <p:sldId id="296" r:id="rId27"/>
    <p:sldId id="297" r:id="rId28"/>
    <p:sldId id="298" r:id="rId29"/>
    <p:sldId id="299" r:id="rId30"/>
    <p:sldId id="266" r:id="rId31"/>
    <p:sldId id="267" r:id="rId32"/>
    <p:sldId id="300" r:id="rId33"/>
    <p:sldId id="302" r:id="rId34"/>
    <p:sldId id="301" r:id="rId35"/>
    <p:sldId id="303" r:id="rId36"/>
    <p:sldId id="304" r:id="rId37"/>
    <p:sldId id="305" r:id="rId38"/>
    <p:sldId id="261" r:id="rId39"/>
    <p:sldId id="262" r:id="rId40"/>
    <p:sldId id="306" r:id="rId41"/>
    <p:sldId id="263" r:id="rId42"/>
    <p:sldId id="307" r:id="rId43"/>
    <p:sldId id="308" r:id="rId44"/>
    <p:sldId id="309" r:id="rId45"/>
    <p:sldId id="268" r:id="rId46"/>
    <p:sldId id="310" r:id="rId47"/>
    <p:sldId id="278" r:id="rId48"/>
    <p:sldId id="311" r:id="rId49"/>
    <p:sldId id="276" r:id="rId50"/>
    <p:sldId id="277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5213" autoAdjust="0"/>
  </p:normalViewPr>
  <p:slideViewPr>
    <p:cSldViewPr>
      <p:cViewPr varScale="1">
        <p:scale>
          <a:sx n="96" d="100"/>
          <a:sy n="96" d="100"/>
        </p:scale>
        <p:origin x="23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54B6-3595-47DA-AB39-9C2B4F4C486E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976E-EDFC-49D9-B59D-A9CBAD42AD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1976E-EDFC-49D9-B59D-A9CBAD42AD9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02</a:t>
            </a:r>
            <a:r>
              <a:rPr lang="ko-KR" altLang="en-US" b="1" dirty="0"/>
              <a:t>장 </a:t>
            </a:r>
            <a:r>
              <a:rPr lang="ko-KR" altLang="en-US" b="1" dirty="0" err="1" smtClean="0"/>
              <a:t>서블릿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클래스의 구조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7756" y="671799"/>
            <a:ext cx="90730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("/hello") .................①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..................②</a:t>
            </a:r>
          </a:p>
          <a:p>
            <a:pPr lvl="1"/>
            <a:r>
              <a:rPr lang="en-US" altLang="ko-KR" dirty="0"/>
              <a:t>protected void </a:t>
            </a:r>
            <a:r>
              <a:rPr lang="en-US" altLang="ko-KR" dirty="0" err="1"/>
              <a:t>doGet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</a:p>
          <a:p>
            <a:pPr lvl="6"/>
            <a:r>
              <a:rPr lang="en-US" altLang="ko-KR" dirty="0" err="1"/>
              <a:t>HttpServletResponse</a:t>
            </a:r>
            <a:r>
              <a:rPr lang="en-US" altLang="ko-KR" dirty="0"/>
              <a:t> response) </a:t>
            </a:r>
          </a:p>
          <a:p>
            <a:pPr lvl="6"/>
            <a:r>
              <a:rPr lang="en-US" altLang="ko-KR" dirty="0"/>
              <a:t>throws </a:t>
            </a:r>
            <a:r>
              <a:rPr lang="en-US" altLang="ko-KR" dirty="0" err="1"/>
              <a:t>ServletException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 { ..................③</a:t>
            </a:r>
          </a:p>
          <a:p>
            <a:pPr lvl="2"/>
            <a:r>
              <a:rPr lang="en-US" altLang="ko-KR" dirty="0" err="1"/>
              <a:t>response.setContentType</a:t>
            </a:r>
            <a:r>
              <a:rPr lang="en-US" altLang="ko-KR" dirty="0"/>
              <a:t>("text/html"); ..................④</a:t>
            </a:r>
          </a:p>
          <a:p>
            <a:pPr lvl="2"/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 .................⑤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("&lt;html&gt;&lt;body&gt;&lt;h1&gt;"); ..................⑥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("Hello Servlet"); 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("&lt;/h1&gt;&lt;/body&gt;&lt;/html&gt;"); </a:t>
            </a:r>
          </a:p>
          <a:p>
            <a:pPr lvl="2"/>
            <a:r>
              <a:rPr lang="en-US" altLang="ko-KR" dirty="0" err="1"/>
              <a:t>out.close</a:t>
            </a:r>
            <a:r>
              <a:rPr lang="en-US" altLang="ko-KR" dirty="0"/>
              <a:t>(); ..................⑦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210" y="4365118"/>
            <a:ext cx="8644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① </a:t>
            </a:r>
            <a:r>
              <a:rPr lang="en-US" altLang="ko-KR" b="1" dirty="0"/>
              <a:t>@</a:t>
            </a:r>
            <a:r>
              <a:rPr lang="en-US" altLang="ko-KR" b="1" dirty="0" err="1"/>
              <a:t>WebServlet</a:t>
            </a:r>
            <a:r>
              <a:rPr lang="en-US" altLang="ko-KR" b="1" dirty="0"/>
              <a:t> </a:t>
            </a:r>
            <a:r>
              <a:rPr lang="ko-KR" altLang="en-US" b="1" dirty="0" err="1"/>
              <a:t>어노테이션으로</a:t>
            </a:r>
            <a:r>
              <a:rPr lang="ko-KR" altLang="en-US" b="1" dirty="0"/>
              <a:t> </a:t>
            </a:r>
            <a:r>
              <a:rPr lang="en-US" altLang="ko-KR" b="1" dirty="0"/>
              <a:t>URL </a:t>
            </a:r>
            <a:r>
              <a:rPr lang="ko-KR" altLang="en-US" b="1" dirty="0" err="1"/>
              <a:t>매핑</a:t>
            </a:r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(①)</a:t>
            </a:r>
            <a:r>
              <a:rPr lang="ko-KR" altLang="en-US" dirty="0"/>
              <a:t>은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  <a:r>
              <a:rPr lang="ko-KR" altLang="en-US" dirty="0"/>
              <a:t>에서부터 제공되는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클래스의 요청을 위한 </a:t>
            </a: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ko-KR" altLang="en-US" dirty="0" err="1"/>
              <a:t>매핑을</a:t>
            </a:r>
            <a:r>
              <a:rPr lang="ko-KR" altLang="en-US" dirty="0"/>
              <a:t> 보다 쉽게 자바 클래스에서 설정할 수 있도록 제공되는 </a:t>
            </a:r>
            <a:r>
              <a:rPr lang="ko-KR" altLang="en-US" dirty="0" err="1"/>
              <a:t>어노테이션입니다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3.0 </a:t>
            </a:r>
            <a:r>
              <a:rPr lang="ko-KR" altLang="en-US" dirty="0"/>
              <a:t>이전에는 </a:t>
            </a:r>
            <a:r>
              <a:rPr lang="en-US" altLang="ko-KR" dirty="0"/>
              <a:t>web.xml</a:t>
            </a:r>
            <a:r>
              <a:rPr lang="ko-KR" altLang="en-US" dirty="0"/>
              <a:t>에서 </a:t>
            </a:r>
            <a:r>
              <a:rPr lang="ko-KR" altLang="en-US" dirty="0" err="1"/>
              <a:t>매핑을</a:t>
            </a:r>
            <a:r>
              <a:rPr lang="ko-KR" altLang="en-US" dirty="0"/>
              <a:t> 했기 때문에 다소 불편함이 있었습니다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9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228522200" descr="EMB000013c0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9" y="2984495"/>
            <a:ext cx="3664429" cy="10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4111912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9603" y="3767825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909198" y="3599372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3333035" y="2505796"/>
            <a:ext cx="2385376" cy="589139"/>
          </a:xfrm>
          <a:prstGeom prst="cloudCallout">
            <a:avLst>
              <a:gd name="adj1" fmla="val -40848"/>
              <a:gd name="adj2" fmla="val 98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059" y="2592919"/>
            <a:ext cx="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"hello”</a:t>
            </a:r>
            <a:r>
              <a:rPr lang="ko-KR" altLang="en-US" dirty="0" smtClean="0"/>
              <a:t>로 요청하면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9437" y="3461540"/>
            <a:ext cx="401538" cy="8295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78117" y="4390450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58538" y="3297885"/>
            <a:ext cx="3001494" cy="1831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/>
              <a:t>http://localhost:8181/web-study-02/hello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3255" y="429493"/>
            <a:ext cx="85219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URL Mapping</a:t>
            </a:r>
            <a:r>
              <a:rPr lang="ko-KR" altLang="en-US" dirty="0"/>
              <a:t>이란 </a:t>
            </a:r>
            <a:r>
              <a:rPr lang="ko-KR" altLang="en-US" dirty="0" err="1"/>
              <a:t>서블릿을</a:t>
            </a:r>
            <a:r>
              <a:rPr lang="ko-KR" altLang="en-US" dirty="0"/>
              <a:t> 동작시키기 위해서 실제 자바 클래스 명</a:t>
            </a:r>
            <a:r>
              <a:rPr lang="en-US" altLang="ko-KR" dirty="0"/>
              <a:t>(</a:t>
            </a:r>
            <a:r>
              <a:rPr lang="en-US" altLang="ko-KR" dirty="0" err="1"/>
              <a:t>HelloServlet</a:t>
            </a:r>
            <a:r>
              <a:rPr lang="en-US" altLang="ko-KR" dirty="0"/>
              <a:t>)</a:t>
            </a:r>
            <a:r>
              <a:rPr lang="ko-KR" altLang="en-US" dirty="0"/>
              <a:t>을 사용하는 대신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요청하기 위한 문자열</a:t>
            </a:r>
            <a:r>
              <a:rPr lang="en-US" altLang="ko-KR" dirty="0"/>
              <a:t>(hello)</a:t>
            </a:r>
            <a:r>
              <a:rPr lang="ko-KR" altLang="en-US" dirty="0"/>
              <a:t>을 </a:t>
            </a:r>
            <a:r>
              <a:rPr lang="ko-KR" altLang="en-US" dirty="0" err="1"/>
              <a:t>서블릿</a:t>
            </a:r>
            <a:r>
              <a:rPr lang="ko-KR" altLang="en-US" dirty="0"/>
              <a:t> 클래스와 </a:t>
            </a:r>
            <a:r>
              <a:rPr lang="ko-KR" altLang="en-US" dirty="0" err="1"/>
              <a:t>매핑시키는</a:t>
            </a:r>
            <a:r>
              <a:rPr lang="ko-KR" altLang="en-US" dirty="0"/>
              <a:t> 것을 말합니다</a:t>
            </a:r>
            <a:r>
              <a:rPr lang="en-US" altLang="ko-KR" dirty="0"/>
              <a:t>. URL </a:t>
            </a:r>
            <a:r>
              <a:rPr lang="ko-KR" altLang="en-US" dirty="0" err="1"/>
              <a:t>매핑을</a:t>
            </a:r>
            <a:r>
              <a:rPr lang="ko-KR" altLang="en-US" dirty="0"/>
              <a:t> 하는 이유는 실제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공개하지 않기 위해서입니다</a:t>
            </a:r>
            <a:r>
              <a:rPr lang="en-US" altLang="ko-KR" dirty="0"/>
              <a:t>. </a:t>
            </a:r>
            <a:r>
              <a:rPr lang="ko-KR" altLang="en-US" dirty="0"/>
              <a:t>실제 호출되는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클래스는 </a:t>
            </a:r>
            <a:r>
              <a:rPr lang="en-US" altLang="ko-KR" dirty="0" err="1"/>
              <a:t>HelloServlet</a:t>
            </a:r>
            <a:r>
              <a:rPr lang="ko-KR" altLang="en-US" dirty="0"/>
              <a:t>이지만 외부에서 이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요청할 때에는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이름이 아닌 </a:t>
            </a:r>
            <a:r>
              <a:rPr lang="ko-KR" altLang="en-US" dirty="0" err="1"/>
              <a:t>서블릿</a:t>
            </a:r>
            <a:r>
              <a:rPr lang="ko-KR" altLang="en-US" dirty="0"/>
              <a:t> 클래스와 </a:t>
            </a:r>
            <a:r>
              <a:rPr lang="ko-KR" altLang="en-US" dirty="0" err="1"/>
              <a:t>맵핑된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인 </a:t>
            </a:r>
            <a:r>
              <a:rPr lang="en-US" altLang="ko-KR" dirty="0"/>
              <a:t>hello</a:t>
            </a:r>
            <a:r>
              <a:rPr lang="ko-KR" altLang="en-US" dirty="0"/>
              <a:t>로 접근합니다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5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3255" y="429493"/>
            <a:ext cx="8521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요청하기 위해서 브라우저의 주소 입력란에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 대신 </a:t>
            </a:r>
            <a:r>
              <a:rPr lang="en-US" altLang="ko-KR" dirty="0"/>
              <a:t>URL </a:t>
            </a:r>
            <a:r>
              <a:rPr lang="ko-KR" altLang="en-US" dirty="0" err="1"/>
              <a:t>매핑으로</a:t>
            </a:r>
            <a:r>
              <a:rPr lang="ko-KR" altLang="en-US" dirty="0"/>
              <a:t> 지정한 이름을 입력하여 호출하기 위한 설정입니다</a:t>
            </a:r>
            <a:r>
              <a:rPr lang="en-US" altLang="ko-KR" dirty="0"/>
              <a:t>. </a:t>
            </a:r>
            <a:r>
              <a:rPr lang="ko-KR" altLang="en-US" dirty="0"/>
              <a:t>이 이름은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생성하는 단계에서 직접 지정한 이름입니다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3718040" descr="EMB000012c03a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2823"/>
            <a:ext cx="4504049" cy="42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5912405"/>
            <a:ext cx="8003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마지막에 기술한 </a:t>
            </a:r>
            <a:r>
              <a:rPr lang="en-US" altLang="ko-KR" dirty="0"/>
              <a:t>hello</a:t>
            </a:r>
            <a:r>
              <a:rPr lang="ko-KR" altLang="en-US" dirty="0"/>
              <a:t>는 </a:t>
            </a:r>
            <a:r>
              <a:rPr lang="en-US" altLang="ko-KR" dirty="0"/>
              <a:t>URL pattern</a:t>
            </a:r>
            <a:r>
              <a:rPr lang="ko-KR" altLang="en-US" dirty="0"/>
              <a:t>으로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 err="1"/>
              <a:t>어노테이션에</a:t>
            </a:r>
            <a:r>
              <a:rPr lang="ko-KR" altLang="en-US" dirty="0"/>
              <a:t> 의해서 자바 클래스 명인 </a:t>
            </a:r>
            <a:r>
              <a:rPr lang="en-US" altLang="ko-KR" dirty="0" err="1"/>
              <a:t>HelloServlet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hello</a:t>
            </a:r>
            <a:r>
              <a:rPr lang="ko-KR" altLang="en-US" dirty="0"/>
              <a:t>로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72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22860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개발자는 자신이 만든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어느 경로에 무슨 이름으로 만들어졌는지 알아야 하지만 클라이언트는 어느 디렉터리에 어느 파일명으로 존재하는지는 관심 없고 </a:t>
            </a:r>
            <a:r>
              <a:rPr lang="en-US" altLang="ko-KR" dirty="0"/>
              <a:t>URL </a:t>
            </a:r>
            <a:r>
              <a:rPr lang="ko-KR" altLang="en-US" dirty="0"/>
              <a:t>이름을 입력하여 원하는 서비스만 받을 수 있으면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만일 사용자가 </a:t>
            </a:r>
            <a:r>
              <a:rPr lang="ko-KR" altLang="en-US" dirty="0" err="1"/>
              <a:t>서블릿의</a:t>
            </a:r>
            <a:r>
              <a:rPr lang="ko-KR" altLang="en-US" dirty="0"/>
              <a:t> 실제 경로와 파일 이름을 직접 입력해야 한다면 디렉터리 구조가 바꾸었을 때 사용자에게 일일이 변경된 위치를 통보해 주어야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</a:t>
            </a:r>
            <a:r>
              <a:rPr lang="ko-KR" altLang="en-US" dirty="0"/>
              <a:t>아닌 </a:t>
            </a:r>
            <a:r>
              <a:rPr lang="ko-KR" altLang="en-US" dirty="0" smtClean="0"/>
              <a:t>사용자가 </a:t>
            </a:r>
            <a:r>
              <a:rPr lang="ko-KR" altLang="en-US" dirty="0"/>
              <a:t>실제 개발 구조를 다 알아야만 사용할 수 있다면 수정된 내용을 다 알고 있어야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</a:t>
            </a:r>
            <a:r>
              <a:rPr lang="ko-KR" altLang="en-US" dirty="0" err="1"/>
              <a:t>매핑을</a:t>
            </a:r>
            <a:r>
              <a:rPr lang="ko-KR" altLang="en-US" dirty="0"/>
              <a:t> 통해 사용자가 접근하는 </a:t>
            </a:r>
            <a:r>
              <a:rPr lang="en-US" altLang="ko-KR" dirty="0"/>
              <a:t>URL </a:t>
            </a:r>
            <a:r>
              <a:rPr lang="ko-KR" altLang="en-US" dirty="0"/>
              <a:t>이름은 실제 물리적인 위치 정보가 아니기에 이런 문제를 유연하게 대처할 수 있게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사용자에게 다 디렉터리 구조와 파일명을 공개한다는 것은 보안 측면에서도 심각한 문제가 발생할 수 </a:t>
            </a:r>
            <a:r>
              <a:rPr lang="ko-KR" altLang="en-US" dirty="0" smtClean="0"/>
              <a:t>있습니다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1042" y="620688"/>
            <a:ext cx="8521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요청은 </a:t>
            </a:r>
            <a:r>
              <a:rPr lang="en-US" altLang="ko-KR" dirty="0"/>
              <a:t>URL pattern</a:t>
            </a:r>
            <a:r>
              <a:rPr lang="ko-KR" altLang="en-US" dirty="0"/>
              <a:t>으로 하고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6056" y="2924944"/>
            <a:ext cx="8003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패턴을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코드의 </a:t>
            </a:r>
            <a:r>
              <a:rPr lang="en-US" altLang="ko-KR" dirty="0"/>
              <a:t>URL Mapping</a:t>
            </a:r>
            <a:r>
              <a:rPr lang="ko-KR" altLang="en-US" dirty="0"/>
              <a:t>에서 찾아서 일치하면 이 </a:t>
            </a:r>
            <a:r>
              <a:rPr lang="en-US" altLang="ko-KR" dirty="0"/>
              <a:t>URL Mapping </a:t>
            </a:r>
            <a:r>
              <a:rPr lang="ko-KR" altLang="en-US" dirty="0"/>
              <a:t>바로 아래 선언된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요청됩니다</a:t>
            </a:r>
            <a:r>
              <a:rPr lang="en-US" altLang="ko-KR" dirty="0"/>
              <a:t>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6221" y="1196752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163605" y="1628798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80112" y="1844824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680573" y="2122806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299603" y="4173517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26" name="구름 모양 설명선 25"/>
          <p:cNvSpPr/>
          <p:nvPr/>
        </p:nvSpPr>
        <p:spPr>
          <a:xfrm>
            <a:off x="4909198" y="4005064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78117" y="4796142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286000" y="4525654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98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6558" y="2531831"/>
            <a:ext cx="617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21050" y="1932577"/>
            <a:ext cx="1885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HttpServlet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상속을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받아야 함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2969171" y="3174769"/>
            <a:ext cx="2585789" cy="677306"/>
          </a:xfrm>
          <a:prstGeom prst="cloudCallout">
            <a:avLst>
              <a:gd name="adj1" fmla="val -6289"/>
              <a:gd name="adj2" fmla="val -92085"/>
            </a:avLst>
          </a:prstGeom>
          <a:solidFill>
            <a:schemeClr val="bg1"/>
          </a:solidFill>
          <a:ln w="19050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5554960" y="1713774"/>
            <a:ext cx="2617440" cy="83718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97323" y="3346725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dirty="0" err="1"/>
              <a:t>서블릿</a:t>
            </a:r>
            <a:r>
              <a:rPr lang="ko-KR" altLang="en-US" sz="1400" dirty="0"/>
              <a:t> 클래스 이름</a:t>
            </a:r>
          </a:p>
        </p:txBody>
      </p:sp>
      <p:sp>
        <p:nvSpPr>
          <p:cNvPr id="12" name="구름 모양 설명선 11"/>
          <p:cNvSpPr/>
          <p:nvPr/>
        </p:nvSpPr>
        <p:spPr>
          <a:xfrm>
            <a:off x="1266478" y="1556792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50107" y="171377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/>
              <a:t>접근 </a:t>
            </a:r>
            <a:r>
              <a:rPr lang="ko-KR" altLang="en-US" sz="1400" dirty="0" err="1"/>
              <a:t>제한자는</a:t>
            </a:r>
            <a:r>
              <a:rPr lang="ko-KR" altLang="en-US" sz="1400" dirty="0"/>
              <a:t> 반드시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public</a:t>
            </a:r>
            <a:r>
              <a:rPr lang="ko-KR" altLang="en-US" sz="1400" dirty="0"/>
              <a:t>이어야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256" y="332656"/>
            <a:ext cx="265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서블릿</a:t>
            </a:r>
            <a:r>
              <a:rPr lang="ko-KR" altLang="en-US" b="1" dirty="0"/>
              <a:t> 클래스 </a:t>
            </a:r>
            <a:r>
              <a:rPr lang="ko-KR" altLang="en-US" b="1" dirty="0" smtClean="0"/>
              <a:t>정의하기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434" y="4293096"/>
            <a:ext cx="8293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새롭게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정의하기 위해서는 </a:t>
            </a:r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 err="1"/>
              <a:t>HttpServlet</a:t>
            </a:r>
            <a:r>
              <a:rPr lang="en-US" altLang="ko-KR" dirty="0"/>
              <a:t>(②) </a:t>
            </a:r>
            <a:r>
              <a:rPr lang="ko-KR" altLang="en-US" dirty="0"/>
              <a:t>클래스를 상속받아 구현해야 하고 브라우저를 통해 외부에서 실행되기 때문에 접근 </a:t>
            </a:r>
            <a:r>
              <a:rPr lang="ko-KR" altLang="en-US" dirty="0" err="1"/>
              <a:t>제한자는</a:t>
            </a:r>
            <a:r>
              <a:rPr lang="ko-KR" altLang="en-US" dirty="0"/>
              <a:t> 반드시 </a:t>
            </a:r>
            <a:r>
              <a:rPr lang="en-US" altLang="ko-KR" dirty="0"/>
              <a:t>public(②)</a:t>
            </a:r>
            <a:r>
              <a:rPr lang="ko-KR" altLang="en-US" dirty="0"/>
              <a:t>이어야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7256" y="332656"/>
            <a:ext cx="1502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요청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3653" y="836712"/>
            <a:ext cx="8293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 방식에 따라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</a:t>
            </a:r>
            <a:r>
              <a:rPr lang="ko-KR" altLang="en-US" dirty="0"/>
              <a:t>가 호출되기 때문에 요청 방식에 맞추어서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err="1"/>
              <a:t>오버라이딩해야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요청이 되면 호출되기 때문에 요청 </a:t>
            </a:r>
            <a:r>
              <a:rPr lang="ko-KR" altLang="en-US" dirty="0" err="1"/>
              <a:t>메소드라고</a:t>
            </a:r>
            <a:r>
              <a:rPr lang="ko-KR" altLang="en-US" dirty="0"/>
              <a:t> 불리기도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처음으로 작성할 </a:t>
            </a:r>
            <a:r>
              <a:rPr lang="ko-KR" altLang="en-US" dirty="0" err="1"/>
              <a:t>서블릿은</a:t>
            </a:r>
            <a:r>
              <a:rPr lang="ko-KR" altLang="en-US" dirty="0"/>
              <a:t> 브라우저의 주소란에 직접 </a:t>
            </a:r>
            <a:r>
              <a:rPr lang="ko-KR" altLang="en-US" dirty="0" err="1"/>
              <a:t>서블릿</a:t>
            </a:r>
            <a:r>
              <a:rPr lang="ko-KR" altLang="en-US" dirty="0"/>
              <a:t> 이름을 입력하여 수행시킬 것이기 때문에 </a:t>
            </a:r>
            <a:r>
              <a:rPr lang="en-US" altLang="ko-KR" dirty="0" err="1"/>
              <a:t>HttpServlet</a:t>
            </a:r>
            <a:r>
              <a:rPr lang="ko-KR" altLang="en-US" dirty="0"/>
              <a:t>의 </a:t>
            </a:r>
            <a:r>
              <a:rPr lang="en-US" altLang="ko-KR" dirty="0" err="1"/>
              <a:t>doGet</a:t>
            </a:r>
            <a:r>
              <a:rPr lang="en-US" altLang="ko-KR" dirty="0"/>
              <a:t>()</a:t>
            </a:r>
            <a:r>
              <a:rPr lang="ko-KR" altLang="en-US" dirty="0"/>
              <a:t>을 </a:t>
            </a:r>
            <a:r>
              <a:rPr lang="ko-KR" altLang="en-US" dirty="0" err="1"/>
              <a:t>오버라이딩</a:t>
            </a:r>
            <a:r>
              <a:rPr lang="en-US" altLang="ko-KR" dirty="0"/>
              <a:t>(③)</a:t>
            </a:r>
            <a:r>
              <a:rPr lang="ko-KR" altLang="en-US" dirty="0"/>
              <a:t>하여 처리를 위한 코드를 입력하겠습니다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90859976" descr="EMB000012c03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1438"/>
            <a:ext cx="8457297" cy="21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0" y="233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37" name="Rectangle 29"/>
          <p:cNvSpPr>
            <a:spLocks noChangeArrowheads="1"/>
          </p:cNvSpPr>
          <p:nvPr/>
        </p:nvSpPr>
        <p:spPr bwMode="auto">
          <a:xfrm>
            <a:off x="0" y="4519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22239" name="Rectangle 31"/>
          <p:cNvSpPr>
            <a:spLocks noChangeArrowheads="1"/>
          </p:cNvSpPr>
          <p:nvPr/>
        </p:nvSpPr>
        <p:spPr bwMode="auto">
          <a:xfrm>
            <a:off x="598710" y="476672"/>
            <a:ext cx="77771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dirty="0" err="1"/>
              <a:t>doGet</a:t>
            </a:r>
            <a:r>
              <a:rPr lang="en-US" altLang="ko-KR" sz="1600" dirty="0"/>
              <a:t>()</a:t>
            </a:r>
            <a:r>
              <a:rPr lang="ko-KR" altLang="en-US" sz="1600" dirty="0"/>
              <a:t>은 두 개의 전달 인자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)</a:t>
            </a:r>
            <a:r>
              <a:rPr lang="ko-KR" altLang="en-US" sz="1600" dirty="0"/>
              <a:t>를 갖습니다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HttpServletRequest</a:t>
            </a:r>
            <a:r>
              <a:rPr lang="ko-KR" altLang="en-US" sz="1600" dirty="0"/>
              <a:t>는 클라이언트의 요청</a:t>
            </a:r>
            <a:r>
              <a:rPr lang="en-US" altLang="ko-KR" sz="1600" dirty="0"/>
              <a:t>(request)</a:t>
            </a:r>
            <a:r>
              <a:rPr lang="ko-KR" altLang="en-US" sz="1600" dirty="0"/>
              <a:t>을 처리하고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ko-KR" altLang="en-US" sz="1600" dirty="0"/>
              <a:t>는 요청 처리 결과를 클라이언트에게 되돌리기</a:t>
            </a:r>
            <a:r>
              <a:rPr lang="en-US" altLang="ko-KR" sz="1600" dirty="0"/>
              <a:t>(</a:t>
            </a:r>
            <a:r>
              <a:rPr lang="ko-KR" altLang="en-US" sz="1600" dirty="0"/>
              <a:t>응답하기</a:t>
            </a:r>
            <a:r>
              <a:rPr lang="en-US" altLang="ko-KR" sz="1600" dirty="0"/>
              <a:t>, response) </a:t>
            </a:r>
            <a:r>
              <a:rPr lang="ko-KR" altLang="en-US" sz="1600" dirty="0"/>
              <a:t>위해 사용됩니다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()</a:t>
            </a:r>
            <a:r>
              <a:rPr lang="ko-KR" altLang="en-US" sz="1600" dirty="0"/>
              <a:t>은 반드시 예외처리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)</a:t>
            </a:r>
            <a:r>
              <a:rPr lang="ko-KR" altLang="en-US" sz="1600" dirty="0"/>
              <a:t>를 해주어야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throws </a:t>
            </a:r>
            <a:r>
              <a:rPr lang="ko-KR" altLang="en-US" sz="1600" dirty="0"/>
              <a:t>절을 이용해서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호출한 웹 서버에게 예외처리를 넘깁니다</a:t>
            </a:r>
            <a:r>
              <a:rPr lang="en-US" altLang="ko-KR" sz="1600" dirty="0"/>
              <a:t>.</a:t>
            </a:r>
          </a:p>
        </p:txBody>
      </p:sp>
      <p:sp>
        <p:nvSpPr>
          <p:cNvPr id="222241" name="Rectangle 33"/>
          <p:cNvSpPr>
            <a:spLocks noChangeArrowheads="1"/>
          </p:cNvSpPr>
          <p:nvPr/>
        </p:nvSpPr>
        <p:spPr bwMode="auto">
          <a:xfrm>
            <a:off x="4586635" y="2990463"/>
            <a:ext cx="38883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altLang="ko-KR" sz="1200" dirty="0" err="1"/>
              <a:t>HttpServlet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의 상속받은 서브 </a:t>
            </a:r>
            <a:r>
              <a:rPr lang="ko-KR" altLang="en-US" sz="1200" dirty="0"/>
              <a:t>클래스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HelloServlet</a:t>
            </a:r>
            <a:r>
              <a:rPr lang="en-US" altLang="ko-KR" sz="1200" dirty="0" smtClean="0"/>
              <a:t>) </a:t>
            </a:r>
            <a:endParaRPr lang="en-US" altLang="ko-KR" sz="1200" dirty="0"/>
          </a:p>
        </p:txBody>
      </p:sp>
      <p:sp>
        <p:nvSpPr>
          <p:cNvPr id="222242" name="AutoShape 34"/>
          <p:cNvSpPr>
            <a:spLocks noChangeArrowheads="1"/>
          </p:cNvSpPr>
          <p:nvPr/>
        </p:nvSpPr>
        <p:spPr bwMode="auto">
          <a:xfrm>
            <a:off x="4926013" y="3343275"/>
            <a:ext cx="2651125" cy="8255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doGet</a:t>
            </a:r>
          </a:p>
        </p:txBody>
      </p:sp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2840261" y="2506008"/>
            <a:ext cx="3294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FF0000"/>
                </a:solidFill>
              </a:rPr>
              <a:t>클라이언트의 요청이 있을 때마다 </a:t>
            </a:r>
            <a:r>
              <a:rPr lang="en-US" altLang="ko-KR" sz="1400" b="1" dirty="0" err="1">
                <a:solidFill>
                  <a:srgbClr val="FF0000"/>
                </a:solidFill>
              </a:rPr>
              <a:t>doGet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메소드가</a:t>
            </a:r>
            <a:r>
              <a:rPr lang="ko-KR" altLang="en-US" sz="1400" b="1" dirty="0">
                <a:solidFill>
                  <a:srgbClr val="FF0000"/>
                </a:solidFill>
              </a:rPr>
              <a:t> 자동 호출된다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2244" name="AutoShape 36"/>
          <p:cNvSpPr>
            <a:spLocks noChangeArrowheads="1"/>
          </p:cNvSpPr>
          <p:nvPr/>
        </p:nvSpPr>
        <p:spPr bwMode="auto">
          <a:xfrm>
            <a:off x="2112963" y="3135313"/>
            <a:ext cx="1447800" cy="1135062"/>
          </a:xfrm>
          <a:prstGeom prst="bevel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웹 서버 </a:t>
            </a:r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>
            <a:off x="827088" y="3548063"/>
            <a:ext cx="1285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908050" y="3135313"/>
            <a:ext cx="1204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요청</a:t>
            </a:r>
            <a:r>
              <a:rPr lang="en-US" altLang="ko-KR" sz="1400" dirty="0" smtClean="0"/>
              <a:t>request</a:t>
            </a:r>
            <a:endParaRPr lang="en-US" altLang="ko-KR" sz="1400" dirty="0"/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>
            <a:off x="3560763" y="3444875"/>
            <a:ext cx="13652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3317875" y="4507241"/>
            <a:ext cx="514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의해서 요청이 </a:t>
            </a:r>
            <a:r>
              <a:rPr lang="ko-KR" altLang="en-US" sz="1400" dirty="0" smtClean="0"/>
              <a:t>처리되고</a:t>
            </a:r>
            <a:endParaRPr lang="ko-KR" altLang="en-US" sz="1400" dirty="0"/>
          </a:p>
          <a:p>
            <a:pPr algn="just"/>
            <a:r>
              <a:rPr lang="en-US" altLang="ko-KR" sz="1400" dirty="0" err="1"/>
              <a:t>HttpServletResponse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의해서 처리 결과가 </a:t>
            </a:r>
            <a:r>
              <a:rPr lang="ko-KR" altLang="en-US" sz="1400" dirty="0" smtClean="0"/>
              <a:t>응답된다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 flipH="1">
            <a:off x="3560763" y="3859213"/>
            <a:ext cx="1365250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 flipH="1">
            <a:off x="827088" y="3960813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828675" y="3937000"/>
            <a:ext cx="14462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응답 </a:t>
            </a:r>
            <a:r>
              <a:rPr lang="en-US" altLang="ko-KR" sz="1400" dirty="0" smtClean="0"/>
              <a:t>response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9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79712" y="5085184"/>
            <a:ext cx="547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response.setContentType</a:t>
            </a:r>
            <a:r>
              <a:rPr lang="en-US" altLang="ko-KR" sz="1400" dirty="0"/>
              <a:t>("text/html;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=UTF-8");</a:t>
            </a:r>
            <a:endParaRPr lang="en-US" altLang="ko-KR" sz="1400" dirty="0"/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5292080" y="5635215"/>
            <a:ext cx="1944216" cy="864096"/>
          </a:xfrm>
          <a:prstGeom prst="cloudCallout">
            <a:avLst>
              <a:gd name="adj1" fmla="val -11609"/>
              <a:gd name="adj2" fmla="val -807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1" name="직사각형 16"/>
          <p:cNvSpPr/>
          <p:nvPr/>
        </p:nvSpPr>
        <p:spPr>
          <a:xfrm>
            <a:off x="5565974" y="5904916"/>
            <a:ext cx="145429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</a:rPr>
              <a:t>인코딩은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UTF-8</a:t>
            </a:r>
          </a:p>
          <a:p>
            <a:pPr>
              <a:defRPr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지정한다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1771676" y="5590939"/>
            <a:ext cx="2880320" cy="864096"/>
          </a:xfrm>
          <a:prstGeom prst="cloudCallout">
            <a:avLst>
              <a:gd name="adj1" fmla="val 47916"/>
              <a:gd name="adj2" fmla="val -78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3" name="직사각형 16"/>
          <p:cNvSpPr/>
          <p:nvPr/>
        </p:nvSpPr>
        <p:spPr>
          <a:xfrm>
            <a:off x="2195736" y="5733256"/>
            <a:ext cx="1793168" cy="624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이 문서의 </a:t>
            </a:r>
            <a:r>
              <a:rPr lang="ko-KR" altLang="en-US" sz="1200" dirty="0" err="1">
                <a:solidFill>
                  <a:schemeClr val="tx1"/>
                </a:solidFill>
              </a:rPr>
              <a:t>컨텐츠</a:t>
            </a:r>
            <a:r>
              <a:rPr lang="ko-KR" altLang="en-US" sz="1200" dirty="0">
                <a:solidFill>
                  <a:schemeClr val="tx1"/>
                </a:solidFill>
              </a:rPr>
              <a:t> 타입은  </a:t>
            </a:r>
            <a:r>
              <a:rPr lang="en-US" altLang="ko-KR" sz="1200" dirty="0">
                <a:solidFill>
                  <a:schemeClr val="tx1"/>
                </a:solidFill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</a:rPr>
              <a:t>문법으로 작성된 텍스트이다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16632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응답 객체에 </a:t>
            </a:r>
            <a:r>
              <a:rPr lang="ko-KR" altLang="en-US" b="1" dirty="0" err="1"/>
              <a:t>컨텐츠</a:t>
            </a:r>
            <a:r>
              <a:rPr lang="ko-KR" altLang="en-US" b="1" dirty="0"/>
              <a:t> 타입 </a:t>
            </a:r>
            <a:r>
              <a:rPr lang="ko-KR" altLang="en-US" b="1" dirty="0" smtClean="0"/>
              <a:t>지정하기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58388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객체인 </a:t>
            </a:r>
            <a:r>
              <a:rPr lang="en-US" altLang="ko-KR" dirty="0"/>
              <a:t>response</a:t>
            </a:r>
            <a:r>
              <a:rPr lang="ko-KR" altLang="en-US" dirty="0"/>
              <a:t>로 </a:t>
            </a:r>
            <a:r>
              <a:rPr lang="en-US" altLang="ko-KR" dirty="0" err="1"/>
              <a:t>setContentType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(④)</a:t>
            </a:r>
            <a:r>
              <a:rPr lang="ko-KR" altLang="en-US" dirty="0"/>
              <a:t>를 호출하여 클라이언트에게 응답할 페이지에 대한 환경 설정을 결정해 주어야 합니다</a:t>
            </a:r>
            <a:r>
              <a:rPr lang="en-US" altLang="ko-KR" dirty="0"/>
              <a:t>. </a:t>
            </a:r>
            <a:r>
              <a:rPr lang="ko-KR" altLang="en-US" dirty="0"/>
              <a:t>응답 방식이 “</a:t>
            </a:r>
            <a:r>
              <a:rPr lang="en-US" altLang="ko-KR" dirty="0"/>
              <a:t>text/html”</a:t>
            </a:r>
            <a:r>
              <a:rPr lang="ko-KR" altLang="en-US" dirty="0"/>
              <a:t>로 지정되어 있으므로 </a:t>
            </a:r>
            <a:r>
              <a:rPr lang="en-US" altLang="ko-KR" dirty="0"/>
              <a:t>text</a:t>
            </a:r>
            <a:r>
              <a:rPr lang="ko-KR" altLang="en-US" dirty="0"/>
              <a:t>나 </a:t>
            </a:r>
            <a:r>
              <a:rPr lang="en-US" altLang="ko-KR" dirty="0"/>
              <a:t>html</a:t>
            </a:r>
            <a:r>
              <a:rPr lang="ko-KR" altLang="en-US" dirty="0"/>
              <a:t>로 보여주겠다는 의미입니다</a:t>
            </a:r>
            <a:r>
              <a:rPr lang="en-US" altLang="ko-KR" dirty="0"/>
              <a:t>.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7341" y="1735465"/>
            <a:ext cx="84951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결과로 출력할 내용이 한글일 경우 </a:t>
            </a:r>
            <a:r>
              <a:rPr lang="ko-KR" altLang="ko-KR" dirty="0" err="1"/>
              <a:t>인코딩</a:t>
            </a:r>
            <a:r>
              <a:rPr lang="ko-KR" altLang="ko-KR" dirty="0"/>
              <a:t> 방식을 지정하지 않으면 한글이 깨지는 현상이 나타납니다.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</p:txBody>
      </p:sp>
      <p:pic>
        <p:nvPicPr>
          <p:cNvPr id="9223" name="_x90365160" descr="EMB000012c03a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5" y="2348880"/>
            <a:ext cx="542684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97341" y="4438852"/>
            <a:ext cx="8495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/>
              <a:t>한글이 깨지지 않도록 하기 위해서는 </a:t>
            </a:r>
            <a:r>
              <a:rPr lang="ko-KR" altLang="ko-KR" dirty="0" err="1"/>
              <a:t>인코딩을</a:t>
            </a:r>
            <a:r>
              <a:rPr lang="ko-KR" altLang="ko-KR" dirty="0"/>
              <a:t> "UTF-8"로 지정해야 합니다</a:t>
            </a:r>
            <a:r>
              <a:rPr lang="ko-KR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2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2913080" y="1912256"/>
            <a:ext cx="2880320" cy="864096"/>
          </a:xfrm>
          <a:prstGeom prst="cloudCallout">
            <a:avLst>
              <a:gd name="adj1" fmla="val -6979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16"/>
          <p:cNvSpPr/>
          <p:nvPr/>
        </p:nvSpPr>
        <p:spPr>
          <a:xfrm>
            <a:off x="3561152" y="2181957"/>
            <a:ext cx="179316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 err="1">
                <a:solidFill>
                  <a:schemeClr val="tx1"/>
                </a:solidFill>
              </a:rPr>
              <a:t>PrintWriter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객체를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리턴하는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매서드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2960" y="1340768"/>
            <a:ext cx="414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18864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얻어오기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550421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스트림인</a:t>
            </a:r>
            <a:r>
              <a:rPr lang="ko-KR" altLang="en-US" dirty="0"/>
              <a:t>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getWriter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(⑦)</a:t>
            </a:r>
            <a:r>
              <a:rPr lang="ko-KR" altLang="en-US" dirty="0"/>
              <a:t>로부터 얻어냅니다</a:t>
            </a:r>
            <a:r>
              <a:rPr lang="en-US" altLang="ko-KR" dirty="0"/>
              <a:t>. </a:t>
            </a:r>
          </a:p>
        </p:txBody>
      </p:sp>
      <p:pic>
        <p:nvPicPr>
          <p:cNvPr id="8" name="_x235743696" descr="EMB000013c037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5932"/>
            <a:ext cx="2664296" cy="19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35743856" descr="EMB000013c037a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85934"/>
            <a:ext cx="2664296" cy="19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2915816" y="4319408"/>
            <a:ext cx="12210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100" b="1" dirty="0"/>
              <a:t>[</a:t>
            </a:r>
            <a:r>
              <a:rPr lang="en-US" altLang="ko-KR" sz="1100" b="1" dirty="0" err="1" smtClean="0"/>
              <a:t>Ctrl+Shift+o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247498" y="2948751"/>
            <a:ext cx="8644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ko-KR" altLang="en-US" dirty="0"/>
              <a:t>는 파일 입출력을 위해서 제공해주는 자바 클래스로서 </a:t>
            </a:r>
            <a:r>
              <a:rPr lang="en-US" altLang="ko-KR" dirty="0"/>
              <a:t>java.io </a:t>
            </a:r>
            <a:r>
              <a:rPr lang="ko-KR" altLang="en-US" dirty="0"/>
              <a:t>패키지에 정의되어 있습니다</a:t>
            </a:r>
            <a:r>
              <a:rPr lang="en-US" altLang="ko-KR" dirty="0"/>
              <a:t>. </a:t>
            </a:r>
            <a:r>
              <a:rPr lang="ko-KR" altLang="en-US" dirty="0"/>
              <a:t>그래서 이 클래스를 사용하려면 </a:t>
            </a:r>
            <a:r>
              <a:rPr lang="en-US" altLang="ko-KR" dirty="0" err="1"/>
              <a:t>java.io.PrintWriter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하고 사용해야 합니다</a:t>
            </a:r>
            <a:r>
              <a:rPr lang="en-US" altLang="ko-KR" dirty="0"/>
              <a:t>. </a:t>
            </a:r>
            <a:r>
              <a:rPr lang="ko-KR" altLang="en-US" dirty="0" err="1"/>
              <a:t>이클립스에서는</a:t>
            </a:r>
            <a:r>
              <a:rPr lang="ko-KR" altLang="en-US" dirty="0"/>
              <a:t> </a:t>
            </a:r>
            <a:r>
              <a:rPr lang="en-US" altLang="ko-KR" dirty="0"/>
              <a:t>[Source → Organize Imports] </a:t>
            </a:r>
            <a:r>
              <a:rPr lang="ko-KR" altLang="en-US" dirty="0"/>
              <a:t>메뉴를 선택하거나 단축키인 </a:t>
            </a:r>
            <a:r>
              <a:rPr lang="en-US" altLang="ko-KR" dirty="0"/>
              <a:t>[</a:t>
            </a:r>
            <a:r>
              <a:rPr lang="en-US" altLang="ko-KR" dirty="0" err="1"/>
              <a:t>Ctrl+Shift</a:t>
            </a:r>
            <a:r>
              <a:rPr lang="en-US" altLang="ko-KR" dirty="0"/>
              <a:t>+</a:t>
            </a:r>
            <a:r>
              <a:rPr lang="ko-KR" altLang="en-US" dirty="0" err="1"/>
              <a:t>오우</a:t>
            </a:r>
            <a:r>
              <a:rPr lang="en-US" altLang="ko-KR" dirty="0"/>
              <a:t>(</a:t>
            </a:r>
            <a:r>
              <a:rPr lang="ko-KR" altLang="en-US" dirty="0"/>
              <a:t>알파벳</a:t>
            </a:r>
            <a:r>
              <a:rPr lang="en-US" altLang="ko-KR" dirty="0"/>
              <a:t>)]</a:t>
            </a:r>
            <a:r>
              <a:rPr lang="ko-KR" altLang="en-US" dirty="0"/>
              <a:t>을 누르면 자동으로 </a:t>
            </a:r>
            <a:r>
              <a:rPr lang="en-US" altLang="ko-KR" dirty="0"/>
              <a:t>import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228522200" descr="EMB000013c0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9" y="1891475"/>
            <a:ext cx="3664429" cy="10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3018892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9603" y="2674805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909198" y="2506352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3333035" y="1412776"/>
            <a:ext cx="2385376" cy="589139"/>
          </a:xfrm>
          <a:prstGeom prst="cloudCallout">
            <a:avLst>
              <a:gd name="adj1" fmla="val -40848"/>
              <a:gd name="adj2" fmla="val 98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059" y="1499899"/>
            <a:ext cx="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"hello”</a:t>
            </a:r>
            <a:r>
              <a:rPr lang="ko-KR" altLang="en-US" dirty="0" smtClean="0"/>
              <a:t>로 요청하면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9437" y="2368520"/>
            <a:ext cx="401538" cy="8295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78117" y="3297430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58538" y="2204865"/>
            <a:ext cx="3001494" cy="1831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/>
              <a:t>http://localhost:8181/web-study-02/hello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556" y="620688"/>
            <a:ext cx="852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 Mapping</a:t>
            </a:r>
            <a:r>
              <a:rPr lang="ko-KR" altLang="en-US" dirty="0"/>
              <a:t>을 실제 자바 클래스 명과는 다른 이름으로 지정하는 방법도 알아봅시다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7046" y="482095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URL Mapping</a:t>
            </a:r>
            <a:r>
              <a:rPr lang="ko-KR" altLang="en-US" dirty="0"/>
              <a:t>이란 </a:t>
            </a:r>
            <a:r>
              <a:rPr lang="ko-KR" altLang="en-US" dirty="0" err="1"/>
              <a:t>서블릿을</a:t>
            </a:r>
            <a:r>
              <a:rPr lang="ko-KR" altLang="en-US" dirty="0"/>
              <a:t> 동작시키기 위해서 실제 자바 클래스 명을 사용하는 대신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요청하기 위한 문자열을 말합니다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512" y="19734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클라이언트에게 </a:t>
            </a:r>
            <a:r>
              <a:rPr lang="en-US" altLang="ko-KR" b="1" dirty="0"/>
              <a:t>HTML </a:t>
            </a:r>
            <a:r>
              <a:rPr lang="ko-KR" altLang="en-US" b="1" dirty="0"/>
              <a:t>문서 형태로 결과 출력하기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797511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객체인 </a:t>
            </a:r>
            <a:r>
              <a:rPr lang="en-US" altLang="ko-KR" dirty="0"/>
              <a:t>out</a:t>
            </a:r>
            <a:r>
              <a:rPr lang="ko-KR" altLang="en-US" dirty="0"/>
              <a:t>의 출력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r>
              <a:rPr lang="ko-KR" altLang="en-US" dirty="0"/>
              <a:t>을 통해 결과를 사용자에게 출력할 수 있습니다</a:t>
            </a:r>
            <a:r>
              <a:rPr lang="en-US" altLang="ko-KR" dirty="0"/>
              <a:t>. </a:t>
            </a:r>
            <a:r>
              <a:rPr lang="ko-KR" altLang="en-US" dirty="0"/>
              <a:t>사용자에게 보내진 내용들은 브라우저를 통해 출력되기 때문에 결과를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(⑥) </a:t>
            </a:r>
            <a:r>
              <a:rPr lang="ko-KR" altLang="en-US" dirty="0"/>
              <a:t>형태로 만들어서 보내야 합니다</a:t>
            </a:r>
            <a:r>
              <a:rPr lang="en-US" altLang="ko-KR" dirty="0"/>
              <a:t>. </a:t>
            </a:r>
          </a:p>
        </p:txBody>
      </p:sp>
      <p:sp>
        <p:nvSpPr>
          <p:cNvPr id="8" name="구름 7"/>
          <p:cNvSpPr/>
          <p:nvPr/>
        </p:nvSpPr>
        <p:spPr>
          <a:xfrm>
            <a:off x="3419872" y="4125427"/>
            <a:ext cx="3888432" cy="88774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1916832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HelloServlet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</a:t>
            </a:r>
          </a:p>
          <a:p>
            <a:pPr lvl="1" fontAlgn="base"/>
            <a:r>
              <a:rPr lang="en-US" altLang="ko-KR" sz="1400" dirty="0"/>
              <a:t>protected void </a:t>
            </a:r>
            <a:r>
              <a:rPr lang="en-US" altLang="ko-KR" sz="1400" dirty="0" err="1"/>
              <a:t>doGet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request,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response) 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throws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{</a:t>
            </a:r>
          </a:p>
          <a:p>
            <a:pPr lvl="2" fontAlgn="base"/>
            <a:r>
              <a:rPr lang="en-US" altLang="ko-KR" sz="1400" dirty="0" err="1" smtClean="0"/>
              <a:t>response.setContentType</a:t>
            </a:r>
            <a:r>
              <a:rPr lang="en-US" altLang="ko-KR" sz="1400" dirty="0"/>
              <a:t>("text/html");</a:t>
            </a:r>
          </a:p>
          <a:p>
            <a:pPr lvl="2" fontAlgn="base"/>
            <a:r>
              <a:rPr lang="en-US" altLang="ko-KR" sz="1400" dirty="0" err="1" smtClean="0"/>
              <a:t>PrintWriter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out=</a:t>
            </a:r>
            <a:r>
              <a:rPr lang="en-US" altLang="ko-KR" sz="1400" dirty="0" err="1"/>
              <a:t>response.getWriter</a:t>
            </a:r>
            <a:r>
              <a:rPr lang="en-US" altLang="ko-KR" sz="1400" dirty="0" smtClean="0"/>
              <a:t>();</a:t>
            </a:r>
          </a:p>
          <a:p>
            <a:pPr lvl="2" fontAlgn="base"/>
            <a:endParaRPr lang="en-US" altLang="ko-KR" sz="1400" dirty="0"/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("&lt;html&gt;&lt;body&gt;&lt;h1&gt;");</a:t>
            </a:r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("Hello Servlet");</a:t>
            </a:r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("&lt;/h1&gt;&lt;/body&gt;&lt;/html</a:t>
            </a:r>
            <a:r>
              <a:rPr lang="en-US" altLang="ko-KR" sz="1400" dirty="0" smtClean="0"/>
              <a:t>&gt;");</a:t>
            </a:r>
          </a:p>
          <a:p>
            <a:pPr lvl="2" fontAlgn="base"/>
            <a:endParaRPr lang="en-US" altLang="ko-KR" sz="1400" dirty="0"/>
          </a:p>
          <a:p>
            <a:pPr lvl="2" fontAlgn="base"/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lvl="1" fontAlgn="base"/>
            <a:r>
              <a:rPr lang="en-US" altLang="ko-KR" sz="1400" dirty="0"/>
              <a:t>}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4716016" y="3284984"/>
            <a:ext cx="228600" cy="5647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4944616" y="3532057"/>
            <a:ext cx="444500" cy="635330"/>
          </a:xfrm>
          <a:custGeom>
            <a:avLst/>
            <a:gdLst>
              <a:gd name="T0" fmla="*/ 2147483647 w 280"/>
              <a:gd name="T1" fmla="*/ 2147483647 h 864"/>
              <a:gd name="T2" fmla="*/ 2147483647 w 280"/>
              <a:gd name="T3" fmla="*/ 2147483647 h 864"/>
              <a:gd name="T4" fmla="*/ 0 w 280"/>
              <a:gd name="T5" fmla="*/ 0 h 864"/>
              <a:gd name="T6" fmla="*/ 0 60000 65536"/>
              <a:gd name="T7" fmla="*/ 0 60000 65536"/>
              <a:gd name="T8" fmla="*/ 0 60000 65536"/>
              <a:gd name="T9" fmla="*/ 0 w 280"/>
              <a:gd name="T10" fmla="*/ 0 h 864"/>
              <a:gd name="T11" fmla="*/ 280 w 2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864">
                <a:moveTo>
                  <a:pt x="240" y="864"/>
                </a:moveTo>
                <a:cubicBezTo>
                  <a:pt x="260" y="624"/>
                  <a:pt x="280" y="384"/>
                  <a:pt x="240" y="240"/>
                </a:cubicBezTo>
                <a:cubicBezTo>
                  <a:pt x="200" y="96"/>
                  <a:pt x="100" y="48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4286712"/>
            <a:ext cx="3024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/>
              <a:t>사용자에게 응답해 줄 결과를 </a:t>
            </a:r>
            <a:r>
              <a:rPr lang="en-US" altLang="ko-KR" sz="1400" dirty="0"/>
              <a:t>HTML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만들어서 출력하는 문장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4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477944" y="2061052"/>
            <a:ext cx="725146" cy="187210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웹 서버</a:t>
            </a: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3203089" y="3066911"/>
            <a:ext cx="3635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3566661" y="2061052"/>
            <a:ext cx="1178612" cy="186893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서블릿</a:t>
            </a:r>
          </a:p>
          <a:p>
            <a:pPr algn="ctr"/>
            <a:r>
              <a:rPr lang="ko-KR" altLang="en-US" sz="1200" b="1"/>
              <a:t> 컨테이너</a:t>
            </a: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4745273" y="3066911"/>
            <a:ext cx="4514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5194743" y="1340768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2" name="Oval 23"/>
          <p:cNvSpPr>
            <a:spLocks noChangeArrowheads="1"/>
          </p:cNvSpPr>
          <p:nvPr/>
        </p:nvSpPr>
        <p:spPr bwMode="auto">
          <a:xfrm>
            <a:off x="5466423" y="1772304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5738103" y="2203840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5286635" y="3209699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6011781" y="2778163"/>
            <a:ext cx="815040" cy="39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6011781" y="1629516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6283461" y="2203840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6645035" y="2635375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191569" y="3644408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7188395" y="1340768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1" name="Oval 32"/>
          <p:cNvSpPr>
            <a:spLocks noChangeArrowheads="1"/>
          </p:cNvSpPr>
          <p:nvPr/>
        </p:nvSpPr>
        <p:spPr bwMode="auto">
          <a:xfrm>
            <a:off x="7460075" y="1772304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7731755" y="2203840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>
            <a:off x="7280286" y="3209699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8005432" y="2778163"/>
            <a:ext cx="815040" cy="39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</p:txBody>
      </p:sp>
      <p:pic>
        <p:nvPicPr>
          <p:cNvPr id="1027" name="Picture 3" descr="G:\원고\로드북\_____jsp\img\ch02\2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8589"/>
            <a:ext cx="1945550" cy="1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145473" y="3068236"/>
            <a:ext cx="3635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4905" y="417438"/>
            <a:ext cx="827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동작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수행은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 의해서 처리되는데 </a:t>
            </a:r>
            <a:r>
              <a:rPr lang="ko-KR" altLang="en-US" dirty="0" err="1"/>
              <a:t>서블릿이</a:t>
            </a:r>
            <a:r>
              <a:rPr lang="ko-KR" altLang="en-US" dirty="0"/>
              <a:t> 요청될 때마다 </a:t>
            </a:r>
            <a:r>
              <a:rPr lang="ko-KR" altLang="en-US" dirty="0" err="1"/>
              <a:t>스레드가</a:t>
            </a:r>
            <a:r>
              <a:rPr lang="ko-KR" altLang="en-US" dirty="0"/>
              <a:t> 계속 생성되어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생성해서 수행합니다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3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원고\로드북\_____jsp\img\ch02\2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2" y="1164638"/>
            <a:ext cx="1945550" cy="1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628132" y="1477641"/>
            <a:ext cx="9477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① </a:t>
            </a:r>
            <a:r>
              <a:rPr lang="ko-KR" altLang="en-US" sz="1200"/>
              <a:t>요청</a:t>
            </a: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3563888" y="1467445"/>
            <a:ext cx="631825" cy="11256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웹 서버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243214" y="1741166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165426" y="1490341"/>
            <a:ext cx="473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②</a:t>
            </a:r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4795664" y="1467445"/>
            <a:ext cx="793750" cy="103307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서블릿</a:t>
            </a:r>
          </a:p>
          <a:p>
            <a:pPr algn="ctr"/>
            <a:r>
              <a:rPr lang="ko-KR" altLang="en-US" sz="1200" b="1"/>
              <a:t>컨테이너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589414" y="167925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665614" y="1428428"/>
            <a:ext cx="236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③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5981526" y="1405533"/>
            <a:ext cx="709613" cy="11256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스레드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5586239" y="230790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4243214" y="230790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665614" y="2307903"/>
            <a:ext cx="473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④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653532" y="2117403"/>
            <a:ext cx="8683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⑥ </a:t>
            </a:r>
            <a:r>
              <a:rPr lang="ko-KR" altLang="en-US" sz="1200" dirty="0"/>
              <a:t>응답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928251" y="3196208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클라이언트 측</a:t>
            </a:r>
            <a:r>
              <a:rPr lang="en-US" altLang="ko-KR" sz="1400" dirty="0"/>
              <a:t>]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4412491" y="3070168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서            </a:t>
            </a:r>
            <a:r>
              <a:rPr lang="ko-KR" altLang="en-US" sz="1400" dirty="0" err="1"/>
              <a:t>버</a:t>
            </a:r>
            <a:r>
              <a:rPr lang="ko-KR" altLang="en-US" sz="1400" dirty="0"/>
              <a:t>           측</a:t>
            </a:r>
            <a:r>
              <a:rPr lang="en-US" altLang="ko-KR" sz="1400" dirty="0"/>
              <a:t>]</a:t>
            </a: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7152654" y="1588800"/>
            <a:ext cx="947738" cy="752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서블릿</a:t>
            </a:r>
          </a:p>
          <a:p>
            <a:pPr algn="ctr"/>
            <a:r>
              <a:rPr lang="ko-KR" altLang="en-US" sz="1200"/>
              <a:t>객체</a:t>
            </a: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6732240" y="1882477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6732240" y="2069802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4243214" y="2020566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⑤</a:t>
            </a: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2653532" y="1741166"/>
            <a:ext cx="90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H="1">
            <a:off x="2653532" y="236981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342132" y="262389"/>
            <a:ext cx="855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 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존재하게 되고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생성하게 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0547"/>
              </p:ext>
            </p:extLst>
          </p:nvPr>
        </p:nvGraphicFramePr>
        <p:xfrm>
          <a:off x="460398" y="3937600"/>
          <a:ext cx="8356205" cy="2011680"/>
        </p:xfrm>
        <a:graphic>
          <a:graphicData uri="http://schemas.openxmlformats.org/drawingml/2006/table">
            <a:tbl>
              <a:tblPr/>
              <a:tblGrid>
                <a:gridCol w="835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5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브라우저에서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 웹 서버가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요청을 인식하여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컨테이너에게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수행하도록 넘겨줍니다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기동하여 해당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객체를 생성하여 이를 수행합니다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객체의 작업이 종료되면 기동되었던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종료합니다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수행결과가 웹 서버에 전송됩니다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클라이언트에 전송하게 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9125" y="3049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716017" y="1194817"/>
            <a:ext cx="4320479" cy="3962375"/>
            <a:chOff x="2744" y="798"/>
            <a:chExt cx="2948" cy="217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744" y="79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Instance </a:t>
              </a:r>
              <a:r>
                <a:rPr lang="ko-KR" altLang="en-US"/>
                <a:t>생성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744" y="138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init( )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744" y="1907"/>
              <a:ext cx="1271" cy="6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err="1" smtClean="0"/>
                <a:t>doGet</a:t>
              </a:r>
              <a:r>
                <a:rPr lang="en-US" altLang="ko-KR" dirty="0"/>
                <a:t>()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혹</a:t>
              </a:r>
              <a:r>
                <a:rPr lang="ko-KR" altLang="en-US" dirty="0"/>
                <a:t>은</a:t>
              </a:r>
              <a:endParaRPr lang="en-US" altLang="ko-KR" dirty="0"/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doPost</a:t>
              </a:r>
              <a:r>
                <a:rPr lang="en-US" altLang="ko-KR" dirty="0"/>
                <a:t>()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2744" y="265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destroy( )</a:t>
              </a:r>
            </a:p>
          </p:txBody>
        </p:sp>
        <p:cxnSp>
          <p:nvCxnSpPr>
            <p:cNvPr id="31" name="AutoShape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3379" y="1116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3"/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>
              <a:off x="3379" y="1706"/>
              <a:ext cx="1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4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 flipH="1">
              <a:off x="3379" y="2544"/>
              <a:ext cx="1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5"/>
            <p:cNvCxnSpPr>
              <a:cxnSpLocks noChangeShapeType="1"/>
            </p:cNvCxnSpPr>
            <p:nvPr/>
          </p:nvCxnSpPr>
          <p:spPr bwMode="auto">
            <a:xfrm>
              <a:off x="3379" y="1797"/>
              <a:ext cx="636" cy="408"/>
            </a:xfrm>
            <a:prstGeom prst="bentConnector3">
              <a:avLst>
                <a:gd name="adj1" fmla="val 122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059" y="844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서블릿 객체 생성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059" y="1388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최초로 한번만 호출</a:t>
              </a: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4105" y="1978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요청될 때마다 호출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014" y="2704"/>
              <a:ext cx="16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톰캣 해제시 자원 해제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1520" y="18864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라이프 사이클</a:t>
            </a:r>
            <a:endParaRPr lang="ko-KR" altLang="en-US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9621" y="660237"/>
            <a:ext cx="41683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서블릿이</a:t>
            </a:r>
            <a:r>
              <a:rPr lang="ko-KR" altLang="en-US" dirty="0"/>
              <a:t> 다른 웹 기술보다 주목을 받게 된 이유는 수행 속도가 빠르다는 점입니다</a:t>
            </a:r>
            <a:r>
              <a:rPr lang="en-US" altLang="ko-KR" dirty="0"/>
              <a:t>. </a:t>
            </a:r>
            <a:r>
              <a:rPr lang="ko-KR" altLang="en-US" dirty="0"/>
              <a:t>수행 속도가 빠를 수 있는 이유는 두 번째 이상 요청이 첫 번째 요청인 경우와 다르게 처리되기 때문입니다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웹 기술들은 클라이언트들의 요청이 있을 때마다 작업을 처음부터 새롭게 하여 제공하지만</a:t>
            </a:r>
            <a:r>
              <a:rPr lang="en-US" altLang="ko-KR" dirty="0"/>
              <a:t>, </a:t>
            </a:r>
            <a:r>
              <a:rPr lang="ko-KR" altLang="en-US" dirty="0" err="1"/>
              <a:t>서블릿은</a:t>
            </a:r>
            <a:r>
              <a:rPr lang="ko-KR" altLang="en-US" dirty="0"/>
              <a:t> 그렇지 않습니다</a:t>
            </a:r>
            <a:r>
              <a:rPr lang="en-US" altLang="ko-KR" dirty="0"/>
              <a:t>. </a:t>
            </a:r>
            <a:r>
              <a:rPr lang="ko-KR" altLang="en-US" dirty="0" err="1"/>
              <a:t>서블릿이</a:t>
            </a:r>
            <a:r>
              <a:rPr lang="ko-KR" altLang="en-US" dirty="0"/>
              <a:t> 첫 번째 요청인 경우에는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찾아 메모리에 로딩하여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 </a:t>
            </a:r>
            <a:r>
              <a:rPr lang="ko-KR" altLang="en-US" dirty="0"/>
              <a:t>이때 생성된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인스턴스는</a:t>
            </a:r>
            <a:r>
              <a:rPr lang="ko-KR" altLang="en-US" dirty="0"/>
              <a:t> 메모리에 계속 남아 있게 되므로 이후부터는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호출되어도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인스턴스가</a:t>
            </a:r>
            <a:r>
              <a:rPr lang="ko-KR" altLang="en-US" dirty="0"/>
              <a:t> 다시 생성되지 않고 이미 메모리에 로딩된 </a:t>
            </a:r>
            <a:r>
              <a:rPr lang="ko-KR" altLang="en-US" dirty="0" err="1"/>
              <a:t>서블릿으로부터</a:t>
            </a:r>
            <a:r>
              <a:rPr lang="ko-KR" altLang="en-US" dirty="0"/>
              <a:t> 서비스만 받기 때문에 수행속도가 빠릅니다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5805264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서블릿의</a:t>
            </a:r>
            <a:r>
              <a:rPr lang="ko-KR" altLang="en-US" b="1" dirty="0"/>
              <a:t> 라이프 사이클을 테스트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6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/>
              <a:t>서블릿에서</a:t>
            </a:r>
            <a:r>
              <a:rPr lang="ko-KR" altLang="en-US" sz="3600" b="1" dirty="0"/>
              <a:t> 한글처리와 데이터 통신</a:t>
            </a:r>
            <a:br>
              <a:rPr lang="ko-KR" altLang="en-US" sz="3600" b="1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response.setContentType</a:t>
            </a:r>
            <a:r>
              <a:rPr lang="en-US" altLang="ko-KR" sz="2400" dirty="0"/>
              <a:t>("text/html</a:t>
            </a:r>
            <a:r>
              <a:rPr lang="en-US" altLang="ko-KR" sz="2400" b="1" dirty="0"/>
              <a:t>; charset=UTF-8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7559680" descr="EMB0000083cbc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912768" cy="22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7200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다음은 인터넷에서 회원 가입을 할 때 흔히 볼 수 있는 </a:t>
            </a:r>
            <a:r>
              <a:rPr lang="ko-KR" altLang="en-US" sz="2400" dirty="0" smtClean="0"/>
              <a:t>화면</a:t>
            </a:r>
            <a:endParaRPr lang="en-US" altLang="ko-KR" sz="2400" dirty="0" smtClean="0"/>
          </a:p>
          <a:p>
            <a:r>
              <a:rPr lang="ko-KR" altLang="en-US" sz="2400" dirty="0" smtClean="0"/>
              <a:t>아래와 </a:t>
            </a:r>
            <a:r>
              <a:rPr lang="ko-KR" altLang="en-US" sz="2400" dirty="0"/>
              <a:t>같은 화면은 </a:t>
            </a:r>
            <a:r>
              <a:rPr lang="en-US" altLang="ko-KR" sz="2400" dirty="0"/>
              <a:t>HTML</a:t>
            </a:r>
            <a:r>
              <a:rPr lang="ko-KR" altLang="en-US" sz="2400" dirty="0"/>
              <a:t>에서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태그를 통해서 </a:t>
            </a:r>
            <a:r>
              <a:rPr lang="ko-KR" altLang="en-US" sz="2400" dirty="0" smtClean="0"/>
              <a:t>구현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7967928" descr="EMB0000083cbc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72816"/>
            <a:ext cx="8280920" cy="48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604448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&lt;form method="get/post" action="</a:t>
            </a:r>
            <a:r>
              <a:rPr lang="ko-KR" altLang="en-US" sz="2400" dirty="0" err="1"/>
              <a:t>호출할서블릿</a:t>
            </a:r>
            <a:r>
              <a:rPr lang="ko-KR" altLang="en-US" sz="2400" dirty="0"/>
              <a:t>“</a:t>
            </a:r>
            <a:r>
              <a:rPr lang="en-US" altLang="ko-KR" sz="2400" dirty="0"/>
              <a:t>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8693"/>
              </p:ext>
            </p:extLst>
          </p:nvPr>
        </p:nvGraphicFramePr>
        <p:xfrm>
          <a:off x="395536" y="1654391"/>
          <a:ext cx="8424936" cy="3346704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속성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어떤 방식으로 데이터를 넘겨 줄 것인지를 결정한다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과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중에서 하나를 선택한다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는 사용자가 입력한 내용을 발송할 때 그 내용을 공개하지 않는다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은 사용자가 입력한 결과를 알 수 있도록 내용을 공개한다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action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전송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(submit)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버튼이 누르면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action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속성 다음에 기술한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에 지정된 파일로 이동한다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26642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태그에 포함된 입력양식에 내용을 입력하거나 선택사항을 선택하였다면 이들 내용이 서버에서 처리되어야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웹 서버에 의해 처리될 수 있도록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이동할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기술합니다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다음은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포함된 입력양식에 입력한 데이터를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처리하도록 한 예제입니다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3685655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/>
              <a:t>서블릿을</a:t>
            </a:r>
            <a:r>
              <a:rPr lang="ko-KR" altLang="en-US" sz="2800" dirty="0"/>
              <a:t> </a:t>
            </a:r>
            <a:r>
              <a:rPr lang="en-US" altLang="ko-KR" sz="2800" dirty="0"/>
              <a:t>get </a:t>
            </a:r>
            <a:r>
              <a:rPr lang="ko-KR" altLang="en-US" sz="2800" dirty="0"/>
              <a:t>방식으로 요청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4437112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&lt;form method="get" action="</a:t>
            </a:r>
            <a:r>
              <a:rPr lang="en-US" altLang="ko-KR" sz="2800" dirty="0" err="1"/>
              <a:t>MethodServlet</a:t>
            </a:r>
            <a:r>
              <a:rPr lang="en-US" altLang="ko-KR" sz="2800" dirty="0"/>
              <a:t>“&gt;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648" y="5445224"/>
            <a:ext cx="8375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위 예는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호출하기 때문에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클래스의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6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26642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태그만으로는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기술된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데이터를 전송하기 위해서는 전송</a:t>
            </a:r>
            <a:r>
              <a:rPr lang="en-US" altLang="ko-KR" sz="2400" dirty="0"/>
              <a:t>(submit) </a:t>
            </a:r>
            <a:r>
              <a:rPr lang="ko-KR" altLang="en-US" sz="2400" dirty="0"/>
              <a:t>버튼이 클릭되어야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전송 버튼은 </a:t>
            </a:r>
            <a:r>
              <a:rPr lang="en-US" altLang="ko-KR" sz="2400" dirty="0"/>
              <a:t>HTML</a:t>
            </a:r>
            <a:r>
              <a:rPr lang="ko-KR" altLang="en-US" sz="2400" dirty="0"/>
              <a:t>의 </a:t>
            </a:r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type</a:t>
            </a:r>
            <a:r>
              <a:rPr lang="ko-KR" altLang="en-US" sz="2400" dirty="0"/>
              <a:t>을 “</a:t>
            </a:r>
            <a:r>
              <a:rPr lang="en-US" altLang="ko-KR" sz="2400" dirty="0"/>
              <a:t>submit"</a:t>
            </a:r>
            <a:r>
              <a:rPr lang="ko-KR" altLang="en-US" sz="2400" dirty="0"/>
              <a:t>로 지정하여 만듭니다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09059"/>
            <a:ext cx="4738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전송</a:t>
            </a:r>
            <a:r>
              <a:rPr lang="en-US" altLang="ko-KR" sz="2800" dirty="0"/>
              <a:t>(submit) </a:t>
            </a:r>
            <a:r>
              <a:rPr lang="ko-KR" altLang="en-US" sz="2800" dirty="0"/>
              <a:t>버튼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00648" y="3414713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&lt;input type="submit" value="</a:t>
            </a:r>
            <a:r>
              <a:rPr lang="ko-KR" altLang="en-US" sz="2800" dirty="0"/>
              <a:t>전송</a:t>
            </a:r>
            <a:r>
              <a:rPr lang="en-US" altLang="ko-KR" sz="2800" dirty="0"/>
              <a:t>" 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648" y="4244895"/>
            <a:ext cx="8375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버튼 위에 나타날 값은 </a:t>
            </a:r>
            <a:r>
              <a:rPr lang="en-US" altLang="ko-KR" sz="2400" dirty="0"/>
              <a:t>value </a:t>
            </a:r>
            <a:r>
              <a:rPr lang="ko-KR" altLang="en-US" sz="2400" dirty="0"/>
              <a:t>속성에 지정합니다</a:t>
            </a:r>
            <a:r>
              <a:rPr lang="en-US" altLang="ko-KR" sz="2400" dirty="0"/>
              <a:t>. [</a:t>
            </a:r>
            <a:r>
              <a:rPr lang="ko-KR" altLang="en-US" sz="2400" dirty="0"/>
              <a:t>전송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버튼이 만들어지고 이 버튼을 클릭하면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기술한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요청되어 처리됩니다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3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158417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입력한 </a:t>
            </a:r>
            <a:r>
              <a:rPr lang="ko-KR" altLang="en-US" sz="2400" dirty="0"/>
              <a:t>내용을 취소하고자 할 때에는 취소</a:t>
            </a:r>
            <a:r>
              <a:rPr lang="en-US" altLang="ko-KR" sz="2400" dirty="0"/>
              <a:t>(reset) </a:t>
            </a:r>
            <a:r>
              <a:rPr lang="ko-KR" altLang="en-US" sz="2400" dirty="0"/>
              <a:t>버튼이 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취소 버튼을 누르면 데이터를 다시 입력할 수 있도록 이전에 입력한 내용을 깨끗이 지웁니다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08920"/>
            <a:ext cx="4416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취소</a:t>
            </a:r>
            <a:r>
              <a:rPr lang="en-US" altLang="ko-KR" sz="2800" dirty="0"/>
              <a:t>(reset) </a:t>
            </a:r>
            <a:r>
              <a:rPr lang="ko-KR" altLang="en-US" sz="2800" dirty="0"/>
              <a:t>버튼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00648" y="3697729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&lt;input type="reset" value="</a:t>
            </a:r>
            <a:r>
              <a:rPr lang="ko-KR" altLang="en-US" sz="2800" dirty="0"/>
              <a:t>취소</a:t>
            </a:r>
            <a:r>
              <a:rPr lang="en-US" altLang="ko-KR" sz="2800" dirty="0"/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36998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8864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URL mappings:] </a:t>
            </a:r>
            <a:r>
              <a:rPr lang="ko-KR" altLang="en-US" dirty="0"/>
              <a:t>목록에서 항목을 선택한 후 </a:t>
            </a:r>
            <a:r>
              <a:rPr lang="en-US" altLang="ko-KR" dirty="0"/>
              <a:t>[Edit] </a:t>
            </a:r>
            <a:r>
              <a:rPr lang="ko-KR" altLang="en-US" dirty="0"/>
              <a:t>버튼을 클릭합니다</a:t>
            </a:r>
            <a:r>
              <a:rPr lang="en-US" altLang="ko-KR" dirty="0"/>
              <a:t>. [URL mappings] </a:t>
            </a:r>
            <a:r>
              <a:rPr lang="ko-KR" altLang="en-US" dirty="0"/>
              <a:t>창이 나타나면 </a:t>
            </a:r>
            <a:r>
              <a:rPr lang="en-US" altLang="ko-KR" dirty="0"/>
              <a:t>[Pattern:] </a:t>
            </a:r>
            <a:r>
              <a:rPr lang="ko-KR" altLang="en-US" dirty="0"/>
              <a:t>입력란에 </a:t>
            </a:r>
            <a:r>
              <a:rPr lang="ko-KR" altLang="en-US" dirty="0" err="1"/>
              <a:t>패턴명</a:t>
            </a:r>
            <a:r>
              <a:rPr lang="en-US" altLang="ko-KR" dirty="0"/>
              <a:t>(/hello)</a:t>
            </a:r>
            <a:r>
              <a:rPr lang="ko-KR" altLang="en-US" dirty="0"/>
              <a:t>을 입력한 후에 </a:t>
            </a:r>
            <a:r>
              <a:rPr lang="en-US" altLang="ko-KR" dirty="0"/>
              <a:t>[OK] </a:t>
            </a:r>
            <a:r>
              <a:rPr lang="ko-KR" altLang="en-US" dirty="0"/>
              <a:t>버튼을 클릭합니다</a:t>
            </a:r>
            <a:r>
              <a:rPr lang="en-US" altLang="ko-KR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365080" descr="EMB000012c03a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487487"/>
            <a:ext cx="5204817" cy="48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35472032" descr="EMB000013c035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137963"/>
            <a:ext cx="4392489" cy="20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5472432" descr="EMB000013c0351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" y="4113794"/>
            <a:ext cx="4060381" cy="21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946959"/>
            <a:ext cx="9289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protected void </a:t>
            </a:r>
            <a:r>
              <a:rPr lang="en-US" altLang="ko-KR" sz="2400" b="1" dirty="0" err="1"/>
              <a:t>doGet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HttpServletRequest</a:t>
            </a:r>
            <a:r>
              <a:rPr lang="en-US" altLang="ko-KR" sz="2400" b="1" dirty="0"/>
              <a:t> request,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</a:t>
            </a:r>
            <a:r>
              <a:rPr lang="en-US" altLang="ko-KR" sz="2400" b="1" dirty="0" err="1" smtClean="0"/>
              <a:t>HttpServletResponse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response) </a:t>
            </a:r>
            <a:r>
              <a:rPr lang="en-US" altLang="ko-KR" sz="2400" b="1" dirty="0" smtClean="0"/>
              <a:t>                   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throws </a:t>
            </a:r>
            <a:r>
              <a:rPr lang="en-US" altLang="ko-KR" sz="2400" b="1" dirty="0" err="1"/>
              <a:t>ServletException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IOException</a:t>
            </a:r>
            <a:r>
              <a:rPr lang="en-US" altLang="ko-KR" sz="2400" b="1" dirty="0"/>
              <a:t> {</a:t>
            </a:r>
          </a:p>
          <a:p>
            <a:pPr lvl="1"/>
            <a:r>
              <a:rPr lang="en-US" altLang="ko-KR" sz="2400" dirty="0" err="1"/>
              <a:t>response.setContentType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=UTF-8");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PrintWriter</a:t>
            </a:r>
            <a:r>
              <a:rPr lang="en-US" altLang="ko-KR" sz="2400" dirty="0"/>
              <a:t> out = </a:t>
            </a:r>
            <a:r>
              <a:rPr lang="en-US" altLang="ko-KR" sz="2400" dirty="0" err="1"/>
              <a:t>response.getWriter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 err="1"/>
              <a:t>out.print</a:t>
            </a:r>
            <a:r>
              <a:rPr lang="en-US" altLang="ko-KR" sz="2400" dirty="0"/>
              <a:t>("&lt;h1&gt;get </a:t>
            </a:r>
            <a:r>
              <a:rPr lang="ko-KR" altLang="en-US" sz="2400" dirty="0"/>
              <a:t>방식으로 처리됨</a:t>
            </a:r>
            <a:r>
              <a:rPr lang="en-US" altLang="ko-KR" sz="2400" dirty="0"/>
              <a:t>&lt;/h1&gt;");</a:t>
            </a:r>
          </a:p>
          <a:p>
            <a:pPr lvl="1"/>
            <a:r>
              <a:rPr lang="en-US" altLang="ko-KR" sz="2400" dirty="0" err="1"/>
              <a:t>out.close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55576" y="1268760"/>
            <a:ext cx="1944216" cy="39916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18472" y="3268408"/>
            <a:ext cx="1148184" cy="1992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235742496" descr="EMB000013c03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" y="4789224"/>
            <a:ext cx="4156013" cy="19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175016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protected void </a:t>
            </a:r>
            <a:r>
              <a:rPr lang="en-US" altLang="ko-KR" sz="2400" b="1" dirty="0" err="1"/>
              <a:t>doPost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HttpServletRequest</a:t>
            </a:r>
            <a:r>
              <a:rPr lang="en-US" altLang="ko-KR" sz="2400" b="1" dirty="0"/>
              <a:t> request,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</a:t>
            </a:r>
            <a:r>
              <a:rPr lang="en-US" altLang="ko-KR" sz="2400" b="1" dirty="0" err="1" smtClean="0"/>
              <a:t>HttpServletResponse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response) </a:t>
            </a:r>
            <a:r>
              <a:rPr lang="en-US" altLang="ko-KR" sz="2400" b="1" dirty="0" smtClean="0"/>
              <a:t> </a:t>
            </a:r>
          </a:p>
          <a:p>
            <a:r>
              <a:rPr lang="en-US" altLang="ko-KR" sz="2400" b="1" dirty="0" smtClean="0"/>
              <a:t>                  throws </a:t>
            </a:r>
            <a:r>
              <a:rPr lang="en-US" altLang="ko-KR" sz="2400" b="1" dirty="0" err="1"/>
              <a:t>ServletException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IOException</a:t>
            </a:r>
            <a:r>
              <a:rPr lang="en-US" altLang="ko-KR" sz="2400" b="1" dirty="0"/>
              <a:t> {</a:t>
            </a:r>
          </a:p>
          <a:p>
            <a:pPr lvl="1"/>
            <a:r>
              <a:rPr lang="en-US" altLang="ko-KR" sz="2400" dirty="0" err="1"/>
              <a:t>response.setContentType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=UTF-8");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PrintWriter</a:t>
            </a:r>
            <a:r>
              <a:rPr lang="en-US" altLang="ko-KR" sz="2400" dirty="0"/>
              <a:t> out = </a:t>
            </a:r>
            <a:r>
              <a:rPr lang="en-US" altLang="ko-KR" sz="2400" dirty="0" err="1"/>
              <a:t>response.getWriter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 err="1"/>
              <a:t>out.print</a:t>
            </a:r>
            <a:r>
              <a:rPr lang="en-US" altLang="ko-KR" sz="2400" dirty="0"/>
              <a:t>("&lt;h1&gt;post </a:t>
            </a:r>
            <a:r>
              <a:rPr lang="ko-KR" altLang="en-US" sz="2400" dirty="0"/>
              <a:t>방식으로 처리됨</a:t>
            </a:r>
            <a:r>
              <a:rPr lang="en-US" altLang="ko-KR" sz="2400" dirty="0"/>
              <a:t>&lt;/h1&gt;");</a:t>
            </a:r>
          </a:p>
          <a:p>
            <a:pPr lvl="1"/>
            <a:r>
              <a:rPr lang="en-US" altLang="ko-KR" sz="2400" dirty="0" err="1"/>
              <a:t>out.close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43608" y="2132856"/>
            <a:ext cx="2232248" cy="4320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5742736" descr="EMB000013c035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50" y="4724599"/>
            <a:ext cx="4156013" cy="19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524150" y="3933056"/>
            <a:ext cx="387141" cy="15114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3782" y="212636"/>
            <a:ext cx="7942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[post </a:t>
            </a:r>
            <a:r>
              <a:rPr lang="ko-KR" altLang="en-US" sz="2400" dirty="0"/>
              <a:t>방식으로 호출하기</a:t>
            </a:r>
            <a:r>
              <a:rPr lang="en-US" altLang="ko-KR" sz="2400" dirty="0"/>
              <a:t>] </a:t>
            </a:r>
            <a:r>
              <a:rPr lang="ko-KR" altLang="en-US" sz="2400" dirty="0"/>
              <a:t>전송 버튼을 클릭하면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내에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호출되도록 프로그램을 작성해 보도록 합시다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782" y="212636"/>
            <a:ext cx="794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en-US" altLang="ko-KR" sz="2400" dirty="0"/>
              <a:t>get</a:t>
            </a:r>
            <a:r>
              <a:rPr lang="ko-KR" altLang="en-US" sz="2400" dirty="0"/>
              <a:t>과 </a:t>
            </a:r>
            <a:r>
              <a:rPr lang="en-US" altLang="ko-KR" sz="2400" dirty="0"/>
              <a:t>post </a:t>
            </a:r>
            <a:r>
              <a:rPr lang="ko-KR" altLang="en-US" sz="2400" dirty="0"/>
              <a:t>전송방식에 따른 요청 처리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19240"/>
              </p:ext>
            </p:extLst>
          </p:nvPr>
        </p:nvGraphicFramePr>
        <p:xfrm>
          <a:off x="373782" y="1052736"/>
          <a:ext cx="8446690" cy="2810256"/>
        </p:xfrm>
        <a:graphic>
          <a:graphicData uri="http://schemas.openxmlformats.org/drawingml/2006/table">
            <a:tbl>
              <a:tblPr/>
              <a:tblGrid>
                <a:gridCol w="30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파일이름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04_method.jsp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전송 버튼과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전송 버튼이 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MethodServlet.java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어떤 전송 버튼을 눌렀느냐에 따라서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doGet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혹은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doPost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메소드가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호출된다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328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클라이언트에서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 요청하는 방식에 대해서 살펴보았다면 사용자가 입력한 데이터가 서버로 보내져야 서버가 그 값으로 여러 가지 </a:t>
            </a:r>
            <a:r>
              <a:rPr lang="ko-KR" altLang="en-US" sz="2400" dirty="0" err="1"/>
              <a:t>로직을</a:t>
            </a:r>
            <a:r>
              <a:rPr lang="ko-KR" altLang="en-US" sz="2400" dirty="0"/>
              <a:t> 구현할 수 있기 때문에 이제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클래스에서 사용자가 입력한 값을 얻어오는 방법을 학습해 보도록 하겠습니다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그럼 과연 서버는 사용자가 입력한 값을 어떻게 얻어 와야 할까요</a:t>
            </a:r>
            <a:r>
              <a:rPr lang="en-US" altLang="ko-KR" sz="2400" dirty="0"/>
              <a:t>? </a:t>
            </a:r>
            <a:r>
              <a:rPr lang="ko-KR" altLang="en-US" sz="2400" dirty="0"/>
              <a:t>서버에서 클라이언트가 보낸 데이터를 얻어오기 위해서는 쿼리 </a:t>
            </a:r>
            <a:r>
              <a:rPr lang="ko-KR" altLang="en-US" sz="2400" dirty="0" err="1"/>
              <a:t>스트링이란</a:t>
            </a:r>
            <a:r>
              <a:rPr lang="ko-KR" altLang="en-US" sz="2400" dirty="0"/>
              <a:t> 기술을 사용해야 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194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545" y="5283205"/>
            <a:ext cx="789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solidFill>
                  <a:srgbClr val="FF0000"/>
                </a:solidFill>
              </a:rPr>
              <a:t>사용자가 입력한 값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pinksung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>
                <a:solidFill>
                  <a:srgbClr val="FF0000"/>
                </a:solidFill>
              </a:rPr>
              <a:t>을 서버에서 얻어오려면 이름</a:t>
            </a:r>
            <a:r>
              <a:rPr lang="en-US" altLang="ko-KR" sz="2800" dirty="0">
                <a:solidFill>
                  <a:srgbClr val="FF0000"/>
                </a:solidFill>
              </a:rPr>
              <a:t>(id)</a:t>
            </a:r>
            <a:r>
              <a:rPr lang="ko-KR" altLang="en-US" sz="2800" dirty="0">
                <a:solidFill>
                  <a:srgbClr val="FF0000"/>
                </a:solidFill>
              </a:rPr>
              <a:t>을 알아야 합니다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11734" y="3672181"/>
            <a:ext cx="8308738" cy="1322992"/>
            <a:chOff x="511734" y="1385928"/>
            <a:chExt cx="8308738" cy="1322992"/>
          </a:xfrm>
        </p:grpSpPr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4666104" y="2154838"/>
              <a:ext cx="637428" cy="554081"/>
            </a:xfrm>
            <a:prstGeom prst="cloudCallout">
              <a:avLst>
                <a:gd name="adj1" fmla="val -8622"/>
                <a:gd name="adj2" fmla="val -816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14371" y="2154839"/>
              <a:ext cx="8217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/>
                <a:t> </a:t>
              </a:r>
              <a:r>
                <a:rPr lang="ko-KR" altLang="en-US" sz="2800" dirty="0"/>
                <a:t>값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667122" y="1942489"/>
              <a:ext cx="30329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49" name="AutoShape 44"/>
            <p:cNvSpPr>
              <a:spLocks noChangeArrowheads="1"/>
            </p:cNvSpPr>
            <p:nvPr/>
          </p:nvSpPr>
          <p:spPr bwMode="auto">
            <a:xfrm>
              <a:off x="3150016" y="2102799"/>
              <a:ext cx="989936" cy="575260"/>
            </a:xfrm>
            <a:prstGeom prst="cloudCallout">
              <a:avLst>
                <a:gd name="adj1" fmla="val -4662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10314" y="2102798"/>
              <a:ext cx="12719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dirty="0" smtClean="0"/>
                <a:t>이름</a:t>
              </a:r>
              <a:endParaRPr lang="ko-KR" altLang="en-US" sz="28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1734" y="1385928"/>
              <a:ext cx="83087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3600" dirty="0" err="1"/>
                <a:t>ParamServlet?id</a:t>
              </a:r>
              <a:r>
                <a:rPr lang="en-US" altLang="ko-KR" sz="3600" dirty="0"/>
                <a:t>=</a:t>
              </a:r>
              <a:r>
                <a:rPr lang="en-US" altLang="ko-KR" sz="3600" dirty="0" err="1"/>
                <a:t>pinksung&amp;age</a:t>
              </a:r>
              <a:r>
                <a:rPr lang="en-US" altLang="ko-KR" sz="3600" dirty="0"/>
                <a:t>=15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282540" y="2030917"/>
              <a:ext cx="1249900" cy="605995"/>
              <a:chOff x="3864584" y="3235314"/>
              <a:chExt cx="1788638" cy="523220"/>
            </a:xfrm>
          </p:grpSpPr>
          <p:sp>
            <p:nvSpPr>
              <p:cNvPr id="15" name="AutoShape 44"/>
              <p:cNvSpPr>
                <a:spLocks noChangeArrowheads="1"/>
              </p:cNvSpPr>
              <p:nvPr/>
            </p:nvSpPr>
            <p:spPr bwMode="auto">
              <a:xfrm>
                <a:off x="3864584" y="3284984"/>
                <a:ext cx="1532134" cy="451397"/>
              </a:xfrm>
              <a:prstGeom prst="cloudCallout">
                <a:avLst>
                  <a:gd name="adj1" fmla="val -4662"/>
                  <a:gd name="adj2" fmla="val -718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ko-KR" altLang="en-US" sz="28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194069" y="3235314"/>
                <a:ext cx="14591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 smtClean="0"/>
                  <a:t> </a:t>
                </a:r>
                <a:r>
                  <a:rPr lang="ko-KR" altLang="en-US" sz="2800" dirty="0"/>
                  <a:t>값</a:t>
                </a:r>
              </a:p>
            </p:txBody>
          </p:sp>
        </p:grp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6280227" y="2088445"/>
              <a:ext cx="956070" cy="620475"/>
            </a:xfrm>
            <a:prstGeom prst="cloudCallout">
              <a:avLst>
                <a:gd name="adj1" fmla="val -8622"/>
                <a:gd name="adj2" fmla="val -816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0226" y="2150804"/>
              <a:ext cx="15321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dirty="0" smtClean="0"/>
                <a:t>이름</a:t>
              </a:r>
              <a:endParaRPr lang="ko-KR" altLang="en-US" sz="2800" dirty="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7439501" y="1942489"/>
              <a:ext cx="54165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스트링은</a:t>
            </a:r>
            <a:r>
              <a:rPr lang="ko-KR" altLang="en-US" sz="2400" dirty="0"/>
              <a:t> 사용자가 입력한 데이터를 서버로 전달하는 가장 단순하고 방법으로 널리 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 방법은 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요청했을 때 </a:t>
            </a:r>
            <a:r>
              <a:rPr lang="en-US" altLang="ko-KR" sz="2400" dirty="0"/>
              <a:t>URL </a:t>
            </a:r>
            <a:r>
              <a:rPr lang="ko-KR" altLang="en-US" sz="2400" dirty="0"/>
              <a:t>주소 뒤에 입력 데이터를 함께 제공하는 방법으로 다음과 같이 “리소스</a:t>
            </a:r>
            <a:r>
              <a:rPr lang="en-US" altLang="ko-KR" sz="2400" dirty="0"/>
              <a:t>?</a:t>
            </a:r>
            <a:r>
              <a:rPr lang="ko-KR" altLang="en-US" sz="2400" dirty="0"/>
              <a:t>이름</a:t>
            </a:r>
            <a:r>
              <a:rPr lang="en-US" altLang="ko-KR" sz="2400" dirty="0"/>
              <a:t>=</a:t>
            </a:r>
            <a:r>
              <a:rPr lang="ko-KR" altLang="en-US" sz="2400" dirty="0"/>
              <a:t>값”의 형식을 취합니다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0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웹 프로그래밍에서는 데이터가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서버로 전송되고 이렇게 전송된 데이터를 얻어오기 위해서 쿼리 </a:t>
            </a:r>
            <a:r>
              <a:rPr lang="ko-KR" altLang="en-US" sz="2400" dirty="0" err="1"/>
              <a:t>스트링에서</a:t>
            </a:r>
            <a:r>
              <a:rPr lang="ko-KR" altLang="en-US" sz="2400" dirty="0"/>
              <a:t> 언급한 이름을 알아야 데이터를 얻어올 수 있기 때문입니다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더 나아가서 웹 프로그래밍을 하다 보면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개발자가 직접 데이터를 넘겨주어야 할 경우가 있기 때문에 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자세히 언급할 것입니다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63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그럼 왜 데이터를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전송하는 걸까요</a:t>
            </a:r>
            <a:r>
              <a:rPr lang="en-US" altLang="ko-KR" sz="2400" dirty="0"/>
              <a:t>? </a:t>
            </a:r>
            <a:r>
              <a:rPr lang="ko-KR" altLang="en-US" sz="2400" dirty="0"/>
              <a:t>웹 프로그램에서는 현재 페이지의 정보를 바로 다음 페이지에서 전혀 알 수 없습니다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페이지가 </a:t>
            </a:r>
            <a:r>
              <a:rPr lang="ko-KR" altLang="en-US" sz="2400" dirty="0"/>
              <a:t>이동되어 버리면 이전 페이지의 값들은 모두 잃게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하지만 </a:t>
            </a:r>
            <a:r>
              <a:rPr lang="ko-KR" altLang="en-US" sz="2400" dirty="0"/>
              <a:t>프로그램을 하다 보면 </a:t>
            </a:r>
            <a:r>
              <a:rPr lang="ko-KR" altLang="en-US" sz="2400" b="1" dirty="0"/>
              <a:t>페이지 사이에 정보 교환이 필요한 경우</a:t>
            </a:r>
            <a:r>
              <a:rPr lang="ko-KR" altLang="en-US" sz="2400" dirty="0"/>
              <a:t>가 있는데 이를 위해서 웹 프로그래밍에서 제공하는 것이 </a:t>
            </a:r>
            <a:r>
              <a:rPr lang="ko-KR" altLang="en-US" sz="2400" b="1" dirty="0"/>
              <a:t>쿼리 </a:t>
            </a:r>
            <a:r>
              <a:rPr lang="ko-KR" altLang="en-US" sz="2400" b="1" dirty="0" err="1"/>
              <a:t>스트링</a:t>
            </a:r>
            <a:r>
              <a:rPr lang="ko-KR" altLang="en-US" sz="2400" dirty="0" err="1"/>
              <a:t>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39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쿼리 </a:t>
            </a:r>
            <a:r>
              <a:rPr lang="ko-KR" altLang="en-US" sz="2400" dirty="0" err="1" smtClean="0"/>
              <a:t>스트링은</a:t>
            </a:r>
            <a:r>
              <a:rPr lang="ko-KR" altLang="en-US" sz="2400" dirty="0" smtClean="0"/>
              <a:t> 브라우저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의 주소 입력란에서 확인할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다음은 쿼리 </a:t>
            </a:r>
            <a:r>
              <a:rPr lang="ko-KR" altLang="en-US" sz="2400" dirty="0" err="1" smtClean="0"/>
              <a:t>스트링에</a:t>
            </a:r>
            <a:r>
              <a:rPr lang="ko-KR" altLang="en-US" sz="2400" dirty="0" smtClean="0"/>
              <a:t> 대한 설명을 하기 위해서 포털 사이트에서 단어를 검색해 봅시다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2238928" descr="EMB0000083cbc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2" y="2492896"/>
            <a:ext cx="83893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08520" y="1484784"/>
            <a:ext cx="93610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 smtClean="0"/>
              <a:t>http</a:t>
            </a:r>
            <a:r>
              <a:rPr lang="en-US" altLang="ko-KR" sz="1100" dirty="0"/>
              <a:t>://search.naver.com/search.naver?where=nexearch&amp;query=abc+123+%EC%84%B1%EC%9C%A4%EC%A0%95&amp;sm=top_hty&amp;fbm=1&amp;ie=utf8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-36512" y="1730498"/>
            <a:ext cx="2339752" cy="1589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533754" y="1886231"/>
            <a:ext cx="1512168" cy="337581"/>
          </a:xfrm>
          <a:prstGeom prst="cloudCallout">
            <a:avLst>
              <a:gd name="adj1" fmla="val 15828"/>
              <a:gd name="adj2" fmla="val -9728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75489" y="1962203"/>
            <a:ext cx="628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100" dirty="0" smtClean="0"/>
              <a:t>① </a:t>
            </a:r>
            <a:r>
              <a:rPr lang="en-US" altLang="ko-KR" sz="1100" dirty="0" smtClean="0"/>
              <a:t>URL</a:t>
            </a:r>
            <a:endParaRPr lang="ko-KR" altLang="en-US" sz="1100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11760" y="1730500"/>
            <a:ext cx="6732240" cy="1589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08104" y="1886232"/>
            <a:ext cx="1584176" cy="337581"/>
          </a:xfrm>
          <a:prstGeom prst="cloudCallout">
            <a:avLst>
              <a:gd name="adj1" fmla="val -2497"/>
              <a:gd name="adj2" fmla="val -95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770977" y="1886232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② 쿼리 </a:t>
            </a:r>
            <a:r>
              <a:rPr lang="ko-KR" altLang="en-US" sz="1100" dirty="0" err="1" smtClean="0"/>
              <a:t>스트링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440668" y="404663"/>
            <a:ext cx="8262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주소 입력란에 나타난 내용을 보면 </a:t>
            </a:r>
            <a:r>
              <a:rPr lang="en-US" altLang="ko-KR" sz="2400" dirty="0"/>
              <a:t>?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구분자로</a:t>
            </a:r>
            <a:r>
              <a:rPr lang="ko-KR" altLang="en-US" sz="2400" dirty="0"/>
              <a:t> 하여 앞부분</a:t>
            </a:r>
            <a:r>
              <a:rPr lang="en-US" altLang="ko-KR" sz="2400" dirty="0"/>
              <a:t>(</a:t>
            </a:r>
            <a:r>
              <a:rPr lang="ko-KR" altLang="en-US" sz="2400" dirty="0"/>
              <a:t>①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en-US" altLang="ko-KR" sz="2400" dirty="0"/>
              <a:t>URL</a:t>
            </a:r>
            <a:r>
              <a:rPr lang="ko-KR" altLang="en-US" sz="2400" dirty="0"/>
              <a:t>이고 뒷부분</a:t>
            </a:r>
            <a:r>
              <a:rPr lang="en-US" altLang="ko-KR" sz="2400" dirty="0"/>
              <a:t>(</a:t>
            </a:r>
            <a:r>
              <a:rPr lang="ko-KR" altLang="en-US" sz="2400" dirty="0"/>
              <a:t>②</a:t>
            </a:r>
            <a:r>
              <a:rPr lang="en-US" altLang="ko-KR" sz="2400" dirty="0"/>
              <a:t>)</a:t>
            </a:r>
            <a:r>
              <a:rPr lang="ko-KR" altLang="en-US" sz="2400" dirty="0"/>
              <a:t>이 쿼리 </a:t>
            </a:r>
            <a:r>
              <a:rPr lang="ko-KR" altLang="en-US" sz="2400" dirty="0" err="1"/>
              <a:t>스트링이</a:t>
            </a:r>
            <a:r>
              <a:rPr lang="ko-KR" altLang="en-US" sz="2400" dirty="0"/>
              <a:t>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구조를 살펴보면 이름과 값으로 구성되어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3663312" descr="EMB0000083cbc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5" y="3933056"/>
            <a:ext cx="411285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8519" y="2021299"/>
            <a:ext cx="1130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where=</a:t>
            </a:r>
            <a:r>
              <a:rPr lang="en-US" altLang="ko-KR" dirty="0" err="1"/>
              <a:t>nexearch&amp;query</a:t>
            </a:r>
            <a:r>
              <a:rPr lang="en-US" altLang="ko-KR" dirty="0"/>
              <a:t>=abc+123+%EC%84%B1%EC%9C%A4%EC%A0%95&amp;sm=</a:t>
            </a:r>
            <a:r>
              <a:rPr lang="en-US" altLang="ko-KR" dirty="0" err="1"/>
              <a:t>top_hty&amp;fbm</a:t>
            </a:r>
            <a:r>
              <a:rPr lang="en-US" altLang="ko-KR" dirty="0"/>
              <a:t>=1&amp;ie=utf8</a:t>
            </a: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-108520" y="2501430"/>
            <a:ext cx="725287" cy="459114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6239" y="2597423"/>
            <a:ext cx="628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851801" y="2535582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943509" y="2578383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-36512" y="2370628"/>
            <a:ext cx="60149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55576" y="2372662"/>
            <a:ext cx="1008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1901284" y="2489612"/>
            <a:ext cx="725287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979712" y="2597423"/>
            <a:ext cx="628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3347864" y="2544319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19872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1835696" y="2379365"/>
            <a:ext cx="60149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2627784" y="2370628"/>
            <a:ext cx="504056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7872782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7872782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5" name="AutoShape 44"/>
          <p:cNvSpPr>
            <a:spLocks noChangeArrowheads="1"/>
          </p:cNvSpPr>
          <p:nvPr/>
        </p:nvSpPr>
        <p:spPr bwMode="auto">
          <a:xfrm>
            <a:off x="8448846" y="2544319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494699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7872782" y="2379365"/>
            <a:ext cx="4282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9251870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9251870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51" name="AutoShape 44"/>
          <p:cNvSpPr>
            <a:spLocks noChangeArrowheads="1"/>
          </p:cNvSpPr>
          <p:nvPr/>
        </p:nvSpPr>
        <p:spPr bwMode="auto">
          <a:xfrm>
            <a:off x="9827934" y="2544319"/>
            <a:ext cx="432697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9873788" y="2587120"/>
            <a:ext cx="3868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V="1">
            <a:off x="9328344" y="2379365"/>
            <a:ext cx="4282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9900918" y="2370628"/>
            <a:ext cx="14369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dirty="0"/>
          </a:p>
        </p:txBody>
      </p:sp>
      <p:sp>
        <p:nvSpPr>
          <p:cNvPr id="55" name="AutoShape 44"/>
          <p:cNvSpPr>
            <a:spLocks noChangeArrowheads="1"/>
          </p:cNvSpPr>
          <p:nvPr/>
        </p:nvSpPr>
        <p:spPr bwMode="auto">
          <a:xfrm>
            <a:off x="10188624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10188624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10764689" y="2544319"/>
            <a:ext cx="432048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0810541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V="1">
            <a:off x="10188624" y="2379365"/>
            <a:ext cx="2546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0548664" y="2370628"/>
            <a:ext cx="464305" cy="203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V="1">
            <a:off x="8376838" y="2372662"/>
            <a:ext cx="80367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467544" y="2843644"/>
            <a:ext cx="10729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①                       </a:t>
            </a:r>
            <a:r>
              <a:rPr lang="ko-KR" altLang="en-US" dirty="0"/>
              <a:t>② </a:t>
            </a:r>
            <a:r>
              <a:rPr lang="ko-KR" altLang="en-US" dirty="0" smtClean="0"/>
              <a:t>     </a:t>
            </a:r>
            <a:r>
              <a:rPr lang="ko-KR" altLang="en-US" dirty="0"/>
              <a:t>     </a:t>
            </a:r>
            <a:r>
              <a:rPr lang="ko-KR" altLang="en-US" dirty="0" smtClean="0"/>
              <a:t>                                                        ③              </a:t>
            </a:r>
            <a:r>
              <a:rPr lang="en-US" altLang="ko-KR" dirty="0" smtClean="0"/>
              <a:t>④        ⑤</a:t>
            </a:r>
            <a:r>
              <a:rPr lang="ko-KR" altLang="en-US" dirty="0" smtClean="0"/>
              <a:t>            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123" y="188640"/>
            <a:ext cx="8240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“</a:t>
            </a:r>
            <a:r>
              <a:rPr lang="en-US" altLang="ko-KR" sz="2400" dirty="0"/>
              <a:t>=” </a:t>
            </a:r>
            <a:r>
              <a:rPr lang="ko-KR" altLang="en-US" sz="2400" dirty="0"/>
              <a:t>기호를 중심으로 앞부분</a:t>
            </a:r>
            <a:r>
              <a:rPr lang="en-US" altLang="ko-KR" sz="2400" dirty="0"/>
              <a:t>(①)</a:t>
            </a:r>
            <a:r>
              <a:rPr lang="ko-KR" altLang="en-US" sz="2400" dirty="0"/>
              <a:t>이 이름이고 뒷부분</a:t>
            </a:r>
            <a:r>
              <a:rPr lang="en-US" altLang="ko-KR" sz="2400" dirty="0"/>
              <a:t>(②)</a:t>
            </a:r>
            <a:r>
              <a:rPr lang="ko-KR" altLang="en-US" sz="2400" dirty="0"/>
              <a:t>이 값입니다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두개</a:t>
            </a:r>
            <a:r>
              <a:rPr lang="ko-KR" altLang="en-US" sz="2400" dirty="0"/>
              <a:t> 이상일 경우에는 </a:t>
            </a:r>
            <a:r>
              <a:rPr lang="en-US" altLang="ko-KR" sz="2400" dirty="0"/>
              <a:t>&amp;</a:t>
            </a:r>
            <a:r>
              <a:rPr lang="ko-KR" altLang="en-US" sz="2400" dirty="0"/>
              <a:t>로 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연결합니다</a:t>
            </a:r>
            <a:r>
              <a:rPr lang="en-US" altLang="ko-KR" sz="2400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556" y="3429000"/>
            <a:ext cx="8294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위 문장은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구성된 것임을 알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</a:t>
            </a:r>
            <a:r>
              <a:rPr lang="en-US" altLang="ko-KR" sz="2400" dirty="0"/>
              <a:t>URL </a:t>
            </a:r>
            <a:r>
              <a:rPr lang="ko-KR" altLang="en-US" sz="2400" dirty="0" err="1"/>
              <a:t>인코딩</a:t>
            </a:r>
            <a:r>
              <a:rPr lang="ko-KR" altLang="en-US" sz="2400" dirty="0"/>
              <a:t> 규칙은 위 그림에서 볼 수 있듯이 영문자 대소문자와 숫자는 그대로 전달되며 변환되지 않지만 공백은 </a:t>
            </a:r>
            <a:r>
              <a:rPr lang="en-US" altLang="ko-KR" sz="2400" dirty="0"/>
              <a:t>+</a:t>
            </a:r>
            <a:r>
              <a:rPr lang="ko-KR" altLang="en-US" sz="2400" dirty="0"/>
              <a:t>로 변환되어 전달되고 한글은 </a:t>
            </a:r>
            <a:r>
              <a:rPr lang="en-US" altLang="ko-KR" sz="2400" dirty="0"/>
              <a:t>% </a:t>
            </a:r>
            <a:r>
              <a:rPr lang="ko-KR" altLang="en-US" sz="2400" dirty="0"/>
              <a:t>기호와 함께 </a:t>
            </a:r>
            <a:r>
              <a:rPr lang="en-US" altLang="ko-KR" sz="2400" dirty="0"/>
              <a:t>16 </a:t>
            </a:r>
            <a:r>
              <a:rPr lang="ko-KR" altLang="en-US" sz="2400" dirty="0"/>
              <a:t>진수로 변환되어 전달됩니다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</a:t>
            </a:r>
            <a:r>
              <a:rPr lang="en-US" altLang="ko-KR" sz="2400" dirty="0"/>
              <a:t>name=value</a:t>
            </a:r>
            <a:r>
              <a:rPr lang="ko-KR" altLang="en-US" sz="2400" dirty="0"/>
              <a:t>들은 </a:t>
            </a:r>
            <a:r>
              <a:rPr lang="en-US" altLang="ko-KR" sz="2400" dirty="0"/>
              <a:t>&amp; </a:t>
            </a:r>
            <a:r>
              <a:rPr lang="ko-KR" altLang="en-US" sz="2400" dirty="0"/>
              <a:t>기호로 구분됩니다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59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6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r>
              <a:rPr lang="en-US" altLang="ko-KR" dirty="0"/>
              <a:t> protected void </a:t>
            </a:r>
            <a:r>
              <a:rPr lang="en-US" altLang="ko-KR" dirty="0" err="1"/>
              <a:t>doGet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en-US" altLang="ko-KR" dirty="0"/>
              <a:t>response) </a:t>
            </a:r>
          </a:p>
          <a:p>
            <a:r>
              <a:rPr lang="en-US" altLang="ko-KR" dirty="0" smtClean="0"/>
              <a:t>                     throws </a:t>
            </a:r>
            <a:r>
              <a:rPr lang="en-US" altLang="ko-KR" dirty="0" err="1"/>
              <a:t>ServletException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 {</a:t>
            </a:r>
          </a:p>
          <a:p>
            <a:pPr lvl="2"/>
            <a:r>
              <a:rPr lang="en-US" altLang="ko-KR" sz="2400" b="1" dirty="0">
                <a:solidFill>
                  <a:srgbClr val="0000FF"/>
                </a:solidFill>
              </a:rPr>
              <a:t>// </a:t>
            </a:r>
            <a:r>
              <a:rPr lang="ko-KR" altLang="en-US" sz="2400" b="1" dirty="0">
                <a:solidFill>
                  <a:srgbClr val="0000FF"/>
                </a:solidFill>
              </a:rPr>
              <a:t>클라이언트에게 응답할 페이지 정보를 </a:t>
            </a:r>
            <a:r>
              <a:rPr lang="ko-KR" altLang="en-US" sz="2400" b="1" dirty="0" err="1">
                <a:solidFill>
                  <a:srgbClr val="0000FF"/>
                </a:solidFill>
              </a:rPr>
              <a:t>셋팅한다</a:t>
            </a:r>
            <a:r>
              <a:rPr lang="en-US" altLang="ko-KR" sz="2400" b="1" dirty="0">
                <a:solidFill>
                  <a:srgbClr val="0000FF"/>
                </a:solidFill>
              </a:rPr>
              <a:t>.</a:t>
            </a:r>
            <a:endParaRPr lang="ko-KR" altLang="en-US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response.setContentType</a:t>
            </a:r>
            <a:r>
              <a:rPr lang="en-US" altLang="ko-KR" sz="2400" b="1" dirty="0">
                <a:solidFill>
                  <a:srgbClr val="0000FF"/>
                </a:solidFill>
              </a:rPr>
              <a:t>("text/html");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>
                <a:solidFill>
                  <a:srgbClr val="0000FF"/>
                </a:solidFill>
              </a:rPr>
              <a:t>// [</a:t>
            </a:r>
            <a:r>
              <a:rPr lang="en-US" altLang="ko-KR" sz="2400" b="1" dirty="0" err="1">
                <a:solidFill>
                  <a:srgbClr val="0000FF"/>
                </a:solidFill>
              </a:rPr>
              <a:t>Ctrl+Shift</a:t>
            </a:r>
            <a:r>
              <a:rPr lang="en-US" altLang="ko-KR" sz="2400" b="1" dirty="0">
                <a:solidFill>
                  <a:srgbClr val="0000FF"/>
                </a:solidFill>
              </a:rPr>
              <a:t>+</a:t>
            </a:r>
            <a:r>
              <a:rPr lang="ko-KR" altLang="en-US" sz="2400" b="1" dirty="0" err="1">
                <a:solidFill>
                  <a:srgbClr val="0000FF"/>
                </a:solidFill>
              </a:rPr>
              <a:t>오우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</a:rPr>
              <a:t>알파벳</a:t>
            </a:r>
            <a:r>
              <a:rPr lang="en-US" altLang="ko-KR" sz="2400" b="1" dirty="0">
                <a:solidFill>
                  <a:srgbClr val="0000FF"/>
                </a:solidFill>
              </a:rPr>
              <a:t>)] : </a:t>
            </a:r>
            <a:r>
              <a:rPr lang="ko-KR" altLang="en-US" sz="2400" b="1" dirty="0">
                <a:solidFill>
                  <a:srgbClr val="0000FF"/>
                </a:solidFill>
              </a:rPr>
              <a:t>자동 </a:t>
            </a:r>
            <a:r>
              <a:rPr lang="en-US" altLang="ko-KR" sz="2400" b="1" dirty="0">
                <a:solidFill>
                  <a:srgbClr val="0000FF"/>
                </a:solidFill>
              </a:rPr>
              <a:t>import 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PrintWriter</a:t>
            </a:r>
            <a:r>
              <a:rPr lang="en-US" altLang="ko-KR" sz="2400" b="1" dirty="0">
                <a:solidFill>
                  <a:srgbClr val="0000FF"/>
                </a:solidFill>
              </a:rPr>
              <a:t> out=</a:t>
            </a:r>
            <a:r>
              <a:rPr lang="en-US" altLang="ko-KR" sz="2400" b="1" dirty="0" err="1">
                <a:solidFill>
                  <a:srgbClr val="0000FF"/>
                </a:solidFill>
              </a:rPr>
              <a:t>response.getWriter</a:t>
            </a:r>
            <a:r>
              <a:rPr lang="en-US" altLang="ko-KR" sz="2400" b="1" dirty="0">
                <a:solidFill>
                  <a:srgbClr val="0000FF"/>
                </a:solidFill>
              </a:rPr>
              <a:t>();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out.print</a:t>
            </a:r>
            <a:r>
              <a:rPr lang="en-US" altLang="ko-KR" sz="2400" b="1" dirty="0">
                <a:solidFill>
                  <a:srgbClr val="0000FF"/>
                </a:solidFill>
              </a:rPr>
              <a:t>("&lt;html&gt;&lt;body&gt;&lt;h1&gt;");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out.print</a:t>
            </a:r>
            <a:r>
              <a:rPr lang="en-US" altLang="ko-KR" sz="2400" b="1" dirty="0">
                <a:solidFill>
                  <a:srgbClr val="0000FF"/>
                </a:solidFill>
              </a:rPr>
              <a:t>("Hello Servlet");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out.print</a:t>
            </a:r>
            <a:r>
              <a:rPr lang="en-US" altLang="ko-KR" sz="2400" b="1" dirty="0">
                <a:solidFill>
                  <a:srgbClr val="0000FF"/>
                </a:solidFill>
              </a:rPr>
              <a:t>("&lt;/h1&gt;&lt;/body&gt;&lt;/html&gt;");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out.close</a:t>
            </a:r>
            <a:r>
              <a:rPr lang="en-US" altLang="ko-KR" sz="2400" b="1" dirty="0">
                <a:solidFill>
                  <a:srgbClr val="0000FF"/>
                </a:solidFill>
              </a:rPr>
              <a:t>();</a:t>
            </a:r>
            <a:endParaRPr lang="en-US" altLang="ko-KR" sz="2400" dirty="0">
              <a:solidFill>
                <a:srgbClr val="0000FF"/>
              </a:solidFill>
            </a:endParaRPr>
          </a:p>
          <a:p>
            <a:r>
              <a:rPr lang="en-US" altLang="ko-KR" dirty="0" smtClean="0"/>
              <a:t>  }</a:t>
            </a:r>
            <a:endParaRPr lang="en-US" altLang="ko-KR" dirty="0"/>
          </a:p>
          <a:p>
            <a:pPr fontAlgn="base"/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1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10764689" y="2544319"/>
            <a:ext cx="432048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0810541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4122" y="188640"/>
            <a:ext cx="84943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데이터가 전송되는 것은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전송방식을 </a:t>
            </a:r>
            <a:r>
              <a:rPr lang="en-US" altLang="ko-KR" sz="2400" dirty="0"/>
              <a:t>get</a:t>
            </a:r>
            <a:r>
              <a:rPr lang="ko-KR" altLang="en-US" sz="2400" dirty="0"/>
              <a:t>으로 하여 서버로 데이터를 보낼 때 살펴볼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서버로 </a:t>
            </a:r>
            <a:r>
              <a:rPr lang="ko-KR" altLang="en-US" sz="2400" dirty="0"/>
              <a:t>데이터를 전송하기 위해서는 데이터를 입력할 수 있는 텍스트 박스가 필요합니다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텍스트 박스는 </a:t>
            </a:r>
            <a:r>
              <a:rPr lang="en-US" altLang="ko-KR" sz="2400" dirty="0"/>
              <a:t>&lt;input&gt; </a:t>
            </a:r>
            <a:r>
              <a:rPr lang="ko-KR" altLang="en-US" sz="2400" dirty="0"/>
              <a:t>태그에 </a:t>
            </a:r>
            <a:r>
              <a:rPr lang="en-US" altLang="ko-KR" sz="2400" dirty="0"/>
              <a:t>type </a:t>
            </a:r>
            <a:r>
              <a:rPr lang="ko-KR" altLang="en-US" sz="2400" dirty="0"/>
              <a:t>속성 값을 </a:t>
            </a:r>
            <a:r>
              <a:rPr lang="en-US" altLang="ko-KR" sz="2400" dirty="0"/>
              <a:t>"text"</a:t>
            </a:r>
            <a:r>
              <a:rPr lang="ko-KR" altLang="en-US" sz="2400" dirty="0"/>
              <a:t>로 해야 만들 수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789626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텍스트 박스 기본 형식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4581128"/>
            <a:ext cx="734481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&lt;input type="text" name="</a:t>
            </a:r>
            <a:r>
              <a:rPr lang="ko-KR" altLang="en-US" sz="2400" dirty="0"/>
              <a:t>텍스트 박스 이름</a:t>
            </a:r>
            <a:r>
              <a:rPr lang="en-US" altLang="ko-KR" sz="2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315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6460" y="3446957"/>
            <a:ext cx="6120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/>
              <a:t>http://</a:t>
            </a:r>
            <a:r>
              <a:rPr lang="en-US" altLang="ko-KR" sz="1400" dirty="0" smtClean="0"/>
              <a:t>localhost:8181/web-study-02/ParamServlet?id=pinksung&amp;age=15 </a:t>
            </a:r>
            <a:endParaRPr lang="en-US" altLang="ko-KR" sz="1400" dirty="0"/>
          </a:p>
        </p:txBody>
      </p:sp>
      <p:pic>
        <p:nvPicPr>
          <p:cNvPr id="2051" name="Picture 3" descr="G:\원고\로드북\_____jsp\img\ch02\2-02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2" y="4085429"/>
            <a:ext cx="5354736" cy="85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 flipV="1">
            <a:off x="539552" y="3682726"/>
            <a:ext cx="1080120" cy="830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76056" y="3682726"/>
            <a:ext cx="1080120" cy="8305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6460" y="260648"/>
            <a:ext cx="8402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서버로 </a:t>
            </a:r>
            <a:r>
              <a:rPr lang="ko-KR" altLang="en-US" sz="2400" dirty="0"/>
              <a:t>보낼 데이터가 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나이와 같이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이상일 경우에는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속성에 이름을 정해주어서 구분 가능하도록 합니다</a:t>
            </a:r>
            <a:r>
              <a:rPr lang="en-US" altLang="ko-KR" sz="2400" dirty="0"/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484784"/>
            <a:ext cx="6702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</a:t>
            </a:r>
            <a:r>
              <a:rPr lang="ko-KR" altLang="en-US" sz="2400" dirty="0"/>
              <a:t>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입력 받기 위한 텍스트 박스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2276286"/>
            <a:ext cx="7344816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&lt;input type="text" name="id"&gt;</a:t>
            </a:r>
          </a:p>
          <a:p>
            <a:r>
              <a:rPr lang="en-US" altLang="ko-KR" sz="2400" dirty="0"/>
              <a:t>&lt;input type="text" name="age"&gt;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6460" y="5229200"/>
            <a:ext cx="8041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텍스트 박스에 입력된 내용이 서버로 전달될 때에는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 값에 지정한 텍스트 박스의 이름에 실려 갑니다</a:t>
            </a:r>
            <a:r>
              <a:rPr lang="en-US" altLang="ko-KR" sz="2400" dirty="0"/>
              <a:t>. [</a:t>
            </a:r>
            <a:r>
              <a:rPr lang="ko-KR" altLang="en-US" sz="2400" dirty="0"/>
              <a:t>전송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클릭하면 브라우저 주소 입력란에 다음과 같은 내용들이 나타납니다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50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6460" y="260648"/>
            <a:ext cx="8402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브라우저 주소 입력란을 살펴보면 사용자가 입력한 값이 쿼리 </a:t>
            </a:r>
            <a:r>
              <a:rPr lang="ko-KR" altLang="en-US" sz="2400" dirty="0" err="1"/>
              <a:t>스트링인</a:t>
            </a:r>
            <a:r>
              <a:rPr lang="ko-KR" altLang="en-US" sz="2400" dirty="0"/>
              <a:t> “이름</a:t>
            </a:r>
            <a:r>
              <a:rPr lang="en-US" altLang="ko-KR" sz="2400" dirty="0"/>
              <a:t>=</a:t>
            </a:r>
            <a:r>
              <a:rPr lang="ko-KR" altLang="en-US" sz="2400" dirty="0"/>
              <a:t>값” 형태로 서버 페이지에 전달되는 것을 확인할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다음 그림은 </a:t>
            </a:r>
            <a:r>
              <a:rPr lang="ko-KR" altLang="en-US" sz="2400" dirty="0"/>
              <a:t>브라우저의 주소란에 출력된 내용 중 일부인 </a:t>
            </a:r>
            <a:r>
              <a:rPr lang="en-US" altLang="ko-KR" sz="2400" dirty="0"/>
              <a:t>id </a:t>
            </a:r>
            <a:r>
              <a:rPr lang="ko-KR" altLang="en-US" sz="2400" dirty="0"/>
              <a:t>값이 서버로 전송되는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만 표현한 것입니다</a:t>
            </a:r>
            <a:r>
              <a:rPr lang="en-US" altLang="ko-KR" sz="2400" dirty="0"/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263" y="4598268"/>
            <a:ext cx="1651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id=</a:t>
            </a:r>
            <a:r>
              <a:rPr lang="en-US" altLang="ko-KR" sz="2000" dirty="0" err="1"/>
              <a:t>pinksung</a:t>
            </a:r>
            <a:endParaRPr lang="en-US" altLang="ko-KR" sz="2000" dirty="0"/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455235" y="5161298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46943" y="5204099"/>
            <a:ext cx="485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/>
              <a:t>값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217256" y="4998378"/>
            <a:ext cx="1008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467544" y="5115328"/>
            <a:ext cx="749712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39552" y="5209455"/>
            <a:ext cx="625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668263" y="4998378"/>
            <a:ext cx="35622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pic>
        <p:nvPicPr>
          <p:cNvPr id="18" name="Picture 2" descr="G:\원고\로드북\_____jsp\img\ch02\2-02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43" y="3950196"/>
            <a:ext cx="5076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777827" y="35181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&lt;input type="text" name="id"&gt;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811278" y="2953097"/>
            <a:ext cx="5924732" cy="1647825"/>
          </a:xfrm>
          <a:custGeom>
            <a:avLst/>
            <a:gdLst>
              <a:gd name="connsiteX0" fmla="*/ 5924732 w 5924732"/>
              <a:gd name="connsiteY0" fmla="*/ 647700 h 1647825"/>
              <a:gd name="connsiteX1" fmla="*/ 5896157 w 5924732"/>
              <a:gd name="connsiteY1" fmla="*/ 600075 h 1647825"/>
              <a:gd name="connsiteX2" fmla="*/ 5781857 w 5924732"/>
              <a:gd name="connsiteY2" fmla="*/ 466725 h 1647825"/>
              <a:gd name="connsiteX3" fmla="*/ 5734232 w 5924732"/>
              <a:gd name="connsiteY3" fmla="*/ 438150 h 1647825"/>
              <a:gd name="connsiteX4" fmla="*/ 5677082 w 5924732"/>
              <a:gd name="connsiteY4" fmla="*/ 381000 h 1647825"/>
              <a:gd name="connsiteX5" fmla="*/ 5658032 w 5924732"/>
              <a:gd name="connsiteY5" fmla="*/ 352425 h 1647825"/>
              <a:gd name="connsiteX6" fmla="*/ 5629457 w 5924732"/>
              <a:gd name="connsiteY6" fmla="*/ 333375 h 1647825"/>
              <a:gd name="connsiteX7" fmla="*/ 5572307 w 5924732"/>
              <a:gd name="connsiteY7" fmla="*/ 295275 h 1647825"/>
              <a:gd name="connsiteX8" fmla="*/ 5543732 w 5924732"/>
              <a:gd name="connsiteY8" fmla="*/ 266700 h 1647825"/>
              <a:gd name="connsiteX9" fmla="*/ 5515157 w 5924732"/>
              <a:gd name="connsiteY9" fmla="*/ 257175 h 1647825"/>
              <a:gd name="connsiteX10" fmla="*/ 5391332 w 5924732"/>
              <a:gd name="connsiteY10" fmla="*/ 209550 h 1647825"/>
              <a:gd name="connsiteX11" fmla="*/ 5296082 w 5924732"/>
              <a:gd name="connsiteY11" fmla="*/ 180975 h 1647825"/>
              <a:gd name="connsiteX12" fmla="*/ 5200832 w 5924732"/>
              <a:gd name="connsiteY12" fmla="*/ 152400 h 1647825"/>
              <a:gd name="connsiteX13" fmla="*/ 5124632 w 5924732"/>
              <a:gd name="connsiteY13" fmla="*/ 142875 h 1647825"/>
              <a:gd name="connsiteX14" fmla="*/ 4991282 w 5924732"/>
              <a:gd name="connsiteY14" fmla="*/ 114300 h 1647825"/>
              <a:gd name="connsiteX15" fmla="*/ 4924607 w 5924732"/>
              <a:gd name="connsiteY15" fmla="*/ 104775 h 1647825"/>
              <a:gd name="connsiteX16" fmla="*/ 4867457 w 5924732"/>
              <a:gd name="connsiteY16" fmla="*/ 95250 h 1647825"/>
              <a:gd name="connsiteX17" fmla="*/ 4800782 w 5924732"/>
              <a:gd name="connsiteY17" fmla="*/ 85725 h 1647825"/>
              <a:gd name="connsiteX18" fmla="*/ 4753157 w 5924732"/>
              <a:gd name="connsiteY18" fmla="*/ 76200 h 1647825"/>
              <a:gd name="connsiteX19" fmla="*/ 4572182 w 5924732"/>
              <a:gd name="connsiteY19" fmla="*/ 57150 h 1647825"/>
              <a:gd name="connsiteX20" fmla="*/ 4524557 w 5924732"/>
              <a:gd name="connsiteY20" fmla="*/ 47625 h 1647825"/>
              <a:gd name="connsiteX21" fmla="*/ 4457882 w 5924732"/>
              <a:gd name="connsiteY21" fmla="*/ 38100 h 1647825"/>
              <a:gd name="connsiteX22" fmla="*/ 4410257 w 5924732"/>
              <a:gd name="connsiteY22" fmla="*/ 28575 h 1647825"/>
              <a:gd name="connsiteX23" fmla="*/ 4086407 w 5924732"/>
              <a:gd name="connsiteY23" fmla="*/ 19050 h 1647825"/>
              <a:gd name="connsiteX24" fmla="*/ 3934007 w 5924732"/>
              <a:gd name="connsiteY24" fmla="*/ 9525 h 1647825"/>
              <a:gd name="connsiteX25" fmla="*/ 3895907 w 5924732"/>
              <a:gd name="connsiteY25" fmla="*/ 0 h 1647825"/>
              <a:gd name="connsiteX26" fmla="*/ 2733857 w 5924732"/>
              <a:gd name="connsiteY26" fmla="*/ 9525 h 1647825"/>
              <a:gd name="connsiteX27" fmla="*/ 2619557 w 5924732"/>
              <a:gd name="connsiteY27" fmla="*/ 28575 h 1647825"/>
              <a:gd name="connsiteX28" fmla="*/ 2457632 w 5924732"/>
              <a:gd name="connsiteY28" fmla="*/ 47625 h 1647825"/>
              <a:gd name="connsiteX29" fmla="*/ 2419532 w 5924732"/>
              <a:gd name="connsiteY29" fmla="*/ 57150 h 1647825"/>
              <a:gd name="connsiteX30" fmla="*/ 2305232 w 5924732"/>
              <a:gd name="connsiteY30" fmla="*/ 76200 h 1647825"/>
              <a:gd name="connsiteX31" fmla="*/ 2248082 w 5924732"/>
              <a:gd name="connsiteY31" fmla="*/ 95250 h 1647825"/>
              <a:gd name="connsiteX32" fmla="*/ 2162357 w 5924732"/>
              <a:gd name="connsiteY32" fmla="*/ 114300 h 1647825"/>
              <a:gd name="connsiteX33" fmla="*/ 2105207 w 5924732"/>
              <a:gd name="connsiteY33" fmla="*/ 133350 h 1647825"/>
              <a:gd name="connsiteX34" fmla="*/ 2067107 w 5924732"/>
              <a:gd name="connsiteY34" fmla="*/ 142875 h 1647825"/>
              <a:gd name="connsiteX35" fmla="*/ 2000432 w 5924732"/>
              <a:gd name="connsiteY35" fmla="*/ 161925 h 1647825"/>
              <a:gd name="connsiteX36" fmla="*/ 1971857 w 5924732"/>
              <a:gd name="connsiteY36" fmla="*/ 171450 h 1647825"/>
              <a:gd name="connsiteX37" fmla="*/ 1933757 w 5924732"/>
              <a:gd name="connsiteY37" fmla="*/ 180975 h 1647825"/>
              <a:gd name="connsiteX38" fmla="*/ 1905182 w 5924732"/>
              <a:gd name="connsiteY38" fmla="*/ 190500 h 1647825"/>
              <a:gd name="connsiteX39" fmla="*/ 1867082 w 5924732"/>
              <a:gd name="connsiteY39" fmla="*/ 200025 h 1647825"/>
              <a:gd name="connsiteX40" fmla="*/ 1838507 w 5924732"/>
              <a:gd name="connsiteY40" fmla="*/ 209550 h 1647825"/>
              <a:gd name="connsiteX41" fmla="*/ 1762307 w 5924732"/>
              <a:gd name="connsiteY41" fmla="*/ 228600 h 1647825"/>
              <a:gd name="connsiteX42" fmla="*/ 1667057 w 5924732"/>
              <a:gd name="connsiteY42" fmla="*/ 266700 h 1647825"/>
              <a:gd name="connsiteX43" fmla="*/ 1590857 w 5924732"/>
              <a:gd name="connsiteY43" fmla="*/ 304800 h 1647825"/>
              <a:gd name="connsiteX44" fmla="*/ 1524182 w 5924732"/>
              <a:gd name="connsiteY44" fmla="*/ 323850 h 1647825"/>
              <a:gd name="connsiteX45" fmla="*/ 1457507 w 5924732"/>
              <a:gd name="connsiteY45" fmla="*/ 371475 h 1647825"/>
              <a:gd name="connsiteX46" fmla="*/ 1428932 w 5924732"/>
              <a:gd name="connsiteY46" fmla="*/ 381000 h 1647825"/>
              <a:gd name="connsiteX47" fmla="*/ 1381307 w 5924732"/>
              <a:gd name="connsiteY47" fmla="*/ 419100 h 1647825"/>
              <a:gd name="connsiteX48" fmla="*/ 1333682 w 5924732"/>
              <a:gd name="connsiteY48" fmla="*/ 438150 h 1647825"/>
              <a:gd name="connsiteX49" fmla="*/ 1267007 w 5924732"/>
              <a:gd name="connsiteY49" fmla="*/ 476250 h 1647825"/>
              <a:gd name="connsiteX50" fmla="*/ 1238432 w 5924732"/>
              <a:gd name="connsiteY50" fmla="*/ 485775 h 1647825"/>
              <a:gd name="connsiteX51" fmla="*/ 1190807 w 5924732"/>
              <a:gd name="connsiteY51" fmla="*/ 504825 h 1647825"/>
              <a:gd name="connsiteX52" fmla="*/ 1114607 w 5924732"/>
              <a:gd name="connsiteY52" fmla="*/ 552450 h 1647825"/>
              <a:gd name="connsiteX53" fmla="*/ 1038407 w 5924732"/>
              <a:gd name="connsiteY53" fmla="*/ 600075 h 1647825"/>
              <a:gd name="connsiteX54" fmla="*/ 981257 w 5924732"/>
              <a:gd name="connsiteY54" fmla="*/ 628650 h 1647825"/>
              <a:gd name="connsiteX55" fmla="*/ 924107 w 5924732"/>
              <a:gd name="connsiteY55" fmla="*/ 657225 h 1647825"/>
              <a:gd name="connsiteX56" fmla="*/ 847907 w 5924732"/>
              <a:gd name="connsiteY56" fmla="*/ 704850 h 1647825"/>
              <a:gd name="connsiteX57" fmla="*/ 762182 w 5924732"/>
              <a:gd name="connsiteY57" fmla="*/ 752475 h 1647825"/>
              <a:gd name="connsiteX58" fmla="*/ 685982 w 5924732"/>
              <a:gd name="connsiteY58" fmla="*/ 800100 h 1647825"/>
              <a:gd name="connsiteX59" fmla="*/ 609782 w 5924732"/>
              <a:gd name="connsiteY59" fmla="*/ 847725 h 1647825"/>
              <a:gd name="connsiteX60" fmla="*/ 571682 w 5924732"/>
              <a:gd name="connsiteY60" fmla="*/ 885825 h 1647825"/>
              <a:gd name="connsiteX61" fmla="*/ 495482 w 5924732"/>
              <a:gd name="connsiteY61" fmla="*/ 942975 h 1647825"/>
              <a:gd name="connsiteX62" fmla="*/ 457382 w 5924732"/>
              <a:gd name="connsiteY62" fmla="*/ 971550 h 1647825"/>
              <a:gd name="connsiteX63" fmla="*/ 390707 w 5924732"/>
              <a:gd name="connsiteY63" fmla="*/ 1028700 h 1647825"/>
              <a:gd name="connsiteX64" fmla="*/ 333557 w 5924732"/>
              <a:gd name="connsiteY64" fmla="*/ 1085850 h 1647825"/>
              <a:gd name="connsiteX65" fmla="*/ 304982 w 5924732"/>
              <a:gd name="connsiteY65" fmla="*/ 1114425 h 1647825"/>
              <a:gd name="connsiteX66" fmla="*/ 276407 w 5924732"/>
              <a:gd name="connsiteY66" fmla="*/ 1143000 h 1647825"/>
              <a:gd name="connsiteX67" fmla="*/ 247832 w 5924732"/>
              <a:gd name="connsiteY67" fmla="*/ 1181100 h 1647825"/>
              <a:gd name="connsiteX68" fmla="*/ 238307 w 5924732"/>
              <a:gd name="connsiteY68" fmla="*/ 1209675 h 1647825"/>
              <a:gd name="connsiteX69" fmla="*/ 190682 w 5924732"/>
              <a:gd name="connsiteY69" fmla="*/ 1266825 h 1647825"/>
              <a:gd name="connsiteX70" fmla="*/ 181157 w 5924732"/>
              <a:gd name="connsiteY70" fmla="*/ 1295400 h 1647825"/>
              <a:gd name="connsiteX71" fmla="*/ 143057 w 5924732"/>
              <a:gd name="connsiteY71" fmla="*/ 1362075 h 1647825"/>
              <a:gd name="connsiteX72" fmla="*/ 133532 w 5924732"/>
              <a:gd name="connsiteY72" fmla="*/ 1390650 h 1647825"/>
              <a:gd name="connsiteX73" fmla="*/ 104957 w 5924732"/>
              <a:gd name="connsiteY73" fmla="*/ 1419225 h 1647825"/>
              <a:gd name="connsiteX74" fmla="*/ 85907 w 5924732"/>
              <a:gd name="connsiteY74" fmla="*/ 1457325 h 1647825"/>
              <a:gd name="connsiteX75" fmla="*/ 66857 w 5924732"/>
              <a:gd name="connsiteY75" fmla="*/ 1485900 h 1647825"/>
              <a:gd name="connsiteX76" fmla="*/ 47807 w 5924732"/>
              <a:gd name="connsiteY76" fmla="*/ 1524000 h 1647825"/>
              <a:gd name="connsiteX77" fmla="*/ 9707 w 5924732"/>
              <a:gd name="connsiteY77" fmla="*/ 1581150 h 1647825"/>
              <a:gd name="connsiteX78" fmla="*/ 182 w 5924732"/>
              <a:gd name="connsiteY78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924732" h="1647825">
                <a:moveTo>
                  <a:pt x="5924732" y="647700"/>
                </a:moveTo>
                <a:cubicBezTo>
                  <a:pt x="5915207" y="631825"/>
                  <a:pt x="5906096" y="615694"/>
                  <a:pt x="5896157" y="600075"/>
                </a:cubicBezTo>
                <a:cubicBezTo>
                  <a:pt x="5866646" y="553700"/>
                  <a:pt x="5829510" y="495317"/>
                  <a:pt x="5781857" y="466725"/>
                </a:cubicBezTo>
                <a:cubicBezTo>
                  <a:pt x="5765982" y="457200"/>
                  <a:pt x="5748560" y="449873"/>
                  <a:pt x="5734232" y="438150"/>
                </a:cubicBezTo>
                <a:cubicBezTo>
                  <a:pt x="5713381" y="421090"/>
                  <a:pt x="5694980" y="401136"/>
                  <a:pt x="5677082" y="381000"/>
                </a:cubicBezTo>
                <a:cubicBezTo>
                  <a:pt x="5669477" y="372444"/>
                  <a:pt x="5666127" y="360520"/>
                  <a:pt x="5658032" y="352425"/>
                </a:cubicBezTo>
                <a:cubicBezTo>
                  <a:pt x="5649937" y="344330"/>
                  <a:pt x="5638251" y="340704"/>
                  <a:pt x="5629457" y="333375"/>
                </a:cubicBezTo>
                <a:cubicBezTo>
                  <a:pt x="5581891" y="293737"/>
                  <a:pt x="5622525" y="312014"/>
                  <a:pt x="5572307" y="295275"/>
                </a:cubicBezTo>
                <a:cubicBezTo>
                  <a:pt x="5562782" y="285750"/>
                  <a:pt x="5554940" y="274172"/>
                  <a:pt x="5543732" y="266700"/>
                </a:cubicBezTo>
                <a:cubicBezTo>
                  <a:pt x="5535378" y="261131"/>
                  <a:pt x="5524385" y="261130"/>
                  <a:pt x="5515157" y="257175"/>
                </a:cubicBezTo>
                <a:cubicBezTo>
                  <a:pt x="5401336" y="208394"/>
                  <a:pt x="5594007" y="277108"/>
                  <a:pt x="5391332" y="209550"/>
                </a:cubicBezTo>
                <a:cubicBezTo>
                  <a:pt x="5189275" y="142198"/>
                  <a:pt x="5440034" y="224161"/>
                  <a:pt x="5296082" y="180975"/>
                </a:cubicBezTo>
                <a:cubicBezTo>
                  <a:pt x="5264324" y="171448"/>
                  <a:pt x="5233763" y="157889"/>
                  <a:pt x="5200832" y="152400"/>
                </a:cubicBezTo>
                <a:cubicBezTo>
                  <a:pt x="5175583" y="148192"/>
                  <a:pt x="5150005" y="146258"/>
                  <a:pt x="5124632" y="142875"/>
                </a:cubicBezTo>
                <a:cubicBezTo>
                  <a:pt x="4969969" y="122253"/>
                  <a:pt x="5146574" y="147577"/>
                  <a:pt x="4991282" y="114300"/>
                </a:cubicBezTo>
                <a:cubicBezTo>
                  <a:pt x="4969330" y="109596"/>
                  <a:pt x="4946797" y="108189"/>
                  <a:pt x="4924607" y="104775"/>
                </a:cubicBezTo>
                <a:cubicBezTo>
                  <a:pt x="4905519" y="101838"/>
                  <a:pt x="4886545" y="98187"/>
                  <a:pt x="4867457" y="95250"/>
                </a:cubicBezTo>
                <a:cubicBezTo>
                  <a:pt x="4845267" y="91836"/>
                  <a:pt x="4822927" y="89416"/>
                  <a:pt x="4800782" y="85725"/>
                </a:cubicBezTo>
                <a:cubicBezTo>
                  <a:pt x="4784813" y="83063"/>
                  <a:pt x="4769221" y="78208"/>
                  <a:pt x="4753157" y="76200"/>
                </a:cubicBezTo>
                <a:cubicBezTo>
                  <a:pt x="4621005" y="59681"/>
                  <a:pt x="4684555" y="74438"/>
                  <a:pt x="4572182" y="57150"/>
                </a:cubicBezTo>
                <a:cubicBezTo>
                  <a:pt x="4556181" y="54688"/>
                  <a:pt x="4540526" y="50287"/>
                  <a:pt x="4524557" y="47625"/>
                </a:cubicBezTo>
                <a:cubicBezTo>
                  <a:pt x="4502412" y="43934"/>
                  <a:pt x="4480027" y="41791"/>
                  <a:pt x="4457882" y="38100"/>
                </a:cubicBezTo>
                <a:cubicBezTo>
                  <a:pt x="4441913" y="35438"/>
                  <a:pt x="4426425" y="29404"/>
                  <a:pt x="4410257" y="28575"/>
                </a:cubicBezTo>
                <a:cubicBezTo>
                  <a:pt x="4302402" y="23044"/>
                  <a:pt x="4194357" y="22225"/>
                  <a:pt x="4086407" y="19050"/>
                </a:cubicBezTo>
                <a:cubicBezTo>
                  <a:pt x="4035607" y="15875"/>
                  <a:pt x="3984654" y="14590"/>
                  <a:pt x="3934007" y="9525"/>
                </a:cubicBezTo>
                <a:cubicBezTo>
                  <a:pt x="3920981" y="8222"/>
                  <a:pt x="3908998" y="0"/>
                  <a:pt x="3895907" y="0"/>
                </a:cubicBezTo>
                <a:lnTo>
                  <a:pt x="2733857" y="9525"/>
                </a:lnTo>
                <a:cubicBezTo>
                  <a:pt x="2515953" y="40654"/>
                  <a:pt x="2786692" y="719"/>
                  <a:pt x="2619557" y="28575"/>
                </a:cubicBezTo>
                <a:cubicBezTo>
                  <a:pt x="2556388" y="39103"/>
                  <a:pt x="2525344" y="40854"/>
                  <a:pt x="2457632" y="47625"/>
                </a:cubicBezTo>
                <a:cubicBezTo>
                  <a:pt x="2444932" y="50800"/>
                  <a:pt x="2432412" y="54808"/>
                  <a:pt x="2419532" y="57150"/>
                </a:cubicBezTo>
                <a:cubicBezTo>
                  <a:pt x="2378645" y="64584"/>
                  <a:pt x="2344719" y="65431"/>
                  <a:pt x="2305232" y="76200"/>
                </a:cubicBezTo>
                <a:cubicBezTo>
                  <a:pt x="2285859" y="81484"/>
                  <a:pt x="2267484" y="90076"/>
                  <a:pt x="2248082" y="95250"/>
                </a:cubicBezTo>
                <a:cubicBezTo>
                  <a:pt x="2219798" y="102792"/>
                  <a:pt x="2190641" y="106758"/>
                  <a:pt x="2162357" y="114300"/>
                </a:cubicBezTo>
                <a:cubicBezTo>
                  <a:pt x="2142955" y="119474"/>
                  <a:pt x="2124441" y="127580"/>
                  <a:pt x="2105207" y="133350"/>
                </a:cubicBezTo>
                <a:cubicBezTo>
                  <a:pt x="2092668" y="137112"/>
                  <a:pt x="2079737" y="139431"/>
                  <a:pt x="2067107" y="142875"/>
                </a:cubicBezTo>
                <a:cubicBezTo>
                  <a:pt x="2044807" y="148957"/>
                  <a:pt x="2022572" y="155283"/>
                  <a:pt x="2000432" y="161925"/>
                </a:cubicBezTo>
                <a:cubicBezTo>
                  <a:pt x="1990815" y="164810"/>
                  <a:pt x="1981511" y="168692"/>
                  <a:pt x="1971857" y="171450"/>
                </a:cubicBezTo>
                <a:cubicBezTo>
                  <a:pt x="1959270" y="175046"/>
                  <a:pt x="1946344" y="177379"/>
                  <a:pt x="1933757" y="180975"/>
                </a:cubicBezTo>
                <a:cubicBezTo>
                  <a:pt x="1924103" y="183733"/>
                  <a:pt x="1914836" y="187742"/>
                  <a:pt x="1905182" y="190500"/>
                </a:cubicBezTo>
                <a:cubicBezTo>
                  <a:pt x="1892595" y="194096"/>
                  <a:pt x="1879669" y="196429"/>
                  <a:pt x="1867082" y="200025"/>
                </a:cubicBezTo>
                <a:cubicBezTo>
                  <a:pt x="1857428" y="202783"/>
                  <a:pt x="1848193" y="206908"/>
                  <a:pt x="1838507" y="209550"/>
                </a:cubicBezTo>
                <a:cubicBezTo>
                  <a:pt x="1813248" y="216439"/>
                  <a:pt x="1785725" y="216891"/>
                  <a:pt x="1762307" y="228600"/>
                </a:cubicBezTo>
                <a:cubicBezTo>
                  <a:pt x="1639665" y="289921"/>
                  <a:pt x="1831838" y="196080"/>
                  <a:pt x="1667057" y="266700"/>
                </a:cubicBezTo>
                <a:cubicBezTo>
                  <a:pt x="1640955" y="277887"/>
                  <a:pt x="1618407" y="297912"/>
                  <a:pt x="1590857" y="304800"/>
                </a:cubicBezTo>
                <a:cubicBezTo>
                  <a:pt x="1578650" y="307852"/>
                  <a:pt x="1537847" y="317018"/>
                  <a:pt x="1524182" y="323850"/>
                </a:cubicBezTo>
                <a:cubicBezTo>
                  <a:pt x="1494698" y="338592"/>
                  <a:pt x="1487708" y="354217"/>
                  <a:pt x="1457507" y="371475"/>
                </a:cubicBezTo>
                <a:cubicBezTo>
                  <a:pt x="1448790" y="376456"/>
                  <a:pt x="1438457" y="377825"/>
                  <a:pt x="1428932" y="381000"/>
                </a:cubicBezTo>
                <a:cubicBezTo>
                  <a:pt x="1413057" y="393700"/>
                  <a:pt x="1398740" y="408640"/>
                  <a:pt x="1381307" y="419100"/>
                </a:cubicBezTo>
                <a:cubicBezTo>
                  <a:pt x="1366646" y="427897"/>
                  <a:pt x="1348975" y="430504"/>
                  <a:pt x="1333682" y="438150"/>
                </a:cubicBezTo>
                <a:cubicBezTo>
                  <a:pt x="1310787" y="449598"/>
                  <a:pt x="1289902" y="464802"/>
                  <a:pt x="1267007" y="476250"/>
                </a:cubicBezTo>
                <a:cubicBezTo>
                  <a:pt x="1258027" y="480740"/>
                  <a:pt x="1247833" y="482250"/>
                  <a:pt x="1238432" y="485775"/>
                </a:cubicBezTo>
                <a:cubicBezTo>
                  <a:pt x="1222423" y="491778"/>
                  <a:pt x="1205861" y="496719"/>
                  <a:pt x="1190807" y="504825"/>
                </a:cubicBezTo>
                <a:cubicBezTo>
                  <a:pt x="1164434" y="519026"/>
                  <a:pt x="1140007" y="536575"/>
                  <a:pt x="1114607" y="552450"/>
                </a:cubicBezTo>
                <a:cubicBezTo>
                  <a:pt x="1089207" y="568325"/>
                  <a:pt x="1066823" y="590603"/>
                  <a:pt x="1038407" y="600075"/>
                </a:cubicBezTo>
                <a:cubicBezTo>
                  <a:pt x="982777" y="618618"/>
                  <a:pt x="1036650" y="597876"/>
                  <a:pt x="981257" y="628650"/>
                </a:cubicBezTo>
                <a:cubicBezTo>
                  <a:pt x="962639" y="638993"/>
                  <a:pt x="942599" y="646658"/>
                  <a:pt x="924107" y="657225"/>
                </a:cubicBezTo>
                <a:cubicBezTo>
                  <a:pt x="898101" y="672086"/>
                  <a:pt x="876323" y="695378"/>
                  <a:pt x="847907" y="704850"/>
                </a:cubicBezTo>
                <a:cubicBezTo>
                  <a:pt x="768886" y="731190"/>
                  <a:pt x="893190" y="686971"/>
                  <a:pt x="762182" y="752475"/>
                </a:cubicBezTo>
                <a:cubicBezTo>
                  <a:pt x="687764" y="789684"/>
                  <a:pt x="760171" y="750641"/>
                  <a:pt x="685982" y="800100"/>
                </a:cubicBezTo>
                <a:cubicBezTo>
                  <a:pt x="661060" y="816715"/>
                  <a:pt x="630962" y="826545"/>
                  <a:pt x="609782" y="847725"/>
                </a:cubicBezTo>
                <a:cubicBezTo>
                  <a:pt x="597082" y="860425"/>
                  <a:pt x="585480" y="874327"/>
                  <a:pt x="571682" y="885825"/>
                </a:cubicBezTo>
                <a:cubicBezTo>
                  <a:pt x="547291" y="906151"/>
                  <a:pt x="520882" y="923925"/>
                  <a:pt x="495482" y="942975"/>
                </a:cubicBezTo>
                <a:cubicBezTo>
                  <a:pt x="482782" y="952500"/>
                  <a:pt x="468607" y="960325"/>
                  <a:pt x="457382" y="971550"/>
                </a:cubicBezTo>
                <a:cubicBezTo>
                  <a:pt x="355372" y="1073560"/>
                  <a:pt x="512898" y="918728"/>
                  <a:pt x="390707" y="1028700"/>
                </a:cubicBezTo>
                <a:cubicBezTo>
                  <a:pt x="370682" y="1046722"/>
                  <a:pt x="352607" y="1066800"/>
                  <a:pt x="333557" y="1085850"/>
                </a:cubicBezTo>
                <a:lnTo>
                  <a:pt x="304982" y="1114425"/>
                </a:lnTo>
                <a:cubicBezTo>
                  <a:pt x="295457" y="1123950"/>
                  <a:pt x="284489" y="1132224"/>
                  <a:pt x="276407" y="1143000"/>
                </a:cubicBezTo>
                <a:lnTo>
                  <a:pt x="247832" y="1181100"/>
                </a:lnTo>
                <a:cubicBezTo>
                  <a:pt x="244657" y="1190625"/>
                  <a:pt x="243876" y="1201321"/>
                  <a:pt x="238307" y="1209675"/>
                </a:cubicBezTo>
                <a:cubicBezTo>
                  <a:pt x="196176" y="1272872"/>
                  <a:pt x="221845" y="1204499"/>
                  <a:pt x="190682" y="1266825"/>
                </a:cubicBezTo>
                <a:cubicBezTo>
                  <a:pt x="186192" y="1275805"/>
                  <a:pt x="185647" y="1286420"/>
                  <a:pt x="181157" y="1295400"/>
                </a:cubicBezTo>
                <a:cubicBezTo>
                  <a:pt x="133328" y="1391059"/>
                  <a:pt x="193154" y="1245183"/>
                  <a:pt x="143057" y="1362075"/>
                </a:cubicBezTo>
                <a:cubicBezTo>
                  <a:pt x="139102" y="1371303"/>
                  <a:pt x="139101" y="1382296"/>
                  <a:pt x="133532" y="1390650"/>
                </a:cubicBezTo>
                <a:cubicBezTo>
                  <a:pt x="126060" y="1401858"/>
                  <a:pt x="112787" y="1408264"/>
                  <a:pt x="104957" y="1419225"/>
                </a:cubicBezTo>
                <a:cubicBezTo>
                  <a:pt x="96704" y="1430779"/>
                  <a:pt x="92952" y="1444997"/>
                  <a:pt x="85907" y="1457325"/>
                </a:cubicBezTo>
                <a:cubicBezTo>
                  <a:pt x="80227" y="1467264"/>
                  <a:pt x="72537" y="1475961"/>
                  <a:pt x="66857" y="1485900"/>
                </a:cubicBezTo>
                <a:cubicBezTo>
                  <a:pt x="59812" y="1498228"/>
                  <a:pt x="55112" y="1511824"/>
                  <a:pt x="47807" y="1524000"/>
                </a:cubicBezTo>
                <a:cubicBezTo>
                  <a:pt x="36027" y="1543633"/>
                  <a:pt x="9707" y="1581150"/>
                  <a:pt x="9707" y="1581150"/>
                </a:cubicBezTo>
                <a:cubicBezTo>
                  <a:pt x="-2128" y="1628491"/>
                  <a:pt x="182" y="1606159"/>
                  <a:pt x="182" y="1647825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040149" y="5048597"/>
            <a:ext cx="1790736" cy="828675"/>
          </a:xfrm>
          <a:custGeom>
            <a:avLst/>
            <a:gdLst>
              <a:gd name="connsiteX0" fmla="*/ 1714536 w 1790736"/>
              <a:gd name="connsiteY0" fmla="*/ 114300 h 828675"/>
              <a:gd name="connsiteX1" fmla="*/ 1762161 w 1790736"/>
              <a:gd name="connsiteY1" fmla="*/ 171450 h 828675"/>
              <a:gd name="connsiteX2" fmla="*/ 1771686 w 1790736"/>
              <a:gd name="connsiteY2" fmla="*/ 247650 h 828675"/>
              <a:gd name="connsiteX3" fmla="*/ 1781211 w 1790736"/>
              <a:gd name="connsiteY3" fmla="*/ 295275 h 828675"/>
              <a:gd name="connsiteX4" fmla="*/ 1790736 w 1790736"/>
              <a:gd name="connsiteY4" fmla="*/ 352425 h 828675"/>
              <a:gd name="connsiteX5" fmla="*/ 1781211 w 1790736"/>
              <a:gd name="connsiteY5" fmla="*/ 561975 h 828675"/>
              <a:gd name="connsiteX6" fmla="*/ 1733586 w 1790736"/>
              <a:gd name="connsiteY6" fmla="*/ 647700 h 828675"/>
              <a:gd name="connsiteX7" fmla="*/ 1676436 w 1790736"/>
              <a:gd name="connsiteY7" fmla="*/ 714375 h 828675"/>
              <a:gd name="connsiteX8" fmla="*/ 1647861 w 1790736"/>
              <a:gd name="connsiteY8" fmla="*/ 733425 h 828675"/>
              <a:gd name="connsiteX9" fmla="*/ 1619286 w 1790736"/>
              <a:gd name="connsiteY9" fmla="*/ 762000 h 828675"/>
              <a:gd name="connsiteX10" fmla="*/ 1571661 w 1790736"/>
              <a:gd name="connsiteY10" fmla="*/ 781050 h 828675"/>
              <a:gd name="connsiteX11" fmla="*/ 1514511 w 1790736"/>
              <a:gd name="connsiteY11" fmla="*/ 800100 h 828675"/>
              <a:gd name="connsiteX12" fmla="*/ 1485936 w 1790736"/>
              <a:gd name="connsiteY12" fmla="*/ 809625 h 828675"/>
              <a:gd name="connsiteX13" fmla="*/ 1409736 w 1790736"/>
              <a:gd name="connsiteY13" fmla="*/ 828675 h 828675"/>
              <a:gd name="connsiteX14" fmla="*/ 1019211 w 1790736"/>
              <a:gd name="connsiteY14" fmla="*/ 819150 h 828675"/>
              <a:gd name="connsiteX15" fmla="*/ 981111 w 1790736"/>
              <a:gd name="connsiteY15" fmla="*/ 809625 h 828675"/>
              <a:gd name="connsiteX16" fmla="*/ 866811 w 1790736"/>
              <a:gd name="connsiteY16" fmla="*/ 790575 h 828675"/>
              <a:gd name="connsiteX17" fmla="*/ 828711 w 1790736"/>
              <a:gd name="connsiteY17" fmla="*/ 762000 h 828675"/>
              <a:gd name="connsiteX18" fmla="*/ 771561 w 1790736"/>
              <a:gd name="connsiteY18" fmla="*/ 742950 h 828675"/>
              <a:gd name="connsiteX19" fmla="*/ 723936 w 1790736"/>
              <a:gd name="connsiteY19" fmla="*/ 723900 h 828675"/>
              <a:gd name="connsiteX20" fmla="*/ 685836 w 1790736"/>
              <a:gd name="connsiteY20" fmla="*/ 704850 h 828675"/>
              <a:gd name="connsiteX21" fmla="*/ 657261 w 1790736"/>
              <a:gd name="connsiteY21" fmla="*/ 685800 h 828675"/>
              <a:gd name="connsiteX22" fmla="*/ 581061 w 1790736"/>
              <a:gd name="connsiteY22" fmla="*/ 657225 h 828675"/>
              <a:gd name="connsiteX23" fmla="*/ 476286 w 1790736"/>
              <a:gd name="connsiteY23" fmla="*/ 571500 h 828675"/>
              <a:gd name="connsiteX24" fmla="*/ 409611 w 1790736"/>
              <a:gd name="connsiteY24" fmla="*/ 523875 h 828675"/>
              <a:gd name="connsiteX25" fmla="*/ 390561 w 1790736"/>
              <a:gd name="connsiteY25" fmla="*/ 495300 h 828675"/>
              <a:gd name="connsiteX26" fmla="*/ 314361 w 1790736"/>
              <a:gd name="connsiteY26" fmla="*/ 438150 h 828675"/>
              <a:gd name="connsiteX27" fmla="*/ 247686 w 1790736"/>
              <a:gd name="connsiteY27" fmla="*/ 371475 h 828675"/>
              <a:gd name="connsiteX28" fmla="*/ 219111 w 1790736"/>
              <a:gd name="connsiteY28" fmla="*/ 352425 h 828675"/>
              <a:gd name="connsiteX29" fmla="*/ 190536 w 1790736"/>
              <a:gd name="connsiteY29" fmla="*/ 314325 h 828675"/>
              <a:gd name="connsiteX30" fmla="*/ 133386 w 1790736"/>
              <a:gd name="connsiteY30" fmla="*/ 228600 h 828675"/>
              <a:gd name="connsiteX31" fmla="*/ 114336 w 1790736"/>
              <a:gd name="connsiteY31" fmla="*/ 200025 h 828675"/>
              <a:gd name="connsiteX32" fmla="*/ 76236 w 1790736"/>
              <a:gd name="connsiteY32" fmla="*/ 123825 h 828675"/>
              <a:gd name="connsiteX33" fmla="*/ 28611 w 1790736"/>
              <a:gd name="connsiteY33" fmla="*/ 66675 h 828675"/>
              <a:gd name="connsiteX34" fmla="*/ 19086 w 1790736"/>
              <a:gd name="connsiteY34" fmla="*/ 38100 h 828675"/>
              <a:gd name="connsiteX35" fmla="*/ 36 w 1790736"/>
              <a:gd name="connsiteY35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0736" h="828675">
                <a:moveTo>
                  <a:pt x="1714536" y="114300"/>
                </a:moveTo>
                <a:cubicBezTo>
                  <a:pt x="1730411" y="133350"/>
                  <a:pt x="1752393" y="148657"/>
                  <a:pt x="1762161" y="171450"/>
                </a:cubicBezTo>
                <a:cubicBezTo>
                  <a:pt x="1772244" y="194978"/>
                  <a:pt x="1767794" y="222350"/>
                  <a:pt x="1771686" y="247650"/>
                </a:cubicBezTo>
                <a:cubicBezTo>
                  <a:pt x="1774148" y="263651"/>
                  <a:pt x="1778315" y="279347"/>
                  <a:pt x="1781211" y="295275"/>
                </a:cubicBezTo>
                <a:cubicBezTo>
                  <a:pt x="1784666" y="314276"/>
                  <a:pt x="1787561" y="333375"/>
                  <a:pt x="1790736" y="352425"/>
                </a:cubicBezTo>
                <a:cubicBezTo>
                  <a:pt x="1787561" y="422275"/>
                  <a:pt x="1786787" y="492276"/>
                  <a:pt x="1781211" y="561975"/>
                </a:cubicBezTo>
                <a:cubicBezTo>
                  <a:pt x="1778925" y="590552"/>
                  <a:pt x="1744238" y="631722"/>
                  <a:pt x="1733586" y="647700"/>
                </a:cubicBezTo>
                <a:cubicBezTo>
                  <a:pt x="1711116" y="681405"/>
                  <a:pt x="1712365" y="683579"/>
                  <a:pt x="1676436" y="714375"/>
                </a:cubicBezTo>
                <a:cubicBezTo>
                  <a:pt x="1667744" y="721825"/>
                  <a:pt x="1656655" y="726096"/>
                  <a:pt x="1647861" y="733425"/>
                </a:cubicBezTo>
                <a:cubicBezTo>
                  <a:pt x="1637513" y="742049"/>
                  <a:pt x="1630709" y="754861"/>
                  <a:pt x="1619286" y="762000"/>
                </a:cubicBezTo>
                <a:cubicBezTo>
                  <a:pt x="1604787" y="771062"/>
                  <a:pt x="1587729" y="775207"/>
                  <a:pt x="1571661" y="781050"/>
                </a:cubicBezTo>
                <a:cubicBezTo>
                  <a:pt x="1552790" y="787912"/>
                  <a:pt x="1533561" y="793750"/>
                  <a:pt x="1514511" y="800100"/>
                </a:cubicBezTo>
                <a:cubicBezTo>
                  <a:pt x="1504986" y="803275"/>
                  <a:pt x="1495781" y="807656"/>
                  <a:pt x="1485936" y="809625"/>
                </a:cubicBezTo>
                <a:cubicBezTo>
                  <a:pt x="1428466" y="821119"/>
                  <a:pt x="1453670" y="814030"/>
                  <a:pt x="1409736" y="828675"/>
                </a:cubicBezTo>
                <a:cubicBezTo>
                  <a:pt x="1279561" y="825500"/>
                  <a:pt x="1149296" y="824932"/>
                  <a:pt x="1019211" y="819150"/>
                </a:cubicBezTo>
                <a:cubicBezTo>
                  <a:pt x="1006133" y="818569"/>
                  <a:pt x="993991" y="811967"/>
                  <a:pt x="981111" y="809625"/>
                </a:cubicBezTo>
                <a:cubicBezTo>
                  <a:pt x="721191" y="762367"/>
                  <a:pt x="1064244" y="830062"/>
                  <a:pt x="866811" y="790575"/>
                </a:cubicBezTo>
                <a:cubicBezTo>
                  <a:pt x="854111" y="781050"/>
                  <a:pt x="842910" y="769100"/>
                  <a:pt x="828711" y="762000"/>
                </a:cubicBezTo>
                <a:cubicBezTo>
                  <a:pt x="810750" y="753020"/>
                  <a:pt x="790205" y="750408"/>
                  <a:pt x="771561" y="742950"/>
                </a:cubicBezTo>
                <a:cubicBezTo>
                  <a:pt x="755686" y="736600"/>
                  <a:pt x="739560" y="730844"/>
                  <a:pt x="723936" y="723900"/>
                </a:cubicBezTo>
                <a:cubicBezTo>
                  <a:pt x="710961" y="718133"/>
                  <a:pt x="698164" y="711895"/>
                  <a:pt x="685836" y="704850"/>
                </a:cubicBezTo>
                <a:cubicBezTo>
                  <a:pt x="675897" y="699170"/>
                  <a:pt x="667783" y="690309"/>
                  <a:pt x="657261" y="685800"/>
                </a:cubicBezTo>
                <a:cubicBezTo>
                  <a:pt x="598625" y="660670"/>
                  <a:pt x="638203" y="695320"/>
                  <a:pt x="581061" y="657225"/>
                </a:cubicBezTo>
                <a:cubicBezTo>
                  <a:pt x="417304" y="548054"/>
                  <a:pt x="559887" y="641167"/>
                  <a:pt x="476286" y="571500"/>
                </a:cubicBezTo>
                <a:cubicBezTo>
                  <a:pt x="443836" y="544458"/>
                  <a:pt x="443926" y="558190"/>
                  <a:pt x="409611" y="523875"/>
                </a:cubicBezTo>
                <a:cubicBezTo>
                  <a:pt x="401516" y="515780"/>
                  <a:pt x="399070" y="502958"/>
                  <a:pt x="390561" y="495300"/>
                </a:cubicBezTo>
                <a:cubicBezTo>
                  <a:pt x="366961" y="474060"/>
                  <a:pt x="336812" y="460601"/>
                  <a:pt x="314361" y="438150"/>
                </a:cubicBezTo>
                <a:cubicBezTo>
                  <a:pt x="292136" y="415925"/>
                  <a:pt x="273838" y="388910"/>
                  <a:pt x="247686" y="371475"/>
                </a:cubicBezTo>
                <a:cubicBezTo>
                  <a:pt x="238161" y="365125"/>
                  <a:pt x="227206" y="360520"/>
                  <a:pt x="219111" y="352425"/>
                </a:cubicBezTo>
                <a:cubicBezTo>
                  <a:pt x="207886" y="341200"/>
                  <a:pt x="199640" y="327330"/>
                  <a:pt x="190536" y="314325"/>
                </a:cubicBezTo>
                <a:lnTo>
                  <a:pt x="133386" y="228600"/>
                </a:lnTo>
                <a:cubicBezTo>
                  <a:pt x="127036" y="219075"/>
                  <a:pt x="119456" y="210264"/>
                  <a:pt x="114336" y="200025"/>
                </a:cubicBezTo>
                <a:cubicBezTo>
                  <a:pt x="101636" y="174625"/>
                  <a:pt x="96316" y="143905"/>
                  <a:pt x="76236" y="123825"/>
                </a:cubicBezTo>
                <a:cubicBezTo>
                  <a:pt x="55170" y="102759"/>
                  <a:pt x="41872" y="93197"/>
                  <a:pt x="28611" y="66675"/>
                </a:cubicBezTo>
                <a:cubicBezTo>
                  <a:pt x="24121" y="57695"/>
                  <a:pt x="23576" y="47080"/>
                  <a:pt x="19086" y="38100"/>
                </a:cubicBezTo>
                <a:cubicBezTo>
                  <a:pt x="-1725" y="-3522"/>
                  <a:pt x="36" y="23859"/>
                  <a:pt x="36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368" y="692696"/>
            <a:ext cx="84020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폼에서 입력 양식들을 작성할 때 태그의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 값이 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이름에 해당되고 입력한 값이 바로 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값에 해당됩니다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설명한 이유는 클라이언트와 서버 사이에 데이터가 전송되는 형태가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형태이기 때문입니다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데이터가 어떻게 서버로 전송되는지를 이해시키기 위해서입니다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지금까지 설명한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개념을 기억하면서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사용자가 입력한 값을 어떻게 얻어오는지 살펴봅시다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5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110" y="662201"/>
            <a:ext cx="8402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요청 객체</a:t>
            </a:r>
            <a:r>
              <a:rPr lang="en-US" altLang="ko-KR" sz="2400" dirty="0"/>
              <a:t>(request)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파라미터</a:t>
            </a:r>
            <a:r>
              <a:rPr lang="ko-KR" altLang="en-US" sz="2400" dirty="0"/>
              <a:t> 관련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getParameter</a:t>
            </a:r>
            <a:r>
              <a:rPr lang="en-US" altLang="ko-KR" sz="2400" dirty="0"/>
              <a:t>)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16411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폼에 입력한 값을 </a:t>
            </a:r>
            <a:r>
              <a:rPr lang="ko-KR" altLang="en-US" dirty="0" err="1"/>
              <a:t>서블릿에서</a:t>
            </a:r>
            <a:r>
              <a:rPr lang="ko-KR" altLang="en-US" dirty="0"/>
              <a:t> 어떻게 얻어오는지 살펴보도록 합시다</a:t>
            </a:r>
            <a:r>
              <a:rPr lang="en-US" altLang="ko-KR" dirty="0"/>
              <a:t>. request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en-US" altLang="ko-KR" dirty="0"/>
              <a:t>&lt;input&gt; </a:t>
            </a:r>
            <a:r>
              <a:rPr lang="ko-KR" altLang="en-US" dirty="0"/>
              <a:t>태그를 통해 입력된 값을 읽어 올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원하는 </a:t>
            </a:r>
            <a:r>
              <a:rPr lang="ko-KR" altLang="en-US" dirty="0"/>
              <a:t>값을 얻기 위해서는 입력양식의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의 매개변수로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그림은 </a:t>
            </a:r>
            <a:r>
              <a:rPr lang="ko-KR" altLang="en-US" dirty="0"/>
              <a:t>이름이 </a:t>
            </a:r>
            <a:r>
              <a:rPr lang="en-US" altLang="ko-KR" dirty="0"/>
              <a:t>id</a:t>
            </a:r>
            <a:r>
              <a:rPr lang="ko-KR" altLang="en-US" dirty="0"/>
              <a:t>에 실려 온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얻어 와서 </a:t>
            </a:r>
            <a:r>
              <a:rPr lang="en-US" altLang="ko-KR" dirty="0"/>
              <a:t>String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 저장한 예입니다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88060752" descr="EMB0000083cbc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5760640" cy="2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원고\로드북\_____jsp\img\ch02\2-00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71" y="3028890"/>
            <a:ext cx="3316253" cy="10569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6753" y="3028890"/>
            <a:ext cx="1651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id=</a:t>
            </a:r>
            <a:r>
              <a:rPr lang="en-US" altLang="ko-KR" sz="2000" dirty="0" err="1"/>
              <a:t>pinksung</a:t>
            </a:r>
            <a:endParaRPr lang="en-US" altLang="ko-KR" sz="2000" dirty="0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093725" y="3501008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85433" y="3634721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2230278" y="3429000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2230278" y="3653761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9" name="자유형 28"/>
          <p:cNvSpPr/>
          <p:nvPr/>
        </p:nvSpPr>
        <p:spPr>
          <a:xfrm>
            <a:off x="3382081" y="3322042"/>
            <a:ext cx="1909999" cy="531023"/>
          </a:xfrm>
          <a:custGeom>
            <a:avLst/>
            <a:gdLst>
              <a:gd name="connsiteX0" fmla="*/ 1714536 w 1790736"/>
              <a:gd name="connsiteY0" fmla="*/ 114300 h 828675"/>
              <a:gd name="connsiteX1" fmla="*/ 1762161 w 1790736"/>
              <a:gd name="connsiteY1" fmla="*/ 171450 h 828675"/>
              <a:gd name="connsiteX2" fmla="*/ 1771686 w 1790736"/>
              <a:gd name="connsiteY2" fmla="*/ 247650 h 828675"/>
              <a:gd name="connsiteX3" fmla="*/ 1781211 w 1790736"/>
              <a:gd name="connsiteY3" fmla="*/ 295275 h 828675"/>
              <a:gd name="connsiteX4" fmla="*/ 1790736 w 1790736"/>
              <a:gd name="connsiteY4" fmla="*/ 352425 h 828675"/>
              <a:gd name="connsiteX5" fmla="*/ 1781211 w 1790736"/>
              <a:gd name="connsiteY5" fmla="*/ 561975 h 828675"/>
              <a:gd name="connsiteX6" fmla="*/ 1733586 w 1790736"/>
              <a:gd name="connsiteY6" fmla="*/ 647700 h 828675"/>
              <a:gd name="connsiteX7" fmla="*/ 1676436 w 1790736"/>
              <a:gd name="connsiteY7" fmla="*/ 714375 h 828675"/>
              <a:gd name="connsiteX8" fmla="*/ 1647861 w 1790736"/>
              <a:gd name="connsiteY8" fmla="*/ 733425 h 828675"/>
              <a:gd name="connsiteX9" fmla="*/ 1619286 w 1790736"/>
              <a:gd name="connsiteY9" fmla="*/ 762000 h 828675"/>
              <a:gd name="connsiteX10" fmla="*/ 1571661 w 1790736"/>
              <a:gd name="connsiteY10" fmla="*/ 781050 h 828675"/>
              <a:gd name="connsiteX11" fmla="*/ 1514511 w 1790736"/>
              <a:gd name="connsiteY11" fmla="*/ 800100 h 828675"/>
              <a:gd name="connsiteX12" fmla="*/ 1485936 w 1790736"/>
              <a:gd name="connsiteY12" fmla="*/ 809625 h 828675"/>
              <a:gd name="connsiteX13" fmla="*/ 1409736 w 1790736"/>
              <a:gd name="connsiteY13" fmla="*/ 828675 h 828675"/>
              <a:gd name="connsiteX14" fmla="*/ 1019211 w 1790736"/>
              <a:gd name="connsiteY14" fmla="*/ 819150 h 828675"/>
              <a:gd name="connsiteX15" fmla="*/ 981111 w 1790736"/>
              <a:gd name="connsiteY15" fmla="*/ 809625 h 828675"/>
              <a:gd name="connsiteX16" fmla="*/ 866811 w 1790736"/>
              <a:gd name="connsiteY16" fmla="*/ 790575 h 828675"/>
              <a:gd name="connsiteX17" fmla="*/ 828711 w 1790736"/>
              <a:gd name="connsiteY17" fmla="*/ 762000 h 828675"/>
              <a:gd name="connsiteX18" fmla="*/ 771561 w 1790736"/>
              <a:gd name="connsiteY18" fmla="*/ 742950 h 828675"/>
              <a:gd name="connsiteX19" fmla="*/ 723936 w 1790736"/>
              <a:gd name="connsiteY19" fmla="*/ 723900 h 828675"/>
              <a:gd name="connsiteX20" fmla="*/ 685836 w 1790736"/>
              <a:gd name="connsiteY20" fmla="*/ 704850 h 828675"/>
              <a:gd name="connsiteX21" fmla="*/ 657261 w 1790736"/>
              <a:gd name="connsiteY21" fmla="*/ 685800 h 828675"/>
              <a:gd name="connsiteX22" fmla="*/ 581061 w 1790736"/>
              <a:gd name="connsiteY22" fmla="*/ 657225 h 828675"/>
              <a:gd name="connsiteX23" fmla="*/ 476286 w 1790736"/>
              <a:gd name="connsiteY23" fmla="*/ 571500 h 828675"/>
              <a:gd name="connsiteX24" fmla="*/ 409611 w 1790736"/>
              <a:gd name="connsiteY24" fmla="*/ 523875 h 828675"/>
              <a:gd name="connsiteX25" fmla="*/ 390561 w 1790736"/>
              <a:gd name="connsiteY25" fmla="*/ 495300 h 828675"/>
              <a:gd name="connsiteX26" fmla="*/ 314361 w 1790736"/>
              <a:gd name="connsiteY26" fmla="*/ 438150 h 828675"/>
              <a:gd name="connsiteX27" fmla="*/ 247686 w 1790736"/>
              <a:gd name="connsiteY27" fmla="*/ 371475 h 828675"/>
              <a:gd name="connsiteX28" fmla="*/ 219111 w 1790736"/>
              <a:gd name="connsiteY28" fmla="*/ 352425 h 828675"/>
              <a:gd name="connsiteX29" fmla="*/ 190536 w 1790736"/>
              <a:gd name="connsiteY29" fmla="*/ 314325 h 828675"/>
              <a:gd name="connsiteX30" fmla="*/ 133386 w 1790736"/>
              <a:gd name="connsiteY30" fmla="*/ 228600 h 828675"/>
              <a:gd name="connsiteX31" fmla="*/ 114336 w 1790736"/>
              <a:gd name="connsiteY31" fmla="*/ 200025 h 828675"/>
              <a:gd name="connsiteX32" fmla="*/ 76236 w 1790736"/>
              <a:gd name="connsiteY32" fmla="*/ 123825 h 828675"/>
              <a:gd name="connsiteX33" fmla="*/ 28611 w 1790736"/>
              <a:gd name="connsiteY33" fmla="*/ 66675 h 828675"/>
              <a:gd name="connsiteX34" fmla="*/ 19086 w 1790736"/>
              <a:gd name="connsiteY34" fmla="*/ 38100 h 828675"/>
              <a:gd name="connsiteX35" fmla="*/ 36 w 1790736"/>
              <a:gd name="connsiteY35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0736" h="828675">
                <a:moveTo>
                  <a:pt x="1714536" y="114300"/>
                </a:moveTo>
                <a:cubicBezTo>
                  <a:pt x="1730411" y="133350"/>
                  <a:pt x="1752393" y="148657"/>
                  <a:pt x="1762161" y="171450"/>
                </a:cubicBezTo>
                <a:cubicBezTo>
                  <a:pt x="1772244" y="194978"/>
                  <a:pt x="1767794" y="222350"/>
                  <a:pt x="1771686" y="247650"/>
                </a:cubicBezTo>
                <a:cubicBezTo>
                  <a:pt x="1774148" y="263651"/>
                  <a:pt x="1778315" y="279347"/>
                  <a:pt x="1781211" y="295275"/>
                </a:cubicBezTo>
                <a:cubicBezTo>
                  <a:pt x="1784666" y="314276"/>
                  <a:pt x="1787561" y="333375"/>
                  <a:pt x="1790736" y="352425"/>
                </a:cubicBezTo>
                <a:cubicBezTo>
                  <a:pt x="1787561" y="422275"/>
                  <a:pt x="1786787" y="492276"/>
                  <a:pt x="1781211" y="561975"/>
                </a:cubicBezTo>
                <a:cubicBezTo>
                  <a:pt x="1778925" y="590552"/>
                  <a:pt x="1744238" y="631722"/>
                  <a:pt x="1733586" y="647700"/>
                </a:cubicBezTo>
                <a:cubicBezTo>
                  <a:pt x="1711116" y="681405"/>
                  <a:pt x="1712365" y="683579"/>
                  <a:pt x="1676436" y="714375"/>
                </a:cubicBezTo>
                <a:cubicBezTo>
                  <a:pt x="1667744" y="721825"/>
                  <a:pt x="1656655" y="726096"/>
                  <a:pt x="1647861" y="733425"/>
                </a:cubicBezTo>
                <a:cubicBezTo>
                  <a:pt x="1637513" y="742049"/>
                  <a:pt x="1630709" y="754861"/>
                  <a:pt x="1619286" y="762000"/>
                </a:cubicBezTo>
                <a:cubicBezTo>
                  <a:pt x="1604787" y="771062"/>
                  <a:pt x="1587729" y="775207"/>
                  <a:pt x="1571661" y="781050"/>
                </a:cubicBezTo>
                <a:cubicBezTo>
                  <a:pt x="1552790" y="787912"/>
                  <a:pt x="1533561" y="793750"/>
                  <a:pt x="1514511" y="800100"/>
                </a:cubicBezTo>
                <a:cubicBezTo>
                  <a:pt x="1504986" y="803275"/>
                  <a:pt x="1495781" y="807656"/>
                  <a:pt x="1485936" y="809625"/>
                </a:cubicBezTo>
                <a:cubicBezTo>
                  <a:pt x="1428466" y="821119"/>
                  <a:pt x="1453670" y="814030"/>
                  <a:pt x="1409736" y="828675"/>
                </a:cubicBezTo>
                <a:cubicBezTo>
                  <a:pt x="1279561" y="825500"/>
                  <a:pt x="1149296" y="824932"/>
                  <a:pt x="1019211" y="819150"/>
                </a:cubicBezTo>
                <a:cubicBezTo>
                  <a:pt x="1006133" y="818569"/>
                  <a:pt x="993991" y="811967"/>
                  <a:pt x="981111" y="809625"/>
                </a:cubicBezTo>
                <a:cubicBezTo>
                  <a:pt x="721191" y="762367"/>
                  <a:pt x="1064244" y="830062"/>
                  <a:pt x="866811" y="790575"/>
                </a:cubicBezTo>
                <a:cubicBezTo>
                  <a:pt x="854111" y="781050"/>
                  <a:pt x="842910" y="769100"/>
                  <a:pt x="828711" y="762000"/>
                </a:cubicBezTo>
                <a:cubicBezTo>
                  <a:pt x="810750" y="753020"/>
                  <a:pt x="790205" y="750408"/>
                  <a:pt x="771561" y="742950"/>
                </a:cubicBezTo>
                <a:cubicBezTo>
                  <a:pt x="755686" y="736600"/>
                  <a:pt x="739560" y="730844"/>
                  <a:pt x="723936" y="723900"/>
                </a:cubicBezTo>
                <a:cubicBezTo>
                  <a:pt x="710961" y="718133"/>
                  <a:pt x="698164" y="711895"/>
                  <a:pt x="685836" y="704850"/>
                </a:cubicBezTo>
                <a:cubicBezTo>
                  <a:pt x="675897" y="699170"/>
                  <a:pt x="667783" y="690309"/>
                  <a:pt x="657261" y="685800"/>
                </a:cubicBezTo>
                <a:cubicBezTo>
                  <a:pt x="598625" y="660670"/>
                  <a:pt x="638203" y="695320"/>
                  <a:pt x="581061" y="657225"/>
                </a:cubicBezTo>
                <a:cubicBezTo>
                  <a:pt x="417304" y="548054"/>
                  <a:pt x="559887" y="641167"/>
                  <a:pt x="476286" y="571500"/>
                </a:cubicBezTo>
                <a:cubicBezTo>
                  <a:pt x="443836" y="544458"/>
                  <a:pt x="443926" y="558190"/>
                  <a:pt x="409611" y="523875"/>
                </a:cubicBezTo>
                <a:cubicBezTo>
                  <a:pt x="401516" y="515780"/>
                  <a:pt x="399070" y="502958"/>
                  <a:pt x="390561" y="495300"/>
                </a:cubicBezTo>
                <a:cubicBezTo>
                  <a:pt x="366961" y="474060"/>
                  <a:pt x="336812" y="460601"/>
                  <a:pt x="314361" y="438150"/>
                </a:cubicBezTo>
                <a:cubicBezTo>
                  <a:pt x="292136" y="415925"/>
                  <a:pt x="273838" y="388910"/>
                  <a:pt x="247686" y="371475"/>
                </a:cubicBezTo>
                <a:cubicBezTo>
                  <a:pt x="238161" y="365125"/>
                  <a:pt x="227206" y="360520"/>
                  <a:pt x="219111" y="352425"/>
                </a:cubicBezTo>
                <a:cubicBezTo>
                  <a:pt x="207886" y="341200"/>
                  <a:pt x="199640" y="327330"/>
                  <a:pt x="190536" y="314325"/>
                </a:cubicBezTo>
                <a:lnTo>
                  <a:pt x="133386" y="228600"/>
                </a:lnTo>
                <a:cubicBezTo>
                  <a:pt x="127036" y="219075"/>
                  <a:pt x="119456" y="210264"/>
                  <a:pt x="114336" y="200025"/>
                </a:cubicBezTo>
                <a:cubicBezTo>
                  <a:pt x="101636" y="174625"/>
                  <a:pt x="96316" y="143905"/>
                  <a:pt x="76236" y="123825"/>
                </a:cubicBezTo>
                <a:cubicBezTo>
                  <a:pt x="55170" y="102759"/>
                  <a:pt x="41872" y="93197"/>
                  <a:pt x="28611" y="66675"/>
                </a:cubicBezTo>
                <a:cubicBezTo>
                  <a:pt x="24121" y="57695"/>
                  <a:pt x="23576" y="47080"/>
                  <a:pt x="19086" y="38100"/>
                </a:cubicBezTo>
                <a:cubicBezTo>
                  <a:pt x="-1725" y="-3522"/>
                  <a:pt x="36" y="23859"/>
                  <a:pt x="36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4549" y="2324199"/>
            <a:ext cx="373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input type="text" name="id"&gt;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15138" y="1484784"/>
            <a:ext cx="35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String id=</a:t>
            </a:r>
            <a:r>
              <a:rPr lang="en-US" altLang="ko-KR" dirty="0" err="1"/>
              <a:t>req.getParameter</a:t>
            </a:r>
            <a:r>
              <a:rPr lang="en-US" altLang="ko-KR" dirty="0"/>
              <a:t>("id");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484909" y="2541530"/>
            <a:ext cx="2807171" cy="59337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44008" y="1854117"/>
            <a:ext cx="648072" cy="47008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294550" y="1854119"/>
            <a:ext cx="981306" cy="128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3540" y="260648"/>
            <a:ext cx="7790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</a:t>
            </a:r>
            <a:r>
              <a:rPr lang="en-US" altLang="ko-KR" dirty="0"/>
              <a:t>HTML </a:t>
            </a:r>
            <a:r>
              <a:rPr lang="ko-KR" altLang="en-US" dirty="0"/>
              <a:t>페이지의 입력 양식에 입력된 값은 쿼리 </a:t>
            </a:r>
            <a:r>
              <a:rPr lang="ko-KR" altLang="en-US" dirty="0" err="1"/>
              <a:t>스트링에</a:t>
            </a:r>
            <a:r>
              <a:rPr lang="ko-KR" altLang="en-US" dirty="0"/>
              <a:t> 실려서 서버에 전송되는 것을 확인 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입력한 </a:t>
            </a:r>
            <a:r>
              <a:rPr lang="ko-KR" altLang="en-US" dirty="0"/>
              <a:t>값은 </a:t>
            </a:r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ko-KR" altLang="en-US" dirty="0" smtClean="0"/>
              <a:t>다음그림과 </a:t>
            </a:r>
            <a:r>
              <a:rPr lang="ko-KR" altLang="en-US" dirty="0"/>
              <a:t>같이 얻어옵니다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6044" y="4549676"/>
            <a:ext cx="8136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입력한 아이디 값을 알아내려면 </a:t>
            </a:r>
            <a:r>
              <a:rPr lang="en-US" altLang="ko-KR" dirty="0"/>
              <a:t>request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전달인자로 쿼리 </a:t>
            </a:r>
            <a:r>
              <a:rPr lang="ko-KR" altLang="en-US" dirty="0" err="1"/>
              <a:t>스트링의</a:t>
            </a:r>
            <a:r>
              <a:rPr lang="ko-KR" altLang="en-US" dirty="0"/>
              <a:t> 이름에 해당되는 </a:t>
            </a:r>
            <a:r>
              <a:rPr lang="en-US" altLang="ko-KR" dirty="0"/>
              <a:t>"id"</a:t>
            </a:r>
            <a:r>
              <a:rPr lang="ko-KR" altLang="en-US" dirty="0"/>
              <a:t>를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그러면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은 결과값으로 값에 해당되는 “</a:t>
            </a:r>
            <a:r>
              <a:rPr lang="en-US" altLang="ko-KR" dirty="0" err="1"/>
              <a:t>pinksung</a:t>
            </a:r>
            <a:r>
              <a:rPr lang="en-US" altLang="ko-KR" dirty="0"/>
              <a:t>”</a:t>
            </a:r>
            <a:r>
              <a:rPr lang="ko-KR" altLang="en-US" dirty="0"/>
              <a:t>을 얻어옵니다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얻어 온 “</a:t>
            </a:r>
            <a:r>
              <a:rPr lang="en-US" altLang="ko-KR" dirty="0" err="1"/>
              <a:t>pinksung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 저장됩니다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94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3540" y="260648"/>
            <a:ext cx="7790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ko-KR" altLang="en-US" dirty="0" err="1"/>
              <a:t>파라미터</a:t>
            </a:r>
            <a:r>
              <a:rPr lang="ko-KR" altLang="en-US" dirty="0"/>
              <a:t> 값을 항상 문자열</a:t>
            </a:r>
            <a:r>
              <a:rPr lang="en-US" altLang="ko-KR" dirty="0"/>
              <a:t>(String) </a:t>
            </a:r>
            <a:r>
              <a:rPr lang="ko-KR" altLang="en-US" dirty="0"/>
              <a:t>형태로만 얻어옵니다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아이디는 </a:t>
            </a:r>
            <a:r>
              <a:rPr lang="ko-KR" altLang="en-US" dirty="0"/>
              <a:t>문자열 형태이기에 별 문제가 없지만</a:t>
            </a:r>
            <a:r>
              <a:rPr lang="en-US" altLang="ko-KR" dirty="0"/>
              <a:t>, </a:t>
            </a:r>
            <a:r>
              <a:rPr lang="ko-KR" altLang="en-US" dirty="0"/>
              <a:t>나이는 일반적으로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 변수에 저장합니다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그렇기 </a:t>
            </a:r>
            <a:r>
              <a:rPr lang="ko-KR" altLang="en-US" dirty="0"/>
              <a:t>때문에 일차적으로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가 텍스트 박스에서 입력 받아온 문자열 형태의 값을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형으로 변환해야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이때 </a:t>
            </a:r>
            <a:r>
              <a:rPr lang="en-US" altLang="ko-KR" dirty="0"/>
              <a:t>Integer </a:t>
            </a:r>
            <a:r>
              <a:rPr lang="ko-KR" altLang="en-US" dirty="0"/>
              <a:t>클래스의 </a:t>
            </a:r>
            <a:r>
              <a:rPr lang="en-US" altLang="ko-KR" dirty="0" err="1"/>
              <a:t>parseInt</a:t>
            </a:r>
            <a:r>
              <a:rPr lang="en-US" altLang="ko-KR" dirty="0"/>
              <a:t>() </a:t>
            </a:r>
            <a:r>
              <a:rPr lang="ko-KR" altLang="en-US" dirty="0" err="1"/>
              <a:t>메서드가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1999503" y="3888689"/>
            <a:ext cx="2664295" cy="76444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478035" y="4100256"/>
            <a:ext cx="1969740" cy="34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String</a:t>
            </a:r>
            <a:r>
              <a:rPr lang="ko-KR" altLang="en-US" sz="1400" dirty="0" smtClean="0">
                <a:solidFill>
                  <a:schemeClr val="tx1"/>
                </a:solidFill>
              </a:rPr>
              <a:t>형을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형으로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변환하는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600" y="3384633"/>
            <a:ext cx="621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/>
              <a:t>int</a:t>
            </a:r>
            <a:r>
              <a:rPr lang="en-US" altLang="ko-KR" b="1" dirty="0"/>
              <a:t> age=</a:t>
            </a:r>
            <a:r>
              <a:rPr lang="en-US" altLang="ko-KR" b="1" dirty="0" err="1"/>
              <a:t>Integer.parseInt</a:t>
            </a:r>
            <a:r>
              <a:rPr lang="en-US" altLang="ko-KR" b="1" dirty="0"/>
              <a:t>(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("age"));</a:t>
            </a:r>
          </a:p>
        </p:txBody>
      </p:sp>
    </p:spTree>
    <p:extLst>
      <p:ext uri="{BB962C8B-B14F-4D97-AF65-F5344CB8AC3E}">
        <p14:creationId xmlns:p14="http://schemas.microsoft.com/office/powerpoint/2010/main" val="20794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237012296" descr="EMB00001eb8be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80728"/>
            <a:ext cx="6471858" cy="237626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75656" y="1700808"/>
            <a:ext cx="129614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270892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1700808"/>
            <a:ext cx="504056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70080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패키지 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70892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클래스 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4368" y="1700808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설명 창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437" y="251356"/>
            <a:ext cx="842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http://tomcat.apache.org/tomcat-7.0-doc/servletapi/index.html</a:t>
            </a:r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064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자바스크립트로 폼에 입력된 정보가 올바른지 </a:t>
            </a:r>
            <a:r>
              <a:rPr lang="ko-KR" altLang="en-US" dirty="0" smtClean="0"/>
              <a:t>판단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700808"/>
            <a:ext cx="73448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ParamServlet 클래스에서 </a:t>
            </a:r>
            <a:r>
              <a:rPr lang="ko-KR" altLang="ko-KR" dirty="0" err="1"/>
              <a:t>입력받은</a:t>
            </a:r>
            <a:r>
              <a:rPr lang="ko-KR" altLang="ko-KR" dirty="0"/>
              <a:t> 나이를 다음과 같이 </a:t>
            </a:r>
            <a:r>
              <a:rPr lang="ko-KR" altLang="ko-KR" dirty="0" err="1"/>
              <a:t>정수형으로</a:t>
            </a:r>
            <a:r>
              <a:rPr lang="ko-KR" altLang="ko-KR" dirty="0"/>
              <a:t> 변환하기 때문입니다. </a:t>
            </a:r>
            <a:endParaRPr lang="en-US" altLang="ko-KR" dirty="0" smtClean="0"/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나이를 </a:t>
            </a:r>
            <a:r>
              <a:rPr lang="ko-KR" altLang="ko-KR" dirty="0" err="1"/>
              <a:t>입력받지</a:t>
            </a:r>
            <a:r>
              <a:rPr lang="ko-KR" altLang="ko-KR" dirty="0"/>
              <a:t> 않을 경우 공백 문자인 “”가 </a:t>
            </a:r>
            <a:r>
              <a:rPr lang="ko-KR" altLang="ko-KR" dirty="0" err="1"/>
              <a:t>서블릿에</a:t>
            </a:r>
            <a:r>
              <a:rPr lang="ko-KR" altLang="ko-KR" dirty="0"/>
              <a:t> 전송되고 이를 정수형태로 변환하려고 하면 “java.lang.NumberFormatException”과 같은 예외가 발생합니다. </a:t>
            </a:r>
            <a:endParaRPr lang="en-US" altLang="ko-KR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 smtClean="0"/>
              <a:t>이 </a:t>
            </a:r>
            <a:r>
              <a:rPr lang="ko-KR" altLang="ko-KR" dirty="0"/>
              <a:t>애플리케이션을 사용하던 사용자가 나이를 입력하지 않았다고 위와 같은 페이지가 뜬다면 당황스러워할 것입니다. </a:t>
            </a:r>
            <a:endParaRPr lang="en-US" altLang="ko-KR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 smtClean="0"/>
              <a:t>사용자가 </a:t>
            </a:r>
            <a:r>
              <a:rPr lang="ko-KR" altLang="ko-KR" dirty="0"/>
              <a:t>제대로 된 값을 </a:t>
            </a:r>
            <a:r>
              <a:rPr lang="ko-KR" altLang="ko-KR" dirty="0" err="1"/>
              <a:t>입력받을</a:t>
            </a:r>
            <a:r>
              <a:rPr lang="ko-KR" altLang="ko-KR" dirty="0"/>
              <a:t> 수 있도록 유도해야 합니다.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908720"/>
            <a:ext cx="720080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age=</a:t>
            </a:r>
            <a:r>
              <a:rPr lang="en-US" altLang="ko-KR" dirty="0" err="1">
                <a:solidFill>
                  <a:srgbClr val="FF0000"/>
                </a:solidFill>
              </a:rPr>
              <a:t>Integer.parseInt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dirty="0">
                <a:solidFill>
                  <a:srgbClr val="FF0000"/>
                </a:solidFill>
              </a:rPr>
              <a:t>("age"));</a:t>
            </a:r>
          </a:p>
        </p:txBody>
      </p:sp>
    </p:spTree>
    <p:extLst>
      <p:ext uri="{BB962C8B-B14F-4D97-AF65-F5344CB8AC3E}">
        <p14:creationId xmlns:p14="http://schemas.microsoft.com/office/powerpoint/2010/main" val="16536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33862208" descr="EMB000013b85a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3080602" cy="19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3862368" descr="EMB000013b85a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739282" cy="173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24553" y="2586390"/>
            <a:ext cx="297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request.getParameter</a:t>
            </a:r>
            <a:r>
              <a:rPr lang="en-US" altLang="ko-KR" sz="1600" b="1" dirty="0"/>
              <a:t>("age</a:t>
            </a:r>
            <a:r>
              <a:rPr lang="en-US" altLang="ko-KR" sz="1600" b="1" dirty="0" smtClean="0"/>
              <a:t>")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2082334"/>
            <a:ext cx="2810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request.getParameter</a:t>
            </a:r>
            <a:r>
              <a:rPr lang="en-US" altLang="ko-KR" sz="1600" b="1" dirty="0" smtClean="0"/>
              <a:t>(“id")</a:t>
            </a:r>
            <a:endParaRPr lang="en-US" altLang="ko-KR" sz="16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51720" y="2378390"/>
            <a:ext cx="39604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051720" y="2636912"/>
            <a:ext cx="39604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4213" y="1123974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091597" y="1556020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5508104" y="1772046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08565" y="2050028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425" y="332656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067944" y="1556792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44"/>
          <p:cNvSpPr>
            <a:spLocks noChangeArrowheads="1"/>
          </p:cNvSpPr>
          <p:nvPr/>
        </p:nvSpPr>
        <p:spPr bwMode="auto">
          <a:xfrm>
            <a:off x="3109780" y="1764489"/>
            <a:ext cx="2182300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522170" y="1916832"/>
            <a:ext cx="15039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286571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http://localhost</a:t>
            </a:r>
            <a:r>
              <a:rPr lang="ko-KR" altLang="en-US" dirty="0"/>
              <a:t>은 웹 서버에 접속하기 위한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주소이고 </a:t>
            </a:r>
            <a:r>
              <a:rPr lang="en-US" altLang="ko-KR" dirty="0"/>
              <a:t>8181 </a:t>
            </a:r>
            <a:r>
              <a:rPr lang="ko-KR" altLang="en-US" dirty="0" err="1"/>
              <a:t>톰캣을</a:t>
            </a:r>
            <a:r>
              <a:rPr lang="ko-KR" altLang="en-US" dirty="0"/>
              <a:t> 설치하면서 지정한 포트 번호입니다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http://localhost:8181</a:t>
            </a:r>
            <a:r>
              <a:rPr lang="ko-KR" altLang="en-US" dirty="0"/>
              <a:t>은 </a:t>
            </a:r>
            <a:r>
              <a:rPr lang="ko-KR" altLang="en-US" dirty="0" err="1"/>
              <a:t>톰캣</a:t>
            </a:r>
            <a:r>
              <a:rPr lang="ko-KR" altLang="en-US" dirty="0"/>
              <a:t> 서버에 접속하겠다는 의미입니다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405093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컴퓨터가 웹 서버로 동작하도록 하기 위해서 </a:t>
            </a:r>
            <a:r>
              <a:rPr lang="en-US" altLang="ko-KR" dirty="0"/>
              <a:t>1</a:t>
            </a:r>
            <a:r>
              <a:rPr lang="ko-KR" altLang="en-US" dirty="0"/>
              <a:t>장에서 </a:t>
            </a:r>
            <a:r>
              <a:rPr lang="en-US" altLang="ko-KR" dirty="0"/>
              <a:t>WAS</a:t>
            </a:r>
            <a:r>
              <a:rPr lang="ko-KR" altLang="en-US" dirty="0"/>
              <a:t>의 한 종류인 </a:t>
            </a:r>
            <a:r>
              <a:rPr lang="ko-KR" altLang="en-US" dirty="0" err="1"/>
              <a:t>톰캣</a:t>
            </a:r>
            <a:r>
              <a:rPr lang="ko-KR" altLang="en-US" dirty="0"/>
              <a:t> 서버를 설치했습니다</a:t>
            </a:r>
            <a:r>
              <a:rPr lang="en-US" altLang="ko-KR" dirty="0"/>
              <a:t>. </a:t>
            </a:r>
            <a:r>
              <a:rPr lang="ko-KR" altLang="en-US" dirty="0"/>
              <a:t>우리가 작성하는 웹 애플리케이션은 </a:t>
            </a:r>
            <a:r>
              <a:rPr lang="ko-KR" altLang="en-US" dirty="0" err="1"/>
              <a:t>톰캣</a:t>
            </a:r>
            <a:r>
              <a:rPr lang="ko-KR" altLang="en-US" dirty="0"/>
              <a:t> 서버에 의해서 클라이언트에 서비스가 되는 것입니다</a:t>
            </a:r>
            <a:r>
              <a:rPr lang="en-US" altLang="ko-KR" dirty="0"/>
              <a:t>. </a:t>
            </a:r>
            <a:r>
              <a:rPr lang="ko-KR" altLang="en-US" dirty="0"/>
              <a:t>하나의 웹 서버는 병원 관리나 학원 관리</a:t>
            </a:r>
            <a:r>
              <a:rPr lang="en-US" altLang="ko-KR" dirty="0"/>
              <a:t>, </a:t>
            </a:r>
            <a:r>
              <a:rPr lang="ko-KR" altLang="en-US" dirty="0"/>
              <a:t>영화 예매 관리</a:t>
            </a:r>
            <a:r>
              <a:rPr lang="en-US" altLang="ko-KR" dirty="0"/>
              <a:t>, </a:t>
            </a:r>
            <a:r>
              <a:rPr lang="ko-KR" altLang="en-US" dirty="0"/>
              <a:t>온라인 </a:t>
            </a:r>
            <a:r>
              <a:rPr lang="ko-KR" altLang="en-US" dirty="0" err="1"/>
              <a:t>쇼핑물</a:t>
            </a:r>
            <a:r>
              <a:rPr lang="ko-KR" altLang="en-US" dirty="0"/>
              <a:t> 등 다양한 서비스를 제공할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각각의 서비스는 개별적인 웹 애플리케이션으로 작성해야 하며 웹 애플리케이션 하나당 하나의 프로젝트가 생성합니다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9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원고\로드북\_____jsp\img\ch02\2-04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5"/>
            <a:ext cx="230837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35896" y="751056"/>
            <a:ext cx="3709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체크 박스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개를 선택했다</a:t>
            </a:r>
            <a:r>
              <a:rPr lang="en-US" altLang="ko-KR" sz="1600" dirty="0"/>
              <a:t>. </a:t>
            </a:r>
            <a:r>
              <a:rPr lang="ko-KR" altLang="en-US" sz="1600" dirty="0"/>
              <a:t>체크 박스의 이름이 모두 </a:t>
            </a:r>
            <a:r>
              <a:rPr lang="en-US" altLang="ko-KR" sz="1600" dirty="0"/>
              <a:t>item</a:t>
            </a:r>
            <a:r>
              <a:rPr lang="ko-KR" altLang="en-US" sz="1600" dirty="0"/>
              <a:t>으로 되어 있기 때문에 쿼리 </a:t>
            </a:r>
            <a:r>
              <a:rPr lang="ko-KR" altLang="en-US" sz="1600" dirty="0" err="1"/>
              <a:t>스트링에</a:t>
            </a:r>
            <a:r>
              <a:rPr lang="ko-KR" altLang="en-US" sz="1600" dirty="0"/>
              <a:t> 선택된 항목에 대한 이름과 값이 전송될 때 </a:t>
            </a:r>
            <a:r>
              <a:rPr lang="en-US" altLang="ko-KR" sz="1600" dirty="0"/>
              <a:t>item </a:t>
            </a:r>
            <a:r>
              <a:rPr lang="ko-KR" altLang="en-US" sz="1600" dirty="0" smtClean="0"/>
              <a:t>이란 동일한 이름으로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넘겨진다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39552" y="1772816"/>
            <a:ext cx="3960440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:\원고\로드북\_____jsp\img\ch02\2-05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" y="4293096"/>
            <a:ext cx="8718224" cy="185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5490442" y="1916832"/>
            <a:ext cx="809750" cy="2808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34081" y="3329405"/>
            <a:ext cx="48833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String items[]=</a:t>
            </a:r>
            <a:r>
              <a:rPr lang="en-US" altLang="ko-KR" sz="1600" dirty="0" err="1"/>
              <a:t>request.getParameterValues</a:t>
            </a:r>
            <a:r>
              <a:rPr lang="en-US" altLang="ko-KR" sz="1600" dirty="0"/>
              <a:t>("item");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20712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51636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873066"/>
            <a:ext cx="800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특징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동적 </a:t>
            </a:r>
            <a:r>
              <a:rPr lang="ko-KR" altLang="en-US" sz="1600" dirty="0" err="1" smtClean="0">
                <a:latin typeface="+mn-ea"/>
              </a:rPr>
              <a:t>웹어플리케이션</a:t>
            </a:r>
            <a:r>
              <a:rPr lang="ko-KR" altLang="en-US" sz="1600" dirty="0" smtClean="0">
                <a:latin typeface="+mn-ea"/>
              </a:rPr>
              <a:t> 컴포넌트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- .java </a:t>
            </a:r>
            <a:r>
              <a:rPr lang="ko-KR" altLang="en-US" sz="1600" dirty="0" err="1" smtClean="0">
                <a:latin typeface="+mn-ea"/>
              </a:rPr>
              <a:t>확장자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클라이언트의 요청에 동적으로 작동하고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응답은 </a:t>
            </a:r>
            <a:r>
              <a:rPr lang="en-US" altLang="ko-KR" sz="1600" dirty="0" smtClean="0">
                <a:latin typeface="+mn-ea"/>
              </a:rPr>
              <a:t>html</a:t>
            </a:r>
            <a:r>
              <a:rPr lang="ko-KR" altLang="en-US" sz="1600" dirty="0" smtClean="0">
                <a:latin typeface="+mn-ea"/>
              </a:rPr>
              <a:t>을 이용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- java thread</a:t>
            </a:r>
            <a:r>
              <a:rPr lang="ko-KR" altLang="en-US" sz="1600" dirty="0" smtClean="0">
                <a:latin typeface="+mn-ea"/>
              </a:rPr>
              <a:t>이용하여 동작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여러 요청에 단점을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- MVC</a:t>
            </a:r>
            <a:r>
              <a:rPr lang="ko-KR" altLang="en-US" sz="1600" dirty="0" smtClean="0">
                <a:latin typeface="+mn-ea"/>
              </a:rPr>
              <a:t>패턴에서 </a:t>
            </a:r>
            <a:r>
              <a:rPr lang="en-US" altLang="ko-KR" sz="1600" dirty="0" smtClean="0">
                <a:latin typeface="+mn-ea"/>
              </a:rPr>
              <a:t>Controller</a:t>
            </a:r>
            <a:r>
              <a:rPr lang="ko-KR" altLang="en-US" sz="1600" dirty="0" smtClean="0">
                <a:latin typeface="+mn-ea"/>
              </a:rPr>
              <a:t>로 이용됨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783139" y="2497015"/>
            <a:ext cx="1186962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en-US" altLang="ko-KR" sz="1600" dirty="0" smtClean="0"/>
              <a:t>servlet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4596177" y="4501173"/>
            <a:ext cx="1186962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View</a:t>
            </a:r>
          </a:p>
          <a:p>
            <a:pPr algn="ctr"/>
            <a:r>
              <a:rPr lang="en-US" altLang="ko-KR" sz="1600" dirty="0" smtClean="0"/>
              <a:t>(JSP)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6970101" y="4653573"/>
            <a:ext cx="1186962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</a:t>
            </a:r>
          </a:p>
          <a:p>
            <a:pPr algn="ctr"/>
            <a:r>
              <a:rPr lang="en-US" altLang="ko-KR" sz="1600" dirty="0" smtClean="0"/>
              <a:t>(data</a:t>
            </a:r>
          </a:p>
          <a:p>
            <a:pPr algn="ctr"/>
            <a:r>
              <a:rPr lang="en-US" altLang="ko-KR" sz="1600" dirty="0" smtClean="0"/>
              <a:t>base, </a:t>
            </a:r>
            <a:r>
              <a:rPr lang="en-US" altLang="ko-KR" sz="1600" dirty="0" err="1" smtClean="0"/>
              <a:t>dao</a:t>
            </a:r>
            <a:r>
              <a:rPr lang="en-US" altLang="ko-KR" sz="1600" dirty="0" smtClean="0"/>
              <a:t>,</a:t>
            </a:r>
          </a:p>
          <a:p>
            <a:pPr algn="ctr"/>
            <a:endParaRPr lang="en-US" altLang="ko-KR" sz="16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624878" y="4011735"/>
            <a:ext cx="275903" cy="48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774385" y="4061070"/>
            <a:ext cx="281442" cy="47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532" y="2537851"/>
            <a:ext cx="3271652" cy="369833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4095018" y="5356958"/>
            <a:ext cx="35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7483" y="5069679"/>
            <a:ext cx="626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107041" y="3443166"/>
            <a:ext cx="151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52733" y="3151325"/>
            <a:ext cx="626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831624" y="4011736"/>
            <a:ext cx="296738" cy="48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730" y="6236190"/>
            <a:ext cx="884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동그라미 요청을 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 받으면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에서면 동그라미를 만들어서 컨트롤에 의해서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전달 사용자에게 응답한다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8733" y="1957629"/>
            <a:ext cx="2561621" cy="327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920" y="1957630"/>
            <a:ext cx="3377045" cy="2605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56" y="1733062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209" y="2537922"/>
            <a:ext cx="2274759" cy="298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0709" y="2571624"/>
            <a:ext cx="1005620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51817" y="4891453"/>
            <a:ext cx="528638" cy="22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756" y="1338609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4604" y="1619737"/>
            <a:ext cx="2434759" cy="46385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929" y="1597427"/>
            <a:ext cx="2444519" cy="465157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139208" y="4018466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47861" y="3944724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320" y="1619737"/>
            <a:ext cx="2390846" cy="4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172" y="1651076"/>
            <a:ext cx="3967438" cy="4140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280" y="1651076"/>
            <a:ext cx="3111369" cy="3030682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4721822" y="3165612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663345" y="3032582"/>
            <a:ext cx="1005620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51344" y="4240059"/>
            <a:ext cx="638541" cy="340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8" y="1651076"/>
            <a:ext cx="3111369" cy="39280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5582" y="4053254"/>
            <a:ext cx="568756" cy="316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69426" y="3248231"/>
            <a:ext cx="428626" cy="207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51777" y="4352194"/>
            <a:ext cx="394833" cy="211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80177" y="5155224"/>
            <a:ext cx="63882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1047" y="1651077"/>
            <a:ext cx="3093657" cy="390446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904138" y="3543681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38540" y="5160055"/>
            <a:ext cx="63882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542" y="1651076"/>
            <a:ext cx="6299489" cy="48231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7438" y="4927620"/>
            <a:ext cx="144482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4455102" cy="4909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1237" y="1642285"/>
            <a:ext cx="2727516" cy="444339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255954" y="3754697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167" y="1680808"/>
            <a:ext cx="2644959" cy="503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168" y="2618954"/>
            <a:ext cx="3140888" cy="19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478261" y="2128123"/>
            <a:ext cx="8130686" cy="2060425"/>
          </a:xfrm>
          <a:prstGeom prst="roundRect">
            <a:avLst>
              <a:gd name="adj" fmla="val 5120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748" y="2499876"/>
            <a:ext cx="800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기존 경로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http://localhost:8181/helloworld/servlet/com.javalec.ex.HelloWorld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757" y="3333083"/>
            <a:ext cx="539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URL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맵핑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경로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http://localhost:8181/helloworld/HWorld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1823" y="2899986"/>
            <a:ext cx="3109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53945" y="3737574"/>
            <a:ext cx="6758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41258" y="3008677"/>
            <a:ext cx="324465" cy="324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260" y="1116906"/>
            <a:ext cx="80370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너무 길고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보안에 노출되어 있는 경로를 간단하게 </a:t>
            </a:r>
            <a:r>
              <a:rPr lang="ko-KR" altLang="en-US" sz="1100" dirty="0" err="1" smtClean="0">
                <a:latin typeface="+mn-ea"/>
              </a:rPr>
              <a:t>맵핑하는</a:t>
            </a:r>
            <a:r>
              <a:rPr lang="ko-KR" altLang="en-US" sz="1100" dirty="0" smtClean="0">
                <a:latin typeface="+mn-ea"/>
              </a:rPr>
              <a:t>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030" y="4724400"/>
            <a:ext cx="779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http://localhost/Web/servlet/com.javalec.ex.HelloWorld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88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4213" y="1123974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091597" y="1556020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5508104" y="1772046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08565" y="2050028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425" y="332656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067944" y="1556792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44"/>
          <p:cNvSpPr>
            <a:spLocks noChangeArrowheads="1"/>
          </p:cNvSpPr>
          <p:nvPr/>
        </p:nvSpPr>
        <p:spPr bwMode="auto">
          <a:xfrm>
            <a:off x="3109780" y="1764489"/>
            <a:ext cx="2182300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522170" y="1916832"/>
            <a:ext cx="15039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7216" y="292494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병원 관리를 위한 웹 애플리케이션은 병원 관리 프로젝트로 학원 관리 웹 애플리케이션은 학원 관리 프로젝트를 개별적으로 생성합니다</a:t>
            </a:r>
            <a:r>
              <a:rPr lang="en-US" altLang="ko-KR" dirty="0"/>
              <a:t>. </a:t>
            </a:r>
            <a:r>
              <a:rPr lang="ko-KR" altLang="en-US" dirty="0" err="1"/>
              <a:t>이클립스에서</a:t>
            </a:r>
            <a:r>
              <a:rPr lang="ko-KR" altLang="en-US" dirty="0"/>
              <a:t> 생성하는 하나의 프로젝트는 하나의 웹 애플리케이션이 됩니다</a:t>
            </a:r>
            <a:r>
              <a:rPr lang="en-US" altLang="ko-KR" dirty="0"/>
              <a:t>. http://localhost:8181</a:t>
            </a:r>
            <a:r>
              <a:rPr lang="ko-KR" altLang="en-US" dirty="0"/>
              <a:t>까지 입력하여 웹 서버까지 접근했다면 어떤 서비스를 받을지에 따라 그 이후에 기술되는 내용이 달라지는데 이후에 기술하는 문자열을 </a:t>
            </a:r>
            <a:r>
              <a:rPr lang="ko-KR" altLang="en-US" dirty="0" err="1"/>
              <a:t>컨텍스트</a:t>
            </a:r>
            <a:r>
              <a:rPr lang="ko-KR" altLang="en-US" dirty="0"/>
              <a:t> 패스라고 하고 이에 의해서 요청되는 웹 애플리케이션이 달라집니다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32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6" y="1309953"/>
            <a:ext cx="5059074" cy="40611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19362" y="3836239"/>
            <a:ext cx="55871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86378" y="3705820"/>
            <a:ext cx="2980453" cy="1495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606" y="3200716"/>
            <a:ext cx="2630744" cy="21698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&lt;servlet-name&gt;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임의의 이름을 만들어 줍니다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&lt;</a:t>
            </a:r>
            <a:r>
              <a:rPr lang="en-US" altLang="ko-KR" sz="1200" b="1" dirty="0" smtClean="0">
                <a:latin typeface="+mn-ea"/>
              </a:rPr>
              <a:t>servlet-class&gt;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클래스 파일명을 </a:t>
            </a:r>
            <a:r>
              <a:rPr lang="ko-KR" altLang="en-US" sz="1100" dirty="0" err="1" smtClean="0">
                <a:latin typeface="+mn-ea"/>
              </a:rPr>
              <a:t>패키지명을</a:t>
            </a:r>
            <a:r>
              <a:rPr lang="ko-KR" altLang="en-US" sz="1100" dirty="0" smtClean="0">
                <a:latin typeface="+mn-ea"/>
              </a:rPr>
              <a:t> 포함하여 정확하게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en-US" altLang="ko-KR" sz="1200" b="1" dirty="0" err="1" smtClean="0">
                <a:latin typeface="+mn-ea"/>
              </a:rPr>
              <a:t>url</a:t>
            </a:r>
            <a:r>
              <a:rPr lang="en-US" altLang="ko-KR" sz="1200" b="1" dirty="0" smtClean="0">
                <a:latin typeface="+mn-ea"/>
              </a:rPr>
              <a:t>-pattern&gt;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smtClean="0">
                <a:latin typeface="+mn-ea"/>
              </a:rPr>
              <a:t>servlet-class</a:t>
            </a:r>
            <a:r>
              <a:rPr lang="ko-KR" altLang="en-US" sz="1100" dirty="0" smtClean="0">
                <a:latin typeface="+mn-ea"/>
              </a:rPr>
              <a:t>의 클래스를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임의의 이름을 입력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주위할</a:t>
            </a:r>
            <a:r>
              <a:rPr lang="ko-KR" altLang="en-US" sz="1100" dirty="0" smtClean="0">
                <a:latin typeface="+mn-ea"/>
              </a:rPr>
              <a:t> 점은 </a:t>
            </a:r>
            <a:r>
              <a:rPr lang="en-US" altLang="ko-KR" sz="1100" dirty="0" smtClean="0">
                <a:latin typeface="+mn-ea"/>
              </a:rPr>
              <a:t>‘/’</a:t>
            </a:r>
            <a:r>
              <a:rPr lang="ko-KR" altLang="en-US" sz="1100" dirty="0" smtClean="0">
                <a:latin typeface="+mn-ea"/>
              </a:rPr>
              <a:t>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시작해야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757" y="5708025"/>
            <a:ext cx="3507581" cy="6000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177908" y="5968733"/>
            <a:ext cx="163903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6" y="1291810"/>
            <a:ext cx="2479649" cy="41957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어노테이션을</a:t>
            </a:r>
            <a:r>
              <a:rPr lang="ko-KR" altLang="en-US" sz="1600" b="1" dirty="0">
                <a:latin typeface="+mn-ea"/>
              </a:rPr>
              <a:t> 이용한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4284" y="2371233"/>
            <a:ext cx="1281387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04113" y="2354749"/>
            <a:ext cx="2630744" cy="61555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@</a:t>
            </a:r>
            <a:r>
              <a:rPr lang="en-US" altLang="ko-KR" sz="1200" b="1" dirty="0" err="1" smtClean="0">
                <a:latin typeface="+mn-ea"/>
              </a:rPr>
              <a:t>WebServlet</a:t>
            </a:r>
            <a:r>
              <a:rPr lang="en-US" altLang="ko-KR" sz="1200" b="1" dirty="0" smtClean="0">
                <a:latin typeface="+mn-ea"/>
              </a:rPr>
              <a:t>(“</a:t>
            </a:r>
            <a:r>
              <a:rPr lang="en-US" altLang="ko-KR" sz="1200" b="1" dirty="0" err="1" smtClean="0">
                <a:latin typeface="+mn-ea"/>
              </a:rPr>
              <a:t>HWorld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맵핑명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HWorld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소스에 직접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9184" y="1291809"/>
            <a:ext cx="2740602" cy="5541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43229" y="1529572"/>
            <a:ext cx="1631662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410" y="2419695"/>
            <a:ext cx="3186113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사용하여 </a:t>
            </a:r>
            <a:r>
              <a:rPr lang="ko-KR" altLang="en-US" sz="1100" dirty="0" err="1" smtClean="0">
                <a:latin typeface="+mn-ea"/>
              </a:rPr>
              <a:t>웹프로그램을</a:t>
            </a:r>
            <a:r>
              <a:rPr lang="ko-KR" altLang="en-US" sz="1100" dirty="0" smtClean="0">
                <a:latin typeface="+mn-ea"/>
              </a:rPr>
              <a:t> 제작하는 것 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간단한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smtClean="0">
                <a:latin typeface="+mn-ea"/>
              </a:rPr>
              <a:t>프로젝트를 만들어 보면서 전체적인 구조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흐름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살펴보도록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jsp_5_1_ex1_servletex)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371310" y="3419820"/>
            <a:ext cx="6223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47009" y="3289015"/>
            <a:ext cx="138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0580" y="2792362"/>
            <a:ext cx="1312607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120580" y="4094117"/>
            <a:ext cx="1312607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GenericServlet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20580" y="5395872"/>
            <a:ext cx="1312607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776884" y="349163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776884" y="4773724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33187" y="2975286"/>
            <a:ext cx="575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3187" y="4256473"/>
            <a:ext cx="575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abstract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756" y="197873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Servlet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 받음</a:t>
            </a:r>
            <a:r>
              <a:rPr lang="en-US" altLang="ko-KR" sz="1100" dirty="0" smtClean="0">
                <a:latin typeface="+mn-ea"/>
              </a:rPr>
              <a:t>.   </a:t>
            </a:r>
            <a:r>
              <a:rPr lang="ko-KR" altLang="en-US" sz="1100" dirty="0" smtClean="0">
                <a:latin typeface="+mn-ea"/>
              </a:rPr>
              <a:t>이미 구현되어 있는 기능을 사용한다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59374" y="223221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9863" y="2412395"/>
            <a:ext cx="6736556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53482" y="2633448"/>
            <a:ext cx="15295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29178" y="2633448"/>
            <a:ext cx="1668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7484" y="1816940"/>
            <a:ext cx="84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요청처리객체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3735" y="1816940"/>
            <a:ext cx="84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응답처리객체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89514" y="2078551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45764" y="2078551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101355" y="3341265"/>
            <a:ext cx="6223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7054" y="3210460"/>
            <a:ext cx="1822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출력하기 위한 </a:t>
            </a:r>
            <a:r>
              <a:rPr lang="ko-KR" altLang="en-US" sz="1100" dirty="0" err="1" smtClean="0">
                <a:latin typeface="+mn-ea"/>
              </a:rPr>
              <a:t>스트림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101355" y="3805915"/>
            <a:ext cx="6223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77054" y="3675110"/>
            <a:ext cx="368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html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393724" y="2741497"/>
            <a:ext cx="2804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7311" y="2610692"/>
            <a:ext cx="773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Console </a:t>
            </a:r>
            <a:r>
              <a:rPr lang="ko-KR" altLang="en-US" sz="1100" dirty="0" smtClean="0">
                <a:latin typeface="+mn-ea"/>
              </a:rPr>
              <a:t>출력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756" y="1496954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요청처리객체 및 응답처리객체를 </a:t>
            </a:r>
            <a:r>
              <a:rPr lang="ko-KR" altLang="en-US" sz="1100" dirty="0" err="1" smtClean="0">
                <a:latin typeface="+mn-ea"/>
              </a:rPr>
              <a:t>톰캣에서</a:t>
            </a:r>
            <a:r>
              <a:rPr lang="ko-KR" altLang="en-US" sz="1100" dirty="0" smtClean="0">
                <a:latin typeface="+mn-ea"/>
              </a:rPr>
              <a:t> 받음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로그인 아이디 정보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로그인되었는지</a:t>
            </a:r>
            <a:r>
              <a:rPr lang="ko-KR" altLang="en-US" sz="1100" dirty="0" smtClean="0">
                <a:latin typeface="+mn-ea"/>
              </a:rPr>
              <a:t> 안되었는지 정보</a:t>
            </a:r>
            <a:r>
              <a:rPr lang="en-US" altLang="ko-KR" sz="1100" dirty="0" err="1" smtClean="0">
                <a:latin typeface="+mn-ea"/>
              </a:rPr>
              <a:t>respons</a:t>
            </a:r>
            <a:r>
              <a:rPr lang="ko-KR" altLang="en-US" sz="1100" dirty="0" smtClean="0">
                <a:latin typeface="+mn-ea"/>
              </a:rPr>
              <a:t>객체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특정 상품요청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요청한 </a:t>
            </a:r>
            <a:r>
              <a:rPr lang="ko-KR" altLang="en-US" sz="1100" dirty="0" err="1" smtClean="0">
                <a:latin typeface="+mn-ea"/>
              </a:rPr>
              <a:t>상품틀</a:t>
            </a:r>
            <a:r>
              <a:rPr lang="ko-KR" altLang="en-US" sz="1100" dirty="0" smtClean="0">
                <a:latin typeface="+mn-ea"/>
              </a:rPr>
              <a:t> 정보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3020" y="2811342"/>
            <a:ext cx="43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응답을 해주는데 응답을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해줘라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8478" y="1755385"/>
            <a:ext cx="268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톰켓에서</a:t>
            </a:r>
            <a:r>
              <a:rPr lang="ko-KR" altLang="en-US" dirty="0" smtClean="0"/>
              <a:t>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응답 객체를 만들어서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7756" y="1435993"/>
            <a:ext cx="80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- GET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&amp; POST </a:t>
            </a:r>
            <a:r>
              <a:rPr lang="ko-KR" altLang="en-US" dirty="0" smtClean="0">
                <a:latin typeface="+mn-ea"/>
              </a:rPr>
              <a:t>방식  요청은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가지가 있는데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안에서 결정할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8485" y="1974850"/>
            <a:ext cx="6098165" cy="4381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229915" y="2151668"/>
            <a:ext cx="32638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29915" y="5981332"/>
            <a:ext cx="33228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05283" y="3439891"/>
            <a:ext cx="293492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GET</a:t>
            </a:r>
            <a:r>
              <a:rPr lang="ko-KR" altLang="en-US" sz="1100" b="1" dirty="0" smtClean="0">
                <a:latin typeface="+mn-ea"/>
              </a:rPr>
              <a:t> 방식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값으로 정보가 전송되어 보안에 약함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3937819" y="2151669"/>
            <a:ext cx="1467464" cy="14862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937819" y="4125541"/>
            <a:ext cx="1467464" cy="1597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5283" y="3913862"/>
            <a:ext cx="293492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POST </a:t>
            </a:r>
            <a:r>
              <a:rPr lang="ko-KR" altLang="en-US" sz="1100" b="1" dirty="0" smtClean="0">
                <a:latin typeface="+mn-ea"/>
              </a:rPr>
              <a:t>방식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header</a:t>
            </a:r>
            <a:r>
              <a:rPr lang="ko-KR" altLang="en-US" sz="1100" dirty="0" smtClean="0">
                <a:latin typeface="+mn-ea"/>
              </a:rPr>
              <a:t>를 이용해 정보가 전송되어 보안에 강함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6857" y="2735342"/>
            <a:ext cx="884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6857" y="4832708"/>
            <a:ext cx="82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doPost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2747" y="2894801"/>
            <a:ext cx="176980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get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2747" y="4623967"/>
            <a:ext cx="176980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post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606481" y="3156412"/>
            <a:ext cx="170174" cy="2834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0"/>
          </p:cNvCxnSpPr>
          <p:nvPr/>
        </p:nvCxnSpPr>
        <p:spPr>
          <a:xfrm flipH="1" flipV="1">
            <a:off x="7606482" y="4352667"/>
            <a:ext cx="151168" cy="271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7911" y="5334000"/>
            <a:ext cx="25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네이버에</a:t>
            </a:r>
            <a:r>
              <a:rPr lang="ko-KR" altLang="en-US" dirty="0" smtClean="0"/>
              <a:t> 검색해보자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0660" y="3991833"/>
            <a:ext cx="5295167" cy="1980577"/>
          </a:xfrm>
          <a:prstGeom prst="roundRect">
            <a:avLst>
              <a:gd name="adj" fmla="val 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주소창을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이용하여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을 요청한 경우에도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756" y="1901401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매개변수로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ko-KR" altLang="en-US" sz="1100" dirty="0" smtClean="0">
                <a:latin typeface="+mn-ea"/>
              </a:rPr>
              <a:t>를 받습니다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59374" y="2154882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071722" y="4399879"/>
            <a:ext cx="466758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클라이언트의 요청 처리 객체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71722" y="5061079"/>
            <a:ext cx="466758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클라이언트에게 응답 처리 객체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20823" y="2516619"/>
            <a:ext cx="1169376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64280" y="3421319"/>
            <a:ext cx="39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07197" y="3235570"/>
            <a:ext cx="0" cy="668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20824" y="4021362"/>
            <a:ext cx="11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doGet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2871" y="3421319"/>
            <a:ext cx="39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501709" y="3219380"/>
            <a:ext cx="0" cy="665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496953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setContentType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호출하여 응답방식 결정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527" y="1957391"/>
            <a:ext cx="6757988" cy="157162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296157" y="2809297"/>
            <a:ext cx="28911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756" y="4108267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getWriter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 </a:t>
            </a:r>
            <a:r>
              <a:rPr lang="ko-KR" altLang="en-US" sz="1100" dirty="0" err="1" smtClean="0">
                <a:latin typeface="+mn-ea"/>
              </a:rPr>
              <a:t>스트림을</a:t>
            </a:r>
            <a:r>
              <a:rPr lang="ko-KR" altLang="en-US" sz="1100" dirty="0" smtClean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59374" y="4361748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527" y="4612660"/>
            <a:ext cx="6757988" cy="157162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296157" y="5649203"/>
            <a:ext cx="22185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899" y="2012045"/>
            <a:ext cx="3021806" cy="2447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496953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출력스트림의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println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출력하면</a:t>
            </a:r>
            <a:r>
              <a:rPr lang="en-US" altLang="ko-KR" sz="1100" dirty="0" smtClean="0">
                <a:latin typeface="+mn-ea"/>
              </a:rPr>
              <a:t>, 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72898" y="2569350"/>
            <a:ext cx="2458275" cy="152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931" y="2042687"/>
            <a:ext cx="3550444" cy="1076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318387" y="2654711"/>
            <a:ext cx="1061884" cy="658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133" y="47556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마지막에 출력객체 닫습니다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05751" y="50091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898" y="5245867"/>
            <a:ext cx="9715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doPost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(jsp_5_1_ex1_servletex)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154" y="1984615"/>
            <a:ext cx="3506932" cy="261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6229" y="4680944"/>
            <a:ext cx="86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9684" y="4680944"/>
            <a:ext cx="86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Servlet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1553" y="2026782"/>
            <a:ext cx="4038285" cy="23222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245441" y="3510116"/>
            <a:ext cx="814849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84058" y="1984614"/>
            <a:ext cx="479324" cy="217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134033" y="2202427"/>
            <a:ext cx="2050025" cy="1396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컨텍스트</a:t>
            </a:r>
            <a:r>
              <a:rPr lang="ko-KR" altLang="en-US" sz="1600" b="1" dirty="0" smtClean="0">
                <a:latin typeface="+mn-ea"/>
              </a:rPr>
              <a:t> 패스</a:t>
            </a:r>
            <a:r>
              <a:rPr lang="en-US" altLang="ko-KR" sz="1600" b="1" dirty="0" smtClean="0">
                <a:latin typeface="+mn-ea"/>
              </a:rPr>
              <a:t>(Context Path)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WAS(Web Application Server)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ko-KR" altLang="en-US" sz="1100" dirty="0" err="1" smtClean="0">
                <a:latin typeface="+mn-ea"/>
              </a:rPr>
              <a:t>웹어플리케이션을</a:t>
            </a:r>
            <a:r>
              <a:rPr lang="ko-KR" altLang="en-US" sz="1100" dirty="0" smtClean="0">
                <a:latin typeface="+mn-ea"/>
              </a:rPr>
              <a:t> 구분하기 위한 </a:t>
            </a:r>
            <a:r>
              <a:rPr lang="en-US" altLang="ko-KR" sz="1100" dirty="0" smtClean="0">
                <a:latin typeface="+mn-ea"/>
              </a:rPr>
              <a:t>path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프로젝트를 생성하면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자동으로 </a:t>
            </a:r>
            <a:r>
              <a:rPr lang="en-US" altLang="ko-KR" sz="1100" dirty="0" smtClean="0">
                <a:latin typeface="+mn-ea"/>
              </a:rPr>
              <a:t>server.xml</a:t>
            </a:r>
            <a:r>
              <a:rPr lang="ko-KR" altLang="en-US" sz="1100" dirty="0" smtClean="0">
                <a:latin typeface="+mn-ea"/>
              </a:rPr>
              <a:t>에 추가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363" y="1958960"/>
            <a:ext cx="1650206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697" y="1958960"/>
            <a:ext cx="6267653" cy="398622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3041" y="2851355"/>
            <a:ext cx="814849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36928" y="5579807"/>
            <a:ext cx="5390330" cy="22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835696" y="1772816"/>
            <a:ext cx="5040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http://</a:t>
            </a:r>
            <a:r>
              <a:rPr lang="en-US" altLang="ko-KR" sz="2800" dirty="0" smtClean="0"/>
              <a:t>localhost:8181/hospital</a:t>
            </a:r>
            <a:endParaRPr lang="en-US" altLang="ko-KR" sz="2800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220071" y="2296036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3995935" y="2503733"/>
            <a:ext cx="2808312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283967" y="2656076"/>
            <a:ext cx="22846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병원관리 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1680" y="4725144"/>
            <a:ext cx="50405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http://</a:t>
            </a:r>
            <a:r>
              <a:rPr lang="en-US" altLang="ko-KR" sz="2800" dirty="0" smtClean="0"/>
              <a:t>localhost:8181/movie</a:t>
            </a:r>
            <a:endParaRPr lang="en-US" altLang="ko-KR" sz="2800" dirty="0"/>
          </a:p>
          <a:p>
            <a:pPr fontAlgn="base"/>
            <a:endParaRPr lang="en-US" altLang="ko-KR" sz="2800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76055" y="5248364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3851920" y="5436897"/>
            <a:ext cx="2808312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139953" y="5589240"/>
            <a:ext cx="22846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영화예매 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267613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컨텍스트</a:t>
            </a:r>
            <a:r>
              <a:rPr lang="ko-KR" altLang="en-US" dirty="0"/>
              <a:t> 패스</a:t>
            </a:r>
            <a:r>
              <a:rPr lang="en-US" altLang="ko-KR" dirty="0"/>
              <a:t>(Context Path)</a:t>
            </a:r>
            <a:r>
              <a:rPr lang="ko-KR" altLang="en-US" dirty="0"/>
              <a:t>란 개념을 다시 정리하여 말하자면 웹 서버에서 제공하는 다양한 웹 애플리케이션을 구분하기 위해서 사용하는 것입니다</a:t>
            </a:r>
            <a:r>
              <a:rPr lang="en-US" altLang="ko-KR" dirty="0"/>
              <a:t>. </a:t>
            </a:r>
            <a:r>
              <a:rPr lang="ko-KR" altLang="en-US" dirty="0"/>
              <a:t>병원 관리를 위한 웹 애플리케이션을 위한 병원 관리 프로젝트를 </a:t>
            </a:r>
            <a:r>
              <a:rPr lang="en-US" altLang="ko-KR" dirty="0"/>
              <a:t>hospital</a:t>
            </a:r>
            <a:r>
              <a:rPr lang="ko-KR" altLang="en-US" dirty="0"/>
              <a:t>이란 이름으로 </a:t>
            </a:r>
            <a:r>
              <a:rPr lang="ko-KR" altLang="en-US" dirty="0" err="1"/>
              <a:t>이클립스에서</a:t>
            </a:r>
            <a:r>
              <a:rPr lang="ko-KR" altLang="en-US" dirty="0"/>
              <a:t> 생성하면 </a:t>
            </a:r>
            <a:r>
              <a:rPr lang="en-US" altLang="ko-KR" dirty="0"/>
              <a:t>hospital</a:t>
            </a:r>
            <a:r>
              <a:rPr lang="ko-KR" altLang="en-US" dirty="0"/>
              <a:t>이란 </a:t>
            </a:r>
            <a:r>
              <a:rPr lang="ko-KR" altLang="en-US" dirty="0" err="1"/>
              <a:t>컨텍스트</a:t>
            </a:r>
            <a:r>
              <a:rPr lang="ko-KR" altLang="en-US" dirty="0"/>
              <a:t> 패스가 추가되고 외부에서 이 애플리케이션을 접근할 때에는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365779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영화 예매 웹 애플리케이션을 </a:t>
            </a:r>
            <a:r>
              <a:rPr lang="en-US" altLang="ko-KR" dirty="0"/>
              <a:t>movie</a:t>
            </a:r>
            <a:r>
              <a:rPr lang="ko-KR" altLang="en-US" dirty="0"/>
              <a:t>란 이름으로 프로젝트를 생성하면 </a:t>
            </a:r>
            <a:r>
              <a:rPr lang="en-US" altLang="ko-KR" dirty="0"/>
              <a:t>movie</a:t>
            </a:r>
            <a:r>
              <a:rPr lang="ko-KR" altLang="en-US" dirty="0"/>
              <a:t>란 </a:t>
            </a:r>
            <a:r>
              <a:rPr lang="ko-KR" altLang="en-US" dirty="0" err="1"/>
              <a:t>컨텍스트</a:t>
            </a:r>
            <a:r>
              <a:rPr lang="ko-KR" altLang="en-US" dirty="0"/>
              <a:t> 패스가 추가되고 외부에서 이 애플리케이션을 접근할 때에는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0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12077"/>
            <a:ext cx="80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20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Servlet </a:t>
            </a:r>
            <a:r>
              <a:rPr lang="ko-KR" altLang="en-US" sz="2000" b="1" dirty="0" smtClean="0">
                <a:latin typeface="+mn-ea"/>
              </a:rPr>
              <a:t>작동 순서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클라이언트에서 </a:t>
            </a:r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요청이 들어 오면 서버에서는 </a:t>
            </a:r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컨테이너를 만들고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요청이 있을 때마다  </a:t>
            </a:r>
            <a:r>
              <a:rPr lang="ko-KR" altLang="en-US" sz="1600" dirty="0" err="1" smtClean="0">
                <a:latin typeface="+mn-ea"/>
              </a:rPr>
              <a:t>스레드가</a:t>
            </a:r>
            <a:r>
              <a:rPr lang="ko-KR" altLang="en-US" sz="1600" dirty="0" smtClean="0">
                <a:latin typeface="+mn-ea"/>
              </a:rPr>
              <a:t> 생성 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웹브라우저를</a:t>
            </a:r>
            <a:r>
              <a:rPr lang="ko-KR" altLang="en-US" sz="1600" dirty="0" smtClean="0">
                <a:latin typeface="+mn-ea"/>
              </a:rPr>
              <a:t> 통해서 사용자가 요청을 하면 </a:t>
            </a:r>
            <a:r>
              <a:rPr lang="ko-KR" altLang="en-US" sz="1600" dirty="0" err="1" smtClean="0">
                <a:latin typeface="+mn-ea"/>
              </a:rPr>
              <a:t>웹서버에서</a:t>
            </a:r>
            <a:r>
              <a:rPr lang="ko-KR" altLang="en-US" sz="1600" dirty="0" smtClean="0">
                <a:latin typeface="+mn-ea"/>
              </a:rPr>
              <a:t> 요청하여 </a:t>
            </a:r>
            <a:r>
              <a:rPr lang="ko-KR" altLang="en-US" sz="1600" dirty="0" err="1" smtClean="0">
                <a:latin typeface="+mn-ea"/>
              </a:rPr>
              <a:t>웹어플리케이션서버</a:t>
            </a:r>
            <a:r>
              <a:rPr lang="en-US" altLang="ko-KR" sz="1600" dirty="0" smtClean="0">
                <a:latin typeface="+mn-ea"/>
              </a:rPr>
              <a:t>(was)</a:t>
            </a:r>
            <a:r>
              <a:rPr lang="ko-KR" altLang="en-US" sz="1600" dirty="0" smtClean="0">
                <a:latin typeface="+mn-ea"/>
              </a:rPr>
              <a:t>를 호출하면 </a:t>
            </a:r>
            <a:r>
              <a:rPr lang="en-US" altLang="ko-KR" sz="1600" dirty="0" smtClean="0">
                <a:latin typeface="+mn-ea"/>
              </a:rPr>
              <a:t>servlet </a:t>
            </a:r>
            <a:r>
              <a:rPr lang="ko-KR" altLang="en-US" sz="1600" dirty="0" smtClean="0">
                <a:latin typeface="+mn-ea"/>
              </a:rPr>
              <a:t>컨테이너 안에서 </a:t>
            </a:r>
            <a:r>
              <a:rPr lang="ko-KR" altLang="en-US" sz="1600" dirty="0" err="1" smtClean="0">
                <a:latin typeface="+mn-ea"/>
              </a:rPr>
              <a:t>쓰레드</a:t>
            </a:r>
            <a:r>
              <a:rPr lang="ko-KR" altLang="en-US" sz="1600" dirty="0" smtClean="0">
                <a:latin typeface="+mn-ea"/>
              </a:rPr>
              <a:t> 생성 과 객체생성을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6679" y="4654152"/>
            <a:ext cx="1169376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31682" y="4654152"/>
            <a:ext cx="1169376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웹서버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16684" y="4654152"/>
            <a:ext cx="1908926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웹어플리케이션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서버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33298" y="4106111"/>
            <a:ext cx="1952885" cy="23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컨테이너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1) </a:t>
            </a:r>
            <a:r>
              <a:rPr lang="ko-KR" altLang="en-US" sz="1100" dirty="0" err="1" smtClean="0">
                <a:latin typeface="+mn-ea"/>
              </a:rPr>
              <a:t>스레드</a:t>
            </a:r>
            <a:r>
              <a:rPr lang="ko-KR" altLang="en-US" sz="1100" dirty="0" smtClean="0">
                <a:latin typeface="+mn-ea"/>
              </a:rPr>
              <a:t> 생성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/>
              <a:t>2) Servlet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77177" y="5283855"/>
            <a:ext cx="3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69555" y="5298603"/>
            <a:ext cx="3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884038" y="5298603"/>
            <a:ext cx="3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69092" y="3364562"/>
            <a:ext cx="36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Cgi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프로세스와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00045"/>
            <a:ext cx="80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20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</a:rPr>
              <a:t>Servlet </a:t>
            </a:r>
            <a:r>
              <a:rPr lang="ko-KR" altLang="en-US" sz="2000" b="1" dirty="0">
                <a:latin typeface="+mn-ea"/>
              </a:rPr>
              <a:t>라이프사이클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생명주기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851" y="1116905"/>
            <a:ext cx="800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의 사용도가 높은 이유는 빠른 응답 속도 때문 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은 최초 요청 시 객체가 만들어져 메모리에 로딩되고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이후 요청 시에는 기존의 객체를 재활용하게 됩니다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r>
              <a:rPr lang="ko-KR" altLang="en-US" sz="1600" dirty="0" smtClean="0">
                <a:latin typeface="+mn-ea"/>
              </a:rPr>
              <a:t>따라서 동작 속도가 빠릅니다</a:t>
            </a:r>
            <a:r>
              <a:rPr lang="en-US" altLang="ko-KR" sz="1600" dirty="0" smtClean="0">
                <a:latin typeface="+mn-ea"/>
              </a:rPr>
              <a:t>.    </a:t>
            </a:r>
            <a:r>
              <a:rPr lang="en-US" altLang="ko-KR" sz="1600" dirty="0" err="1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의 라이프사이클을 살펴 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(jsp_6_2_ex1_lifecycleex)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7519" y="2297097"/>
            <a:ext cx="231110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객체생성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7519" y="3465869"/>
            <a:ext cx="231110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2930" y="4598552"/>
            <a:ext cx="338028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service(),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doGet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doPost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7519" y="5779358"/>
            <a:ext cx="231110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destroy()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268" y="3126718"/>
            <a:ext cx="105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최초 한번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2359" y="4862689"/>
            <a:ext cx="143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요청시</a:t>
            </a:r>
            <a:r>
              <a:rPr lang="ko-KR" altLang="en-US" sz="1400" b="1" dirty="0" smtClean="0">
                <a:latin typeface="+mn-ea"/>
              </a:rPr>
              <a:t> 매번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1145" y="5958856"/>
            <a:ext cx="385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마지막 한번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자원 해제 </a:t>
            </a:r>
            <a:r>
              <a:rPr lang="en-US" altLang="ko-KR" sz="1400" b="1" dirty="0" smtClean="0">
                <a:latin typeface="+mn-ea"/>
              </a:rPr>
              <a:t>: servlet </a:t>
            </a:r>
            <a:r>
              <a:rPr lang="ko-KR" altLang="en-US" sz="1400" b="1" dirty="0" smtClean="0">
                <a:latin typeface="+mn-ea"/>
              </a:rPr>
              <a:t>수정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서버 </a:t>
            </a:r>
            <a:r>
              <a:rPr lang="ko-KR" altLang="en-US" sz="1400" b="1" dirty="0" err="1" smtClean="0">
                <a:latin typeface="+mn-ea"/>
              </a:rPr>
              <a:t>재가동</a:t>
            </a:r>
            <a:r>
              <a:rPr lang="ko-KR" altLang="en-US" sz="1400" b="1" dirty="0" smtClean="0">
                <a:latin typeface="+mn-ea"/>
              </a:rPr>
              <a:t> 등등</a:t>
            </a:r>
            <a:r>
              <a:rPr lang="en-US" altLang="ko-KR" sz="1400" b="1" dirty="0" smtClean="0">
                <a:latin typeface="+mn-ea"/>
              </a:rPr>
              <a:t>..)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983071" y="3086982"/>
            <a:ext cx="0" cy="3788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2"/>
            <a:endCxn id="21" idx="0"/>
          </p:cNvCxnSpPr>
          <p:nvPr/>
        </p:nvCxnSpPr>
        <p:spPr>
          <a:xfrm>
            <a:off x="2983071" y="4255753"/>
            <a:ext cx="1" cy="342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1" idx="2"/>
            <a:endCxn id="23" idx="0"/>
          </p:cNvCxnSpPr>
          <p:nvPr/>
        </p:nvCxnSpPr>
        <p:spPr>
          <a:xfrm flipH="1">
            <a:off x="2983071" y="5388437"/>
            <a:ext cx="1" cy="3909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호 38"/>
          <p:cNvSpPr/>
          <p:nvPr/>
        </p:nvSpPr>
        <p:spPr>
          <a:xfrm>
            <a:off x="3798959" y="2791324"/>
            <a:ext cx="685800" cy="91440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/>
          <p:cNvSpPr/>
          <p:nvPr/>
        </p:nvSpPr>
        <p:spPr>
          <a:xfrm flipV="1">
            <a:off x="3798959" y="2731164"/>
            <a:ext cx="685800" cy="101065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선처리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후처리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775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Servlet</a:t>
            </a:r>
            <a:r>
              <a:rPr lang="ko-KR" altLang="en-US" sz="1600" b="1" dirty="0" smtClean="0">
                <a:latin typeface="+mn-ea"/>
              </a:rPr>
              <a:t>의 라이프 </a:t>
            </a:r>
            <a:r>
              <a:rPr lang="ko-KR" altLang="en-US" sz="1600" b="1" dirty="0" err="1" smtClean="0">
                <a:latin typeface="+mn-ea"/>
              </a:rPr>
              <a:t>사이클중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init</a:t>
            </a:r>
            <a:r>
              <a:rPr lang="en-US" altLang="ko-KR" sz="1600" b="1" dirty="0" smtClean="0">
                <a:latin typeface="+mn-ea"/>
              </a:rPr>
              <a:t>()</a:t>
            </a:r>
            <a:r>
              <a:rPr lang="ko-KR" altLang="en-US" sz="1600" b="1" dirty="0" smtClean="0">
                <a:latin typeface="+mn-ea"/>
              </a:rPr>
              <a:t>과 </a:t>
            </a:r>
            <a:r>
              <a:rPr lang="en-US" altLang="ko-KR" sz="1600" b="1" dirty="0" smtClean="0">
                <a:latin typeface="+mn-ea"/>
              </a:rPr>
              <a:t>destroy()</a:t>
            </a:r>
            <a:r>
              <a:rPr lang="ko-KR" altLang="en-US" sz="1600" b="1" dirty="0" err="1" smtClean="0">
                <a:latin typeface="+mn-ea"/>
              </a:rPr>
              <a:t>메소드와</a:t>
            </a:r>
            <a:r>
              <a:rPr lang="ko-KR" altLang="en-US" sz="1600" b="1" dirty="0" smtClean="0">
                <a:latin typeface="+mn-ea"/>
              </a:rPr>
              <a:t> 관련하여 선처리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init</a:t>
            </a:r>
            <a:r>
              <a:rPr lang="en-US" altLang="ko-KR" sz="1600" b="1" dirty="0">
                <a:latin typeface="+mn-ea"/>
              </a:rPr>
              <a:t>()</a:t>
            </a:r>
            <a:r>
              <a:rPr lang="ko-KR" altLang="en-US" sz="1600" b="1" dirty="0" smtClean="0">
                <a:latin typeface="+mn-ea"/>
              </a:rPr>
              <a:t>전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와 후처리</a:t>
            </a:r>
            <a:r>
              <a:rPr lang="en-US" altLang="ko-KR" sz="1600" b="1" dirty="0" smtClean="0">
                <a:latin typeface="+mn-ea"/>
              </a:rPr>
              <a:t>(destroy()</a:t>
            </a:r>
            <a:r>
              <a:rPr lang="ko-KR" altLang="en-US" sz="1600" b="1" dirty="0" smtClean="0">
                <a:latin typeface="+mn-ea"/>
              </a:rPr>
              <a:t>후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 작업이 가능 합니다</a:t>
            </a:r>
            <a:r>
              <a:rPr lang="en-US" altLang="ko-KR" sz="1600" b="1" dirty="0" smtClean="0">
                <a:latin typeface="+mn-ea"/>
              </a:rPr>
              <a:t>.                                                                                            (jsp_6_2_ex1_lifecycleex)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67167" y="2297097"/>
            <a:ext cx="205849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객체생성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67167" y="3201176"/>
            <a:ext cx="205849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008" y="4105257"/>
            <a:ext cx="3010816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service(),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doGet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7167" y="5009337"/>
            <a:ext cx="205849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destroy()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>
            <a:endCxn id="18" idx="0"/>
          </p:cNvCxnSpPr>
          <p:nvPr/>
        </p:nvCxnSpPr>
        <p:spPr>
          <a:xfrm flipH="1">
            <a:off x="2096416" y="2813540"/>
            <a:ext cx="7144" cy="387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103560" y="3717620"/>
            <a:ext cx="7144" cy="387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099988" y="4621700"/>
            <a:ext cx="7144" cy="387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99452" y="2574759"/>
            <a:ext cx="2187838" cy="6796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선처리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@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PostConstruct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9452" y="5244561"/>
            <a:ext cx="2187838" cy="6796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후처리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@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PreDestroy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03559" y="2998839"/>
            <a:ext cx="2295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110703" y="5666013"/>
            <a:ext cx="2295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118077" y="5525779"/>
            <a:ext cx="0" cy="14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83592" y="3599927"/>
            <a:ext cx="37604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추가하고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doGet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호출한 후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로그를 확인해 보자 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4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태그는 </a:t>
            </a:r>
            <a:r>
              <a:rPr lang="ko-KR" altLang="en-US" sz="1100" dirty="0" err="1" smtClean="0">
                <a:latin typeface="+mn-ea"/>
              </a:rPr>
              <a:t>서버쪽으로</a:t>
            </a:r>
            <a:r>
              <a:rPr lang="ko-KR" altLang="en-US" sz="1100" dirty="0" smtClean="0">
                <a:latin typeface="+mn-ea"/>
              </a:rPr>
              <a:t> 정보를 전달할 때 사용하는 태그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모든 태그를 학습할 필요는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ko-KR" altLang="en-US" sz="1100" dirty="0" err="1" smtClean="0">
                <a:latin typeface="+mn-ea"/>
              </a:rPr>
              <a:t>웹프로그래머로서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언어를 어느 정도는 할 수 있어야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틈틈이 공부해야 겠죠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756" y="1974662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input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228143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756" y="2274309"/>
            <a:ext cx="8007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태그의 종류를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(type, name, value)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type : </a:t>
            </a:r>
            <a:r>
              <a:rPr lang="ko-KR" altLang="en-US" sz="1100" dirty="0" smtClean="0">
                <a:latin typeface="+mn-ea"/>
              </a:rPr>
              <a:t>태그 종류 지정</a:t>
            </a:r>
            <a:r>
              <a:rPr lang="en-US" altLang="ko-KR" sz="1100" dirty="0" smtClean="0">
                <a:latin typeface="+mn-ea"/>
              </a:rPr>
              <a:t>(ex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text, password, submit, </a:t>
            </a:r>
            <a:r>
              <a:rPr lang="en-US" altLang="ko-KR" sz="1100" dirty="0">
                <a:latin typeface="+mn-ea"/>
              </a:rPr>
              <a:t>checkbox, </a:t>
            </a:r>
            <a:r>
              <a:rPr lang="en-US" altLang="ko-KR" sz="1100" dirty="0" smtClean="0">
                <a:latin typeface="+mn-ea"/>
              </a:rPr>
              <a:t>radio, reset)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name : input</a:t>
            </a:r>
            <a:r>
              <a:rPr lang="ko-KR" altLang="en-US" sz="1100" dirty="0" smtClean="0">
                <a:latin typeface="+mn-ea"/>
              </a:rPr>
              <a:t>태그 이름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value : name</a:t>
            </a:r>
            <a:r>
              <a:rPr lang="ko-KR" altLang="en-US" sz="1100" dirty="0" smtClean="0">
                <a:latin typeface="+mn-ea"/>
              </a:rPr>
              <a:t>에 해당하는 값</a:t>
            </a:r>
            <a:r>
              <a:rPr lang="en-US" altLang="ko-KR" sz="1100" dirty="0" smtClean="0">
                <a:latin typeface="+mn-ea"/>
              </a:rPr>
              <a:t>(ex. name = value)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374" y="3739555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text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10992" y="3993036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992" y="4039203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일반적인 데이터를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type="text" name="name" size="10</a:t>
            </a:r>
            <a:r>
              <a:rPr lang="en-US" altLang="ko-KR" sz="1600" dirty="0" smtClean="0">
                <a:latin typeface="+mn-ea"/>
              </a:rPr>
              <a:t>"&gt;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9374" y="4934175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password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610992" y="5187656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0992" y="5233823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로그인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회원가입 페이지 등에서 비밀번호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type="password" name="name" size="10"&gt;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74" y="133064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submit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10992" y="158413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992" y="1630296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전송할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type="submit" value="</a:t>
            </a:r>
            <a:r>
              <a:rPr lang="ko-KR" altLang="en-US" sz="1600" dirty="0">
                <a:latin typeface="+mn-ea"/>
              </a:rPr>
              <a:t>전송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374" y="252526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reset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610992" y="277875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0992" y="2824917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초기화 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type="reset" value="</a:t>
            </a:r>
            <a:r>
              <a:rPr lang="ko-KR" altLang="en-US" sz="1600" dirty="0">
                <a:latin typeface="+mn-ea"/>
              </a:rPr>
              <a:t>초기화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374" y="371988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checkbox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10992" y="397337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0992" y="4019536"/>
            <a:ext cx="505238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데이터값을</a:t>
            </a:r>
            <a:r>
              <a:rPr lang="ko-KR" altLang="en-US" sz="1100" dirty="0" smtClean="0">
                <a:latin typeface="+mn-ea"/>
              </a:rPr>
              <a:t> 여러 개 전송해야 할 때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>
                <a:latin typeface="+mn-ea"/>
              </a:rPr>
              <a:t>input type="checkbox" name="hobby" value="read"&gt;</a:t>
            </a:r>
            <a:r>
              <a:rPr lang="ko-KR" altLang="en-US" sz="1600" dirty="0">
                <a:latin typeface="+mn-ea"/>
              </a:rPr>
              <a:t>독서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value="cook"&gt;</a:t>
            </a:r>
            <a:r>
              <a:rPr lang="ko-KR" altLang="en-US" sz="1600" dirty="0">
                <a:latin typeface="+mn-ea"/>
              </a:rPr>
              <a:t>요리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value="run"&gt;</a:t>
            </a:r>
            <a:r>
              <a:rPr lang="ko-KR" altLang="en-US" sz="1600" dirty="0">
                <a:latin typeface="+mn-ea"/>
              </a:rPr>
              <a:t>조깅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value="swim"&gt;</a:t>
            </a:r>
            <a:r>
              <a:rPr lang="ko-KR" altLang="en-US" sz="1600" dirty="0">
                <a:latin typeface="+mn-ea"/>
              </a:rPr>
              <a:t>수영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value="sleep"&gt;</a:t>
            </a:r>
            <a:r>
              <a:rPr lang="ko-KR" altLang="en-US" sz="1600" dirty="0" smtClean="0">
                <a:latin typeface="+mn-ea"/>
              </a:rPr>
              <a:t>취침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74" y="133064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radio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10992" y="158413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992" y="1630297"/>
            <a:ext cx="575244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checkbox</a:t>
            </a:r>
            <a:r>
              <a:rPr lang="ko-KR" altLang="en-US" sz="1100" dirty="0"/>
              <a:t>와 달리 여러 개의 데이터 값 중 한 개의 값만을 전송할 때 사용합니다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"&gt;</a:t>
            </a:r>
            <a:r>
              <a:rPr lang="ko-KR" altLang="en-US" sz="1600" dirty="0"/>
              <a:t>국어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 checked="checked"&gt;</a:t>
            </a:r>
            <a:r>
              <a:rPr lang="ko-KR" altLang="en-US" sz="1600" dirty="0"/>
              <a:t>영어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value="mat" &gt;</a:t>
            </a:r>
            <a:r>
              <a:rPr lang="ko-KR" altLang="en-US" sz="1600" dirty="0"/>
              <a:t>수학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value="des" &gt;</a:t>
            </a:r>
            <a:r>
              <a:rPr lang="ko-KR" altLang="en-US" sz="1600" dirty="0" smtClean="0"/>
              <a:t>디자인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756" y="351331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select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9374" y="376679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756" y="3812962"/>
            <a:ext cx="800759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리스트형태의 데이터를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select name="protocol"&gt;</a:t>
            </a:r>
          </a:p>
          <a:p>
            <a:pPr lvl="1"/>
            <a:r>
              <a:rPr lang="en-US" altLang="ko-KR" sz="1600" dirty="0"/>
              <a:t>&lt;option value="http"&gt;http&lt;/option&gt;</a:t>
            </a:r>
          </a:p>
          <a:p>
            <a:pPr lvl="1"/>
            <a:r>
              <a:rPr lang="en-US" altLang="ko-KR" sz="1600" dirty="0"/>
              <a:t>&lt;option value="ftp" selected="selected"&gt;ftp&lt;/option&gt;</a:t>
            </a:r>
          </a:p>
          <a:p>
            <a:r>
              <a:rPr lang="en-US" altLang="ko-KR" sz="1600" dirty="0"/>
              <a:t>      &lt;option value="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"&gt;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&lt;option value="pop"&gt;pop&lt;/option&gt;</a:t>
            </a:r>
          </a:p>
          <a:p>
            <a:r>
              <a:rPr lang="en-US" altLang="ko-KR" sz="1600" dirty="0"/>
              <a:t>&lt;/select</a:t>
            </a:r>
            <a:r>
              <a:rPr lang="en-US" altLang="ko-KR" sz="1600" dirty="0" smtClean="0"/>
              <a:t>&gt;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756" y="1209730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 </a:t>
            </a:r>
            <a:r>
              <a:rPr lang="en-US" altLang="ko-KR" sz="1100" dirty="0" err="1" smtClean="0">
                <a:latin typeface="+mn-ea"/>
              </a:rPr>
              <a:t>태그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9374" y="1463211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756" y="1509377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</a:t>
            </a:r>
            <a:r>
              <a:rPr lang="ko-KR" altLang="en-US" sz="1100" dirty="0"/>
              <a:t>태그들의 값을 서버로 전송하기 위한 정보를 담고 있습니다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56" y="2118978"/>
            <a:ext cx="80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&lt;form action="</a:t>
            </a:r>
            <a:r>
              <a:rPr lang="en-US" altLang="ko-KR" sz="3600" dirty="0" err="1"/>
              <a:t>FormEx</a:t>
            </a:r>
            <a:r>
              <a:rPr lang="en-US" altLang="ko-KR" sz="3600" dirty="0"/>
              <a:t>" method="post"&gt;</a:t>
            </a:r>
            <a:endParaRPr lang="en-US" altLang="ko-KR" sz="3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663486" y="2695001"/>
            <a:ext cx="1229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93522" y="2720071"/>
            <a:ext cx="9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238105" y="2720071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5440" y="3288633"/>
            <a:ext cx="2265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요청하는 컴포넌트 이름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, info.html, </a:t>
            </a:r>
            <a:r>
              <a:rPr lang="en-US" altLang="ko-KR" sz="1100" dirty="0" err="1" smtClean="0"/>
              <a:t>HWorld</a:t>
            </a:r>
            <a:r>
              <a:rPr lang="en-US" altLang="ko-KR" sz="1100" dirty="0" smtClean="0"/>
              <a:t>)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069229" y="272886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6563" y="3297425"/>
            <a:ext cx="2265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요청을 처리하는 방식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(ex. get, post)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9374" y="4460005"/>
            <a:ext cx="7449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Get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MemberJoin?id</a:t>
            </a:r>
            <a:r>
              <a:rPr lang="en-US" altLang="ko-KR" dirty="0" smtClean="0">
                <a:latin typeface="+mn-ea"/>
              </a:rPr>
              <a:t>=“</a:t>
            </a:r>
            <a:r>
              <a:rPr lang="en-US" altLang="ko-KR" dirty="0" err="1" smtClean="0">
                <a:latin typeface="+mn-ea"/>
              </a:rPr>
              <a:t>abcdefg</a:t>
            </a:r>
            <a:r>
              <a:rPr lang="en-US" altLang="ko-KR" dirty="0" smtClean="0">
                <a:latin typeface="+mn-ea"/>
              </a:rPr>
              <a:t>”&amp;name=“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9374" y="5054255"/>
            <a:ext cx="7449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Post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0567" y="4325743"/>
            <a:ext cx="2506484" cy="1953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Parameter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756" y="1116907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submit </a:t>
            </a:r>
            <a:r>
              <a:rPr lang="ko-KR" altLang="en-US" sz="1100" dirty="0" smtClean="0">
                <a:latin typeface="+mn-ea"/>
              </a:rPr>
              <a:t>버튼을 클릭하여 데이터를 서버로 전송하면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해당파일</a:t>
            </a:r>
            <a:r>
              <a:rPr lang="en-US" altLang="ko-KR" sz="1100" dirty="0" smtClean="0">
                <a:latin typeface="+mn-ea"/>
              </a:rPr>
              <a:t>(Servlet)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객체를 이용하여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값을 얻을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6961" y="2060496"/>
            <a:ext cx="2110155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&lt;form&gt;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&lt;input type=“submit” value=“</a:t>
            </a:r>
            <a:r>
              <a:rPr lang="ko-KR" altLang="en-US" sz="1200" dirty="0" smtClean="0">
                <a:latin typeface="+mn-ea"/>
              </a:rPr>
              <a:t>전송</a:t>
            </a:r>
            <a:r>
              <a:rPr lang="en-US" altLang="ko-KR" sz="1200" dirty="0" smtClean="0">
                <a:latin typeface="+mn-ea"/>
              </a:rPr>
              <a:t>”&gt;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&lt;/form&gt;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9609" y="2060496"/>
            <a:ext cx="2110155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HttpServletRequest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ko-KR" altLang="en-US" sz="1200" dirty="0" smtClean="0"/>
              <a:t>를 이용하여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Parameter</a:t>
            </a:r>
            <a:r>
              <a:rPr lang="ko-KR" altLang="en-US" sz="1200" dirty="0" smtClean="0">
                <a:latin typeface="+mn-ea"/>
              </a:rPr>
              <a:t>값을 얻음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ko-KR" altLang="en-US" sz="1200" dirty="0" smtClean="0">
                <a:latin typeface="+mn-ea"/>
              </a:rPr>
              <a:t>관련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en-US" altLang="ko-KR" sz="1200" dirty="0" smtClean="0">
                <a:latin typeface="+mn-ea"/>
              </a:rPr>
              <a:t>&gt;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getParameterValues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getParameterNames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pPr algn="ctr"/>
            <a:r>
              <a:rPr lang="ko-KR" altLang="en-US" sz="1200" dirty="0" smtClean="0">
                <a:latin typeface="+mn-ea"/>
              </a:rPr>
              <a:t>이름들을 가져온다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15811" y="3084921"/>
            <a:ext cx="1312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25308" y="2851027"/>
            <a:ext cx="54114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92" y="4299367"/>
            <a:ext cx="3188120" cy="73995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195880" y="4453035"/>
            <a:ext cx="672610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8062" y="4883126"/>
            <a:ext cx="1806819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868490" y="4547375"/>
            <a:ext cx="1859573" cy="4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4958" y="4880712"/>
            <a:ext cx="867877" cy="36997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393230" y="4871638"/>
            <a:ext cx="991332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548070" y="5067448"/>
            <a:ext cx="8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2" y="517752"/>
            <a:ext cx="8889182" cy="546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0480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한글처리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756" y="1116906"/>
            <a:ext cx="800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 </a:t>
            </a:r>
            <a:r>
              <a:rPr lang="ko-KR" altLang="en-US" sz="1100" dirty="0" smtClean="0">
                <a:latin typeface="+mn-ea"/>
              </a:rPr>
              <a:t>서버의 기본 문자 처리 방식은 </a:t>
            </a:r>
            <a:r>
              <a:rPr lang="en-US" altLang="ko-KR" sz="1100" dirty="0" smtClean="0">
                <a:latin typeface="+mn-ea"/>
              </a:rPr>
              <a:t>IOS-8859-1 </a:t>
            </a:r>
            <a:r>
              <a:rPr lang="ko-KR" altLang="en-US" sz="1100" dirty="0" smtClean="0">
                <a:latin typeface="+mn-ea"/>
              </a:rPr>
              <a:t>방식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개발자가 별도의 한글 </a:t>
            </a:r>
            <a:r>
              <a:rPr lang="ko-KR" altLang="en-US" sz="1100" dirty="0" err="1" smtClean="0">
                <a:latin typeface="+mn-ea"/>
              </a:rPr>
              <a:t>인코딩을</a:t>
            </a:r>
            <a:r>
              <a:rPr lang="ko-KR" altLang="en-US" sz="1100" dirty="0" smtClean="0">
                <a:latin typeface="+mn-ea"/>
              </a:rPr>
              <a:t> 하지 않으면 한들이 깨져 보이는 현상이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방식에 따라서 한글처리 방식에 차이가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(jsp_7_3_ex1_encodingex)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0825" y="2438567"/>
            <a:ext cx="2760786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Get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&lt;server.xml </a:t>
            </a:r>
            <a:r>
              <a:rPr lang="ko-KR" altLang="en-US" sz="1200" dirty="0" smtClean="0">
                <a:latin typeface="+mn-ea"/>
              </a:rPr>
              <a:t>수정</a:t>
            </a:r>
            <a:r>
              <a:rPr lang="en-US" altLang="ko-KR" sz="1200" dirty="0" smtClean="0">
                <a:latin typeface="+mn-ea"/>
              </a:rPr>
              <a:t>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55550" y="2438567"/>
            <a:ext cx="2760786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request.setCharacterEncoding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ko-KR" altLang="en-US" sz="1200" dirty="0" smtClean="0">
                <a:latin typeface="+mn-ea"/>
              </a:rPr>
              <a:t> 이용</a:t>
            </a:r>
            <a:r>
              <a:rPr lang="en-US" altLang="ko-KR" sz="1200" dirty="0" smtClean="0">
                <a:latin typeface="+mn-ea"/>
              </a:rPr>
              <a:t>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468" y="4233497"/>
            <a:ext cx="2857500" cy="3429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2555" y="4211245"/>
            <a:ext cx="1304561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551" y="4000135"/>
            <a:ext cx="2764631" cy="11525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041288" y="4769923"/>
            <a:ext cx="2271714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756" y="4952498"/>
            <a:ext cx="387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톰켓안의</a:t>
            </a:r>
            <a:r>
              <a:rPr lang="ko-KR" altLang="en-US" dirty="0" smtClean="0"/>
              <a:t> </a:t>
            </a:r>
            <a:r>
              <a:rPr lang="en-US" altLang="ko-KR" smtClean="0"/>
              <a:t>server.xml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서버에서 클라이언트에게 웹 애플리케이션을 서비스해 주기 위해서는 </a:t>
            </a:r>
            <a:r>
              <a:rPr lang="ko-KR" altLang="en-US" dirty="0" err="1"/>
              <a:t>톰캣</a:t>
            </a:r>
            <a:r>
              <a:rPr lang="ko-KR" altLang="en-US" dirty="0"/>
              <a:t> 서버에 웹 애플리케이션을 등록해야 합니다</a:t>
            </a:r>
            <a:r>
              <a:rPr lang="en-US" altLang="ko-KR" dirty="0"/>
              <a:t>. </a:t>
            </a:r>
            <a:r>
              <a:rPr lang="ko-KR" altLang="en-US" dirty="0"/>
              <a:t>등록 방법은 </a:t>
            </a:r>
            <a:r>
              <a:rPr lang="ko-KR" altLang="en-US" dirty="0" err="1"/>
              <a:t>톰캣</a:t>
            </a:r>
            <a:r>
              <a:rPr lang="ko-KR" altLang="en-US" dirty="0"/>
              <a:t> 서버의 </a:t>
            </a:r>
            <a:r>
              <a:rPr lang="en-US" altLang="ko-KR" dirty="0"/>
              <a:t>server.xml </a:t>
            </a:r>
            <a:r>
              <a:rPr lang="ko-KR" altLang="en-US" dirty="0"/>
              <a:t>파일의 </a:t>
            </a:r>
            <a:r>
              <a:rPr lang="en-US" altLang="ko-KR" dirty="0"/>
              <a:t>&lt;Context&gt; </a:t>
            </a:r>
            <a:r>
              <a:rPr lang="ko-KR" altLang="en-US" dirty="0"/>
              <a:t>태그를 사용하여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추가합니다</a:t>
            </a:r>
            <a:r>
              <a:rPr lang="en-US" altLang="ko-KR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856895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&lt;Context </a:t>
            </a:r>
            <a:r>
              <a:rPr lang="en-US" altLang="ko-KR" dirty="0" err="1">
                <a:solidFill>
                  <a:srgbClr val="0000FF"/>
                </a:solidFill>
              </a:rPr>
              <a:t>docBase</a:t>
            </a:r>
            <a:r>
              <a:rPr lang="en-US" altLang="ko-KR" dirty="0">
                <a:solidFill>
                  <a:srgbClr val="0000FF"/>
                </a:solidFill>
              </a:rPr>
              <a:t>="web-study-02" path="/web-study-02"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reloadable="true" source="org.eclipse.jst.jee.server:web-study-02" /&gt;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1029384" descr="EMB000012c03a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3" y="2923265"/>
            <a:ext cx="8608338" cy="310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2273773"/>
            <a:ext cx="868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서버의 환경 설정을 위한 </a:t>
            </a:r>
            <a:r>
              <a:rPr lang="en-US" altLang="ko-KR" dirty="0"/>
              <a:t>server.xml </a:t>
            </a:r>
            <a:r>
              <a:rPr lang="ko-KR" altLang="en-US" dirty="0"/>
              <a:t>파일을 열어보면 </a:t>
            </a:r>
            <a:r>
              <a:rPr lang="ko-KR" altLang="en-US" dirty="0" err="1"/>
              <a:t>이클립스에서</a:t>
            </a:r>
            <a:r>
              <a:rPr lang="ko-KR" altLang="en-US" dirty="0"/>
              <a:t> 자동 추가해 주는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72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특정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이 생성될 때 초기에 필요한 데이터들이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특정 경로 및 아이디 정보 등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데이터들을 초기화 </a:t>
            </a:r>
            <a:r>
              <a:rPr lang="ko-KR" altLang="en-US" sz="1100" dirty="0" err="1" smtClean="0">
                <a:latin typeface="+mn-ea"/>
              </a:rPr>
              <a:t>파라미터라고</a:t>
            </a:r>
            <a:r>
              <a:rPr lang="ko-KR" altLang="en-US" sz="1100" dirty="0" smtClean="0">
                <a:latin typeface="+mn-ea"/>
              </a:rPr>
              <a:t> 하며</a:t>
            </a:r>
            <a:r>
              <a:rPr lang="en-US" altLang="ko-KR" sz="1100" dirty="0" smtClean="0">
                <a:latin typeface="+mn-ea"/>
              </a:rPr>
              <a:t>, web.xml</a:t>
            </a:r>
            <a:r>
              <a:rPr lang="ko-KR" altLang="en-US" sz="1100" dirty="0" smtClean="0">
                <a:latin typeface="+mn-ea"/>
              </a:rPr>
              <a:t>에 기술하고</a:t>
            </a:r>
            <a:r>
              <a:rPr lang="en-US" altLang="ko-KR" sz="1100" dirty="0" smtClean="0">
                <a:latin typeface="+mn-ea"/>
              </a:rPr>
              <a:t> Servlet</a:t>
            </a:r>
            <a:r>
              <a:rPr lang="ko-KR" altLang="en-US" sz="1100" dirty="0" smtClean="0">
                <a:latin typeface="+mn-ea"/>
              </a:rPr>
              <a:t>파일에서는 </a:t>
            </a:r>
            <a:r>
              <a:rPr lang="en-US" altLang="ko-KR" sz="1100" dirty="0" err="1" smtClean="0">
                <a:latin typeface="+mn-ea"/>
              </a:rPr>
              <a:t>ServletConfig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이용해서 접근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또한 초기화 </a:t>
            </a:r>
            <a:r>
              <a:rPr lang="ko-KR" altLang="en-US" sz="1100" dirty="0" err="1" smtClean="0">
                <a:latin typeface="+mn-ea"/>
              </a:rPr>
              <a:t>파라미터를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이 아닌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직접 기술하는 방법도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jsp_8_1_ex1_initparamex)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756" y="21270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3805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819896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5100" y="3888613"/>
            <a:ext cx="302895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818" y="5933417"/>
            <a:ext cx="2613513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5009" y="2547370"/>
            <a:ext cx="2629931" cy="3334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729" y="6018780"/>
            <a:ext cx="186564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1939575" y="3336338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39574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42729" y="3147498"/>
            <a:ext cx="2574545" cy="17994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42729" y="6004053"/>
            <a:ext cx="181424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9567" y="3496295"/>
            <a:ext cx="4567491" cy="279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56" y="137402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162750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299940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5153" y="3368657"/>
            <a:ext cx="341555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WebInitParam</a:t>
            </a:r>
            <a:r>
              <a:rPr lang="ko-KR" altLang="en-US" dirty="0" smtClean="0">
                <a:latin typeface="+mn-ea"/>
              </a:rPr>
              <a:t>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818" y="4437373"/>
            <a:ext cx="2613513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729" y="4455303"/>
            <a:ext cx="186564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1922930" y="2816382"/>
            <a:ext cx="16645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39574" y="3875534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42729" y="3407473"/>
            <a:ext cx="4722195" cy="456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42729" y="4440576"/>
            <a:ext cx="181424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9796" y="6030843"/>
            <a:ext cx="2662670" cy="558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9795" y="3225440"/>
            <a:ext cx="2773074" cy="2242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</a:t>
            </a:r>
            <a:r>
              <a:rPr lang="ko-KR" altLang="en-US" sz="1600" b="1" dirty="0">
                <a:latin typeface="+mn-ea"/>
              </a:rPr>
              <a:t>공유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여러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에서 특정 데이터를 공유해야 할 경우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를 이용해서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에 데이터를 기술하고</a:t>
            </a:r>
            <a:r>
              <a:rPr lang="en-US" altLang="ko-KR" sz="1100" dirty="0" smtClean="0">
                <a:latin typeface="+mn-ea"/>
              </a:rPr>
              <a:t>, Servlet</a:t>
            </a:r>
            <a:r>
              <a:rPr lang="ko-KR" altLang="en-US" sz="1100" dirty="0" smtClean="0">
                <a:latin typeface="+mn-ea"/>
              </a:rPr>
              <a:t>에서 공유하면서 사용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756" y="21270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3805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819896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8942" y="3888613"/>
            <a:ext cx="334159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en-US" altLang="ko-KR" dirty="0" smtClean="0">
                <a:latin typeface="+mn-ea"/>
              </a:rPr>
              <a:t>context parameter </a:t>
            </a:r>
            <a:r>
              <a:rPr lang="ko-KR" altLang="en-US" dirty="0" smtClean="0">
                <a:latin typeface="+mn-ea"/>
              </a:rPr>
              <a:t>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818" y="5933417"/>
            <a:ext cx="2613513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ServletContext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1939575" y="3336338"/>
            <a:ext cx="164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39574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42729" y="3147498"/>
            <a:ext cx="2879948" cy="2383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42729" y="6004053"/>
            <a:ext cx="2879948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4442" y="2524463"/>
            <a:ext cx="2753376" cy="2583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생명주기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LifeCycle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감시하는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en-US" altLang="ko-KR" sz="1100" dirty="0" smtClean="0">
                <a:latin typeface="+mn-ea"/>
              </a:rPr>
              <a:t>(Listener)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바로 </a:t>
            </a:r>
            <a:r>
              <a:rPr lang="en-US" altLang="ko-KR" sz="1100" dirty="0" err="1" smtClean="0">
                <a:latin typeface="+mn-ea"/>
              </a:rPr>
              <a:t>ServletContextListener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리스너의</a:t>
            </a:r>
            <a:r>
              <a:rPr lang="ko-KR" altLang="en-US" sz="1100" dirty="0" smtClean="0">
                <a:latin typeface="+mn-ea"/>
              </a:rPr>
              <a:t> 해당 </a:t>
            </a:r>
            <a:r>
              <a:rPr lang="ko-KR" altLang="en-US" sz="1100" dirty="0" err="1" smtClean="0">
                <a:latin typeface="+mn-ea"/>
              </a:rPr>
              <a:t>메소드가</a:t>
            </a:r>
            <a:r>
              <a:rPr lang="ko-KR" altLang="en-US" sz="1100" dirty="0" smtClean="0">
                <a:latin typeface="+mn-ea"/>
              </a:rPr>
              <a:t> 웹 어플리케이션의 시작과 종료 시 호출 됩니다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contextInitialized</a:t>
            </a:r>
            <a:r>
              <a:rPr lang="en-US" altLang="ko-KR" sz="1100" dirty="0" smtClean="0">
                <a:latin typeface="+mn-ea"/>
              </a:rPr>
              <a:t>(), </a:t>
            </a:r>
            <a:r>
              <a:rPr lang="en-US" altLang="ko-KR" sz="1100" dirty="0" err="1" smtClean="0">
                <a:latin typeface="+mn-ea"/>
              </a:rPr>
              <a:t>contextDestroyed</a:t>
            </a:r>
            <a:r>
              <a:rPr lang="en-US" altLang="ko-KR" sz="1100" dirty="0" smtClean="0">
                <a:latin typeface="+mn-ea"/>
              </a:rPr>
              <a:t>())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756" y="21270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3805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819896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8777" y="5535235"/>
            <a:ext cx="334159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기술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1939574" y="3336338"/>
            <a:ext cx="1" cy="21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877408" y="3384648"/>
            <a:ext cx="2439866" cy="17232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4443" y="5571022"/>
            <a:ext cx="2683602" cy="4937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678500" y="5535234"/>
            <a:ext cx="2819318" cy="5295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74" y="4195453"/>
            <a:ext cx="3893344" cy="62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56" y="1423680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클래스에 기술</a:t>
            </a:r>
            <a:r>
              <a:rPr lang="en-US" altLang="ko-KR" sz="1100" dirty="0" smtClean="0">
                <a:latin typeface="+mn-ea"/>
              </a:rPr>
              <a:t>(@</a:t>
            </a:r>
            <a:r>
              <a:rPr lang="en-US" altLang="ko-KR" sz="1100" dirty="0" err="1" smtClean="0">
                <a:latin typeface="+mn-ea"/>
              </a:rPr>
              <a:t>WebListener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(jsp_8_2_ex1_contextparamex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1677161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705598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8777" y="4251558"/>
            <a:ext cx="334159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WebListener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1939574" y="3222041"/>
            <a:ext cx="1" cy="102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877408" y="4195453"/>
            <a:ext cx="1127614" cy="341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server.xml</a:t>
            </a:r>
            <a:r>
              <a:rPr lang="ko-KR" altLang="en-US" dirty="0"/>
              <a:t>을 </a:t>
            </a:r>
            <a:r>
              <a:rPr lang="ko-KR" altLang="en-US" dirty="0" err="1"/>
              <a:t>이클립스에서</a:t>
            </a:r>
            <a:r>
              <a:rPr lang="ko-KR" altLang="en-US" dirty="0"/>
              <a:t> 열어보면 위와 같이 나오질 않고 </a:t>
            </a:r>
            <a:r>
              <a:rPr lang="en-US" altLang="ko-KR" dirty="0"/>
              <a:t>1</a:t>
            </a:r>
            <a:r>
              <a:rPr lang="ko-KR" altLang="en-US" dirty="0"/>
              <a:t>장에서 만든 </a:t>
            </a:r>
            <a:r>
              <a:rPr lang="en-US" altLang="ko-KR" dirty="0"/>
              <a:t>&lt;Context </a:t>
            </a:r>
            <a:r>
              <a:rPr lang="en-US" altLang="ko-KR" dirty="0" err="1"/>
              <a:t>docBase</a:t>
            </a:r>
            <a:r>
              <a:rPr lang="en-US" altLang="ko-KR" dirty="0"/>
              <a:t>="web-study-01".../&gt;</a:t>
            </a:r>
            <a:r>
              <a:rPr lang="ko-KR" altLang="en-US" dirty="0"/>
              <a:t>만 보이고 </a:t>
            </a:r>
            <a:r>
              <a:rPr lang="en-US" altLang="ko-KR" dirty="0"/>
              <a:t>&lt;Context </a:t>
            </a:r>
            <a:r>
              <a:rPr lang="en-US" altLang="ko-KR" dirty="0" err="1"/>
              <a:t>docBase</a:t>
            </a:r>
            <a:r>
              <a:rPr lang="en-US" altLang="ko-KR" dirty="0"/>
              <a:t>="web-study-02".../&gt;</a:t>
            </a:r>
            <a:r>
              <a:rPr lang="ko-KR" altLang="en-US" dirty="0"/>
              <a:t>는 보이지 않습니다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이러한 현상이 나타나는 이유는 </a:t>
            </a:r>
            <a:r>
              <a:rPr lang="en-US" altLang="ko-KR" dirty="0"/>
              <a:t>&lt;Context&gt; </a:t>
            </a:r>
            <a:r>
              <a:rPr lang="ko-KR" altLang="en-US" dirty="0"/>
              <a:t>태그가 웹 애플리케이션을 최초로 실행시키면서 추가되는데 새로운 </a:t>
            </a:r>
            <a:r>
              <a:rPr lang="en-US" altLang="ko-KR" dirty="0"/>
              <a:t>&lt;Context&gt; </a:t>
            </a:r>
            <a:r>
              <a:rPr lang="ko-KR" altLang="en-US" dirty="0"/>
              <a:t>태그가 이미 존재하는 </a:t>
            </a:r>
            <a:r>
              <a:rPr lang="en-US" altLang="ko-KR" dirty="0"/>
              <a:t>&lt;Context&gt; </a:t>
            </a:r>
            <a:r>
              <a:rPr lang="ko-KR" altLang="en-US" dirty="0"/>
              <a:t>태그 뒤에 추가되어 한 줄에 </a:t>
            </a:r>
            <a:r>
              <a:rPr lang="en-US" altLang="ko-KR" dirty="0"/>
              <a:t>&lt;Context&gt; </a:t>
            </a:r>
            <a:r>
              <a:rPr lang="ko-KR" altLang="en-US" dirty="0"/>
              <a:t>태그가 여러 번 기술되기 때문에 </a:t>
            </a:r>
            <a:r>
              <a:rPr lang="ko-KR" altLang="en-US" dirty="0" err="1"/>
              <a:t>스크롤바를</a:t>
            </a:r>
            <a:r>
              <a:rPr lang="ko-KR" altLang="en-US" dirty="0"/>
              <a:t> 움직여 오른쪽 끝으로 가야 보입니다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0346896" descr="EMB000012c03a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2847243"/>
            <a:ext cx="4288722" cy="29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나중에 추가된 웹 프로젝트에 대한 </a:t>
            </a:r>
            <a:r>
              <a:rPr lang="en-US" altLang="ko-KR" dirty="0"/>
              <a:t>&lt;Context&gt; </a:t>
            </a:r>
            <a:r>
              <a:rPr lang="ko-KR" altLang="en-US" dirty="0"/>
              <a:t>태그를 찾으려면 </a:t>
            </a:r>
            <a:r>
              <a:rPr lang="ko-KR" altLang="en-US" dirty="0" err="1"/>
              <a:t>스크롤바를</a:t>
            </a:r>
            <a:r>
              <a:rPr lang="ko-KR" altLang="en-US" dirty="0"/>
              <a:t> 움직여서 오른쪽 끝으로 가서 확인하는 번거로운 작업을 반복해야 하기 때문에 들여쓰기를 하여 </a:t>
            </a:r>
            <a:r>
              <a:rPr lang="en-US" altLang="ko-KR" dirty="0"/>
              <a:t>&lt;Context&gt; </a:t>
            </a:r>
            <a:r>
              <a:rPr lang="ko-KR" altLang="en-US" dirty="0"/>
              <a:t>태그가 서로 다른 라인에 출력되도록 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들여쓰기를 개발자가 직접 하는 것이 번거롭다면 </a:t>
            </a:r>
            <a:r>
              <a:rPr lang="en-US" altLang="ko-KR" dirty="0"/>
              <a:t>[Source → Format] </a:t>
            </a:r>
            <a:r>
              <a:rPr lang="ko-KR" altLang="en-US" dirty="0"/>
              <a:t>메뉴를 선택하거나 단축키인 </a:t>
            </a:r>
            <a:r>
              <a:rPr lang="en-US" altLang="ko-KR" dirty="0"/>
              <a:t>[</a:t>
            </a:r>
            <a:r>
              <a:rPr lang="en-US" altLang="ko-KR" dirty="0" err="1"/>
              <a:t>Ctrl+Shift+F</a:t>
            </a:r>
            <a:r>
              <a:rPr lang="en-US" altLang="ko-KR" dirty="0"/>
              <a:t>]</a:t>
            </a:r>
            <a:r>
              <a:rPr lang="ko-KR" altLang="en-US" dirty="0"/>
              <a:t>를 사용하면 코드가 자동으로 들여 써집니다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4943</Words>
  <Application>Microsoft Office PowerPoint</Application>
  <PresentationFormat>화면 슬라이드 쇼(4:3)</PresentationFormat>
  <Paragraphs>689</Paragraphs>
  <Slides>84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9" baseType="lpstr">
      <vt:lpstr>굴림</vt:lpstr>
      <vt:lpstr>맑은 고딕</vt:lpstr>
      <vt:lpstr>Arial</vt:lpstr>
      <vt:lpstr>Wingdings</vt:lpstr>
      <vt:lpstr>Office 테마</vt:lpstr>
      <vt:lpstr>02장 서블릿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서블릿에서 한글처리와 데이터 통신 </vt:lpstr>
      <vt:lpstr>get 방식과 post 방식</vt:lpstr>
      <vt:lpstr>&lt;form&gt; 태그의 기본 형식</vt:lpstr>
      <vt:lpstr>&lt;form&gt; 태그의 기본 형식</vt:lpstr>
      <vt:lpstr>&lt;form&gt; 태그의 기본 형식</vt:lpstr>
      <vt:lpstr>&lt;form&gt; 태그의 기본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505</cp:lastModifiedBy>
  <cp:revision>162</cp:revision>
  <dcterms:created xsi:type="dcterms:W3CDTF">2013-05-13T12:41:23Z</dcterms:created>
  <dcterms:modified xsi:type="dcterms:W3CDTF">2024-03-26T04:58:13Z</dcterms:modified>
</cp:coreProperties>
</file>