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s/slide2.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0.xml" ContentType="application/vnd.openxmlformats-officedocument.presentationml.slide+xml"/>
  <Override PartName="/ppt/slides/slide49.xml" ContentType="application/vnd.openxmlformats-officedocument.presentationml.slide+xml"/>
  <Override PartName="/ppt/slides/slide51.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0.xml" ContentType="application/vnd.openxmlformats-officedocument.presentationml.slide+xml"/>
  <Override PartName="/ppt/slides/slide55.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4.xml" ContentType="application/vnd.openxmlformats-officedocument.presentationml.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32.xml" ContentType="application/vnd.openxmlformats-officedocument.presentationml.notesSlide+xml"/>
  <Override PartName="/ppt/slideLayouts/slideLayout11.xml" ContentType="application/vnd.openxmlformats-officedocument.presentationml.slideLayout+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1.xml" ContentType="application/vnd.openxmlformats-officedocument.presentationml.notesSlide+xml"/>
  <Override PartName="/ppt/slideLayouts/slideLayout12.xml" ContentType="application/vnd.openxmlformats-officedocument.presentationml.slideLayout+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35.xml" ContentType="application/vnd.openxmlformats-officedocument.presentationml.notesSlide+xml"/>
  <Override PartName="/ppt/slideLayouts/slideLayout10.xml" ContentType="application/vnd.openxmlformats-officedocument.presentationml.slideLayout+xml"/>
  <Override PartName="/ppt/notesSlides/notesSlide36.xml" ContentType="application/vnd.openxmlformats-officedocument.presentationml.notesSlide+xml"/>
  <Override PartName="/ppt/notesSlides/notesSlide42.xml" ContentType="application/vnd.openxmlformats-officedocument.presentationml.notesSlide+xml"/>
  <Override PartName="/ppt/slideLayouts/slideLayout7.xml" ContentType="application/vnd.openxmlformats-officedocument.presentationml.slideLayout+xml"/>
  <Override PartName="/ppt/notesSlides/notesSlide41.xml" ContentType="application/vnd.openxmlformats-officedocument.presentationml.notesSlide+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slideLayouts/slideLayout9.xml" ContentType="application/vnd.openxmlformats-officedocument.presentationml.slideLayout+xml"/>
  <Override PartName="/ppt/notesSlides/notesSlide3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slideLayouts/slideLayout6.xml" ContentType="application/vnd.openxmlformats-officedocument.presentationml.slideLayout+xml"/>
  <Override PartName="/ppt/notesSlides/notesSlide40.xml" ContentType="application/vnd.openxmlformats-officedocument.presentationml.notesSlide+xml"/>
  <Override PartName="/ppt/notesSlides/notesSlide44.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6.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5.xml" ContentType="application/vnd.openxmlformats-officedocument.presentationml.notesSlide+xml"/>
  <Override PartName="/ppt/notesSlides/notesSlide64.xml" ContentType="application/vnd.openxmlformats-officedocument.presentationml.notesSlide+xml"/>
  <Override PartName="/ppt/notesSlides/notesSlide63.xml" ContentType="application/vnd.openxmlformats-officedocument.presentationml.notesSlide+xml"/>
  <Override PartName="/ppt/notesSlides/notesSlide62.xml" ContentType="application/vnd.openxmlformats-officedocument.presentationml.notesSlide+xml"/>
  <Override PartName="/ppt/notesSlides/notesSlide53.xml" ContentType="application/vnd.openxmlformats-officedocument.presentationml.notesSlide+xml"/>
  <Override PartName="/ppt/notesSlides/notesSlide43.xml" ContentType="application/vnd.openxmlformats-officedocument.presentationml.notes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notesSlides/notesSlide47.xml" ContentType="application/vnd.openxmlformats-officedocument.presentationml.notesSlide+xml"/>
  <Override PartName="/ppt/notesSlides/notesSlide49.xml" ContentType="application/vnd.openxmlformats-officedocument.presentationml.notesSlide+xml"/>
  <Override PartName="/ppt/notesSlides/notesSlide46.xml" ContentType="application/vnd.openxmlformats-officedocument.presentationml.notesSlide+xml"/>
  <Override PartName="/ppt/slideLayouts/slideLayout3.xml" ContentType="application/vnd.openxmlformats-officedocument.presentationml.slideLayout+xml"/>
  <Override PartName="/ppt/notesSlides/notesSlide48.xml" ContentType="application/vnd.openxmlformats-officedocument.presentationml.notesSlide+xml"/>
  <Override PartName="/ppt/notesSlides/notesSlide50.xml" ContentType="application/vnd.openxmlformats-officedocument.presentationml.notesSlide+xml"/>
  <Override PartName="/ppt/slideLayouts/slideLayout5.xml" ContentType="application/vnd.openxmlformats-officedocument.presentationml.slideLayout+xml"/>
  <Override PartName="/ppt/notesSlides/notesSlide45.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78"/>
  </p:notesMasterIdLst>
  <p:sldIdLst>
    <p:sldId id="333" r:id="rId2"/>
    <p:sldId id="323" r:id="rId3"/>
    <p:sldId id="325" r:id="rId4"/>
    <p:sldId id="326" r:id="rId5"/>
    <p:sldId id="327" r:id="rId6"/>
    <p:sldId id="328" r:id="rId7"/>
    <p:sldId id="329" r:id="rId8"/>
    <p:sldId id="330" r:id="rId9"/>
    <p:sldId id="331" r:id="rId10"/>
    <p:sldId id="332"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335" r:id="rId26"/>
    <p:sldId id="336"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Lst>
  <p:sldSz cx="12192000" cy="7272338"/>
  <p:notesSz cx="6858000" cy="9144000"/>
  <p:embeddedFontLst>
    <p:embeddedFont>
      <p:font typeface="Verdana" pitchFamily="34" charset="0"/>
      <p:regular r:id="rId79"/>
      <p:bold r:id="rId80"/>
      <p:italic r:id="rId81"/>
      <p:boldItalic r:id="rId82"/>
    </p:embeddedFont>
    <p:embeddedFont>
      <p:font typeface="Comic Sans MS" pitchFamily="66" charset="0"/>
      <p:regular r:id="rId83"/>
      <p:bold r:id="rId84"/>
      <p:italic r:id="rId85"/>
      <p:boldItalic r:id="rId86"/>
    </p:embeddedFont>
    <p:embeddedFont>
      <p:font typeface="Calibri" pitchFamily="34" charset="0"/>
      <p:regular r:id="rId87"/>
      <p:bold r:id="rId88"/>
      <p:italic r:id="rId89"/>
      <p:boldItalic r:id="rId90"/>
    </p:embeddedFont>
    <p:embeddedFont>
      <p:font typeface="Open Sans" charset="0"/>
      <p:regular r:id="rId91"/>
      <p:bold r:id="rId92"/>
      <p:italic r:id="rId93"/>
      <p:boldItalic r:id="rId94"/>
    </p:embeddedFont>
    <p:embeddedFont>
      <p:font typeface="Overpass" charset="0"/>
      <p:regular r:id="rId95"/>
      <p:bold r:id="rId96"/>
      <p:italic r:id="rId97"/>
      <p:boldItalic r:id="rId9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AB4D93D-5155-45FF-B7DC-D92D33961913}">
  <a:tblStyle styleId="{EAB4D93D-5155-45FF-B7DC-D92D3396191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1080" y="-192"/>
      </p:cViewPr>
      <p:guideLst>
        <p:guide orient="horz" pos="229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6.fntdata"/><Relationship Id="rId89" Type="http://schemas.openxmlformats.org/officeDocument/2006/relationships/font" Target="fonts/font11.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1.fntdata"/><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font" Target="fonts/font12.fntdata"/><Relationship Id="rId95" Type="http://schemas.openxmlformats.org/officeDocument/2006/relationships/font" Target="fonts/font17.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font" Target="fonts/font2.fntdata"/><Relationship Id="rId85" Type="http://schemas.openxmlformats.org/officeDocument/2006/relationships/font" Target="fonts/font7.fntdata"/><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5.fntdata"/><Relationship Id="rId88" Type="http://schemas.openxmlformats.org/officeDocument/2006/relationships/font" Target="fonts/font10.fntdata"/><Relationship Id="rId91" Type="http://schemas.openxmlformats.org/officeDocument/2006/relationships/font" Target="fonts/font13.fntdata"/><Relationship Id="rId96"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font" Target="fonts/font3.fntdata"/><Relationship Id="rId86" Type="http://schemas.openxmlformats.org/officeDocument/2006/relationships/font" Target="fonts/font8.fntdata"/><Relationship Id="rId94" Type="http://schemas.openxmlformats.org/officeDocument/2006/relationships/font" Target="fonts/font16.fntdata"/><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9.fntdata"/><Relationship Id="rId104"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9.fntdata"/><Relationship Id="rId61" Type="http://schemas.openxmlformats.org/officeDocument/2006/relationships/slide" Target="slides/slide60.xml"/><Relationship Id="rId82"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5.fntdata"/><Relationship Id="rId98" Type="http://schemas.openxmlformats.org/officeDocument/2006/relationships/font" Target="fonts/font20.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omic Sans MS"/>
                <a:ea typeface="Comic Sans MS"/>
                <a:cs typeface="Comic Sans MS"/>
                <a:sym typeface="Comic Sans MS"/>
              </a:defRPr>
            </a:lvl1pPr>
            <a:lvl2pPr marR="0" lvl="1"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omic Sans MS"/>
                <a:ea typeface="Comic Sans MS"/>
                <a:cs typeface="Comic Sans MS"/>
                <a:sym typeface="Comic Sans MS"/>
              </a:defRPr>
            </a:lvl1pPr>
            <a:lvl2pPr marR="0" lvl="1"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9pPr>
          </a:lstStyle>
          <a:p>
            <a:endParaRPr/>
          </a:p>
        </p:txBody>
      </p:sp>
      <p:sp>
        <p:nvSpPr>
          <p:cNvPr id="5" name="Google Shape;5;n"/>
          <p:cNvSpPr>
            <a:spLocks noGrp="1" noRot="1" noChangeAspect="1"/>
          </p:cNvSpPr>
          <p:nvPr>
            <p:ph type="sldImg" idx="3"/>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omic Sans MS"/>
                <a:ea typeface="Comic Sans MS"/>
                <a:cs typeface="Comic Sans MS"/>
                <a:sym typeface="Comic Sans MS"/>
              </a:defRPr>
            </a:lvl1pPr>
            <a:lvl2pPr marR="0" lvl="1"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omic Sans MS"/>
                <a:ea typeface="Comic Sans MS"/>
                <a:cs typeface="Comic Sans MS"/>
                <a:sym typeface="Comic Sans MS"/>
              </a:rPr>
              <a:t>‹#›</a:t>
            </a:fld>
            <a:endParaRPr sz="1200" b="0" i="0" u="none" strike="noStrike" cap="none">
              <a:solidFill>
                <a:schemeClr val="dk1"/>
              </a:solidFill>
              <a:latin typeface="Comic Sans MS"/>
              <a:ea typeface="Comic Sans MS"/>
              <a:cs typeface="Comic Sans MS"/>
              <a:sym typeface="Comic Sans MS"/>
            </a:endParaRPr>
          </a:p>
        </p:txBody>
      </p:sp>
    </p:spTree>
    <p:extLst>
      <p:ext uri="{BB962C8B-B14F-4D97-AF65-F5344CB8AC3E}">
        <p14:creationId xmlns:p14="http://schemas.microsoft.com/office/powerpoint/2010/main" val="31390224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0: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1: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2: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3: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4: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5: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8: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9: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0: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1: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2: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3: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4: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5: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6: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7: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28: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29: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30: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1: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32: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33: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43</a:t>
            </a:fld>
            <a:endParaRPr sz="1200">
              <a:solidFill>
                <a:schemeClr val="dk1"/>
              </a:solidFill>
              <a:latin typeface="Times New Roman"/>
              <a:ea typeface="Times New Roman"/>
              <a:cs typeface="Times New Roman"/>
              <a:sym typeface="Times New Roman"/>
            </a:endParaRPr>
          </a:p>
        </p:txBody>
      </p:sp>
      <p:sp>
        <p:nvSpPr>
          <p:cNvPr id="438" name="Google Shape;438;p34: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9" name="Google Shape;439;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44</a:t>
            </a:fld>
            <a:endParaRPr sz="1200">
              <a:solidFill>
                <a:schemeClr val="dk1"/>
              </a:solidFill>
              <a:latin typeface="Times New Roman"/>
              <a:ea typeface="Times New Roman"/>
              <a:cs typeface="Times New Roman"/>
              <a:sym typeface="Times New Roman"/>
            </a:endParaRPr>
          </a:p>
        </p:txBody>
      </p:sp>
      <p:sp>
        <p:nvSpPr>
          <p:cNvPr id="445" name="Google Shape;445;p35: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6" name="Google Shape;446;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36: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p37: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3" name="Google Shape;493;p38: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9" name="Google Shape;499;p39: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4" name="Google Shape;504;p40: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41: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5" name="Google Shape;515;p42: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0" name="Google Shape;520;p43: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44: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5" name="Google Shape;525;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6" name="Google Shape;526;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45: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1" name="Google Shape;551;p46: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7" name="Google Shape;557;p47: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2" name="Google Shape;562;p48: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8" name="Google Shape;568;p49: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3" name="Google Shape;573;p50: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9" name="Google Shape;579;p51: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61</a:t>
            </a:fld>
            <a:endParaRPr sz="1200">
              <a:solidFill>
                <a:schemeClr val="dk1"/>
              </a:solidFill>
              <a:latin typeface="Times New Roman"/>
              <a:ea typeface="Times New Roman"/>
              <a:cs typeface="Times New Roman"/>
              <a:sym typeface="Times New Roman"/>
            </a:endParaRPr>
          </a:p>
        </p:txBody>
      </p:sp>
      <p:sp>
        <p:nvSpPr>
          <p:cNvPr id="585" name="Google Shape;585;p52: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6" name="Google Shape;586;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2" name="Google Shape;592;p53: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54: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8" name="Google Shape;598;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9" name="Google Shape;599;p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63</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5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64</a:t>
            </a:fld>
            <a:endParaRPr sz="1200">
              <a:solidFill>
                <a:schemeClr val="dk1"/>
              </a:solidFill>
              <a:latin typeface="Times New Roman"/>
              <a:ea typeface="Times New Roman"/>
              <a:cs typeface="Times New Roman"/>
              <a:sym typeface="Times New Roman"/>
            </a:endParaRPr>
          </a:p>
        </p:txBody>
      </p:sp>
      <p:sp>
        <p:nvSpPr>
          <p:cNvPr id="609" name="Google Shape;609;p55: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0" name="Google Shape;610;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65</a:t>
            </a:fld>
            <a:endParaRPr sz="1200">
              <a:solidFill>
                <a:schemeClr val="dk1"/>
              </a:solidFill>
              <a:latin typeface="Times New Roman"/>
              <a:ea typeface="Times New Roman"/>
              <a:cs typeface="Times New Roman"/>
              <a:sym typeface="Times New Roman"/>
            </a:endParaRPr>
          </a:p>
        </p:txBody>
      </p:sp>
      <p:sp>
        <p:nvSpPr>
          <p:cNvPr id="616" name="Google Shape;616;p56: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7" name="Google Shape;617;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3" name="Google Shape;623;p57: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9" name="Google Shape;629;p58: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6" name="Google Shape;636;p59: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5" name="Google Shape;645;p60: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1" name="Google Shape;651;p61: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7" name="Google Shape;657;p62: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3" name="Google Shape;663;p63: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9" name="Google Shape;669;p64: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5" name="Google Shape;675;p65: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2" name="Google Shape;682;p66: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8" name="Google Shape;688;p67: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8: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841375" y="1143000"/>
            <a:ext cx="51752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609600" y="291231"/>
            <a:ext cx="10972800" cy="1212056"/>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609600" y="1696883"/>
            <a:ext cx="10972800" cy="479940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3"/>
          <p:cNvSpPr txBox="1">
            <a:spLocks noGrp="1"/>
          </p:cNvSpPr>
          <p:nvPr>
            <p:ph type="dt" idx="10"/>
          </p:nvPr>
        </p:nvSpPr>
        <p:spPr>
          <a:xfrm>
            <a:off x="609600" y="6740385"/>
            <a:ext cx="2844800" cy="38718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4165600" y="6740385"/>
            <a:ext cx="3860800" cy="38718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737600" y="6740385"/>
            <a:ext cx="2844800" cy="38718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08275" y="2022162"/>
            <a:ext cx="620505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520274" y="-619439"/>
            <a:ext cx="620505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09600" y="6740385"/>
            <a:ext cx="2844800" cy="38718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165600" y="6740385"/>
            <a:ext cx="3860800" cy="38718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737600" y="6740385"/>
            <a:ext cx="2844800" cy="38718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914402" y="161607"/>
            <a:ext cx="9160933" cy="169687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3"/>
          <p:cNvSpPr txBox="1">
            <a:spLocks noGrp="1"/>
          </p:cNvSpPr>
          <p:nvPr>
            <p:ph type="body" idx="1"/>
          </p:nvPr>
        </p:nvSpPr>
        <p:spPr>
          <a:xfrm>
            <a:off x="914401" y="1939290"/>
            <a:ext cx="5029200" cy="387858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13"/>
          <p:cNvSpPr txBox="1">
            <a:spLocks noGrp="1"/>
          </p:cNvSpPr>
          <p:nvPr>
            <p:ph type="body" idx="2"/>
          </p:nvPr>
        </p:nvSpPr>
        <p:spPr>
          <a:xfrm>
            <a:off x="6146801" y="1939290"/>
            <a:ext cx="5029200" cy="185848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13"/>
          <p:cNvSpPr txBox="1">
            <a:spLocks noGrp="1"/>
          </p:cNvSpPr>
          <p:nvPr>
            <p:ph type="body" idx="3"/>
          </p:nvPr>
        </p:nvSpPr>
        <p:spPr>
          <a:xfrm>
            <a:off x="6146801" y="3959384"/>
            <a:ext cx="5029200" cy="185848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9" name="Google Shape;89;p13"/>
          <p:cNvSpPr txBox="1">
            <a:spLocks noGrp="1"/>
          </p:cNvSpPr>
          <p:nvPr>
            <p:ph type="dt" idx="10"/>
          </p:nvPr>
        </p:nvSpPr>
        <p:spPr>
          <a:xfrm>
            <a:off x="1828800" y="6625908"/>
            <a:ext cx="2540000" cy="4848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4741333" y="6625908"/>
            <a:ext cx="3860800" cy="48482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8957733" y="6625908"/>
            <a:ext cx="2540000" cy="484823"/>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88888"/>
                </a:solidFill>
                <a:latin typeface="Comic Sans MS"/>
                <a:ea typeface="Comic Sans MS"/>
                <a:cs typeface="Comic Sans MS"/>
                <a:sym typeface="Comic Sans MS"/>
              </a:defRPr>
            </a:lvl1pPr>
            <a:lvl2pPr marL="0" lvl="1" indent="0" algn="r">
              <a:spcBef>
                <a:spcPts val="0"/>
              </a:spcBef>
              <a:spcAft>
                <a:spcPts val="0"/>
              </a:spcAft>
              <a:buNone/>
              <a:defRPr sz="900">
                <a:solidFill>
                  <a:srgbClr val="888888"/>
                </a:solidFill>
                <a:latin typeface="Comic Sans MS"/>
                <a:ea typeface="Comic Sans MS"/>
                <a:cs typeface="Comic Sans MS"/>
                <a:sym typeface="Comic Sans MS"/>
              </a:defRPr>
            </a:lvl2pPr>
            <a:lvl3pPr marL="0" lvl="2" indent="0" algn="r">
              <a:spcBef>
                <a:spcPts val="0"/>
              </a:spcBef>
              <a:spcAft>
                <a:spcPts val="0"/>
              </a:spcAft>
              <a:buNone/>
              <a:defRPr sz="900">
                <a:solidFill>
                  <a:srgbClr val="888888"/>
                </a:solidFill>
                <a:latin typeface="Comic Sans MS"/>
                <a:ea typeface="Comic Sans MS"/>
                <a:cs typeface="Comic Sans MS"/>
                <a:sym typeface="Comic Sans MS"/>
              </a:defRPr>
            </a:lvl3pPr>
            <a:lvl4pPr marL="0" lvl="3" indent="0" algn="r">
              <a:spcBef>
                <a:spcPts val="0"/>
              </a:spcBef>
              <a:spcAft>
                <a:spcPts val="0"/>
              </a:spcAft>
              <a:buNone/>
              <a:defRPr sz="900">
                <a:solidFill>
                  <a:srgbClr val="888888"/>
                </a:solidFill>
                <a:latin typeface="Comic Sans MS"/>
                <a:ea typeface="Comic Sans MS"/>
                <a:cs typeface="Comic Sans MS"/>
                <a:sym typeface="Comic Sans MS"/>
              </a:defRPr>
            </a:lvl4pPr>
            <a:lvl5pPr marL="0" lvl="4" indent="0" algn="r">
              <a:spcBef>
                <a:spcPts val="0"/>
              </a:spcBef>
              <a:spcAft>
                <a:spcPts val="0"/>
              </a:spcAft>
              <a:buNone/>
              <a:defRPr sz="900">
                <a:solidFill>
                  <a:srgbClr val="888888"/>
                </a:solidFill>
                <a:latin typeface="Comic Sans MS"/>
                <a:ea typeface="Comic Sans MS"/>
                <a:cs typeface="Comic Sans MS"/>
                <a:sym typeface="Comic Sans MS"/>
              </a:defRPr>
            </a:lvl5pPr>
            <a:lvl6pPr marL="0" lvl="5" indent="0" algn="r">
              <a:spcBef>
                <a:spcPts val="0"/>
              </a:spcBef>
              <a:spcAft>
                <a:spcPts val="0"/>
              </a:spcAft>
              <a:buNone/>
              <a:defRPr sz="900">
                <a:solidFill>
                  <a:srgbClr val="888888"/>
                </a:solidFill>
                <a:latin typeface="Comic Sans MS"/>
                <a:ea typeface="Comic Sans MS"/>
                <a:cs typeface="Comic Sans MS"/>
                <a:sym typeface="Comic Sans MS"/>
              </a:defRPr>
            </a:lvl6pPr>
            <a:lvl7pPr marL="0" lvl="6" indent="0" algn="r">
              <a:spcBef>
                <a:spcPts val="0"/>
              </a:spcBef>
              <a:spcAft>
                <a:spcPts val="0"/>
              </a:spcAft>
              <a:buNone/>
              <a:defRPr sz="900">
                <a:solidFill>
                  <a:srgbClr val="888888"/>
                </a:solidFill>
                <a:latin typeface="Comic Sans MS"/>
                <a:ea typeface="Comic Sans MS"/>
                <a:cs typeface="Comic Sans MS"/>
                <a:sym typeface="Comic Sans MS"/>
              </a:defRPr>
            </a:lvl7pPr>
            <a:lvl8pPr marL="0" lvl="7" indent="0" algn="r">
              <a:spcBef>
                <a:spcPts val="0"/>
              </a:spcBef>
              <a:spcAft>
                <a:spcPts val="0"/>
              </a:spcAft>
              <a:buNone/>
              <a:defRPr sz="900">
                <a:solidFill>
                  <a:srgbClr val="888888"/>
                </a:solidFill>
                <a:latin typeface="Comic Sans MS"/>
                <a:ea typeface="Comic Sans MS"/>
                <a:cs typeface="Comic Sans MS"/>
                <a:sym typeface="Comic Sans MS"/>
              </a:defRPr>
            </a:lvl8pPr>
            <a:lvl9pPr marL="0" lvl="8" indent="0" algn="r">
              <a:spcBef>
                <a:spcPts val="0"/>
              </a:spcBef>
              <a:spcAft>
                <a:spcPts val="0"/>
              </a:spcAft>
              <a:buNone/>
              <a:defRPr sz="900">
                <a:solidFill>
                  <a:srgbClr val="888888"/>
                </a:solidFill>
                <a:latin typeface="Comic Sans MS"/>
                <a:ea typeface="Comic Sans MS"/>
                <a:cs typeface="Comic Sans MS"/>
                <a:sym typeface="Comic Sans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609600" y="291231"/>
            <a:ext cx="10972800" cy="1212056"/>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dt" idx="10"/>
          </p:nvPr>
        </p:nvSpPr>
        <p:spPr>
          <a:xfrm>
            <a:off x="609600" y="6740385"/>
            <a:ext cx="2844800" cy="38718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4165600" y="6740385"/>
            <a:ext cx="3860800" cy="38718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8737600" y="6740385"/>
            <a:ext cx="2844800" cy="38718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009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4"/>
          <p:cNvSpPr txBox="1">
            <a:spLocks noGrp="1"/>
          </p:cNvSpPr>
          <p:nvPr>
            <p:ph type="dt" idx="10"/>
          </p:nvPr>
        </p:nvSpPr>
        <p:spPr>
          <a:xfrm>
            <a:off x="609600" y="6740385"/>
            <a:ext cx="2844800" cy="38718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165600" y="6740385"/>
            <a:ext cx="3860800" cy="38718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737600" y="6740385"/>
            <a:ext cx="2844800" cy="38718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609600" y="291231"/>
            <a:ext cx="10972800" cy="1212056"/>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609600" y="1696883"/>
            <a:ext cx="5384800" cy="4799407"/>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dk1"/>
              </a:buClr>
              <a:buSzPts val="2100"/>
              <a:buChar char="•"/>
              <a:defRPr sz="2100"/>
            </a:lvl1pPr>
            <a:lvl2pPr marL="914400" lvl="1" indent="-342900" algn="l">
              <a:spcBef>
                <a:spcPts val="36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4325" algn="l">
              <a:spcBef>
                <a:spcPts val="270"/>
              </a:spcBef>
              <a:spcAft>
                <a:spcPts val="0"/>
              </a:spcAft>
              <a:buClr>
                <a:schemeClr val="dk1"/>
              </a:buClr>
              <a:buSzPts val="1350"/>
              <a:buChar char="–"/>
              <a:defRPr sz="1350"/>
            </a:lvl4pPr>
            <a:lvl5pPr marL="2286000" lvl="4" indent="-314325" algn="l">
              <a:spcBef>
                <a:spcPts val="270"/>
              </a:spcBef>
              <a:spcAft>
                <a:spcPts val="0"/>
              </a:spcAft>
              <a:buClr>
                <a:schemeClr val="dk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33" name="Google Shape;33;p5"/>
          <p:cNvSpPr txBox="1">
            <a:spLocks noGrp="1"/>
          </p:cNvSpPr>
          <p:nvPr>
            <p:ph type="body" idx="2"/>
          </p:nvPr>
        </p:nvSpPr>
        <p:spPr>
          <a:xfrm>
            <a:off x="6197600" y="1696883"/>
            <a:ext cx="5384800" cy="4799407"/>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dk1"/>
              </a:buClr>
              <a:buSzPts val="2100"/>
              <a:buChar char="•"/>
              <a:defRPr sz="2100"/>
            </a:lvl1pPr>
            <a:lvl2pPr marL="914400" lvl="1" indent="-342900" algn="l">
              <a:spcBef>
                <a:spcPts val="36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4325" algn="l">
              <a:spcBef>
                <a:spcPts val="270"/>
              </a:spcBef>
              <a:spcAft>
                <a:spcPts val="0"/>
              </a:spcAft>
              <a:buClr>
                <a:schemeClr val="dk1"/>
              </a:buClr>
              <a:buSzPts val="1350"/>
              <a:buChar char="–"/>
              <a:defRPr sz="1350"/>
            </a:lvl4pPr>
            <a:lvl5pPr marL="2286000" lvl="4" indent="-314325" algn="l">
              <a:spcBef>
                <a:spcPts val="270"/>
              </a:spcBef>
              <a:spcAft>
                <a:spcPts val="0"/>
              </a:spcAft>
              <a:buClr>
                <a:schemeClr val="dk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34" name="Google Shape;34;p5"/>
          <p:cNvSpPr txBox="1">
            <a:spLocks noGrp="1"/>
          </p:cNvSpPr>
          <p:nvPr>
            <p:ph type="dt" idx="10"/>
          </p:nvPr>
        </p:nvSpPr>
        <p:spPr>
          <a:xfrm>
            <a:off x="609600" y="6740385"/>
            <a:ext cx="2844800" cy="38718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165600" y="6740385"/>
            <a:ext cx="3860800" cy="38718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737600" y="6740385"/>
            <a:ext cx="2844800" cy="38718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6"/>
          <p:cNvSpPr txBox="1">
            <a:spLocks noGrp="1"/>
          </p:cNvSpPr>
          <p:nvPr>
            <p:ph type="ctrTitle"/>
          </p:nvPr>
        </p:nvSpPr>
        <p:spPr>
          <a:xfrm>
            <a:off x="914400" y="2259142"/>
            <a:ext cx="10363200" cy="155883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subTitle" idx="1"/>
          </p:nvPr>
        </p:nvSpPr>
        <p:spPr>
          <a:xfrm>
            <a:off x="1828800" y="4120992"/>
            <a:ext cx="8534400" cy="1858486"/>
          </a:xfrm>
          <a:prstGeom prst="rect">
            <a:avLst/>
          </a:prstGeom>
          <a:noFill/>
          <a:ln>
            <a:noFill/>
          </a:ln>
        </p:spPr>
        <p:txBody>
          <a:bodyPr spcFirstLastPara="1" wrap="square" lIns="91425" tIns="45700" rIns="91425" bIns="45700" anchor="t" anchorCtr="0">
            <a:normAutofit/>
          </a:bodyPr>
          <a:lstStyle>
            <a:lvl1pPr lvl="0" algn="ctr">
              <a:spcBef>
                <a:spcPts val="480"/>
              </a:spcBef>
              <a:spcAft>
                <a:spcPts val="0"/>
              </a:spcAft>
              <a:buClr>
                <a:srgbClr val="888888"/>
              </a:buClr>
              <a:buSzPts val="2400"/>
              <a:buNone/>
              <a:defRPr>
                <a:solidFill>
                  <a:srgbClr val="888888"/>
                </a:solidFill>
              </a:defRPr>
            </a:lvl1pPr>
            <a:lvl2pPr lvl="1" algn="ctr">
              <a:spcBef>
                <a:spcPts val="420"/>
              </a:spcBef>
              <a:spcAft>
                <a:spcPts val="0"/>
              </a:spcAft>
              <a:buClr>
                <a:srgbClr val="888888"/>
              </a:buClr>
              <a:buSzPts val="21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sp>
        <p:nvSpPr>
          <p:cNvPr id="40" name="Google Shape;40;p6"/>
          <p:cNvSpPr txBox="1">
            <a:spLocks noGrp="1"/>
          </p:cNvSpPr>
          <p:nvPr>
            <p:ph type="dt" idx="10"/>
          </p:nvPr>
        </p:nvSpPr>
        <p:spPr>
          <a:xfrm>
            <a:off x="609600" y="6740385"/>
            <a:ext cx="2844800" cy="38718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4165600" y="6740385"/>
            <a:ext cx="3860800" cy="38718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8737600" y="6740385"/>
            <a:ext cx="2844800" cy="38718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963084" y="4673155"/>
            <a:ext cx="10363200" cy="1444367"/>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3000"/>
              <a:buFont typeface="Calibri"/>
              <a:buNone/>
              <a:defRPr sz="3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
          <p:cNvSpPr txBox="1">
            <a:spLocks noGrp="1"/>
          </p:cNvSpPr>
          <p:nvPr>
            <p:ph type="body" idx="1"/>
          </p:nvPr>
        </p:nvSpPr>
        <p:spPr>
          <a:xfrm>
            <a:off x="963084" y="3082329"/>
            <a:ext cx="10363200" cy="1590823"/>
          </a:xfrm>
          <a:prstGeom prst="rect">
            <a:avLst/>
          </a:prstGeom>
          <a:noFill/>
          <a:ln>
            <a:noFill/>
          </a:ln>
        </p:spPr>
        <p:txBody>
          <a:bodyPr spcFirstLastPara="1" wrap="square" lIns="91425" tIns="45700" rIns="91425" bIns="45700" anchor="b" anchorCtr="0">
            <a:normAutofit/>
          </a:bodyPr>
          <a:lstStyle>
            <a:lvl1pPr marL="457200" lvl="0" indent="-228600" algn="l">
              <a:spcBef>
                <a:spcPts val="300"/>
              </a:spcBef>
              <a:spcAft>
                <a:spcPts val="0"/>
              </a:spcAft>
              <a:buClr>
                <a:srgbClr val="888888"/>
              </a:buClr>
              <a:buSzPts val="1500"/>
              <a:buNone/>
              <a:defRPr sz="1500">
                <a:solidFill>
                  <a:srgbClr val="888888"/>
                </a:solidFill>
              </a:defRPr>
            </a:lvl1pPr>
            <a:lvl2pPr marL="914400" lvl="1" indent="-228600" algn="l">
              <a:spcBef>
                <a:spcPts val="270"/>
              </a:spcBef>
              <a:spcAft>
                <a:spcPts val="0"/>
              </a:spcAft>
              <a:buClr>
                <a:srgbClr val="888888"/>
              </a:buClr>
              <a:buSzPts val="1350"/>
              <a:buNone/>
              <a:defRPr sz="1350">
                <a:solidFill>
                  <a:srgbClr val="888888"/>
                </a:solidFill>
              </a:defRPr>
            </a:lvl2pPr>
            <a:lvl3pPr marL="1371600" lvl="2" indent="-228600" algn="l">
              <a:spcBef>
                <a:spcPts val="240"/>
              </a:spcBef>
              <a:spcAft>
                <a:spcPts val="0"/>
              </a:spcAft>
              <a:buClr>
                <a:srgbClr val="888888"/>
              </a:buClr>
              <a:buSzPts val="1200"/>
              <a:buNone/>
              <a:defRPr sz="1200">
                <a:solidFill>
                  <a:srgbClr val="888888"/>
                </a:solidFill>
              </a:defRPr>
            </a:lvl3pPr>
            <a:lvl4pPr marL="1828800" lvl="3" indent="-228600" algn="l">
              <a:spcBef>
                <a:spcPts val="210"/>
              </a:spcBef>
              <a:spcAft>
                <a:spcPts val="0"/>
              </a:spcAft>
              <a:buClr>
                <a:srgbClr val="888888"/>
              </a:buClr>
              <a:buSzPts val="1050"/>
              <a:buNone/>
              <a:defRPr sz="1050">
                <a:solidFill>
                  <a:srgbClr val="888888"/>
                </a:solidFill>
              </a:defRPr>
            </a:lvl4pPr>
            <a:lvl5pPr marL="2286000" lvl="4" indent="-228600" algn="l">
              <a:spcBef>
                <a:spcPts val="210"/>
              </a:spcBef>
              <a:spcAft>
                <a:spcPts val="0"/>
              </a:spcAft>
              <a:buClr>
                <a:srgbClr val="888888"/>
              </a:buClr>
              <a:buSzPts val="1050"/>
              <a:buNone/>
              <a:defRPr sz="1050">
                <a:solidFill>
                  <a:srgbClr val="888888"/>
                </a:solidFill>
              </a:defRPr>
            </a:lvl5pPr>
            <a:lvl6pPr marL="2743200" lvl="5" indent="-228600" algn="l">
              <a:spcBef>
                <a:spcPts val="210"/>
              </a:spcBef>
              <a:spcAft>
                <a:spcPts val="0"/>
              </a:spcAft>
              <a:buClr>
                <a:srgbClr val="888888"/>
              </a:buClr>
              <a:buSzPts val="1050"/>
              <a:buNone/>
              <a:defRPr sz="1050">
                <a:solidFill>
                  <a:srgbClr val="888888"/>
                </a:solidFill>
              </a:defRPr>
            </a:lvl6pPr>
            <a:lvl7pPr marL="3200400" lvl="6" indent="-228600" algn="l">
              <a:spcBef>
                <a:spcPts val="210"/>
              </a:spcBef>
              <a:spcAft>
                <a:spcPts val="0"/>
              </a:spcAft>
              <a:buClr>
                <a:srgbClr val="888888"/>
              </a:buClr>
              <a:buSzPts val="1050"/>
              <a:buNone/>
              <a:defRPr sz="1050">
                <a:solidFill>
                  <a:srgbClr val="888888"/>
                </a:solidFill>
              </a:defRPr>
            </a:lvl7pPr>
            <a:lvl8pPr marL="3657600" lvl="7" indent="-228600" algn="l">
              <a:spcBef>
                <a:spcPts val="210"/>
              </a:spcBef>
              <a:spcAft>
                <a:spcPts val="0"/>
              </a:spcAft>
              <a:buClr>
                <a:srgbClr val="888888"/>
              </a:buClr>
              <a:buSzPts val="1050"/>
              <a:buNone/>
              <a:defRPr sz="1050">
                <a:solidFill>
                  <a:srgbClr val="888888"/>
                </a:solidFill>
              </a:defRPr>
            </a:lvl8pPr>
            <a:lvl9pPr marL="4114800" lvl="8" indent="-228600" algn="l">
              <a:spcBef>
                <a:spcPts val="210"/>
              </a:spcBef>
              <a:spcAft>
                <a:spcPts val="0"/>
              </a:spcAft>
              <a:buClr>
                <a:srgbClr val="888888"/>
              </a:buClr>
              <a:buSzPts val="1050"/>
              <a:buNone/>
              <a:defRPr sz="1050">
                <a:solidFill>
                  <a:srgbClr val="888888"/>
                </a:solidFill>
              </a:defRPr>
            </a:lvl9pPr>
          </a:lstStyle>
          <a:p>
            <a:endParaRPr/>
          </a:p>
        </p:txBody>
      </p:sp>
      <p:sp>
        <p:nvSpPr>
          <p:cNvPr id="46" name="Google Shape;46;p7"/>
          <p:cNvSpPr txBox="1">
            <a:spLocks noGrp="1"/>
          </p:cNvSpPr>
          <p:nvPr>
            <p:ph type="dt" idx="10"/>
          </p:nvPr>
        </p:nvSpPr>
        <p:spPr>
          <a:xfrm>
            <a:off x="609600" y="6740385"/>
            <a:ext cx="2844800" cy="38718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165600" y="6740385"/>
            <a:ext cx="3860800" cy="38718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737600" y="6740385"/>
            <a:ext cx="2844800" cy="38718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609600" y="291231"/>
            <a:ext cx="10972800" cy="1212056"/>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3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609602" y="1627860"/>
            <a:ext cx="5386917" cy="678414"/>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270"/>
              </a:spcBef>
              <a:spcAft>
                <a:spcPts val="0"/>
              </a:spcAft>
              <a:buClr>
                <a:schemeClr val="dk1"/>
              </a:buClr>
              <a:buSzPts val="1350"/>
              <a:buNone/>
              <a:defRPr sz="1350" b="1"/>
            </a:lvl3pPr>
            <a:lvl4pPr marL="1828800" lvl="3" indent="-228600" algn="l">
              <a:spcBef>
                <a:spcPts val="240"/>
              </a:spcBef>
              <a:spcAft>
                <a:spcPts val="0"/>
              </a:spcAft>
              <a:buClr>
                <a:schemeClr val="dk1"/>
              </a:buClr>
              <a:buSzPts val="1200"/>
              <a:buNone/>
              <a:defRPr sz="1200" b="1"/>
            </a:lvl4pPr>
            <a:lvl5pPr marL="2286000" lvl="4" indent="-228600" algn="l">
              <a:spcBef>
                <a:spcPts val="240"/>
              </a:spcBef>
              <a:spcAft>
                <a:spcPts val="0"/>
              </a:spcAft>
              <a:buClr>
                <a:schemeClr val="dk1"/>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52" name="Google Shape;52;p8"/>
          <p:cNvSpPr txBox="1">
            <a:spLocks noGrp="1"/>
          </p:cNvSpPr>
          <p:nvPr>
            <p:ph type="body" idx="2"/>
          </p:nvPr>
        </p:nvSpPr>
        <p:spPr>
          <a:xfrm>
            <a:off x="609602" y="2306274"/>
            <a:ext cx="5386917" cy="419001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4325" algn="l">
              <a:spcBef>
                <a:spcPts val="270"/>
              </a:spcBef>
              <a:spcAft>
                <a:spcPts val="0"/>
              </a:spcAft>
              <a:buClr>
                <a:schemeClr val="dk1"/>
              </a:buClr>
              <a:buSzPts val="1350"/>
              <a:buChar char="•"/>
              <a:defRPr sz="1350"/>
            </a:lvl3pPr>
            <a:lvl4pPr marL="1828800" lvl="3" indent="-304800" algn="l">
              <a:spcBef>
                <a:spcPts val="240"/>
              </a:spcBef>
              <a:spcAft>
                <a:spcPts val="0"/>
              </a:spcAft>
              <a:buClr>
                <a:schemeClr val="dk1"/>
              </a:buClr>
              <a:buSzPts val="1200"/>
              <a:buChar char="–"/>
              <a:defRPr sz="1200"/>
            </a:lvl4pPr>
            <a:lvl5pPr marL="2286000" lvl="4" indent="-304800" algn="l">
              <a:spcBef>
                <a:spcPts val="240"/>
              </a:spcBef>
              <a:spcAft>
                <a:spcPts val="0"/>
              </a:spcAft>
              <a:buClr>
                <a:schemeClr val="dk1"/>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53" name="Google Shape;53;p8"/>
          <p:cNvSpPr txBox="1">
            <a:spLocks noGrp="1"/>
          </p:cNvSpPr>
          <p:nvPr>
            <p:ph type="body" idx="3"/>
          </p:nvPr>
        </p:nvSpPr>
        <p:spPr>
          <a:xfrm>
            <a:off x="6193371" y="1627860"/>
            <a:ext cx="5389033" cy="678414"/>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270"/>
              </a:spcBef>
              <a:spcAft>
                <a:spcPts val="0"/>
              </a:spcAft>
              <a:buClr>
                <a:schemeClr val="dk1"/>
              </a:buClr>
              <a:buSzPts val="1350"/>
              <a:buNone/>
              <a:defRPr sz="1350" b="1"/>
            </a:lvl3pPr>
            <a:lvl4pPr marL="1828800" lvl="3" indent="-228600" algn="l">
              <a:spcBef>
                <a:spcPts val="240"/>
              </a:spcBef>
              <a:spcAft>
                <a:spcPts val="0"/>
              </a:spcAft>
              <a:buClr>
                <a:schemeClr val="dk1"/>
              </a:buClr>
              <a:buSzPts val="1200"/>
              <a:buNone/>
              <a:defRPr sz="1200" b="1"/>
            </a:lvl4pPr>
            <a:lvl5pPr marL="2286000" lvl="4" indent="-228600" algn="l">
              <a:spcBef>
                <a:spcPts val="240"/>
              </a:spcBef>
              <a:spcAft>
                <a:spcPts val="0"/>
              </a:spcAft>
              <a:buClr>
                <a:schemeClr val="dk1"/>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54" name="Google Shape;54;p8"/>
          <p:cNvSpPr txBox="1">
            <a:spLocks noGrp="1"/>
          </p:cNvSpPr>
          <p:nvPr>
            <p:ph type="body" idx="4"/>
          </p:nvPr>
        </p:nvSpPr>
        <p:spPr>
          <a:xfrm>
            <a:off x="6193371" y="2306274"/>
            <a:ext cx="5389033" cy="419001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4325" algn="l">
              <a:spcBef>
                <a:spcPts val="270"/>
              </a:spcBef>
              <a:spcAft>
                <a:spcPts val="0"/>
              </a:spcAft>
              <a:buClr>
                <a:schemeClr val="dk1"/>
              </a:buClr>
              <a:buSzPts val="1350"/>
              <a:buChar char="•"/>
              <a:defRPr sz="1350"/>
            </a:lvl3pPr>
            <a:lvl4pPr marL="1828800" lvl="3" indent="-304800" algn="l">
              <a:spcBef>
                <a:spcPts val="240"/>
              </a:spcBef>
              <a:spcAft>
                <a:spcPts val="0"/>
              </a:spcAft>
              <a:buClr>
                <a:schemeClr val="dk1"/>
              </a:buClr>
              <a:buSzPts val="1200"/>
              <a:buChar char="–"/>
              <a:defRPr sz="1200"/>
            </a:lvl4pPr>
            <a:lvl5pPr marL="2286000" lvl="4" indent="-304800" algn="l">
              <a:spcBef>
                <a:spcPts val="240"/>
              </a:spcBef>
              <a:spcAft>
                <a:spcPts val="0"/>
              </a:spcAft>
              <a:buClr>
                <a:schemeClr val="dk1"/>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55" name="Google Shape;55;p8"/>
          <p:cNvSpPr txBox="1">
            <a:spLocks noGrp="1"/>
          </p:cNvSpPr>
          <p:nvPr>
            <p:ph type="dt" idx="10"/>
          </p:nvPr>
        </p:nvSpPr>
        <p:spPr>
          <a:xfrm>
            <a:off x="609600" y="6740385"/>
            <a:ext cx="2844800" cy="38718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165600" y="6740385"/>
            <a:ext cx="3860800" cy="38718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737600" y="6740385"/>
            <a:ext cx="2844800" cy="38718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09603" y="289547"/>
            <a:ext cx="4011084" cy="123225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4766733" y="289552"/>
            <a:ext cx="6815668" cy="6206739"/>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61950" algn="l">
              <a:spcBef>
                <a:spcPts val="420"/>
              </a:spcBef>
              <a:spcAft>
                <a:spcPts val="0"/>
              </a:spcAft>
              <a:buClr>
                <a:schemeClr val="dk1"/>
              </a:buClr>
              <a:buSzPts val="2100"/>
              <a:buChar char="–"/>
              <a:defRPr sz="2100"/>
            </a:lvl2pPr>
            <a:lvl3pPr marL="1371600" lvl="2" indent="-342900" algn="l">
              <a:spcBef>
                <a:spcPts val="360"/>
              </a:spcBef>
              <a:spcAft>
                <a:spcPts val="0"/>
              </a:spcAft>
              <a:buClr>
                <a:schemeClr val="dk1"/>
              </a:buClr>
              <a:buSzPts val="1800"/>
              <a:buChar char="•"/>
              <a:defRPr sz="1800"/>
            </a:lvl3pPr>
            <a:lvl4pPr marL="1828800" lvl="3" indent="-323850" algn="l">
              <a:spcBef>
                <a:spcPts val="300"/>
              </a:spcBef>
              <a:spcAft>
                <a:spcPts val="0"/>
              </a:spcAft>
              <a:buClr>
                <a:schemeClr val="dk1"/>
              </a:buClr>
              <a:buSzPts val="1500"/>
              <a:buChar char="–"/>
              <a:defRPr sz="1500"/>
            </a:lvl4pPr>
            <a:lvl5pPr marL="2286000" lvl="4" indent="-323850" algn="l">
              <a:spcBef>
                <a:spcPts val="3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09603" y="1521809"/>
            <a:ext cx="4011084" cy="4974482"/>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chemeClr val="dk1"/>
              </a:buClr>
              <a:buSzPts val="1050"/>
              <a:buNone/>
              <a:defRPr sz="1050"/>
            </a:lvl1pPr>
            <a:lvl2pPr marL="914400" lvl="1" indent="-228600" algn="l">
              <a:spcBef>
                <a:spcPts val="180"/>
              </a:spcBef>
              <a:spcAft>
                <a:spcPts val="0"/>
              </a:spcAft>
              <a:buClr>
                <a:schemeClr val="dk1"/>
              </a:buClr>
              <a:buSzPts val="900"/>
              <a:buNone/>
              <a:defRPr sz="900"/>
            </a:lvl2pPr>
            <a:lvl3pPr marL="1371600" lvl="2" indent="-228600" algn="l">
              <a:spcBef>
                <a:spcPts val="150"/>
              </a:spcBef>
              <a:spcAft>
                <a:spcPts val="0"/>
              </a:spcAft>
              <a:buClr>
                <a:schemeClr val="dk1"/>
              </a:buClr>
              <a:buSzPts val="750"/>
              <a:buNone/>
              <a:defRPr sz="750"/>
            </a:lvl3pPr>
            <a:lvl4pPr marL="1828800" lvl="3" indent="-228600" algn="l">
              <a:spcBef>
                <a:spcPts val="135"/>
              </a:spcBef>
              <a:spcAft>
                <a:spcPts val="0"/>
              </a:spcAft>
              <a:buClr>
                <a:schemeClr val="dk1"/>
              </a:buClr>
              <a:buSzPts val="675"/>
              <a:buNone/>
              <a:defRPr sz="675"/>
            </a:lvl4pPr>
            <a:lvl5pPr marL="2286000" lvl="4" indent="-228600" algn="l">
              <a:spcBef>
                <a:spcPts val="135"/>
              </a:spcBef>
              <a:spcAft>
                <a:spcPts val="0"/>
              </a:spcAft>
              <a:buClr>
                <a:schemeClr val="dk1"/>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62" name="Google Shape;62;p9"/>
          <p:cNvSpPr txBox="1">
            <a:spLocks noGrp="1"/>
          </p:cNvSpPr>
          <p:nvPr>
            <p:ph type="dt" idx="10"/>
          </p:nvPr>
        </p:nvSpPr>
        <p:spPr>
          <a:xfrm>
            <a:off x="609600" y="6740385"/>
            <a:ext cx="2844800" cy="38718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165600" y="6740385"/>
            <a:ext cx="3860800" cy="38718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737600" y="6740385"/>
            <a:ext cx="2844800" cy="38718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389717" y="5090637"/>
            <a:ext cx="7315200" cy="60097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2389717" y="649797"/>
            <a:ext cx="7315200" cy="4363403"/>
          </a:xfrm>
          <a:prstGeom prst="rect">
            <a:avLst/>
          </a:prstGeom>
          <a:noFill/>
          <a:ln>
            <a:noFill/>
          </a:ln>
        </p:spPr>
      </p:sp>
      <p:sp>
        <p:nvSpPr>
          <p:cNvPr id="68" name="Google Shape;68;p10"/>
          <p:cNvSpPr txBox="1">
            <a:spLocks noGrp="1"/>
          </p:cNvSpPr>
          <p:nvPr>
            <p:ph type="body" idx="1"/>
          </p:nvPr>
        </p:nvSpPr>
        <p:spPr>
          <a:xfrm>
            <a:off x="2389717" y="5691615"/>
            <a:ext cx="7315200" cy="853489"/>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chemeClr val="dk1"/>
              </a:buClr>
              <a:buSzPts val="1050"/>
              <a:buNone/>
              <a:defRPr sz="1050"/>
            </a:lvl1pPr>
            <a:lvl2pPr marL="914400" lvl="1" indent="-228600" algn="l">
              <a:spcBef>
                <a:spcPts val="180"/>
              </a:spcBef>
              <a:spcAft>
                <a:spcPts val="0"/>
              </a:spcAft>
              <a:buClr>
                <a:schemeClr val="dk1"/>
              </a:buClr>
              <a:buSzPts val="900"/>
              <a:buNone/>
              <a:defRPr sz="900"/>
            </a:lvl2pPr>
            <a:lvl3pPr marL="1371600" lvl="2" indent="-228600" algn="l">
              <a:spcBef>
                <a:spcPts val="150"/>
              </a:spcBef>
              <a:spcAft>
                <a:spcPts val="0"/>
              </a:spcAft>
              <a:buClr>
                <a:schemeClr val="dk1"/>
              </a:buClr>
              <a:buSzPts val="750"/>
              <a:buNone/>
              <a:defRPr sz="750"/>
            </a:lvl3pPr>
            <a:lvl4pPr marL="1828800" lvl="3" indent="-228600" algn="l">
              <a:spcBef>
                <a:spcPts val="135"/>
              </a:spcBef>
              <a:spcAft>
                <a:spcPts val="0"/>
              </a:spcAft>
              <a:buClr>
                <a:schemeClr val="dk1"/>
              </a:buClr>
              <a:buSzPts val="675"/>
              <a:buNone/>
              <a:defRPr sz="675"/>
            </a:lvl4pPr>
            <a:lvl5pPr marL="2286000" lvl="4" indent="-228600" algn="l">
              <a:spcBef>
                <a:spcPts val="135"/>
              </a:spcBef>
              <a:spcAft>
                <a:spcPts val="0"/>
              </a:spcAft>
              <a:buClr>
                <a:schemeClr val="dk1"/>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69" name="Google Shape;69;p10"/>
          <p:cNvSpPr txBox="1">
            <a:spLocks noGrp="1"/>
          </p:cNvSpPr>
          <p:nvPr>
            <p:ph type="dt" idx="10"/>
          </p:nvPr>
        </p:nvSpPr>
        <p:spPr>
          <a:xfrm>
            <a:off x="609600" y="6740385"/>
            <a:ext cx="2844800" cy="38718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165600" y="6740385"/>
            <a:ext cx="3860800" cy="38718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737600" y="6740385"/>
            <a:ext cx="2844800" cy="38718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09600" y="291231"/>
            <a:ext cx="10972800" cy="1212056"/>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696299" y="-1389814"/>
            <a:ext cx="4799407"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09600" y="6740385"/>
            <a:ext cx="2844800" cy="38718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165600" y="6740385"/>
            <a:ext cx="3860800" cy="38718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737600" y="6740385"/>
            <a:ext cx="2844800" cy="38718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91231"/>
            <a:ext cx="10972800" cy="1212056"/>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09600" y="1696883"/>
            <a:ext cx="10972800" cy="4799407"/>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740385"/>
            <a:ext cx="2844800" cy="38718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omic Sans MS"/>
                <a:ea typeface="Comic Sans MS"/>
                <a:cs typeface="Comic Sans MS"/>
                <a:sym typeface="Comic Sans MS"/>
              </a:defRPr>
            </a:lvl1pPr>
            <a:lvl2pPr marR="0" lvl="1"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9pPr>
          </a:lstStyle>
          <a:p>
            <a:endParaRPr/>
          </a:p>
        </p:txBody>
      </p:sp>
      <p:sp>
        <p:nvSpPr>
          <p:cNvPr id="13" name="Google Shape;13;p1"/>
          <p:cNvSpPr txBox="1">
            <a:spLocks noGrp="1"/>
          </p:cNvSpPr>
          <p:nvPr>
            <p:ph type="ftr" idx="11"/>
          </p:nvPr>
        </p:nvSpPr>
        <p:spPr>
          <a:xfrm>
            <a:off x="4165600" y="6740385"/>
            <a:ext cx="3860800" cy="38718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omic Sans MS"/>
                <a:ea typeface="Comic Sans MS"/>
                <a:cs typeface="Comic Sans MS"/>
                <a:sym typeface="Comic Sans MS"/>
              </a:defRPr>
            </a:lvl1pPr>
            <a:lvl2pPr marR="0" lvl="1"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9pPr>
          </a:lstStyle>
          <a:p>
            <a:endParaRPr/>
          </a:p>
        </p:txBody>
      </p:sp>
      <p:sp>
        <p:nvSpPr>
          <p:cNvPr id="14" name="Google Shape;14;p1"/>
          <p:cNvSpPr txBox="1">
            <a:spLocks noGrp="1"/>
          </p:cNvSpPr>
          <p:nvPr>
            <p:ph type="sldNum" idx="12"/>
          </p:nvPr>
        </p:nvSpPr>
        <p:spPr>
          <a:xfrm>
            <a:off x="8737600" y="6740385"/>
            <a:ext cx="2844800" cy="38718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88888"/>
                </a:solidFill>
                <a:latin typeface="Comic Sans MS"/>
                <a:ea typeface="Comic Sans MS"/>
                <a:cs typeface="Comic Sans MS"/>
                <a:sym typeface="Comic Sans MS"/>
              </a:defRPr>
            </a:lvl1pPr>
            <a:lvl2pPr marL="0" marR="0" lvl="1" indent="0" algn="r" rtl="0">
              <a:spcBef>
                <a:spcPts val="0"/>
              </a:spcBef>
              <a:spcAft>
                <a:spcPts val="0"/>
              </a:spcAft>
              <a:buNone/>
              <a:defRPr sz="900" b="0" i="0" u="none" strike="noStrike" cap="none">
                <a:solidFill>
                  <a:srgbClr val="888888"/>
                </a:solidFill>
                <a:latin typeface="Comic Sans MS"/>
                <a:ea typeface="Comic Sans MS"/>
                <a:cs typeface="Comic Sans MS"/>
                <a:sym typeface="Comic Sans MS"/>
              </a:defRPr>
            </a:lvl2pPr>
            <a:lvl3pPr marL="0" marR="0" lvl="2" indent="0" algn="r" rtl="0">
              <a:spcBef>
                <a:spcPts val="0"/>
              </a:spcBef>
              <a:spcAft>
                <a:spcPts val="0"/>
              </a:spcAft>
              <a:buNone/>
              <a:defRPr sz="900" b="0" i="0" u="none" strike="noStrike" cap="none">
                <a:solidFill>
                  <a:srgbClr val="888888"/>
                </a:solidFill>
                <a:latin typeface="Comic Sans MS"/>
                <a:ea typeface="Comic Sans MS"/>
                <a:cs typeface="Comic Sans MS"/>
                <a:sym typeface="Comic Sans MS"/>
              </a:defRPr>
            </a:lvl3pPr>
            <a:lvl4pPr marL="0" marR="0" lvl="3" indent="0" algn="r" rtl="0">
              <a:spcBef>
                <a:spcPts val="0"/>
              </a:spcBef>
              <a:spcAft>
                <a:spcPts val="0"/>
              </a:spcAft>
              <a:buNone/>
              <a:defRPr sz="900" b="0" i="0" u="none" strike="noStrike" cap="none">
                <a:solidFill>
                  <a:srgbClr val="888888"/>
                </a:solidFill>
                <a:latin typeface="Comic Sans MS"/>
                <a:ea typeface="Comic Sans MS"/>
                <a:cs typeface="Comic Sans MS"/>
                <a:sym typeface="Comic Sans MS"/>
              </a:defRPr>
            </a:lvl4pPr>
            <a:lvl5pPr marL="0" marR="0" lvl="4" indent="0" algn="r" rtl="0">
              <a:spcBef>
                <a:spcPts val="0"/>
              </a:spcBef>
              <a:spcAft>
                <a:spcPts val="0"/>
              </a:spcAft>
              <a:buNone/>
              <a:defRPr sz="900" b="0" i="0" u="none" strike="noStrike" cap="none">
                <a:solidFill>
                  <a:srgbClr val="888888"/>
                </a:solidFill>
                <a:latin typeface="Comic Sans MS"/>
                <a:ea typeface="Comic Sans MS"/>
                <a:cs typeface="Comic Sans MS"/>
                <a:sym typeface="Comic Sans MS"/>
              </a:defRPr>
            </a:lvl5pPr>
            <a:lvl6pPr marL="0" marR="0" lvl="5" indent="0" algn="r" rtl="0">
              <a:spcBef>
                <a:spcPts val="0"/>
              </a:spcBef>
              <a:spcAft>
                <a:spcPts val="0"/>
              </a:spcAft>
              <a:buNone/>
              <a:defRPr sz="900" b="0" i="0" u="none" strike="noStrike" cap="none">
                <a:solidFill>
                  <a:srgbClr val="888888"/>
                </a:solidFill>
                <a:latin typeface="Comic Sans MS"/>
                <a:ea typeface="Comic Sans MS"/>
                <a:cs typeface="Comic Sans MS"/>
                <a:sym typeface="Comic Sans MS"/>
              </a:defRPr>
            </a:lvl6pPr>
            <a:lvl7pPr marL="0" marR="0" lvl="6" indent="0" algn="r" rtl="0">
              <a:spcBef>
                <a:spcPts val="0"/>
              </a:spcBef>
              <a:spcAft>
                <a:spcPts val="0"/>
              </a:spcAft>
              <a:buNone/>
              <a:defRPr sz="900" b="0" i="0" u="none" strike="noStrike" cap="none">
                <a:solidFill>
                  <a:srgbClr val="888888"/>
                </a:solidFill>
                <a:latin typeface="Comic Sans MS"/>
                <a:ea typeface="Comic Sans MS"/>
                <a:cs typeface="Comic Sans MS"/>
                <a:sym typeface="Comic Sans MS"/>
              </a:defRPr>
            </a:lvl7pPr>
            <a:lvl8pPr marL="0" marR="0" lvl="7" indent="0" algn="r" rtl="0">
              <a:spcBef>
                <a:spcPts val="0"/>
              </a:spcBef>
              <a:spcAft>
                <a:spcPts val="0"/>
              </a:spcAft>
              <a:buNone/>
              <a:defRPr sz="900" b="0" i="0" u="none" strike="noStrike" cap="none">
                <a:solidFill>
                  <a:srgbClr val="888888"/>
                </a:solidFill>
                <a:latin typeface="Comic Sans MS"/>
                <a:ea typeface="Comic Sans MS"/>
                <a:cs typeface="Comic Sans MS"/>
                <a:sym typeface="Comic Sans MS"/>
              </a:defRPr>
            </a:lvl8pPr>
            <a:lvl9pPr marL="0" marR="0" lvl="8" indent="0" algn="r" rtl="0">
              <a:spcBef>
                <a:spcPts val="0"/>
              </a:spcBef>
              <a:spcAft>
                <a:spcPts val="0"/>
              </a:spcAft>
              <a:buNone/>
              <a:defRPr sz="900" b="0" i="0" u="none" strike="noStrike" cap="none">
                <a:solidFill>
                  <a:srgbClr val="888888"/>
                </a:solidFill>
                <a:latin typeface="Comic Sans MS"/>
                <a:ea typeface="Comic Sans MS"/>
                <a:cs typeface="Comic Sans MS"/>
                <a:sym typeface="Comic Sans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42.jpg"/><Relationship Id="rId4" Type="http://schemas.openxmlformats.org/officeDocument/2006/relationships/image" Target="../media/image41.png"/></Relationships>
</file>

<file path=ppt/slides/_rels/slide69.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7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OO</a:t>
            </a:r>
            <a:r>
              <a:rPr lang="en-IN" spc="-49" dirty="0"/>
              <a:t> </a:t>
            </a:r>
            <a:r>
              <a:rPr lang="en-IN" spc="-6" dirty="0"/>
              <a:t>Concepts</a:t>
            </a:r>
            <a:endParaRPr lang="en-IN" dirty="0"/>
          </a:p>
        </p:txBody>
      </p:sp>
    </p:spTree>
    <p:extLst>
      <p:ext uri="{BB962C8B-B14F-4D97-AF65-F5344CB8AC3E}">
        <p14:creationId xmlns:p14="http://schemas.microsoft.com/office/powerpoint/2010/main" val="1516527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3124201" y="2787730"/>
            <a:ext cx="6172201" cy="90904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US"/>
              <a:t>UML</a:t>
            </a:r>
            <a:endParaRPr/>
          </a:p>
        </p:txBody>
      </p:sp>
    </p:spTree>
    <p:extLst>
      <p:ext uri="{BB962C8B-B14F-4D97-AF65-F5344CB8AC3E}">
        <p14:creationId xmlns:p14="http://schemas.microsoft.com/office/powerpoint/2010/main" val="3512033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3181352" y="1030248"/>
            <a:ext cx="5153026" cy="96964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Overview</a:t>
            </a:r>
            <a:endParaRPr/>
          </a:p>
        </p:txBody>
      </p:sp>
      <p:sp>
        <p:nvSpPr>
          <p:cNvPr id="102" name="Google Shape;102;p15"/>
          <p:cNvSpPr txBox="1">
            <a:spLocks noGrp="1"/>
          </p:cNvSpPr>
          <p:nvPr>
            <p:ph type="body" idx="1"/>
          </p:nvPr>
        </p:nvSpPr>
        <p:spPr>
          <a:xfrm>
            <a:off x="609600" y="1696883"/>
            <a:ext cx="10972800" cy="4799407"/>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Clr>
                <a:schemeClr val="dk1"/>
              </a:buClr>
              <a:buSzPts val="2100"/>
              <a:buChar char="•"/>
            </a:pPr>
            <a:r>
              <a:rPr lang="en-US" sz="2100">
                <a:latin typeface="Times New Roman"/>
                <a:ea typeface="Times New Roman"/>
                <a:cs typeface="Times New Roman"/>
                <a:sym typeface="Times New Roman"/>
              </a:rPr>
              <a:t>What is UML?</a:t>
            </a:r>
            <a:endParaRPr/>
          </a:p>
          <a:p>
            <a:pPr marL="257175" lvl="0" indent="-123825" algn="l" rtl="0">
              <a:spcBef>
                <a:spcPts val="420"/>
              </a:spcBef>
              <a:spcAft>
                <a:spcPts val="0"/>
              </a:spcAft>
              <a:buClr>
                <a:schemeClr val="dk1"/>
              </a:buClr>
              <a:buSzPts val="2100"/>
              <a:buNone/>
            </a:pPr>
            <a:endParaRPr sz="2100">
              <a:latin typeface="Times New Roman"/>
              <a:ea typeface="Times New Roman"/>
              <a:cs typeface="Times New Roman"/>
              <a:sym typeface="Times New Roman"/>
            </a:endParaRPr>
          </a:p>
          <a:p>
            <a:pPr marL="257175" lvl="0" indent="-257175" algn="l" rtl="0">
              <a:spcBef>
                <a:spcPts val="420"/>
              </a:spcBef>
              <a:spcAft>
                <a:spcPts val="0"/>
              </a:spcAft>
              <a:buClr>
                <a:schemeClr val="dk1"/>
              </a:buClr>
              <a:buSzPts val="2100"/>
              <a:buChar char="•"/>
            </a:pPr>
            <a:r>
              <a:rPr lang="en-US" sz="2100">
                <a:latin typeface="Times New Roman"/>
                <a:ea typeface="Times New Roman"/>
                <a:cs typeface="Times New Roman"/>
                <a:sym typeface="Times New Roman"/>
              </a:rPr>
              <a:t>A brief history of UML and its origins.</a:t>
            </a:r>
            <a:endParaRPr/>
          </a:p>
          <a:p>
            <a:pPr marL="257175" lvl="0" indent="-123825" algn="l" rtl="0">
              <a:spcBef>
                <a:spcPts val="420"/>
              </a:spcBef>
              <a:spcAft>
                <a:spcPts val="0"/>
              </a:spcAft>
              <a:buClr>
                <a:schemeClr val="dk1"/>
              </a:buClr>
              <a:buSzPts val="2100"/>
              <a:buNone/>
            </a:pPr>
            <a:endParaRPr sz="2100">
              <a:latin typeface="Times New Roman"/>
              <a:ea typeface="Times New Roman"/>
              <a:cs typeface="Times New Roman"/>
              <a:sym typeface="Times New Roman"/>
            </a:endParaRPr>
          </a:p>
          <a:p>
            <a:pPr marL="257175" lvl="0" indent="-257175" algn="l" rtl="0">
              <a:spcBef>
                <a:spcPts val="420"/>
              </a:spcBef>
              <a:spcAft>
                <a:spcPts val="0"/>
              </a:spcAft>
              <a:buClr>
                <a:schemeClr val="dk1"/>
              </a:buClr>
              <a:buSzPts val="2100"/>
              <a:buChar char="•"/>
            </a:pPr>
            <a:r>
              <a:rPr lang="en-US" sz="2100">
                <a:latin typeface="Times New Roman"/>
                <a:ea typeface="Times New Roman"/>
                <a:cs typeface="Times New Roman"/>
                <a:sym typeface="Times New Roman"/>
              </a:rPr>
              <a:t>Understanding the basics of UML.</a:t>
            </a:r>
            <a:endParaRPr/>
          </a:p>
          <a:p>
            <a:pPr marL="257175" lvl="0" indent="-123825" algn="l" rtl="0">
              <a:spcBef>
                <a:spcPts val="420"/>
              </a:spcBef>
              <a:spcAft>
                <a:spcPts val="0"/>
              </a:spcAft>
              <a:buClr>
                <a:schemeClr val="dk1"/>
              </a:buClr>
              <a:buSzPts val="2100"/>
              <a:buNone/>
            </a:pPr>
            <a:endParaRPr sz="2100">
              <a:latin typeface="Times New Roman"/>
              <a:ea typeface="Times New Roman"/>
              <a:cs typeface="Times New Roman"/>
              <a:sym typeface="Times New Roman"/>
            </a:endParaRPr>
          </a:p>
          <a:p>
            <a:pPr marL="257175" lvl="0" indent="-257175" algn="l" rtl="0">
              <a:spcBef>
                <a:spcPts val="420"/>
              </a:spcBef>
              <a:spcAft>
                <a:spcPts val="0"/>
              </a:spcAft>
              <a:buClr>
                <a:schemeClr val="dk1"/>
              </a:buClr>
              <a:buSzPts val="2100"/>
              <a:buChar char="•"/>
            </a:pPr>
            <a:r>
              <a:rPr lang="en-US" sz="2100">
                <a:latin typeface="Times New Roman"/>
                <a:ea typeface="Times New Roman"/>
                <a:cs typeface="Times New Roman"/>
                <a:sym typeface="Times New Roman"/>
              </a:rPr>
              <a:t>UML diagrams </a:t>
            </a:r>
            <a:endParaRPr sz="2100">
              <a:latin typeface="Times New Roman"/>
              <a:ea typeface="Times New Roman"/>
              <a:cs typeface="Times New Roman"/>
              <a:sym typeface="Times New Roman"/>
            </a:endParaRPr>
          </a:p>
          <a:p>
            <a:pPr marL="257175" lvl="0" indent="-123825" algn="l" rtl="0">
              <a:spcBef>
                <a:spcPts val="420"/>
              </a:spcBef>
              <a:spcAft>
                <a:spcPts val="0"/>
              </a:spcAft>
              <a:buClr>
                <a:schemeClr val="dk1"/>
              </a:buClr>
              <a:buSzPts val="2100"/>
              <a:buNone/>
            </a:pPr>
            <a:endParaRPr sz="2100">
              <a:latin typeface="Times New Roman"/>
              <a:ea typeface="Times New Roman"/>
              <a:cs typeface="Times New Roman"/>
              <a:sym typeface="Times New Roman"/>
            </a:endParaRPr>
          </a:p>
          <a:p>
            <a:pPr marL="257175" lvl="0" indent="-257175" algn="l" rtl="0">
              <a:spcBef>
                <a:spcPts val="420"/>
              </a:spcBef>
              <a:spcAft>
                <a:spcPts val="0"/>
              </a:spcAft>
              <a:buClr>
                <a:schemeClr val="dk1"/>
              </a:buClr>
              <a:buSzPts val="2100"/>
              <a:buChar char="•"/>
            </a:pPr>
            <a:r>
              <a:rPr lang="en-US" sz="2100">
                <a:latin typeface="Times New Roman"/>
                <a:ea typeface="Times New Roman"/>
                <a:cs typeface="Times New Roman"/>
                <a:sym typeface="Times New Roman"/>
              </a:rPr>
              <a:t>UML Modeling tools</a:t>
            </a:r>
            <a:endParaRPr/>
          </a:p>
          <a:p>
            <a:pPr marL="257175" lvl="0" indent="-257175" algn="l" rtl="0">
              <a:spcBef>
                <a:spcPts val="420"/>
              </a:spcBef>
              <a:spcAft>
                <a:spcPts val="0"/>
              </a:spcAft>
              <a:buClr>
                <a:schemeClr val="dk1"/>
              </a:buClr>
              <a:buSzPts val="2100"/>
              <a:buFont typeface="Calibri"/>
              <a:buNone/>
            </a:pPr>
            <a:endParaRPr sz="21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3181352" y="1030248"/>
            <a:ext cx="5153026" cy="96964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Arial"/>
              <a:buNone/>
            </a:pPr>
            <a:r>
              <a:rPr lang="en-US" sz="1500" b="1">
                <a:latin typeface="Arial"/>
                <a:ea typeface="Arial"/>
                <a:cs typeface="Arial"/>
                <a:sym typeface="Arial"/>
              </a:rPr>
              <a:t/>
            </a:r>
            <a:br>
              <a:rPr lang="en-US" sz="1500" b="1">
                <a:latin typeface="Arial"/>
                <a:ea typeface="Arial"/>
                <a:cs typeface="Arial"/>
                <a:sym typeface="Arial"/>
              </a:rPr>
            </a:br>
            <a:r>
              <a:rPr lang="en-US" sz="1500" b="1">
                <a:latin typeface="Arial"/>
                <a:ea typeface="Arial"/>
                <a:cs typeface="Arial"/>
                <a:sym typeface="Arial"/>
              </a:rPr>
              <a:t/>
            </a:r>
            <a:br>
              <a:rPr lang="en-US" sz="1500" b="1">
                <a:latin typeface="Arial"/>
                <a:ea typeface="Arial"/>
                <a:cs typeface="Arial"/>
                <a:sym typeface="Arial"/>
              </a:rPr>
            </a:br>
            <a:r>
              <a:rPr lang="en-US" sz="1500" b="1"/>
              <a:t/>
            </a:r>
            <a:br>
              <a:rPr lang="en-US" sz="1500" b="1"/>
            </a:br>
            <a:endParaRPr sz="1500" b="1"/>
          </a:p>
        </p:txBody>
      </p:sp>
      <p:sp>
        <p:nvSpPr>
          <p:cNvPr id="108" name="Google Shape;108;p16"/>
          <p:cNvSpPr txBox="1">
            <a:spLocks noGrp="1"/>
          </p:cNvSpPr>
          <p:nvPr>
            <p:ph type="body" idx="1"/>
          </p:nvPr>
        </p:nvSpPr>
        <p:spPr>
          <a:xfrm>
            <a:off x="990600" y="1999893"/>
            <a:ext cx="9982201" cy="3817977"/>
          </a:xfrm>
          <a:prstGeom prst="rect">
            <a:avLst/>
          </a:prstGeom>
          <a:noFill/>
          <a:ln>
            <a:noFill/>
          </a:ln>
        </p:spPr>
        <p:txBody>
          <a:bodyPr spcFirstLastPara="1" wrap="square" lIns="91425" tIns="45700" rIns="91425" bIns="45700" anchor="t" anchorCtr="0">
            <a:normAutofit lnSpcReduction="10000"/>
          </a:bodyPr>
          <a:lstStyle/>
          <a:p>
            <a:pPr marL="257175" lvl="0" indent="-257175" algn="l" rtl="0">
              <a:lnSpc>
                <a:spcPct val="80000"/>
              </a:lnSpc>
              <a:spcBef>
                <a:spcPts val="0"/>
              </a:spcBef>
              <a:spcAft>
                <a:spcPts val="0"/>
              </a:spcAft>
              <a:buClr>
                <a:schemeClr val="dk1"/>
              </a:buClr>
              <a:buSzPts val="2100"/>
              <a:buFont typeface="Calibri"/>
              <a:buNone/>
            </a:pPr>
            <a:r>
              <a:rPr lang="en-US" sz="2100"/>
              <a:t>    </a:t>
            </a:r>
            <a:r>
              <a:rPr lang="en-US" sz="2800"/>
              <a:t>UML: </a:t>
            </a:r>
            <a:r>
              <a:rPr lang="en-US" sz="2800" b="1"/>
              <a:t>U</a:t>
            </a:r>
            <a:r>
              <a:rPr lang="en-US" sz="2800"/>
              <a:t>nified </a:t>
            </a:r>
            <a:r>
              <a:rPr lang="en-US" sz="2800" b="1"/>
              <a:t>M</a:t>
            </a:r>
            <a:r>
              <a:rPr lang="en-US" sz="2800"/>
              <a:t>odeling </a:t>
            </a:r>
            <a:r>
              <a:rPr lang="en-US" sz="2800" b="1"/>
              <a:t>L</a:t>
            </a:r>
            <a:r>
              <a:rPr lang="en-US" sz="2800"/>
              <a:t>anguage </a:t>
            </a:r>
            <a:endParaRPr/>
          </a:p>
          <a:p>
            <a:pPr marL="257175" lvl="0" indent="-257175" algn="l" rtl="0">
              <a:lnSpc>
                <a:spcPct val="80000"/>
              </a:lnSpc>
              <a:spcBef>
                <a:spcPts val="560"/>
              </a:spcBef>
              <a:spcAft>
                <a:spcPts val="0"/>
              </a:spcAft>
              <a:buClr>
                <a:schemeClr val="dk1"/>
              </a:buClr>
              <a:buSzPts val="2800"/>
              <a:buFont typeface="Calibri"/>
              <a:buNone/>
            </a:pPr>
            <a:endParaRPr sz="2800"/>
          </a:p>
          <a:p>
            <a:pPr marL="257175" lvl="0" indent="-257175" algn="l" rtl="0">
              <a:lnSpc>
                <a:spcPct val="80000"/>
              </a:lnSpc>
              <a:spcBef>
                <a:spcPts val="560"/>
              </a:spcBef>
              <a:spcAft>
                <a:spcPts val="0"/>
              </a:spcAft>
              <a:buClr>
                <a:schemeClr val="dk1"/>
              </a:buClr>
              <a:buSzPts val="2800"/>
              <a:buChar char="•"/>
            </a:pPr>
            <a:r>
              <a:rPr lang="en-US" sz="2800"/>
              <a:t>An industry-standard graphical language for specifying, visualizing, constructing, and documenting the artifacts of software systems, as well as for business modeling.</a:t>
            </a:r>
            <a:endParaRPr/>
          </a:p>
          <a:p>
            <a:pPr marL="257175" lvl="0" indent="-257175" algn="l" rtl="0">
              <a:lnSpc>
                <a:spcPct val="80000"/>
              </a:lnSpc>
              <a:spcBef>
                <a:spcPts val="560"/>
              </a:spcBef>
              <a:spcAft>
                <a:spcPts val="0"/>
              </a:spcAft>
              <a:buClr>
                <a:schemeClr val="dk1"/>
              </a:buClr>
              <a:buSzPts val="2800"/>
              <a:buFont typeface="Calibri"/>
              <a:buNone/>
            </a:pPr>
            <a:endParaRPr sz="2800"/>
          </a:p>
          <a:p>
            <a:pPr marL="257175" lvl="0" indent="-257175" algn="l" rtl="0">
              <a:lnSpc>
                <a:spcPct val="80000"/>
              </a:lnSpc>
              <a:spcBef>
                <a:spcPts val="560"/>
              </a:spcBef>
              <a:spcAft>
                <a:spcPts val="0"/>
              </a:spcAft>
              <a:buClr>
                <a:schemeClr val="dk1"/>
              </a:buClr>
              <a:buSzPts val="2800"/>
              <a:buChar char="•"/>
            </a:pPr>
            <a:r>
              <a:rPr lang="en-US" sz="2800"/>
              <a:t>The UML uses mostly graphical notations to express the OO analysis and design of software projects.  </a:t>
            </a:r>
            <a:endParaRPr/>
          </a:p>
          <a:p>
            <a:pPr marL="257175" lvl="0" indent="-257175" algn="l" rtl="0">
              <a:lnSpc>
                <a:spcPct val="80000"/>
              </a:lnSpc>
              <a:spcBef>
                <a:spcPts val="560"/>
              </a:spcBef>
              <a:spcAft>
                <a:spcPts val="0"/>
              </a:spcAft>
              <a:buClr>
                <a:schemeClr val="dk1"/>
              </a:buClr>
              <a:buSzPts val="2800"/>
              <a:buFont typeface="Calibri"/>
              <a:buNone/>
            </a:pPr>
            <a:endParaRPr sz="2800"/>
          </a:p>
          <a:p>
            <a:pPr marL="257175" lvl="0" indent="-257175" algn="l" rtl="0">
              <a:lnSpc>
                <a:spcPct val="80000"/>
              </a:lnSpc>
              <a:spcBef>
                <a:spcPts val="560"/>
              </a:spcBef>
              <a:spcAft>
                <a:spcPts val="0"/>
              </a:spcAft>
              <a:buClr>
                <a:schemeClr val="dk1"/>
              </a:buClr>
              <a:buSzPts val="2800"/>
              <a:buChar char="•"/>
            </a:pPr>
            <a:r>
              <a:rPr lang="en-US" sz="2800"/>
              <a:t>Simplifies the complex process of software design</a:t>
            </a:r>
            <a:endParaRPr/>
          </a:p>
          <a:p>
            <a:pPr marL="257175" lvl="0" indent="-257175" algn="l" rtl="0">
              <a:lnSpc>
                <a:spcPct val="80000"/>
              </a:lnSpc>
              <a:spcBef>
                <a:spcPts val="360"/>
              </a:spcBef>
              <a:spcAft>
                <a:spcPts val="0"/>
              </a:spcAft>
              <a:buClr>
                <a:schemeClr val="dk1"/>
              </a:buClr>
              <a:buSzPts val="1800"/>
              <a:buFont typeface="Calibri"/>
              <a:buNone/>
            </a:pPr>
            <a:endParaRPr sz="1800"/>
          </a:p>
          <a:p>
            <a:pPr marL="257175" lvl="0" indent="-257175" algn="l" rtl="0">
              <a:lnSpc>
                <a:spcPct val="80000"/>
              </a:lnSpc>
              <a:spcBef>
                <a:spcPts val="360"/>
              </a:spcBef>
              <a:spcAft>
                <a:spcPts val="0"/>
              </a:spcAft>
              <a:buClr>
                <a:schemeClr val="dk1"/>
              </a:buClr>
              <a:buSzPts val="1800"/>
              <a:buFont typeface="Calibri"/>
              <a:buNone/>
            </a:pPr>
            <a:endParaRPr sz="1800"/>
          </a:p>
        </p:txBody>
      </p:sp>
      <p:sp>
        <p:nvSpPr>
          <p:cNvPr id="109" name="Google Shape;109;p16"/>
          <p:cNvSpPr/>
          <p:nvPr/>
        </p:nvSpPr>
        <p:spPr>
          <a:xfrm>
            <a:off x="4952999" y="1393866"/>
            <a:ext cx="1943100" cy="4406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100" b="0" i="0" u="none" strike="noStrike" cap="none">
                <a:solidFill>
                  <a:schemeClr val="dk1"/>
                </a:solidFill>
                <a:latin typeface="Times New Roman"/>
                <a:ea typeface="Times New Roman"/>
                <a:cs typeface="Times New Roman"/>
                <a:sym typeface="Times New Roman"/>
              </a:rPr>
              <a:t>  What is UML?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3181352" y="1030248"/>
            <a:ext cx="5153026" cy="90904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Why UML for Modeling?</a:t>
            </a:r>
            <a:endParaRPr/>
          </a:p>
        </p:txBody>
      </p:sp>
      <p:sp>
        <p:nvSpPr>
          <p:cNvPr id="115" name="Google Shape;115;p17"/>
          <p:cNvSpPr txBox="1">
            <a:spLocks noGrp="1"/>
          </p:cNvSpPr>
          <p:nvPr>
            <p:ph type="body" idx="1"/>
          </p:nvPr>
        </p:nvSpPr>
        <p:spPr>
          <a:xfrm>
            <a:off x="457201" y="2121098"/>
            <a:ext cx="11430000" cy="4747221"/>
          </a:xfrm>
          <a:prstGeom prst="rect">
            <a:avLst/>
          </a:prstGeom>
          <a:noFill/>
          <a:ln>
            <a:noFill/>
          </a:ln>
        </p:spPr>
        <p:txBody>
          <a:bodyPr spcFirstLastPara="1" wrap="square" lIns="91425" tIns="45700" rIns="91425" bIns="45700" anchor="t" anchorCtr="0">
            <a:normAutofit/>
          </a:bodyPr>
          <a:lstStyle/>
          <a:p>
            <a:pPr marL="257175" lvl="0" indent="-257175" algn="l" rtl="0">
              <a:lnSpc>
                <a:spcPct val="80000"/>
              </a:lnSpc>
              <a:spcBef>
                <a:spcPts val="0"/>
              </a:spcBef>
              <a:spcAft>
                <a:spcPts val="0"/>
              </a:spcAft>
              <a:buClr>
                <a:schemeClr val="dk1"/>
              </a:buClr>
              <a:buSzPts val="2800"/>
              <a:buChar char="•"/>
            </a:pPr>
            <a:r>
              <a:rPr lang="en-US" sz="2800"/>
              <a:t>A diagram/picture = thousands words</a:t>
            </a:r>
            <a:endParaRPr/>
          </a:p>
          <a:p>
            <a:pPr marL="257175" lvl="0" indent="-79375" algn="l" rtl="0">
              <a:lnSpc>
                <a:spcPct val="80000"/>
              </a:lnSpc>
              <a:spcBef>
                <a:spcPts val="560"/>
              </a:spcBef>
              <a:spcAft>
                <a:spcPts val="0"/>
              </a:spcAft>
              <a:buClr>
                <a:schemeClr val="dk1"/>
              </a:buClr>
              <a:buSzPts val="2800"/>
              <a:buNone/>
            </a:pPr>
            <a:endParaRPr sz="2800"/>
          </a:p>
          <a:p>
            <a:pPr marL="257175" lvl="0" indent="-257175" algn="l" rtl="0">
              <a:lnSpc>
                <a:spcPct val="80000"/>
              </a:lnSpc>
              <a:spcBef>
                <a:spcPts val="560"/>
              </a:spcBef>
              <a:spcAft>
                <a:spcPts val="0"/>
              </a:spcAft>
              <a:buClr>
                <a:schemeClr val="dk1"/>
              </a:buClr>
              <a:buSzPts val="2800"/>
              <a:buChar char="•"/>
            </a:pPr>
            <a:r>
              <a:rPr lang="en-US" sz="2800"/>
              <a:t>Uses graphical notation  to communicate more clearly than natural language (imprecise) and code(too detailed).</a:t>
            </a:r>
            <a:endParaRPr/>
          </a:p>
          <a:p>
            <a:pPr marL="257175" lvl="0" indent="-79375" algn="l" rtl="0">
              <a:lnSpc>
                <a:spcPct val="80000"/>
              </a:lnSpc>
              <a:spcBef>
                <a:spcPts val="560"/>
              </a:spcBef>
              <a:spcAft>
                <a:spcPts val="0"/>
              </a:spcAft>
              <a:buClr>
                <a:schemeClr val="dk1"/>
              </a:buClr>
              <a:buSzPts val="2800"/>
              <a:buNone/>
            </a:pPr>
            <a:endParaRPr sz="2800"/>
          </a:p>
          <a:p>
            <a:pPr marL="257175" lvl="0" indent="-257175" algn="l" rtl="0">
              <a:lnSpc>
                <a:spcPct val="80000"/>
              </a:lnSpc>
              <a:spcBef>
                <a:spcPts val="560"/>
              </a:spcBef>
              <a:spcAft>
                <a:spcPts val="0"/>
              </a:spcAft>
              <a:buClr>
                <a:schemeClr val="dk1"/>
              </a:buClr>
              <a:buSzPts val="2800"/>
              <a:buChar char="•"/>
            </a:pPr>
            <a:r>
              <a:rPr lang="en-US" sz="2800"/>
              <a:t>Makes it easier for programmers and software architects to communicate.</a:t>
            </a:r>
            <a:endParaRPr/>
          </a:p>
          <a:p>
            <a:pPr marL="257175" lvl="0" indent="-257175" algn="l" rtl="0">
              <a:lnSpc>
                <a:spcPct val="80000"/>
              </a:lnSpc>
              <a:spcBef>
                <a:spcPts val="560"/>
              </a:spcBef>
              <a:spcAft>
                <a:spcPts val="0"/>
              </a:spcAft>
              <a:buClr>
                <a:schemeClr val="dk1"/>
              </a:buClr>
              <a:buSzPts val="2800"/>
              <a:buChar char="•"/>
            </a:pPr>
            <a:r>
              <a:rPr lang="en-US" sz="2800"/>
              <a:t>Helps acquire an overall view of a system.</a:t>
            </a:r>
            <a:endParaRPr/>
          </a:p>
          <a:p>
            <a:pPr marL="257175" lvl="0" indent="-79375" algn="l" rtl="0">
              <a:lnSpc>
                <a:spcPct val="80000"/>
              </a:lnSpc>
              <a:spcBef>
                <a:spcPts val="560"/>
              </a:spcBef>
              <a:spcAft>
                <a:spcPts val="0"/>
              </a:spcAft>
              <a:buClr>
                <a:schemeClr val="dk1"/>
              </a:buClr>
              <a:buSzPts val="2800"/>
              <a:buNone/>
            </a:pPr>
            <a:endParaRPr sz="2800"/>
          </a:p>
          <a:p>
            <a:pPr marL="257175" lvl="0" indent="-257175" algn="l" rtl="0">
              <a:lnSpc>
                <a:spcPct val="80000"/>
              </a:lnSpc>
              <a:spcBef>
                <a:spcPts val="560"/>
              </a:spcBef>
              <a:spcAft>
                <a:spcPts val="0"/>
              </a:spcAft>
              <a:buClr>
                <a:schemeClr val="dk1"/>
              </a:buClr>
              <a:buSzPts val="2800"/>
              <a:buChar char="•"/>
            </a:pPr>
            <a:r>
              <a:rPr lang="en-US" sz="2800"/>
              <a:t>UML is not dependent on any one language or technology.</a:t>
            </a:r>
            <a:endParaRPr/>
          </a:p>
          <a:p>
            <a:pPr marL="257175" lvl="0" indent="-79375" algn="l" rtl="0">
              <a:lnSpc>
                <a:spcPct val="80000"/>
              </a:lnSpc>
              <a:spcBef>
                <a:spcPts val="560"/>
              </a:spcBef>
              <a:spcAft>
                <a:spcPts val="0"/>
              </a:spcAft>
              <a:buClr>
                <a:schemeClr val="dk1"/>
              </a:buClr>
              <a:buSzPts val="2800"/>
              <a:buNone/>
            </a:pPr>
            <a:endParaRPr sz="2800"/>
          </a:p>
          <a:p>
            <a:pPr marL="257175" lvl="0" indent="-257175" algn="l" rtl="0">
              <a:lnSpc>
                <a:spcPct val="80000"/>
              </a:lnSpc>
              <a:spcBef>
                <a:spcPts val="560"/>
              </a:spcBef>
              <a:spcAft>
                <a:spcPts val="0"/>
              </a:spcAft>
              <a:buClr>
                <a:schemeClr val="dk1"/>
              </a:buClr>
              <a:buSzPts val="2800"/>
              <a:buChar char="•"/>
            </a:pPr>
            <a:r>
              <a:rPr lang="en-US" sz="2800"/>
              <a:t>UML moves us from fragmentation to standardization.</a:t>
            </a:r>
            <a:endParaRPr/>
          </a:p>
          <a:p>
            <a:pPr marL="257175" lvl="0" indent="-142875" algn="l" rtl="0">
              <a:lnSpc>
                <a:spcPct val="80000"/>
              </a:lnSpc>
              <a:spcBef>
                <a:spcPts val="360"/>
              </a:spcBef>
              <a:spcAft>
                <a:spcPts val="0"/>
              </a:spcAft>
              <a:buClr>
                <a:schemeClr val="dk1"/>
              </a:buClr>
              <a:buSzPts val="1800"/>
              <a:buNone/>
            </a:pPr>
            <a:endParaRPr sz="1800">
              <a:latin typeface="Calibri"/>
              <a:ea typeface="Calibri"/>
              <a:cs typeface="Calibri"/>
              <a:sym typeface="Calibri"/>
            </a:endParaRPr>
          </a:p>
          <a:p>
            <a:pPr marL="257175" lvl="0" indent="-142875" algn="l" rtl="0">
              <a:lnSpc>
                <a:spcPct val="80000"/>
              </a:lnSpc>
              <a:spcBef>
                <a:spcPts val="360"/>
              </a:spcBef>
              <a:spcAft>
                <a:spcPts val="0"/>
              </a:spcAft>
              <a:buClr>
                <a:schemeClr val="dk1"/>
              </a:buClr>
              <a:buSzPts val="1800"/>
              <a:buNone/>
            </a:pPr>
            <a:endParaRPr sz="1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3238502" y="909042"/>
            <a:ext cx="5153026" cy="103024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History</a:t>
            </a:r>
            <a:endParaRPr/>
          </a:p>
        </p:txBody>
      </p:sp>
      <p:sp>
        <p:nvSpPr>
          <p:cNvPr id="121" name="Google Shape;121;p18"/>
          <p:cNvSpPr txBox="1"/>
          <p:nvPr/>
        </p:nvSpPr>
        <p:spPr>
          <a:xfrm>
            <a:off x="4026694" y="2214528"/>
            <a:ext cx="663836"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Time</a:t>
            </a:r>
            <a:endParaRPr/>
          </a:p>
        </p:txBody>
      </p:sp>
      <p:pic>
        <p:nvPicPr>
          <p:cNvPr id="122" name="Google Shape;122;p18" descr="What is Unified Modeling Language (UML)?"/>
          <p:cNvPicPr preferRelativeResize="0"/>
          <p:nvPr/>
        </p:nvPicPr>
        <p:blipFill rotWithShape="1">
          <a:blip r:embed="rId3">
            <a:alphaModFix/>
          </a:blip>
          <a:srcRect/>
          <a:stretch/>
        </p:blipFill>
        <p:spPr>
          <a:xfrm>
            <a:off x="1676401" y="1939290"/>
            <a:ext cx="8915401" cy="384659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19" descr="UML 2.4 Diagrams Overview"/>
          <p:cNvPicPr preferRelativeResize="0"/>
          <p:nvPr/>
        </p:nvPicPr>
        <p:blipFill rotWithShape="1">
          <a:blip r:embed="rId3">
            <a:alphaModFix/>
          </a:blip>
          <a:srcRect/>
          <a:stretch/>
        </p:blipFill>
        <p:spPr>
          <a:xfrm>
            <a:off x="2286000" y="565626"/>
            <a:ext cx="7010400" cy="58178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p:nvPr/>
        </p:nvSpPr>
        <p:spPr>
          <a:xfrm>
            <a:off x="1752601" y="1503287"/>
            <a:ext cx="8610601" cy="5090637"/>
          </a:xfrm>
          <a:prstGeom prst="rect">
            <a:avLst/>
          </a:prstGeom>
          <a:noFill/>
          <a:ln>
            <a:noFill/>
          </a:ln>
        </p:spPr>
        <p:txBody>
          <a:bodyPr spcFirstLastPara="1" wrap="square" lIns="91425" tIns="45700" rIns="91425" bIns="45700" anchor="t" anchorCtr="0">
            <a:noAutofit/>
          </a:bodyPr>
          <a:lstStyle/>
          <a:p>
            <a:pPr marL="257175" marR="0" lvl="0" indent="-257175" algn="l" rtl="0">
              <a:lnSpc>
                <a:spcPct val="8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Use case Diagrams</a:t>
            </a:r>
            <a:endParaRPr/>
          </a:p>
          <a:p>
            <a:pPr marL="557213" marR="0" lvl="1" indent="-214312" algn="l" rtl="0">
              <a:lnSpc>
                <a:spcPct val="8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Describe the functional behavior of the system as seen by the user.</a:t>
            </a:r>
            <a:endParaRPr/>
          </a:p>
          <a:p>
            <a:pPr marL="257175" marR="0" lvl="0" indent="-257175" algn="l" rtl="0">
              <a:lnSpc>
                <a:spcPct val="80000"/>
              </a:lnSpc>
              <a:spcBef>
                <a:spcPts val="56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Class diagrams</a:t>
            </a:r>
            <a:endParaRPr/>
          </a:p>
          <a:p>
            <a:pPr marL="557213" marR="0" lvl="1" indent="-214312" algn="l" rtl="0">
              <a:lnSpc>
                <a:spcPct val="8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Describe the static structure of the system: Objects, Attributes, Associations</a:t>
            </a:r>
            <a:endParaRPr/>
          </a:p>
          <a:p>
            <a:pPr marL="257175" marR="0" lvl="0" indent="-257175" algn="l" rtl="0">
              <a:lnSpc>
                <a:spcPct val="80000"/>
              </a:lnSpc>
              <a:spcBef>
                <a:spcPts val="56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Sequence diagrams</a:t>
            </a:r>
            <a:endParaRPr/>
          </a:p>
          <a:p>
            <a:pPr marL="557213" marR="0" lvl="1" indent="-214312" algn="l" rtl="0">
              <a:lnSpc>
                <a:spcPct val="8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Describe the dynamic behavior between actors and the system and between objects of the system</a:t>
            </a:r>
            <a:endParaRPr/>
          </a:p>
          <a:p>
            <a:pPr marL="257175" marR="0" lvl="0" indent="-257175" algn="l" rtl="0">
              <a:lnSpc>
                <a:spcPct val="80000"/>
              </a:lnSpc>
              <a:spcBef>
                <a:spcPts val="56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Statechart diagrams</a:t>
            </a:r>
            <a:endParaRPr/>
          </a:p>
          <a:p>
            <a:pPr marL="557213" marR="0" lvl="1" indent="-214312" algn="l" rtl="0">
              <a:lnSpc>
                <a:spcPct val="8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Describe the dynamic behavior of an individual object  (essentially a finite state automaton)</a:t>
            </a:r>
            <a:endParaRPr/>
          </a:p>
        </p:txBody>
      </p:sp>
      <p:sp>
        <p:nvSpPr>
          <p:cNvPr id="133" name="Google Shape;133;p20"/>
          <p:cNvSpPr txBox="1">
            <a:spLocks noGrp="1"/>
          </p:cNvSpPr>
          <p:nvPr>
            <p:ph type="title" idx="4294967295"/>
          </p:nvPr>
        </p:nvSpPr>
        <p:spPr>
          <a:xfrm>
            <a:off x="1524000" y="291231"/>
            <a:ext cx="8229600" cy="121205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US"/>
              <a:t>TYPES OF DIAGRAMS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idx="4294967295"/>
          </p:nvPr>
        </p:nvSpPr>
        <p:spPr>
          <a:xfrm>
            <a:off x="1524003" y="158240"/>
            <a:ext cx="5153026" cy="101846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Arial"/>
              <a:buNone/>
            </a:pPr>
            <a:r>
              <a:rPr lang="en-US" sz="2400">
                <a:latin typeface="Arial"/>
                <a:ea typeface="Arial"/>
                <a:cs typeface="Arial"/>
                <a:sym typeface="Arial"/>
              </a:rPr>
              <a:t>        </a:t>
            </a:r>
            <a:r>
              <a:rPr lang="en-US" sz="2400">
                <a:latin typeface="Times New Roman"/>
                <a:ea typeface="Times New Roman"/>
                <a:cs typeface="Times New Roman"/>
                <a:sym typeface="Times New Roman"/>
              </a:rPr>
              <a:t>Types of UML Diagrams (Cont.)</a:t>
            </a:r>
            <a:endParaRPr/>
          </a:p>
        </p:txBody>
      </p:sp>
      <p:sp>
        <p:nvSpPr>
          <p:cNvPr id="139" name="Google Shape;139;p21"/>
          <p:cNvSpPr txBox="1">
            <a:spLocks noGrp="1"/>
          </p:cNvSpPr>
          <p:nvPr>
            <p:ph type="body" idx="4294967295"/>
          </p:nvPr>
        </p:nvSpPr>
        <p:spPr>
          <a:xfrm>
            <a:off x="1712494" y="1616075"/>
            <a:ext cx="8839200" cy="3878580"/>
          </a:xfrm>
          <a:prstGeom prst="rect">
            <a:avLst/>
          </a:prstGeom>
          <a:noFill/>
          <a:ln>
            <a:noFill/>
          </a:ln>
        </p:spPr>
        <p:txBody>
          <a:bodyPr spcFirstLastPara="1" wrap="square" lIns="91425" tIns="45700" rIns="91425" bIns="45700" anchor="t" anchorCtr="0">
            <a:normAutofit/>
          </a:bodyPr>
          <a:lstStyle/>
          <a:p>
            <a:pPr marL="257175" lvl="0" indent="-257175" algn="l" rtl="0">
              <a:lnSpc>
                <a:spcPct val="80000"/>
              </a:lnSpc>
              <a:spcBef>
                <a:spcPts val="0"/>
              </a:spcBef>
              <a:spcAft>
                <a:spcPts val="0"/>
              </a:spcAft>
              <a:buClr>
                <a:schemeClr val="dk1"/>
              </a:buClr>
              <a:buSzPts val="2800"/>
              <a:buChar char="•"/>
            </a:pPr>
            <a:r>
              <a:rPr lang="en-US" sz="2800"/>
              <a:t>Activity Diagrams</a:t>
            </a:r>
            <a:endParaRPr/>
          </a:p>
          <a:p>
            <a:pPr marL="557213" lvl="1" indent="-214312" algn="l" rtl="0">
              <a:lnSpc>
                <a:spcPct val="80000"/>
              </a:lnSpc>
              <a:spcBef>
                <a:spcPts val="560"/>
              </a:spcBef>
              <a:spcAft>
                <a:spcPts val="0"/>
              </a:spcAft>
              <a:buClr>
                <a:schemeClr val="dk1"/>
              </a:buClr>
              <a:buSzPts val="2800"/>
              <a:buChar char="–"/>
            </a:pPr>
            <a:r>
              <a:rPr lang="en-US" sz="2800"/>
              <a:t>Model the dynamic behavior of a system, in particular the  workflow (essentially a flowchart)</a:t>
            </a:r>
            <a:endParaRPr/>
          </a:p>
        </p:txBody>
      </p:sp>
      <p:sp>
        <p:nvSpPr>
          <p:cNvPr id="140" name="Google Shape;140;p21"/>
          <p:cNvSpPr/>
          <p:nvPr/>
        </p:nvSpPr>
        <p:spPr>
          <a:xfrm>
            <a:off x="1636296" y="3563062"/>
            <a:ext cx="8991600" cy="1489206"/>
          </a:xfrm>
          <a:prstGeom prst="rect">
            <a:avLst/>
          </a:prstGeom>
          <a:noFill/>
          <a:ln>
            <a:noFill/>
          </a:ln>
        </p:spPr>
        <p:txBody>
          <a:bodyPr spcFirstLastPara="1" wrap="square" lIns="91425" tIns="45700" rIns="91425" bIns="45700" anchor="t" anchorCtr="0">
            <a:noAutofit/>
          </a:bodyPr>
          <a:lstStyle/>
          <a:p>
            <a:pPr marL="257175" marR="0" lvl="0" indent="-257175" algn="l" rtl="0">
              <a:lnSpc>
                <a:spcPct val="7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Component Diagram </a:t>
            </a:r>
            <a:endParaRPr/>
          </a:p>
          <a:p>
            <a:pPr marL="257175" marR="0" lvl="0" indent="-257175" algn="l" rtl="0">
              <a:lnSpc>
                <a:spcPct val="70000"/>
              </a:lnSpc>
              <a:spcBef>
                <a:spcPts val="560"/>
              </a:spcBef>
              <a:spcAft>
                <a:spcPts val="0"/>
              </a:spcAft>
              <a:buNone/>
            </a:pPr>
            <a:r>
              <a:rPr lang="en-US" sz="2800">
                <a:solidFill>
                  <a:schemeClr val="dk1"/>
                </a:solidFill>
                <a:latin typeface="Calibri"/>
                <a:ea typeface="Calibri"/>
                <a:cs typeface="Calibri"/>
                <a:sym typeface="Calibri"/>
              </a:rPr>
              <a:t> Illustrate the organizations and dependencies of the physical components in a system. A higher level than class diagrams.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3181352" y="1284024"/>
            <a:ext cx="5153026" cy="849701"/>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Arial"/>
              <a:buNone/>
            </a:pPr>
            <a:r>
              <a:rPr lang="en-US" sz="2400" b="1">
                <a:latin typeface="Arial"/>
                <a:ea typeface="Arial"/>
                <a:cs typeface="Arial"/>
                <a:sym typeface="Arial"/>
              </a:rPr>
              <a:t>          Use Case Diagrams</a:t>
            </a:r>
            <a:r>
              <a:rPr lang="en-US" sz="2700" b="1"/>
              <a:t/>
            </a:r>
            <a:br>
              <a:rPr lang="en-US" sz="2700" b="1"/>
            </a:br>
            <a:endParaRPr sz="2700" b="1"/>
          </a:p>
        </p:txBody>
      </p:sp>
      <p:sp>
        <p:nvSpPr>
          <p:cNvPr id="146" name="Google Shape;146;p22"/>
          <p:cNvSpPr/>
          <p:nvPr/>
        </p:nvSpPr>
        <p:spPr>
          <a:xfrm>
            <a:off x="5231605" y="2387499"/>
            <a:ext cx="1828800" cy="3059179"/>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sp>
        <p:nvSpPr>
          <p:cNvPr id="147" name="Google Shape;147;p22"/>
          <p:cNvSpPr/>
          <p:nvPr/>
        </p:nvSpPr>
        <p:spPr>
          <a:xfrm>
            <a:off x="5753100" y="2682941"/>
            <a:ext cx="678656" cy="9791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600">
                <a:solidFill>
                  <a:srgbClr val="000000"/>
                </a:solidFill>
                <a:latin typeface="Arial"/>
                <a:ea typeface="Arial"/>
                <a:cs typeface="Arial"/>
                <a:sym typeface="Arial"/>
              </a:rPr>
              <a:t>Library System</a:t>
            </a:r>
            <a:endParaRPr sz="1800">
              <a:solidFill>
                <a:schemeClr val="dk1"/>
              </a:solidFill>
              <a:latin typeface="Times New Roman"/>
              <a:ea typeface="Times New Roman"/>
              <a:cs typeface="Times New Roman"/>
              <a:sym typeface="Times New Roman"/>
            </a:endParaRPr>
          </a:p>
        </p:txBody>
      </p:sp>
      <p:sp>
        <p:nvSpPr>
          <p:cNvPr id="148" name="Google Shape;148;p22"/>
          <p:cNvSpPr/>
          <p:nvPr/>
        </p:nvSpPr>
        <p:spPr>
          <a:xfrm>
            <a:off x="5717382" y="3224575"/>
            <a:ext cx="692944" cy="343416"/>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sp>
        <p:nvSpPr>
          <p:cNvPr id="149" name="Google Shape;149;p22"/>
          <p:cNvSpPr/>
          <p:nvPr/>
        </p:nvSpPr>
        <p:spPr>
          <a:xfrm>
            <a:off x="5961461" y="3349572"/>
            <a:ext cx="245260" cy="9791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600">
                <a:solidFill>
                  <a:srgbClr val="000000"/>
                </a:solidFill>
                <a:latin typeface="Arial"/>
                <a:ea typeface="Arial"/>
                <a:cs typeface="Arial"/>
                <a:sym typeface="Arial"/>
              </a:rPr>
              <a:t>Borrow</a:t>
            </a:r>
            <a:endParaRPr sz="1800">
              <a:solidFill>
                <a:schemeClr val="dk1"/>
              </a:solidFill>
              <a:latin typeface="Times New Roman"/>
              <a:ea typeface="Times New Roman"/>
              <a:cs typeface="Times New Roman"/>
              <a:sym typeface="Times New Roman"/>
            </a:endParaRPr>
          </a:p>
        </p:txBody>
      </p:sp>
      <p:sp>
        <p:nvSpPr>
          <p:cNvPr id="150" name="Google Shape;150;p22"/>
          <p:cNvSpPr/>
          <p:nvPr/>
        </p:nvSpPr>
        <p:spPr>
          <a:xfrm>
            <a:off x="5717382" y="3706876"/>
            <a:ext cx="692944" cy="406544"/>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sp>
        <p:nvSpPr>
          <p:cNvPr id="151" name="Google Shape;151;p22"/>
          <p:cNvSpPr/>
          <p:nvPr/>
        </p:nvSpPr>
        <p:spPr>
          <a:xfrm>
            <a:off x="5899548" y="3894997"/>
            <a:ext cx="363883" cy="9791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600">
                <a:solidFill>
                  <a:srgbClr val="000000"/>
                </a:solidFill>
                <a:latin typeface="Arial"/>
                <a:ea typeface="Arial"/>
                <a:cs typeface="Arial"/>
                <a:sym typeface="Arial"/>
              </a:rPr>
              <a:t>Order Title</a:t>
            </a:r>
            <a:endParaRPr sz="1800">
              <a:solidFill>
                <a:schemeClr val="dk1"/>
              </a:solidFill>
              <a:latin typeface="Times New Roman"/>
              <a:ea typeface="Times New Roman"/>
              <a:cs typeface="Times New Roman"/>
              <a:sym typeface="Times New Roman"/>
            </a:endParaRPr>
          </a:p>
        </p:txBody>
      </p:sp>
      <p:sp>
        <p:nvSpPr>
          <p:cNvPr id="152" name="Google Shape;152;p22"/>
          <p:cNvSpPr/>
          <p:nvPr/>
        </p:nvSpPr>
        <p:spPr>
          <a:xfrm>
            <a:off x="5581650" y="4302801"/>
            <a:ext cx="1028700" cy="416644"/>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sp>
        <p:nvSpPr>
          <p:cNvPr id="153" name="Google Shape;153;p22"/>
          <p:cNvSpPr/>
          <p:nvPr/>
        </p:nvSpPr>
        <p:spPr>
          <a:xfrm>
            <a:off x="5817397" y="4440423"/>
            <a:ext cx="562654" cy="9791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600">
                <a:solidFill>
                  <a:srgbClr val="000000"/>
                </a:solidFill>
                <a:latin typeface="Arial"/>
                <a:ea typeface="Arial"/>
                <a:cs typeface="Arial"/>
                <a:sym typeface="Arial"/>
              </a:rPr>
              <a:t>Fine Remittance</a:t>
            </a:r>
            <a:endParaRPr sz="1800">
              <a:solidFill>
                <a:schemeClr val="dk1"/>
              </a:solidFill>
              <a:latin typeface="Times New Roman"/>
              <a:ea typeface="Times New Roman"/>
              <a:cs typeface="Times New Roman"/>
              <a:sym typeface="Times New Roman"/>
            </a:endParaRPr>
          </a:p>
        </p:txBody>
      </p:sp>
      <p:cxnSp>
        <p:nvCxnSpPr>
          <p:cNvPr id="154" name="Google Shape;154;p22"/>
          <p:cNvCxnSpPr/>
          <p:nvPr/>
        </p:nvCxnSpPr>
        <p:spPr>
          <a:xfrm>
            <a:off x="4604147" y="3210687"/>
            <a:ext cx="1113234" cy="141407"/>
          </a:xfrm>
          <a:prstGeom prst="straightConnector1">
            <a:avLst/>
          </a:prstGeom>
          <a:noFill/>
          <a:ln w="9525" cap="flat" cmpd="sng">
            <a:solidFill>
              <a:srgbClr val="000000"/>
            </a:solidFill>
            <a:prstDash val="solid"/>
            <a:round/>
            <a:headEnd type="none" w="med" len="med"/>
            <a:tailEnd type="none" w="med" len="med"/>
          </a:ln>
        </p:spPr>
      </p:cxnSp>
      <p:cxnSp>
        <p:nvCxnSpPr>
          <p:cNvPr id="155" name="Google Shape;155;p22"/>
          <p:cNvCxnSpPr/>
          <p:nvPr/>
        </p:nvCxnSpPr>
        <p:spPr>
          <a:xfrm>
            <a:off x="4545809" y="3446790"/>
            <a:ext cx="1113236" cy="992371"/>
          </a:xfrm>
          <a:prstGeom prst="straightConnector1">
            <a:avLst/>
          </a:prstGeom>
          <a:noFill/>
          <a:ln w="9525" cap="flat" cmpd="sng">
            <a:solidFill>
              <a:srgbClr val="000000"/>
            </a:solidFill>
            <a:prstDash val="solid"/>
            <a:round/>
            <a:headEnd type="none" w="med" len="med"/>
            <a:tailEnd type="none" w="med" len="med"/>
          </a:ln>
        </p:spPr>
      </p:cxnSp>
      <p:cxnSp>
        <p:nvCxnSpPr>
          <p:cNvPr id="156" name="Google Shape;156;p22"/>
          <p:cNvCxnSpPr/>
          <p:nvPr/>
        </p:nvCxnSpPr>
        <p:spPr>
          <a:xfrm flipH="1">
            <a:off x="6346036" y="3124835"/>
            <a:ext cx="998935" cy="766373"/>
          </a:xfrm>
          <a:prstGeom prst="straightConnector1">
            <a:avLst/>
          </a:prstGeom>
          <a:noFill/>
          <a:ln w="9525" cap="flat" cmpd="sng">
            <a:solidFill>
              <a:srgbClr val="000000"/>
            </a:solidFill>
            <a:prstDash val="solid"/>
            <a:round/>
            <a:headEnd type="none" w="med" len="med"/>
            <a:tailEnd type="none" w="med" len="med"/>
          </a:ln>
        </p:spPr>
      </p:cxnSp>
      <p:cxnSp>
        <p:nvCxnSpPr>
          <p:cNvPr id="157" name="Google Shape;157;p22"/>
          <p:cNvCxnSpPr/>
          <p:nvPr/>
        </p:nvCxnSpPr>
        <p:spPr>
          <a:xfrm flipH="1">
            <a:off x="6574633" y="3210689"/>
            <a:ext cx="741760" cy="1191855"/>
          </a:xfrm>
          <a:prstGeom prst="straightConnector1">
            <a:avLst/>
          </a:prstGeom>
          <a:noFill/>
          <a:ln w="9525" cap="flat" cmpd="sng">
            <a:solidFill>
              <a:srgbClr val="000000"/>
            </a:solidFill>
            <a:prstDash val="solid"/>
            <a:round/>
            <a:headEnd type="none" w="med" len="med"/>
            <a:tailEnd type="none" w="med" len="med"/>
          </a:ln>
        </p:spPr>
      </p:cxnSp>
      <p:cxnSp>
        <p:nvCxnSpPr>
          <p:cNvPr id="158" name="Google Shape;158;p22"/>
          <p:cNvCxnSpPr/>
          <p:nvPr/>
        </p:nvCxnSpPr>
        <p:spPr>
          <a:xfrm rot="10800000" flipH="1">
            <a:off x="6431758" y="3040242"/>
            <a:ext cx="913211" cy="255037"/>
          </a:xfrm>
          <a:prstGeom prst="straightConnector1">
            <a:avLst/>
          </a:prstGeom>
          <a:noFill/>
          <a:ln w="9525" cap="flat" cmpd="sng">
            <a:solidFill>
              <a:srgbClr val="000000"/>
            </a:solidFill>
            <a:prstDash val="solid"/>
            <a:round/>
            <a:headEnd type="none" w="med" len="med"/>
            <a:tailEnd type="none" w="med" len="med"/>
          </a:ln>
        </p:spPr>
      </p:cxnSp>
      <p:cxnSp>
        <p:nvCxnSpPr>
          <p:cNvPr id="159" name="Google Shape;159;p22"/>
          <p:cNvCxnSpPr/>
          <p:nvPr/>
        </p:nvCxnSpPr>
        <p:spPr>
          <a:xfrm>
            <a:off x="6374609" y="3920245"/>
            <a:ext cx="1027509" cy="311852"/>
          </a:xfrm>
          <a:prstGeom prst="straightConnector1">
            <a:avLst/>
          </a:prstGeom>
          <a:noFill/>
          <a:ln w="9525" cap="flat" cmpd="sng">
            <a:solidFill>
              <a:srgbClr val="000000"/>
            </a:solidFill>
            <a:prstDash val="solid"/>
            <a:round/>
            <a:headEnd type="none" w="med" len="med"/>
            <a:tailEnd type="none" w="med" len="med"/>
          </a:ln>
        </p:spPr>
      </p:cxnSp>
      <p:cxnSp>
        <p:nvCxnSpPr>
          <p:cNvPr id="160" name="Google Shape;160;p22"/>
          <p:cNvCxnSpPr/>
          <p:nvPr/>
        </p:nvCxnSpPr>
        <p:spPr>
          <a:xfrm rot="10800000" flipH="1">
            <a:off x="6574636" y="4288914"/>
            <a:ext cx="770334" cy="255037"/>
          </a:xfrm>
          <a:prstGeom prst="straightConnector1">
            <a:avLst/>
          </a:prstGeom>
          <a:noFill/>
          <a:ln w="9525" cap="flat" cmpd="sng">
            <a:solidFill>
              <a:srgbClr val="000000"/>
            </a:solidFill>
            <a:prstDash val="solid"/>
            <a:round/>
            <a:headEnd type="none" w="med" len="med"/>
            <a:tailEnd type="none" w="med" len="med"/>
          </a:ln>
        </p:spPr>
      </p:cxnSp>
      <p:cxnSp>
        <p:nvCxnSpPr>
          <p:cNvPr id="161" name="Google Shape;161;p22"/>
          <p:cNvCxnSpPr/>
          <p:nvPr/>
        </p:nvCxnSpPr>
        <p:spPr>
          <a:xfrm>
            <a:off x="4274346" y="2974593"/>
            <a:ext cx="1191" cy="239886"/>
          </a:xfrm>
          <a:prstGeom prst="straightConnector1">
            <a:avLst/>
          </a:prstGeom>
          <a:noFill/>
          <a:ln w="9525" cap="flat" cmpd="sng">
            <a:solidFill>
              <a:srgbClr val="000000"/>
            </a:solidFill>
            <a:prstDash val="solid"/>
            <a:round/>
            <a:headEnd type="none" w="med" len="med"/>
            <a:tailEnd type="none" w="med" len="med"/>
          </a:ln>
        </p:spPr>
      </p:cxnSp>
      <p:cxnSp>
        <p:nvCxnSpPr>
          <p:cNvPr id="162" name="Google Shape;162;p22"/>
          <p:cNvCxnSpPr/>
          <p:nvPr/>
        </p:nvCxnSpPr>
        <p:spPr>
          <a:xfrm>
            <a:off x="4193385" y="3047820"/>
            <a:ext cx="161925" cy="1263"/>
          </a:xfrm>
          <a:prstGeom prst="straightConnector1">
            <a:avLst/>
          </a:prstGeom>
          <a:noFill/>
          <a:ln w="9525" cap="flat" cmpd="sng">
            <a:solidFill>
              <a:srgbClr val="000000"/>
            </a:solidFill>
            <a:prstDash val="solid"/>
            <a:round/>
            <a:headEnd type="none" w="med" len="med"/>
            <a:tailEnd type="none" w="med" len="med"/>
          </a:ln>
        </p:spPr>
      </p:cxnSp>
      <p:cxnSp>
        <p:nvCxnSpPr>
          <p:cNvPr id="163" name="Google Shape;163;p22"/>
          <p:cNvCxnSpPr/>
          <p:nvPr/>
        </p:nvCxnSpPr>
        <p:spPr>
          <a:xfrm flipH="1">
            <a:off x="4193383" y="3214474"/>
            <a:ext cx="80964" cy="193172"/>
          </a:xfrm>
          <a:prstGeom prst="straightConnector1">
            <a:avLst/>
          </a:prstGeom>
          <a:noFill/>
          <a:ln w="9525" cap="flat" cmpd="sng">
            <a:solidFill>
              <a:srgbClr val="000000"/>
            </a:solidFill>
            <a:prstDash val="solid"/>
            <a:round/>
            <a:headEnd type="none" w="med" len="med"/>
            <a:tailEnd type="none" w="med" len="med"/>
          </a:ln>
        </p:spPr>
      </p:cxnSp>
      <p:cxnSp>
        <p:nvCxnSpPr>
          <p:cNvPr id="164" name="Google Shape;164;p22"/>
          <p:cNvCxnSpPr/>
          <p:nvPr/>
        </p:nvCxnSpPr>
        <p:spPr>
          <a:xfrm>
            <a:off x="4274345" y="3214474"/>
            <a:ext cx="80964" cy="193172"/>
          </a:xfrm>
          <a:prstGeom prst="straightConnector1">
            <a:avLst/>
          </a:prstGeom>
          <a:noFill/>
          <a:ln w="9525" cap="flat" cmpd="sng">
            <a:solidFill>
              <a:srgbClr val="000000"/>
            </a:solidFill>
            <a:prstDash val="solid"/>
            <a:round/>
            <a:headEnd type="none" w="med" len="med"/>
            <a:tailEnd type="none" w="med" len="med"/>
          </a:ln>
        </p:spPr>
      </p:cxnSp>
      <p:sp>
        <p:nvSpPr>
          <p:cNvPr id="165" name="Google Shape;165;p22"/>
          <p:cNvSpPr/>
          <p:nvPr/>
        </p:nvSpPr>
        <p:spPr>
          <a:xfrm>
            <a:off x="4230291" y="2719553"/>
            <a:ext cx="80964" cy="194434"/>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sp>
        <p:nvSpPr>
          <p:cNvPr id="166" name="Google Shape;166;p22"/>
          <p:cNvSpPr/>
          <p:nvPr/>
        </p:nvSpPr>
        <p:spPr>
          <a:xfrm>
            <a:off x="4170760" y="3494764"/>
            <a:ext cx="272510" cy="13462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825">
                <a:solidFill>
                  <a:srgbClr val="000000"/>
                </a:solidFill>
                <a:latin typeface="Arial"/>
                <a:ea typeface="Arial"/>
                <a:cs typeface="Arial"/>
                <a:sym typeface="Arial"/>
              </a:rPr>
              <a:t>Client</a:t>
            </a:r>
            <a:endParaRPr sz="1800">
              <a:solidFill>
                <a:schemeClr val="dk1"/>
              </a:solidFill>
              <a:latin typeface="Times New Roman"/>
              <a:ea typeface="Times New Roman"/>
              <a:cs typeface="Times New Roman"/>
              <a:sym typeface="Times New Roman"/>
            </a:endParaRPr>
          </a:p>
        </p:txBody>
      </p:sp>
      <p:cxnSp>
        <p:nvCxnSpPr>
          <p:cNvPr id="167" name="Google Shape;167;p22"/>
          <p:cNvCxnSpPr/>
          <p:nvPr/>
        </p:nvCxnSpPr>
        <p:spPr>
          <a:xfrm>
            <a:off x="7631909" y="2843287"/>
            <a:ext cx="1191" cy="239886"/>
          </a:xfrm>
          <a:prstGeom prst="straightConnector1">
            <a:avLst/>
          </a:prstGeom>
          <a:noFill/>
          <a:ln w="9525" cap="flat" cmpd="sng">
            <a:solidFill>
              <a:srgbClr val="000000"/>
            </a:solidFill>
            <a:prstDash val="solid"/>
            <a:round/>
            <a:headEnd type="none" w="med" len="med"/>
            <a:tailEnd type="none" w="med" len="med"/>
          </a:ln>
        </p:spPr>
      </p:cxnSp>
      <p:cxnSp>
        <p:nvCxnSpPr>
          <p:cNvPr id="168" name="Google Shape;168;p22"/>
          <p:cNvCxnSpPr/>
          <p:nvPr/>
        </p:nvCxnSpPr>
        <p:spPr>
          <a:xfrm>
            <a:off x="7550948" y="2916513"/>
            <a:ext cx="161925" cy="1263"/>
          </a:xfrm>
          <a:prstGeom prst="straightConnector1">
            <a:avLst/>
          </a:prstGeom>
          <a:noFill/>
          <a:ln w="9525" cap="flat" cmpd="sng">
            <a:solidFill>
              <a:srgbClr val="000000"/>
            </a:solidFill>
            <a:prstDash val="solid"/>
            <a:round/>
            <a:headEnd type="none" w="med" len="med"/>
            <a:tailEnd type="none" w="med" len="med"/>
          </a:ln>
        </p:spPr>
      </p:cxnSp>
      <p:cxnSp>
        <p:nvCxnSpPr>
          <p:cNvPr id="169" name="Google Shape;169;p22"/>
          <p:cNvCxnSpPr/>
          <p:nvPr/>
        </p:nvCxnSpPr>
        <p:spPr>
          <a:xfrm flipH="1">
            <a:off x="7550946" y="3083168"/>
            <a:ext cx="80964" cy="193172"/>
          </a:xfrm>
          <a:prstGeom prst="straightConnector1">
            <a:avLst/>
          </a:prstGeom>
          <a:noFill/>
          <a:ln w="9525" cap="flat" cmpd="sng">
            <a:solidFill>
              <a:srgbClr val="000000"/>
            </a:solidFill>
            <a:prstDash val="solid"/>
            <a:round/>
            <a:headEnd type="none" w="med" len="med"/>
            <a:tailEnd type="none" w="med" len="med"/>
          </a:ln>
        </p:spPr>
      </p:cxnSp>
      <p:cxnSp>
        <p:nvCxnSpPr>
          <p:cNvPr id="170" name="Google Shape;170;p22"/>
          <p:cNvCxnSpPr/>
          <p:nvPr/>
        </p:nvCxnSpPr>
        <p:spPr>
          <a:xfrm>
            <a:off x="7631907" y="3083168"/>
            <a:ext cx="80964" cy="193172"/>
          </a:xfrm>
          <a:prstGeom prst="straightConnector1">
            <a:avLst/>
          </a:prstGeom>
          <a:noFill/>
          <a:ln w="9525" cap="flat" cmpd="sng">
            <a:solidFill>
              <a:srgbClr val="000000"/>
            </a:solidFill>
            <a:prstDash val="solid"/>
            <a:round/>
            <a:headEnd type="none" w="med" len="med"/>
            <a:tailEnd type="none" w="med" len="med"/>
          </a:ln>
        </p:spPr>
      </p:cxnSp>
      <p:sp>
        <p:nvSpPr>
          <p:cNvPr id="171" name="Google Shape;171;p22"/>
          <p:cNvSpPr/>
          <p:nvPr/>
        </p:nvSpPr>
        <p:spPr>
          <a:xfrm>
            <a:off x="7587857" y="2585721"/>
            <a:ext cx="101204" cy="194434"/>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sp>
        <p:nvSpPr>
          <p:cNvPr id="172" name="Google Shape;172;p22"/>
          <p:cNvSpPr/>
          <p:nvPr/>
        </p:nvSpPr>
        <p:spPr>
          <a:xfrm>
            <a:off x="7450933" y="3363458"/>
            <a:ext cx="472885" cy="13462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825">
                <a:solidFill>
                  <a:srgbClr val="000000"/>
                </a:solidFill>
                <a:latin typeface="Arial"/>
                <a:ea typeface="Arial"/>
                <a:cs typeface="Arial"/>
                <a:sym typeface="Arial"/>
              </a:rPr>
              <a:t>Employee</a:t>
            </a:r>
            <a:endParaRPr sz="1800">
              <a:solidFill>
                <a:schemeClr val="dk1"/>
              </a:solidFill>
              <a:latin typeface="Times New Roman"/>
              <a:ea typeface="Times New Roman"/>
              <a:cs typeface="Times New Roman"/>
              <a:sym typeface="Times New Roman"/>
            </a:endParaRPr>
          </a:p>
        </p:txBody>
      </p:sp>
      <p:cxnSp>
        <p:nvCxnSpPr>
          <p:cNvPr id="173" name="Google Shape;173;p22"/>
          <p:cNvCxnSpPr/>
          <p:nvPr/>
        </p:nvCxnSpPr>
        <p:spPr>
          <a:xfrm>
            <a:off x="7631909" y="4237151"/>
            <a:ext cx="1191" cy="239886"/>
          </a:xfrm>
          <a:prstGeom prst="straightConnector1">
            <a:avLst/>
          </a:prstGeom>
          <a:noFill/>
          <a:ln w="9525" cap="flat" cmpd="sng">
            <a:solidFill>
              <a:srgbClr val="000000"/>
            </a:solidFill>
            <a:prstDash val="solid"/>
            <a:round/>
            <a:headEnd type="none" w="med" len="med"/>
            <a:tailEnd type="none" w="med" len="med"/>
          </a:ln>
        </p:spPr>
      </p:cxnSp>
      <p:cxnSp>
        <p:nvCxnSpPr>
          <p:cNvPr id="174" name="Google Shape;174;p22"/>
          <p:cNvCxnSpPr/>
          <p:nvPr/>
        </p:nvCxnSpPr>
        <p:spPr>
          <a:xfrm>
            <a:off x="7550948" y="4310378"/>
            <a:ext cx="161925" cy="1263"/>
          </a:xfrm>
          <a:prstGeom prst="straightConnector1">
            <a:avLst/>
          </a:prstGeom>
          <a:noFill/>
          <a:ln w="9525" cap="flat" cmpd="sng">
            <a:solidFill>
              <a:srgbClr val="000000"/>
            </a:solidFill>
            <a:prstDash val="solid"/>
            <a:round/>
            <a:headEnd type="none" w="med" len="med"/>
            <a:tailEnd type="none" w="med" len="med"/>
          </a:ln>
        </p:spPr>
      </p:cxnSp>
      <p:cxnSp>
        <p:nvCxnSpPr>
          <p:cNvPr id="175" name="Google Shape;175;p22"/>
          <p:cNvCxnSpPr/>
          <p:nvPr/>
        </p:nvCxnSpPr>
        <p:spPr>
          <a:xfrm flipH="1">
            <a:off x="7550946" y="4477033"/>
            <a:ext cx="80964" cy="193172"/>
          </a:xfrm>
          <a:prstGeom prst="straightConnector1">
            <a:avLst/>
          </a:prstGeom>
          <a:noFill/>
          <a:ln w="9525" cap="flat" cmpd="sng">
            <a:solidFill>
              <a:srgbClr val="000000"/>
            </a:solidFill>
            <a:prstDash val="solid"/>
            <a:round/>
            <a:headEnd type="none" w="med" len="med"/>
            <a:tailEnd type="none" w="med" len="med"/>
          </a:ln>
        </p:spPr>
      </p:cxnSp>
      <p:cxnSp>
        <p:nvCxnSpPr>
          <p:cNvPr id="176" name="Google Shape;176;p22"/>
          <p:cNvCxnSpPr/>
          <p:nvPr/>
        </p:nvCxnSpPr>
        <p:spPr>
          <a:xfrm>
            <a:off x="7631907" y="4477033"/>
            <a:ext cx="80964" cy="193172"/>
          </a:xfrm>
          <a:prstGeom prst="straightConnector1">
            <a:avLst/>
          </a:prstGeom>
          <a:noFill/>
          <a:ln w="9525" cap="flat" cmpd="sng">
            <a:solidFill>
              <a:srgbClr val="000000"/>
            </a:solidFill>
            <a:prstDash val="solid"/>
            <a:round/>
            <a:headEnd type="none" w="med" len="med"/>
            <a:tailEnd type="none" w="med" len="med"/>
          </a:ln>
        </p:spPr>
      </p:cxnSp>
      <p:sp>
        <p:nvSpPr>
          <p:cNvPr id="177" name="Google Shape;177;p22"/>
          <p:cNvSpPr/>
          <p:nvPr/>
        </p:nvSpPr>
        <p:spPr>
          <a:xfrm>
            <a:off x="7574756" y="4009889"/>
            <a:ext cx="114300" cy="191909"/>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sp>
        <p:nvSpPr>
          <p:cNvPr id="178" name="Google Shape;178;p22"/>
          <p:cNvSpPr/>
          <p:nvPr/>
        </p:nvSpPr>
        <p:spPr>
          <a:xfrm>
            <a:off x="7416405" y="4757322"/>
            <a:ext cx="508153" cy="13462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825">
                <a:solidFill>
                  <a:srgbClr val="000000"/>
                </a:solidFill>
                <a:latin typeface="Arial"/>
                <a:ea typeface="Arial"/>
                <a:cs typeface="Arial"/>
                <a:sym typeface="Arial"/>
              </a:rPr>
              <a:t>Supervisor</a:t>
            </a:r>
            <a:endParaRPr sz="1800">
              <a:solidFill>
                <a:schemeClr val="dk1"/>
              </a:solidFill>
              <a:latin typeface="Times New Roman"/>
              <a:ea typeface="Times New Roman"/>
              <a:cs typeface="Times New Roman"/>
              <a:sym typeface="Times New Roman"/>
            </a:endParaRPr>
          </a:p>
        </p:txBody>
      </p:sp>
      <p:sp>
        <p:nvSpPr>
          <p:cNvPr id="179" name="Google Shape;179;p22"/>
          <p:cNvSpPr txBox="1"/>
          <p:nvPr/>
        </p:nvSpPr>
        <p:spPr>
          <a:xfrm>
            <a:off x="4438652" y="5575463"/>
            <a:ext cx="4629150" cy="800179"/>
          </a:xfrm>
          <a:prstGeom prst="rect">
            <a:avLst/>
          </a:prstGeom>
          <a:noFill/>
          <a:ln>
            <a:noFill/>
          </a:ln>
        </p:spPr>
        <p:txBody>
          <a:bodyPr spcFirstLastPara="1" wrap="square" lIns="91425" tIns="45700" rIns="91425" bIns="45700" anchor="t" anchorCtr="0">
            <a:spAutoFit/>
          </a:bodyPr>
          <a:lstStyle/>
          <a:p>
            <a:pPr marL="0" marR="0" lvl="0" indent="-76200" algn="l" rtl="0">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 A generalized description of how a system will be used.  </a:t>
            </a:r>
            <a:endParaRPr/>
          </a:p>
          <a:p>
            <a:pPr marL="0" marR="0" lvl="0" indent="-76200" algn="l" rtl="0">
              <a:spcBef>
                <a:spcPts val="60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 Provides an overview of the intended functionality of the system</a:t>
            </a:r>
            <a:endParaRPr/>
          </a:p>
          <a:p>
            <a:pPr marL="0" marR="0" lvl="0" indent="0" algn="l" rtl="0">
              <a:spcBef>
                <a:spcPts val="600"/>
              </a:spcBef>
              <a:spcAft>
                <a:spcPts val="0"/>
              </a:spcAft>
              <a:buNone/>
            </a:pPr>
            <a:endParaRPr sz="1200">
              <a:solidFill>
                <a:schemeClr val="dk1"/>
              </a:solidFill>
              <a:latin typeface="Times New Roman"/>
              <a:ea typeface="Times New Roman"/>
              <a:cs typeface="Times New Roman"/>
              <a:sym typeface="Times New Roman"/>
            </a:endParaRPr>
          </a:p>
        </p:txBody>
      </p:sp>
      <p:sp>
        <p:nvSpPr>
          <p:cNvPr id="180" name="Google Shape;180;p22"/>
          <p:cNvSpPr/>
          <p:nvPr/>
        </p:nvSpPr>
        <p:spPr>
          <a:xfrm>
            <a:off x="4267203" y="2181705"/>
            <a:ext cx="840295" cy="29373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a:solidFill>
                  <a:srgbClr val="FF66CC"/>
                </a:solidFill>
                <a:latin typeface="Arial"/>
                <a:ea typeface="Arial"/>
                <a:cs typeface="Arial"/>
                <a:sym typeface="Arial"/>
              </a:rPr>
              <a:t>Boundary</a:t>
            </a:r>
            <a:endParaRPr/>
          </a:p>
        </p:txBody>
      </p:sp>
      <p:cxnSp>
        <p:nvCxnSpPr>
          <p:cNvPr id="181" name="Google Shape;181;p22"/>
          <p:cNvCxnSpPr/>
          <p:nvPr/>
        </p:nvCxnSpPr>
        <p:spPr>
          <a:xfrm>
            <a:off x="5010151" y="2424113"/>
            <a:ext cx="171451" cy="60603"/>
          </a:xfrm>
          <a:prstGeom prst="straightConnector1">
            <a:avLst/>
          </a:prstGeom>
          <a:noFill/>
          <a:ln w="9525" cap="flat" cmpd="sng">
            <a:solidFill>
              <a:srgbClr val="FF66CC"/>
            </a:solidFill>
            <a:prstDash val="solid"/>
            <a:miter lim="800000"/>
            <a:headEnd type="none" w="med" len="med"/>
            <a:tailEnd type="triangle" w="med" len="med"/>
          </a:ln>
        </p:spPr>
      </p:cxnSp>
      <p:sp>
        <p:nvSpPr>
          <p:cNvPr id="182" name="Google Shape;182;p22"/>
          <p:cNvSpPr/>
          <p:nvPr/>
        </p:nvSpPr>
        <p:spPr>
          <a:xfrm>
            <a:off x="3467103" y="2424117"/>
            <a:ext cx="742949" cy="29373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a:solidFill>
                  <a:srgbClr val="FF66CC"/>
                </a:solidFill>
                <a:latin typeface="Arial"/>
                <a:ea typeface="Arial"/>
                <a:cs typeface="Arial"/>
                <a:sym typeface="Arial"/>
              </a:rPr>
              <a:t>Actor</a:t>
            </a:r>
            <a:endParaRPr/>
          </a:p>
        </p:txBody>
      </p:sp>
      <p:cxnSp>
        <p:nvCxnSpPr>
          <p:cNvPr id="183" name="Google Shape;183;p22"/>
          <p:cNvCxnSpPr/>
          <p:nvPr/>
        </p:nvCxnSpPr>
        <p:spPr>
          <a:xfrm>
            <a:off x="3867151" y="2666524"/>
            <a:ext cx="228601" cy="121206"/>
          </a:xfrm>
          <a:prstGeom prst="straightConnector1">
            <a:avLst/>
          </a:prstGeom>
          <a:noFill/>
          <a:ln w="9525" cap="flat" cmpd="sng">
            <a:solidFill>
              <a:srgbClr val="FF66CC"/>
            </a:solidFill>
            <a:prstDash val="solid"/>
            <a:miter lim="800000"/>
            <a:headEnd type="none" w="med" len="med"/>
            <a:tailEnd type="triangle" w="med" len="med"/>
          </a:ln>
        </p:spPr>
      </p:cxnSp>
      <p:cxnSp>
        <p:nvCxnSpPr>
          <p:cNvPr id="184" name="Google Shape;184;p22"/>
          <p:cNvCxnSpPr/>
          <p:nvPr/>
        </p:nvCxnSpPr>
        <p:spPr>
          <a:xfrm flipH="1">
            <a:off x="6267451" y="2363510"/>
            <a:ext cx="1600201" cy="848439"/>
          </a:xfrm>
          <a:prstGeom prst="straightConnector1">
            <a:avLst/>
          </a:prstGeom>
          <a:noFill/>
          <a:ln w="9525" cap="flat" cmpd="sng">
            <a:solidFill>
              <a:srgbClr val="FF66CC"/>
            </a:solidFill>
            <a:prstDash val="solid"/>
            <a:miter lim="800000"/>
            <a:headEnd type="none" w="med" len="med"/>
            <a:tailEnd type="triangle" w="med" len="med"/>
          </a:ln>
        </p:spPr>
      </p:cxnSp>
      <p:sp>
        <p:nvSpPr>
          <p:cNvPr id="185" name="Google Shape;185;p22"/>
          <p:cNvSpPr/>
          <p:nvPr/>
        </p:nvSpPr>
        <p:spPr>
          <a:xfrm>
            <a:off x="7924800" y="2060499"/>
            <a:ext cx="1028700" cy="48955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a:solidFill>
                  <a:srgbClr val="FF66CC"/>
                </a:solidFill>
                <a:latin typeface="Arial"/>
                <a:ea typeface="Arial"/>
                <a:cs typeface="Arial"/>
                <a:sym typeface="Arial"/>
              </a:rPr>
              <a:t/>
            </a:r>
            <a:br>
              <a:rPr lang="en-US" sz="1200" i="1">
                <a:solidFill>
                  <a:srgbClr val="FF66CC"/>
                </a:solidFill>
                <a:latin typeface="Arial"/>
                <a:ea typeface="Arial"/>
                <a:cs typeface="Arial"/>
                <a:sym typeface="Arial"/>
              </a:rPr>
            </a:br>
            <a:r>
              <a:rPr lang="en-US" sz="1200" i="1">
                <a:solidFill>
                  <a:srgbClr val="FF66CC"/>
                </a:solidFill>
                <a:latin typeface="Arial"/>
                <a:ea typeface="Arial"/>
                <a:cs typeface="Arial"/>
                <a:sym typeface="Arial"/>
              </a:rPr>
              <a:t>Use Case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p:nvPr/>
        </p:nvSpPr>
        <p:spPr>
          <a:xfrm>
            <a:off x="3810000" y="1030249"/>
            <a:ext cx="405765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91" name="Google Shape;191;p23"/>
          <p:cNvSpPr txBox="1"/>
          <p:nvPr/>
        </p:nvSpPr>
        <p:spPr>
          <a:xfrm>
            <a:off x="228601" y="242412"/>
            <a:ext cx="10363200" cy="67351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   </a:t>
            </a:r>
            <a:r>
              <a:rPr lang="en-US" sz="2100" b="1">
                <a:solidFill>
                  <a:schemeClr val="dk1"/>
                </a:solidFill>
                <a:latin typeface="Times New Roman"/>
                <a:ea typeface="Times New Roman"/>
                <a:cs typeface="Times New Roman"/>
                <a:sym typeface="Times New Roman"/>
              </a:rPr>
              <a:t>Use Case Diagram(core components)</a:t>
            </a:r>
            <a:endParaRPr/>
          </a:p>
          <a:p>
            <a:pPr marL="0" marR="0" lvl="0" indent="0" algn="l" rtl="0">
              <a:spcBef>
                <a:spcPts val="1400"/>
              </a:spcBef>
              <a:spcAft>
                <a:spcPts val="0"/>
              </a:spcAft>
              <a:buNone/>
            </a:pPr>
            <a:r>
              <a:rPr lang="en-US" sz="2800">
                <a:solidFill>
                  <a:schemeClr val="dk1"/>
                </a:solidFill>
                <a:latin typeface="Calibri"/>
                <a:ea typeface="Calibri"/>
                <a:cs typeface="Calibri"/>
                <a:sym typeface="Calibri"/>
              </a:rPr>
              <a:t>Actors:  A role that a user plays with respect to the system,including human users and other systems. e.g.,in animate physical objects (e.g. robot); an external system that needs some information from the current system.</a:t>
            </a:r>
            <a:endParaRPr/>
          </a:p>
          <a:p>
            <a:pPr marL="0" marR="0" lvl="0" indent="0" algn="l" rtl="0">
              <a:spcBef>
                <a:spcPts val="140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An actor models an external entity which communicates with the system:</a:t>
            </a:r>
            <a:endParaRPr/>
          </a:p>
          <a:p>
            <a:pPr marL="457200" marR="0" lvl="1" indent="0" algn="l" rtl="0">
              <a:spcBef>
                <a:spcPts val="0"/>
              </a:spcBef>
              <a:spcAft>
                <a:spcPts val="0"/>
              </a:spcAft>
              <a:buNone/>
            </a:pPr>
            <a:r>
              <a:rPr lang="en-US" sz="2800" b="0" i="0" u="none" strike="noStrike" cap="none">
                <a:solidFill>
                  <a:schemeClr val="dk1"/>
                </a:solidFill>
                <a:latin typeface="Calibri"/>
                <a:ea typeface="Calibri"/>
                <a:cs typeface="Calibri"/>
                <a:sym typeface="Calibri"/>
              </a:rPr>
              <a:t>User</a:t>
            </a:r>
            <a:endParaRPr/>
          </a:p>
          <a:p>
            <a:pPr marL="457200" marR="0" lvl="1" indent="0" algn="l" rtl="0">
              <a:spcBef>
                <a:spcPts val="0"/>
              </a:spcBef>
              <a:spcAft>
                <a:spcPts val="0"/>
              </a:spcAft>
              <a:buNone/>
            </a:pPr>
            <a:r>
              <a:rPr lang="en-US" sz="2800" b="0" i="0" u="none" strike="noStrike" cap="none">
                <a:solidFill>
                  <a:schemeClr val="dk1"/>
                </a:solidFill>
                <a:latin typeface="Calibri"/>
                <a:ea typeface="Calibri"/>
                <a:cs typeface="Calibri"/>
                <a:sym typeface="Calibri"/>
              </a:rPr>
              <a:t>External system</a:t>
            </a:r>
            <a:endParaRPr/>
          </a:p>
          <a:p>
            <a:pPr marL="457200" marR="0" lvl="1" indent="0" algn="l" rtl="0">
              <a:spcBef>
                <a:spcPts val="0"/>
              </a:spcBef>
              <a:spcAft>
                <a:spcPts val="0"/>
              </a:spcAft>
              <a:buNone/>
            </a:pPr>
            <a:r>
              <a:rPr lang="en-US" sz="2800" b="0" i="0" u="none" strike="noStrike" cap="none">
                <a:solidFill>
                  <a:schemeClr val="dk1"/>
                </a:solidFill>
                <a:latin typeface="Calibri"/>
                <a:ea typeface="Calibri"/>
                <a:cs typeface="Calibri"/>
                <a:sym typeface="Calibri"/>
              </a:rPr>
              <a:t>Physical environment</a:t>
            </a:r>
            <a:endParaRPr/>
          </a:p>
          <a:p>
            <a:pPr marL="0" marR="0" lvl="0" indent="0" algn="l" rtl="0">
              <a:spcBef>
                <a:spcPts val="1400"/>
              </a:spcBef>
              <a:spcAft>
                <a:spcPts val="0"/>
              </a:spcAft>
              <a:buNone/>
            </a:pPr>
            <a:r>
              <a:rPr lang="en-US" sz="2800">
                <a:solidFill>
                  <a:schemeClr val="dk1"/>
                </a:solidFill>
                <a:latin typeface="Calibri"/>
                <a:ea typeface="Calibri"/>
                <a:cs typeface="Calibri"/>
                <a:sym typeface="Calibri"/>
              </a:rPr>
              <a:t>Use case:  set of scenarios that describing an interaction  between a user and a system. </a:t>
            </a:r>
            <a:endParaRPr/>
          </a:p>
          <a:p>
            <a:pPr marL="0" marR="0" lvl="0" indent="0" algn="l" rtl="0">
              <a:spcBef>
                <a:spcPts val="1400"/>
              </a:spcBef>
              <a:spcAft>
                <a:spcPts val="0"/>
              </a:spcAft>
              <a:buNone/>
            </a:pPr>
            <a:endParaRPr sz="2800">
              <a:solidFill>
                <a:schemeClr val="dk1"/>
              </a:solidFill>
              <a:latin typeface="Calibri"/>
              <a:ea typeface="Calibri"/>
              <a:cs typeface="Calibri"/>
              <a:sym typeface="Calibri"/>
            </a:endParaRPr>
          </a:p>
        </p:txBody>
      </p:sp>
      <p:pic>
        <p:nvPicPr>
          <p:cNvPr id="192" name="Google Shape;192;p23"/>
          <p:cNvPicPr preferRelativeResize="0"/>
          <p:nvPr/>
        </p:nvPicPr>
        <p:blipFill rotWithShape="1">
          <a:blip r:embed="rId3">
            <a:alphaModFix/>
          </a:blip>
          <a:srcRect/>
          <a:stretch/>
        </p:blipFill>
        <p:spPr>
          <a:xfrm>
            <a:off x="10210800" y="1858486"/>
            <a:ext cx="203200" cy="1360197"/>
          </a:xfrm>
          <a:prstGeom prst="rect">
            <a:avLst/>
          </a:prstGeom>
          <a:noFill/>
          <a:ln>
            <a:noFill/>
          </a:ln>
        </p:spPr>
      </p:pic>
      <p:pic>
        <p:nvPicPr>
          <p:cNvPr id="193" name="Google Shape;193;p23"/>
          <p:cNvPicPr preferRelativeResize="0"/>
          <p:nvPr/>
        </p:nvPicPr>
        <p:blipFill rotWithShape="1">
          <a:blip r:embed="rId4">
            <a:alphaModFix/>
          </a:blip>
          <a:srcRect/>
          <a:stretch/>
        </p:blipFill>
        <p:spPr>
          <a:xfrm>
            <a:off x="5842002" y="6464300"/>
            <a:ext cx="482601" cy="26934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29522"/>
            <a:ext cx="10972800" cy="535474"/>
          </a:xfrm>
          <a:prstGeom prst="rect">
            <a:avLst/>
          </a:prstGeom>
        </p:spPr>
        <p:txBody>
          <a:bodyPr vert="horz" wrap="square" lIns="0" tIns="14675" rIns="0" bIns="0" rtlCol="0">
            <a:spAutoFit/>
          </a:bodyPr>
          <a:lstStyle/>
          <a:p>
            <a:pPr marL="15447">
              <a:spcBef>
                <a:spcPts val="116"/>
              </a:spcBef>
              <a:tabLst>
                <a:tab pos="10024337" algn="l"/>
              </a:tabLst>
            </a:pPr>
            <a:r>
              <a:rPr dirty="0">
                <a:latin typeface="Times New Roman"/>
                <a:cs typeface="Times New Roman"/>
              </a:rPr>
              <a:t> </a:t>
            </a:r>
            <a:r>
              <a:rPr spc="-632" dirty="0">
                <a:latin typeface="Times New Roman"/>
                <a:cs typeface="Times New Roman"/>
              </a:rPr>
              <a:t> </a:t>
            </a:r>
            <a:r>
              <a:rPr spc="-6" dirty="0"/>
              <a:t>Overview: </a:t>
            </a:r>
            <a:r>
              <a:rPr dirty="0"/>
              <a:t>OO</a:t>
            </a:r>
            <a:r>
              <a:rPr spc="-49" dirty="0"/>
              <a:t> </a:t>
            </a:r>
            <a:r>
              <a:rPr spc="-6" dirty="0"/>
              <a:t>Concepts</a:t>
            </a:r>
            <a:r>
              <a:rPr spc="-6" dirty="0">
                <a:latin typeface="Times New Roman"/>
                <a:cs typeface="Times New Roman"/>
              </a:rPr>
              <a:t>	</a:t>
            </a:r>
          </a:p>
        </p:txBody>
      </p:sp>
      <p:sp>
        <p:nvSpPr>
          <p:cNvPr id="3" name="object 3"/>
          <p:cNvSpPr txBox="1"/>
          <p:nvPr/>
        </p:nvSpPr>
        <p:spPr>
          <a:xfrm>
            <a:off x="715584" y="1487866"/>
            <a:ext cx="8661400" cy="2377003"/>
          </a:xfrm>
          <a:prstGeom prst="rect">
            <a:avLst/>
          </a:prstGeom>
        </p:spPr>
        <p:txBody>
          <a:bodyPr vert="horz" wrap="square" lIns="0" tIns="14675" rIns="0" bIns="0" rtlCol="0">
            <a:spAutoFit/>
          </a:bodyPr>
          <a:lstStyle/>
          <a:p>
            <a:pPr marL="432516" indent="-417842">
              <a:spcBef>
                <a:spcPts val="116"/>
              </a:spcBef>
              <a:buAutoNum type="arabicParenR"/>
              <a:tabLst>
                <a:tab pos="433289" algn="l"/>
              </a:tabLst>
            </a:pPr>
            <a:r>
              <a:rPr sz="2400" spc="-6" dirty="0">
                <a:solidFill>
                  <a:srgbClr val="363639"/>
                </a:solidFill>
                <a:latin typeface="Verdana"/>
                <a:cs typeface="Verdana"/>
              </a:rPr>
              <a:t>Background and Principles </a:t>
            </a:r>
            <a:r>
              <a:rPr sz="2400" dirty="0">
                <a:solidFill>
                  <a:srgbClr val="363639"/>
                </a:solidFill>
                <a:latin typeface="Verdana"/>
                <a:cs typeface="Verdana"/>
              </a:rPr>
              <a:t>of </a:t>
            </a:r>
            <a:r>
              <a:rPr sz="2400" spc="-6" dirty="0">
                <a:solidFill>
                  <a:srgbClr val="363639"/>
                </a:solidFill>
                <a:latin typeface="Verdana"/>
                <a:cs typeface="Verdana"/>
              </a:rPr>
              <a:t>Object</a:t>
            </a:r>
            <a:r>
              <a:rPr sz="2400" spc="-36" dirty="0">
                <a:solidFill>
                  <a:srgbClr val="363639"/>
                </a:solidFill>
                <a:latin typeface="Verdana"/>
                <a:cs typeface="Verdana"/>
              </a:rPr>
              <a:t> </a:t>
            </a:r>
            <a:r>
              <a:rPr sz="2400" spc="-6" dirty="0">
                <a:solidFill>
                  <a:srgbClr val="363639"/>
                </a:solidFill>
                <a:latin typeface="Verdana"/>
                <a:cs typeface="Verdana"/>
              </a:rPr>
              <a:t>Orientation</a:t>
            </a:r>
            <a:endParaRPr sz="2400">
              <a:latin typeface="Verdana"/>
              <a:cs typeface="Verdana"/>
            </a:endParaRPr>
          </a:p>
          <a:p>
            <a:pPr marL="432516" indent="-417842">
              <a:spcBef>
                <a:spcPts val="2328"/>
              </a:spcBef>
              <a:buAutoNum type="arabicParenR"/>
              <a:tabLst>
                <a:tab pos="433289" algn="l"/>
              </a:tabLst>
            </a:pPr>
            <a:r>
              <a:rPr sz="2400" spc="-6" dirty="0">
                <a:solidFill>
                  <a:srgbClr val="363639"/>
                </a:solidFill>
                <a:latin typeface="Verdana"/>
                <a:cs typeface="Verdana"/>
              </a:rPr>
              <a:t>Object Oriented</a:t>
            </a:r>
            <a:r>
              <a:rPr sz="2400" spc="-12" dirty="0">
                <a:solidFill>
                  <a:srgbClr val="363639"/>
                </a:solidFill>
                <a:latin typeface="Verdana"/>
                <a:cs typeface="Verdana"/>
              </a:rPr>
              <a:t> </a:t>
            </a:r>
            <a:r>
              <a:rPr sz="2400" spc="-6" dirty="0">
                <a:solidFill>
                  <a:srgbClr val="363639"/>
                </a:solidFill>
                <a:latin typeface="Verdana"/>
                <a:cs typeface="Verdana"/>
              </a:rPr>
              <a:t>Concepts</a:t>
            </a:r>
            <a:endParaRPr sz="2400">
              <a:latin typeface="Verdana"/>
              <a:cs typeface="Verdana"/>
            </a:endParaRPr>
          </a:p>
          <a:p>
            <a:pPr marL="432516" indent="-417069">
              <a:spcBef>
                <a:spcPts val="2328"/>
              </a:spcBef>
              <a:buAutoNum type="arabicParenR"/>
              <a:tabLst>
                <a:tab pos="432516" algn="l"/>
              </a:tabLst>
            </a:pPr>
            <a:r>
              <a:rPr sz="2400" spc="-6" dirty="0">
                <a:solidFill>
                  <a:srgbClr val="363639"/>
                </a:solidFill>
                <a:latin typeface="Verdana"/>
                <a:cs typeface="Verdana"/>
              </a:rPr>
              <a:t>Object Oriented Analysis</a:t>
            </a:r>
            <a:r>
              <a:rPr sz="2400" spc="-18" dirty="0">
                <a:solidFill>
                  <a:srgbClr val="363639"/>
                </a:solidFill>
                <a:latin typeface="Verdana"/>
                <a:cs typeface="Verdana"/>
              </a:rPr>
              <a:t> </a:t>
            </a:r>
            <a:r>
              <a:rPr sz="2400" spc="-6" dirty="0">
                <a:solidFill>
                  <a:srgbClr val="363639"/>
                </a:solidFill>
                <a:latin typeface="Verdana"/>
                <a:cs typeface="Verdana"/>
              </a:rPr>
              <a:t>(OOA)</a:t>
            </a:r>
            <a:endParaRPr sz="2400">
              <a:latin typeface="Verdana"/>
              <a:cs typeface="Verdana"/>
            </a:endParaRPr>
          </a:p>
          <a:p>
            <a:pPr marL="432516" indent="-417842">
              <a:spcBef>
                <a:spcPts val="2329"/>
              </a:spcBef>
              <a:buAutoNum type="arabicParenR"/>
              <a:tabLst>
                <a:tab pos="433289" algn="l"/>
              </a:tabLst>
            </a:pPr>
            <a:r>
              <a:rPr sz="2400" spc="-6" dirty="0">
                <a:solidFill>
                  <a:srgbClr val="363639"/>
                </a:solidFill>
                <a:latin typeface="Verdana"/>
                <a:cs typeface="Verdana"/>
              </a:rPr>
              <a:t>Object Oriented Design</a:t>
            </a:r>
            <a:r>
              <a:rPr sz="2400" spc="-12" dirty="0">
                <a:solidFill>
                  <a:srgbClr val="363639"/>
                </a:solidFill>
                <a:latin typeface="Verdana"/>
                <a:cs typeface="Verdana"/>
              </a:rPr>
              <a:t> </a:t>
            </a:r>
            <a:r>
              <a:rPr sz="2400" spc="-6" dirty="0">
                <a:solidFill>
                  <a:srgbClr val="363639"/>
                </a:solidFill>
                <a:latin typeface="Verdana"/>
                <a:cs typeface="Verdana"/>
              </a:rPr>
              <a:t>(OOD)</a:t>
            </a:r>
            <a:endParaRPr sz="2400">
              <a:latin typeface="Verdana"/>
              <a:cs typeface="Verdana"/>
            </a:endParaRPr>
          </a:p>
        </p:txBody>
      </p:sp>
    </p:spTree>
    <p:extLst>
      <p:ext uri="{BB962C8B-B14F-4D97-AF65-F5344CB8AC3E}">
        <p14:creationId xmlns:p14="http://schemas.microsoft.com/office/powerpoint/2010/main" val="1369259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3295654" y="1393865"/>
            <a:ext cx="5038725" cy="727234"/>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Arial"/>
              <a:buNone/>
            </a:pPr>
            <a:r>
              <a:rPr lang="en-US" sz="2100" b="1">
                <a:latin typeface="Arial"/>
                <a:ea typeface="Arial"/>
                <a:cs typeface="Arial"/>
                <a:sym typeface="Arial"/>
              </a:rPr>
              <a:t>  </a:t>
            </a:r>
            <a:r>
              <a:rPr lang="en-US" sz="2100" b="1">
                <a:latin typeface="Times New Roman"/>
                <a:ea typeface="Times New Roman"/>
                <a:cs typeface="Times New Roman"/>
                <a:sym typeface="Times New Roman"/>
              </a:rPr>
              <a:t>Use Case Diagram (core components)</a:t>
            </a:r>
            <a:r>
              <a:rPr lang="en-US" sz="2100" b="1" u="sng"/>
              <a:t/>
            </a:r>
            <a:br>
              <a:rPr lang="en-US" sz="2100" b="1" u="sng"/>
            </a:br>
            <a:endParaRPr sz="2100" b="1" u="sng"/>
          </a:p>
        </p:txBody>
      </p:sp>
      <p:sp>
        <p:nvSpPr>
          <p:cNvPr id="199" name="Google Shape;199;p24"/>
          <p:cNvSpPr txBox="1">
            <a:spLocks noGrp="1"/>
          </p:cNvSpPr>
          <p:nvPr>
            <p:ph type="body" idx="1"/>
          </p:nvPr>
        </p:nvSpPr>
        <p:spPr>
          <a:xfrm>
            <a:off x="533402" y="2121098"/>
            <a:ext cx="9906000" cy="3757375"/>
          </a:xfrm>
          <a:prstGeom prst="rect">
            <a:avLst/>
          </a:prstGeom>
          <a:noFill/>
          <a:ln>
            <a:noFill/>
          </a:ln>
        </p:spPr>
        <p:txBody>
          <a:bodyPr spcFirstLastPara="1" wrap="square" lIns="91425" tIns="45700" rIns="91425" bIns="45700" anchor="t" anchorCtr="0">
            <a:normAutofit fontScale="85000" lnSpcReduction="20000"/>
          </a:bodyPr>
          <a:lstStyle/>
          <a:p>
            <a:pPr marL="257175" lvl="0" indent="-257175" algn="l" rtl="0">
              <a:spcBef>
                <a:spcPts val="0"/>
              </a:spcBef>
              <a:spcAft>
                <a:spcPts val="0"/>
              </a:spcAft>
              <a:buClr>
                <a:schemeClr val="dk1"/>
              </a:buClr>
              <a:buSzPct val="100000"/>
              <a:buChar char="•"/>
            </a:pPr>
            <a:r>
              <a:rPr lang="en-US" sz="2800"/>
              <a:t>A use case is a single unit of meaningful work.  E.g. login, register, place an order, etc.  </a:t>
            </a:r>
            <a:endParaRPr/>
          </a:p>
          <a:p>
            <a:pPr marL="257175" lvl="0" indent="-132715" algn="l" rtl="0">
              <a:spcBef>
                <a:spcPts val="392"/>
              </a:spcBef>
              <a:spcAft>
                <a:spcPts val="0"/>
              </a:spcAft>
              <a:buClr>
                <a:schemeClr val="dk1"/>
              </a:buClr>
              <a:buSzPct val="100000"/>
              <a:buNone/>
            </a:pPr>
            <a:endParaRPr sz="2800"/>
          </a:p>
          <a:p>
            <a:pPr marL="257175" lvl="0" indent="-257175" algn="l" rtl="0">
              <a:spcBef>
                <a:spcPts val="392"/>
              </a:spcBef>
              <a:spcAft>
                <a:spcPts val="0"/>
              </a:spcAft>
              <a:buClr>
                <a:schemeClr val="dk1"/>
              </a:buClr>
              <a:buSzPct val="100000"/>
              <a:buChar char="•"/>
            </a:pPr>
            <a:r>
              <a:rPr lang="en-US" sz="2800"/>
              <a:t>Each Use Case has a description which describes the functionality that will be built in the proposed system. </a:t>
            </a:r>
            <a:endParaRPr/>
          </a:p>
          <a:p>
            <a:pPr marL="257175" lvl="0" indent="-132715" algn="l" rtl="0">
              <a:spcBef>
                <a:spcPts val="392"/>
              </a:spcBef>
              <a:spcAft>
                <a:spcPts val="0"/>
              </a:spcAft>
              <a:buClr>
                <a:schemeClr val="dk1"/>
              </a:buClr>
              <a:buSzPct val="100000"/>
              <a:buNone/>
            </a:pPr>
            <a:endParaRPr sz="2800"/>
          </a:p>
          <a:p>
            <a:pPr marL="257175" lvl="0" indent="-257175" algn="l" rtl="0">
              <a:spcBef>
                <a:spcPts val="392"/>
              </a:spcBef>
              <a:spcAft>
                <a:spcPts val="0"/>
              </a:spcAft>
              <a:buClr>
                <a:schemeClr val="dk1"/>
              </a:buClr>
              <a:buSzPct val="100000"/>
              <a:buFont typeface="Calibri"/>
              <a:buNone/>
            </a:pPr>
            <a:r>
              <a:rPr lang="en-US" sz="2800"/>
              <a:t>     E.g. for use case “order title” , a brief description: This use case receives orders from employee or supervisor, then return the ordered title.      </a:t>
            </a:r>
            <a:endParaRPr/>
          </a:p>
          <a:p>
            <a:pPr marL="257175" lvl="0" indent="-257175" algn="l" rtl="0">
              <a:spcBef>
                <a:spcPts val="392"/>
              </a:spcBef>
              <a:spcAft>
                <a:spcPts val="0"/>
              </a:spcAft>
              <a:buClr>
                <a:schemeClr val="dk1"/>
              </a:buClr>
              <a:buSzPct val="100000"/>
              <a:buFont typeface="Calibri"/>
              <a:buNone/>
            </a:pPr>
            <a:endParaRPr sz="2800"/>
          </a:p>
          <a:p>
            <a:pPr marL="257175" lvl="0" indent="-257175" algn="l" rtl="0">
              <a:spcBef>
                <a:spcPts val="980"/>
              </a:spcBef>
              <a:spcAft>
                <a:spcPts val="0"/>
              </a:spcAft>
              <a:buClr>
                <a:schemeClr val="dk1"/>
              </a:buClr>
              <a:buSzPct val="100000"/>
              <a:buFont typeface="Calibri"/>
              <a:buNone/>
            </a:pPr>
            <a:r>
              <a:rPr lang="en-US" sz="2800"/>
              <a:t> System boundary: a rectangle diagram representing the boundary between the actors and the system</a:t>
            </a:r>
            <a:r>
              <a:rPr lang="en-US" sz="1800"/>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4" name="Google Shape;204;p25"/>
          <p:cNvSpPr txBox="1">
            <a:spLocks noGrp="1"/>
          </p:cNvSpPr>
          <p:nvPr>
            <p:ph type="title" idx="4294967295"/>
          </p:nvPr>
        </p:nvSpPr>
        <p:spPr>
          <a:xfrm>
            <a:off x="1524003" y="1030248"/>
            <a:ext cx="5153026" cy="78783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sz="1800" b="1">
                <a:latin typeface="Arial"/>
                <a:ea typeface="Arial"/>
                <a:cs typeface="Arial"/>
                <a:sym typeface="Arial"/>
              </a:rPr>
              <a:t>       Use Case Diagram(core relationship)</a:t>
            </a:r>
            <a:r>
              <a:rPr lang="en-US" sz="1800" b="1" u="sng"/>
              <a:t/>
            </a:r>
            <a:br>
              <a:rPr lang="en-US" sz="1800" b="1" u="sng"/>
            </a:br>
            <a:endParaRPr sz="1800" b="1" u="sng"/>
          </a:p>
        </p:txBody>
      </p:sp>
      <p:sp>
        <p:nvSpPr>
          <p:cNvPr id="205" name="Google Shape;205;p25"/>
          <p:cNvSpPr txBox="1"/>
          <p:nvPr/>
        </p:nvSpPr>
        <p:spPr>
          <a:xfrm>
            <a:off x="381001" y="1696881"/>
            <a:ext cx="10058400" cy="3139281"/>
          </a:xfrm>
          <a:prstGeom prst="rect">
            <a:avLst/>
          </a:prstGeom>
          <a:noFill/>
          <a:ln>
            <a:noFill/>
          </a:ln>
        </p:spPr>
        <p:txBody>
          <a:bodyPr spcFirstLastPara="1" wrap="square" lIns="91425" tIns="45700" rIns="91425" bIns="45700" anchor="t" anchorCtr="0">
            <a:spAutoFit/>
          </a:bodyPr>
          <a:lstStyle/>
          <a:p>
            <a:pPr marL="257175" marR="0" lvl="0" indent="-257175" algn="l" rtl="0">
              <a:spcBef>
                <a:spcPts val="0"/>
              </a:spcBef>
              <a:spcAft>
                <a:spcPts val="0"/>
              </a:spcAft>
              <a:buNone/>
            </a:pPr>
            <a:r>
              <a:rPr lang="en-US" sz="1800">
                <a:solidFill>
                  <a:schemeClr val="dk1"/>
                </a:solidFill>
                <a:latin typeface="Calibri"/>
                <a:ea typeface="Calibri"/>
                <a:cs typeface="Calibri"/>
                <a:sym typeface="Calibri"/>
              </a:rPr>
              <a:t>Association:  communication between an actor and a use case; represented by a solid line.  </a:t>
            </a:r>
            <a:endParaRPr/>
          </a:p>
          <a:p>
            <a:pPr marL="257175" marR="0" lvl="0" indent="-257175" algn="l" rtl="0">
              <a:spcBef>
                <a:spcPts val="0"/>
              </a:spcBef>
              <a:spcAft>
                <a:spcPts val="0"/>
              </a:spcAft>
              <a:buNone/>
            </a:pPr>
            <a:endParaRPr sz="1800">
              <a:solidFill>
                <a:schemeClr val="dk1"/>
              </a:solidFill>
              <a:latin typeface="Calibri"/>
              <a:ea typeface="Calibri"/>
              <a:cs typeface="Calibri"/>
              <a:sym typeface="Calibri"/>
            </a:endParaRPr>
          </a:p>
          <a:p>
            <a:pPr marL="257175" marR="0" lvl="0" indent="-257175" algn="l" rtl="0">
              <a:spcBef>
                <a:spcPts val="0"/>
              </a:spcBef>
              <a:spcAft>
                <a:spcPts val="0"/>
              </a:spcAft>
              <a:buNone/>
            </a:pPr>
            <a:endParaRPr sz="1800">
              <a:solidFill>
                <a:schemeClr val="dk1"/>
              </a:solidFill>
              <a:latin typeface="Calibri"/>
              <a:ea typeface="Calibri"/>
              <a:cs typeface="Calibri"/>
              <a:sym typeface="Calibri"/>
            </a:endParaRPr>
          </a:p>
          <a:p>
            <a:pPr marL="257175" marR="0" lvl="0" indent="-257175" algn="l" rtl="0">
              <a:spcBef>
                <a:spcPts val="0"/>
              </a:spcBef>
              <a:spcAft>
                <a:spcPts val="0"/>
              </a:spcAft>
              <a:buNone/>
            </a:pPr>
            <a:endParaRPr sz="1800">
              <a:solidFill>
                <a:schemeClr val="dk1"/>
              </a:solidFill>
              <a:latin typeface="Calibri"/>
              <a:ea typeface="Calibri"/>
              <a:cs typeface="Calibri"/>
              <a:sym typeface="Calibri"/>
            </a:endParaRPr>
          </a:p>
          <a:p>
            <a:pPr marL="257175" marR="0" lvl="0" indent="-257175" algn="l" rtl="0">
              <a:spcBef>
                <a:spcPts val="0"/>
              </a:spcBef>
              <a:spcAft>
                <a:spcPts val="0"/>
              </a:spcAft>
              <a:buNone/>
            </a:pPr>
            <a:endParaRPr sz="1800">
              <a:solidFill>
                <a:schemeClr val="dk1"/>
              </a:solidFill>
              <a:latin typeface="Calibri"/>
              <a:ea typeface="Calibri"/>
              <a:cs typeface="Calibri"/>
              <a:sym typeface="Calibri"/>
            </a:endParaRPr>
          </a:p>
          <a:p>
            <a:pPr marL="257175" marR="0" lvl="0" indent="-257175" algn="l" rtl="0">
              <a:spcBef>
                <a:spcPts val="0"/>
              </a:spcBef>
              <a:spcAft>
                <a:spcPts val="0"/>
              </a:spcAft>
              <a:buNone/>
            </a:pPr>
            <a:endParaRPr sz="1800">
              <a:solidFill>
                <a:schemeClr val="dk1"/>
              </a:solidFill>
              <a:latin typeface="Calibri"/>
              <a:ea typeface="Calibri"/>
              <a:cs typeface="Calibri"/>
              <a:sym typeface="Calibri"/>
            </a:endParaRPr>
          </a:p>
          <a:p>
            <a:pPr marL="257175" marR="0" lvl="0" indent="-257175" algn="l" rtl="0">
              <a:spcBef>
                <a:spcPts val="0"/>
              </a:spcBef>
              <a:spcAft>
                <a:spcPts val="0"/>
              </a:spcAft>
              <a:buNone/>
            </a:pPr>
            <a:r>
              <a:rPr lang="en-US" sz="1800">
                <a:solidFill>
                  <a:schemeClr val="dk1"/>
                </a:solidFill>
                <a:latin typeface="Calibri"/>
                <a:ea typeface="Calibri"/>
                <a:cs typeface="Calibri"/>
                <a:sym typeface="Calibri"/>
              </a:rPr>
              <a:t>Generalization: relationship between one general use case and one specific use case.</a:t>
            </a:r>
            <a:endParaRPr/>
          </a:p>
          <a:p>
            <a:pPr marL="257175" marR="0" lvl="0" indent="-257175" algn="l" rtl="0">
              <a:spcBef>
                <a:spcPts val="0"/>
              </a:spcBef>
              <a:spcAft>
                <a:spcPts val="0"/>
              </a:spcAft>
              <a:buNone/>
            </a:pPr>
            <a:r>
              <a:rPr lang="en-US" sz="1800">
                <a:solidFill>
                  <a:schemeClr val="dk1"/>
                </a:solidFill>
                <a:latin typeface="Calibri"/>
                <a:ea typeface="Calibri"/>
                <a:cs typeface="Calibri"/>
                <a:sym typeface="Calibri"/>
              </a:rPr>
              <a:t>    Represented by a line with a triangular arrow head toward the parent use case, the more general modeling element.</a:t>
            </a:r>
            <a:endParaRPr/>
          </a:p>
          <a:p>
            <a:pPr marL="257175" marR="0" lvl="0" indent="-257175"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206" name="Google Shape;206;p25"/>
          <p:cNvCxnSpPr/>
          <p:nvPr/>
        </p:nvCxnSpPr>
        <p:spPr>
          <a:xfrm>
            <a:off x="5295902" y="2545318"/>
            <a:ext cx="1200149" cy="0"/>
          </a:xfrm>
          <a:prstGeom prst="straightConnector1">
            <a:avLst/>
          </a:prstGeom>
          <a:noFill/>
          <a:ln w="9525" cap="flat" cmpd="sng">
            <a:solidFill>
              <a:schemeClr val="dk1"/>
            </a:solidFill>
            <a:prstDash val="solid"/>
            <a:miter lim="800000"/>
            <a:headEnd type="none" w="med" len="med"/>
            <a:tailEnd type="none" w="med" len="med"/>
          </a:ln>
        </p:spPr>
      </p:cxnSp>
      <p:cxnSp>
        <p:nvCxnSpPr>
          <p:cNvPr id="207" name="Google Shape;207;p25"/>
          <p:cNvCxnSpPr/>
          <p:nvPr/>
        </p:nvCxnSpPr>
        <p:spPr>
          <a:xfrm>
            <a:off x="5467350" y="5201742"/>
            <a:ext cx="457200" cy="0"/>
          </a:xfrm>
          <a:prstGeom prst="straightConnector1">
            <a:avLst/>
          </a:prstGeom>
          <a:noFill/>
          <a:ln w="9525" cap="flat" cmpd="sng">
            <a:solidFill>
              <a:schemeClr val="dk1"/>
            </a:solidFill>
            <a:prstDash val="solid"/>
            <a:miter lim="800000"/>
            <a:headEnd type="none" w="med" len="med"/>
            <a:tailEnd type="none" w="med" len="med"/>
          </a:ln>
        </p:spPr>
      </p:cxnSp>
      <p:cxnSp>
        <p:nvCxnSpPr>
          <p:cNvPr id="208" name="Google Shape;208;p25"/>
          <p:cNvCxnSpPr/>
          <p:nvPr/>
        </p:nvCxnSpPr>
        <p:spPr>
          <a:xfrm>
            <a:off x="5924549" y="5080536"/>
            <a:ext cx="0" cy="242411"/>
          </a:xfrm>
          <a:prstGeom prst="straightConnector1">
            <a:avLst/>
          </a:prstGeom>
          <a:noFill/>
          <a:ln w="9525" cap="flat" cmpd="sng">
            <a:solidFill>
              <a:schemeClr val="dk1"/>
            </a:solidFill>
            <a:prstDash val="solid"/>
            <a:miter lim="800000"/>
            <a:headEnd type="none" w="med" len="med"/>
            <a:tailEnd type="none" w="med" len="med"/>
          </a:ln>
        </p:spPr>
      </p:cxnSp>
      <p:cxnSp>
        <p:nvCxnSpPr>
          <p:cNvPr id="209" name="Google Shape;209;p25"/>
          <p:cNvCxnSpPr/>
          <p:nvPr/>
        </p:nvCxnSpPr>
        <p:spPr>
          <a:xfrm rot="10800000" flipH="1">
            <a:off x="5953127" y="5211842"/>
            <a:ext cx="171451" cy="121206"/>
          </a:xfrm>
          <a:prstGeom prst="straightConnector1">
            <a:avLst/>
          </a:prstGeom>
          <a:noFill/>
          <a:ln w="9525" cap="flat" cmpd="sng">
            <a:solidFill>
              <a:schemeClr val="dk1"/>
            </a:solidFill>
            <a:prstDash val="solid"/>
            <a:miter lim="800000"/>
            <a:headEnd type="none" w="med" len="med"/>
            <a:tailEnd type="none" w="med" len="med"/>
          </a:ln>
        </p:spPr>
      </p:cxnSp>
      <p:cxnSp>
        <p:nvCxnSpPr>
          <p:cNvPr id="210" name="Google Shape;210;p25"/>
          <p:cNvCxnSpPr/>
          <p:nvPr/>
        </p:nvCxnSpPr>
        <p:spPr>
          <a:xfrm>
            <a:off x="5924550" y="5080536"/>
            <a:ext cx="228601" cy="121206"/>
          </a:xfrm>
          <a:prstGeom prst="straightConnector1">
            <a:avLst/>
          </a:prstGeom>
          <a:noFill/>
          <a:ln w="9525" cap="flat" cmpd="sng">
            <a:solidFill>
              <a:schemeClr val="dk1"/>
            </a:solidFill>
            <a:prstDash val="solid"/>
            <a:miter lim="800000"/>
            <a:headEnd type="none" w="med" len="med"/>
            <a:tailEnd type="none" w="med" len="med"/>
          </a:ln>
        </p:spPr>
      </p:cxnSp>
      <p:sp>
        <p:nvSpPr>
          <p:cNvPr id="211" name="Google Shape;211;p25"/>
          <p:cNvSpPr/>
          <p:nvPr/>
        </p:nvSpPr>
        <p:spPr>
          <a:xfrm>
            <a:off x="6038852" y="5393651"/>
            <a:ext cx="1085851" cy="36361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omic Sans MS"/>
                <a:ea typeface="Comic Sans MS"/>
                <a:cs typeface="Comic Sans MS"/>
                <a:sym typeface="Comic Sans MS"/>
              </a:rPr>
              <a:t>employee</a:t>
            </a:r>
            <a:endParaRPr/>
          </a:p>
        </p:txBody>
      </p:sp>
      <p:sp>
        <p:nvSpPr>
          <p:cNvPr id="212" name="Google Shape;212;p25"/>
          <p:cNvSpPr/>
          <p:nvPr/>
        </p:nvSpPr>
        <p:spPr>
          <a:xfrm>
            <a:off x="4781552" y="5514856"/>
            <a:ext cx="1085851" cy="36361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omic Sans MS"/>
                <a:ea typeface="Comic Sans MS"/>
                <a:cs typeface="Comic Sans MS"/>
                <a:sym typeface="Comic Sans MS"/>
              </a:rPr>
              <a:t>waitress</a:t>
            </a:r>
            <a:endParaRPr/>
          </a:p>
        </p:txBody>
      </p:sp>
      <p:pic>
        <p:nvPicPr>
          <p:cNvPr id="213" name="Google Shape;213;p25"/>
          <p:cNvPicPr preferRelativeResize="0"/>
          <p:nvPr/>
        </p:nvPicPr>
        <p:blipFill rotWithShape="1">
          <a:blip r:embed="rId3">
            <a:alphaModFix/>
          </a:blip>
          <a:srcRect/>
          <a:stretch/>
        </p:blipFill>
        <p:spPr>
          <a:xfrm>
            <a:off x="5080000" y="4875160"/>
            <a:ext cx="203200" cy="700299"/>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title" idx="4294967295"/>
          </p:nvPr>
        </p:nvSpPr>
        <p:spPr>
          <a:xfrm>
            <a:off x="1524003" y="727234"/>
            <a:ext cx="5153026" cy="127265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sz="1800" b="1">
                <a:latin typeface="Arial"/>
                <a:ea typeface="Arial"/>
                <a:cs typeface="Arial"/>
                <a:sym typeface="Arial"/>
              </a:rPr>
              <a:t>Use Case Diagram(core relationship)</a:t>
            </a:r>
            <a:r>
              <a:rPr lang="en-US" sz="1800" b="1" u="sng"/>
              <a:t/>
            </a:r>
            <a:br>
              <a:rPr lang="en-US" sz="1800" b="1" u="sng"/>
            </a:br>
            <a:endParaRPr sz="1800" b="1" u="sng"/>
          </a:p>
        </p:txBody>
      </p:sp>
      <p:sp>
        <p:nvSpPr>
          <p:cNvPr id="219" name="Google Shape;219;p26"/>
          <p:cNvSpPr/>
          <p:nvPr/>
        </p:nvSpPr>
        <p:spPr>
          <a:xfrm>
            <a:off x="1524000" y="1878690"/>
            <a:ext cx="8839200" cy="23009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a dotted line labeled &lt;&lt;include&gt;&gt; beginning at base use case and ending with an arrows pointing to the include use case. An “Include” relationship is used to indicate that a particular Use Case must include another use case to perform its function.                      </a:t>
            </a:r>
            <a:endParaRPr/>
          </a:p>
          <a:p>
            <a:pPr marL="0" marR="0" lvl="0" indent="0" algn="l" rtl="0">
              <a:spcBef>
                <a:spcPts val="900"/>
              </a:spcBef>
              <a:spcAft>
                <a:spcPts val="0"/>
              </a:spcAft>
              <a:buNone/>
            </a:pPr>
            <a:r>
              <a:rPr lang="en-US" sz="1800">
                <a:solidFill>
                  <a:schemeClr val="dk1"/>
                </a:solidFill>
                <a:latin typeface="Calibri"/>
                <a:ea typeface="Calibri"/>
                <a:cs typeface="Calibri"/>
                <a:sym typeface="Calibri"/>
              </a:rPr>
              <a:t>                              &lt;&lt;include&gt;&gt;</a:t>
            </a:r>
            <a:endParaRPr/>
          </a:p>
          <a:p>
            <a:pPr marL="0" marR="0" lvl="0" indent="0" algn="l" rtl="0">
              <a:spcBef>
                <a:spcPts val="900"/>
              </a:spcBef>
              <a:spcAft>
                <a:spcPts val="0"/>
              </a:spcAft>
              <a:buNone/>
            </a:pPr>
            <a:endParaRPr sz="1800">
              <a:solidFill>
                <a:schemeClr val="dk1"/>
              </a:solidFill>
              <a:latin typeface="Calibri"/>
              <a:ea typeface="Calibri"/>
              <a:cs typeface="Calibri"/>
              <a:sym typeface="Calibri"/>
            </a:endParaRPr>
          </a:p>
          <a:p>
            <a:pPr marL="0" marR="0" lvl="0" indent="0" algn="l" rtl="0">
              <a:spcBef>
                <a:spcPts val="900"/>
              </a:spcBef>
              <a:spcAft>
                <a:spcPts val="0"/>
              </a:spcAft>
              <a:buNone/>
            </a:pPr>
            <a:endParaRPr sz="1800">
              <a:solidFill>
                <a:schemeClr val="dk1"/>
              </a:solidFill>
              <a:latin typeface="Calibri"/>
              <a:ea typeface="Calibri"/>
              <a:cs typeface="Calibri"/>
              <a:sym typeface="Calibri"/>
            </a:endParaRPr>
          </a:p>
        </p:txBody>
      </p:sp>
      <p:cxnSp>
        <p:nvCxnSpPr>
          <p:cNvPr id="220" name="Google Shape;220;p26"/>
          <p:cNvCxnSpPr/>
          <p:nvPr/>
        </p:nvCxnSpPr>
        <p:spPr>
          <a:xfrm>
            <a:off x="3238499" y="3393758"/>
            <a:ext cx="1314450" cy="0"/>
          </a:xfrm>
          <a:prstGeom prst="straightConnector1">
            <a:avLst/>
          </a:prstGeom>
          <a:noFill/>
          <a:ln w="9525" cap="flat" cmpd="sng">
            <a:solidFill>
              <a:schemeClr val="dk1"/>
            </a:solidFill>
            <a:prstDash val="lgDash"/>
            <a:miter lim="800000"/>
            <a:headEnd type="none" w="med" len="med"/>
            <a:tailEnd type="triangle" w="med" len="med"/>
          </a:ln>
        </p:spPr>
      </p:cxnSp>
      <p:sp>
        <p:nvSpPr>
          <p:cNvPr id="221" name="Google Shape;221;p26"/>
          <p:cNvSpPr/>
          <p:nvPr/>
        </p:nvSpPr>
        <p:spPr>
          <a:xfrm>
            <a:off x="1638302" y="3906232"/>
            <a:ext cx="8610601" cy="215405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 Use Case may be included by one or more Use Cases, so it reduces duplication of functionality.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Example:   the &lt;list orders&gt; Use Case may be included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every time when the &lt;modify order&gt; Use Case is run.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idx="4294967295"/>
          </p:nvPr>
        </p:nvSpPr>
        <p:spPr>
          <a:xfrm>
            <a:off x="1524003" y="1030248"/>
            <a:ext cx="5153026" cy="103024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100"/>
              <a:buFont typeface="Calibri"/>
              <a:buNone/>
            </a:pPr>
            <a:r>
              <a:rPr lang="en-US" sz="2100" b="1"/>
              <a:t>  </a:t>
            </a:r>
            <a:r>
              <a:rPr lang="en-US" sz="2100" b="1">
                <a:latin typeface="Times New Roman"/>
                <a:ea typeface="Times New Roman"/>
                <a:cs typeface="Times New Roman"/>
                <a:sym typeface="Times New Roman"/>
              </a:rPr>
              <a:t>Use Case Diagram (core relationship)</a:t>
            </a:r>
            <a:endParaRPr/>
          </a:p>
        </p:txBody>
      </p:sp>
      <p:sp>
        <p:nvSpPr>
          <p:cNvPr id="227" name="Google Shape;227;p27"/>
          <p:cNvSpPr txBox="1">
            <a:spLocks noGrp="1"/>
          </p:cNvSpPr>
          <p:nvPr>
            <p:ph type="body" idx="4294967295"/>
          </p:nvPr>
        </p:nvSpPr>
        <p:spPr>
          <a:xfrm>
            <a:off x="457201" y="2121099"/>
            <a:ext cx="10210800" cy="2908935"/>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Clr>
                <a:schemeClr val="dk1"/>
              </a:buClr>
              <a:buSzPts val="1800"/>
              <a:buChar char="•"/>
            </a:pPr>
            <a:r>
              <a:rPr lang="en-US" sz="1800"/>
              <a:t>Extend: a dotted line labeled &lt;&lt;extend&gt;&gt;  with an arrow toward the base case. The extending use case may add behavior to the base use case. The base class declares “extension points”. </a:t>
            </a:r>
            <a:endParaRPr/>
          </a:p>
          <a:p>
            <a:pPr marL="257175" lvl="0" indent="-257175" algn="l" rtl="0">
              <a:spcBef>
                <a:spcPts val="360"/>
              </a:spcBef>
              <a:spcAft>
                <a:spcPts val="0"/>
              </a:spcAft>
              <a:buClr>
                <a:schemeClr val="dk1"/>
              </a:buClr>
              <a:buSzPts val="1800"/>
              <a:buFont typeface="Calibri"/>
              <a:buNone/>
            </a:pPr>
            <a:r>
              <a:rPr lang="en-US" sz="1800"/>
              <a:t>                    &lt;&lt;extend&gt;&gt; </a:t>
            </a:r>
            <a:endParaRPr/>
          </a:p>
          <a:p>
            <a:pPr marL="257175" lvl="0" indent="-257175" algn="l" rtl="0">
              <a:spcBef>
                <a:spcPts val="360"/>
              </a:spcBef>
              <a:spcAft>
                <a:spcPts val="0"/>
              </a:spcAft>
              <a:buClr>
                <a:schemeClr val="dk1"/>
              </a:buClr>
              <a:buSzPts val="1800"/>
              <a:buFont typeface="Calibri"/>
              <a:buNone/>
            </a:pPr>
            <a:endParaRPr sz="1800"/>
          </a:p>
          <a:p>
            <a:pPr marL="257175" lvl="0" indent="-257175" algn="l" rtl="0">
              <a:spcBef>
                <a:spcPts val="360"/>
              </a:spcBef>
              <a:spcAft>
                <a:spcPts val="0"/>
              </a:spcAft>
              <a:buClr>
                <a:schemeClr val="dk1"/>
              </a:buClr>
              <a:buSzPts val="1800"/>
              <a:buFont typeface="Calibri"/>
              <a:buNone/>
            </a:pPr>
            <a:r>
              <a:rPr lang="en-US" sz="1800"/>
              <a:t>    </a:t>
            </a:r>
            <a:endParaRPr sz="1800"/>
          </a:p>
          <a:p>
            <a:pPr marL="257175" lvl="0" indent="-257175" algn="l" rtl="0">
              <a:spcBef>
                <a:spcPts val="360"/>
              </a:spcBef>
              <a:spcAft>
                <a:spcPts val="0"/>
              </a:spcAft>
              <a:buClr>
                <a:schemeClr val="dk1"/>
              </a:buClr>
              <a:buSzPts val="1800"/>
              <a:buFont typeface="Calibri"/>
              <a:buNone/>
            </a:pPr>
            <a:r>
              <a:rPr lang="en-US" sz="1800"/>
              <a:t> Used when exceptional circumstances are encountered. For example, the &lt;get approval&gt; Use Case may optionally extend the regular &lt;modify order&gt; Use Case. </a:t>
            </a:r>
            <a:endParaRPr/>
          </a:p>
          <a:p>
            <a:pPr marL="257175" lvl="0" indent="-257175" algn="l" rtl="0">
              <a:spcBef>
                <a:spcPts val="270"/>
              </a:spcBef>
              <a:spcAft>
                <a:spcPts val="0"/>
              </a:spcAft>
              <a:buClr>
                <a:schemeClr val="dk1"/>
              </a:buClr>
              <a:buSzPts val="1350"/>
              <a:buFont typeface="Calibri"/>
              <a:buNone/>
            </a:pPr>
            <a:endParaRPr sz="1350"/>
          </a:p>
        </p:txBody>
      </p:sp>
      <p:cxnSp>
        <p:nvCxnSpPr>
          <p:cNvPr id="228" name="Google Shape;228;p27"/>
          <p:cNvCxnSpPr/>
          <p:nvPr/>
        </p:nvCxnSpPr>
        <p:spPr>
          <a:xfrm>
            <a:off x="2971799" y="3474561"/>
            <a:ext cx="1428750" cy="0"/>
          </a:xfrm>
          <a:prstGeom prst="straightConnector1">
            <a:avLst/>
          </a:prstGeom>
          <a:noFill/>
          <a:ln w="9525" cap="flat" cmpd="sng">
            <a:solidFill>
              <a:schemeClr val="dk1"/>
            </a:solidFill>
            <a:prstDash val="dash"/>
            <a:miter lim="800000"/>
            <a:headEnd type="none" w="med" len="med"/>
            <a:tailEnd type="triangle" w="med" len="med"/>
          </a:ln>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8"/>
          <p:cNvSpPr txBox="1">
            <a:spLocks noGrp="1"/>
          </p:cNvSpPr>
          <p:nvPr>
            <p:ph type="title"/>
          </p:nvPr>
        </p:nvSpPr>
        <p:spPr>
          <a:xfrm>
            <a:off x="3048003" y="222423"/>
            <a:ext cx="5153026" cy="727234"/>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Arial"/>
              <a:buNone/>
            </a:pPr>
            <a:r>
              <a:rPr lang="en-US" sz="2400" b="1">
                <a:latin typeface="Arial"/>
                <a:ea typeface="Arial"/>
                <a:cs typeface="Arial"/>
                <a:sym typeface="Arial"/>
              </a:rPr>
              <a:t>          Use Case Diagrams</a:t>
            </a:r>
            <a:r>
              <a:rPr lang="en-US" sz="2400" b="1"/>
              <a:t>(cont.)</a:t>
            </a:r>
            <a:endParaRPr/>
          </a:p>
        </p:txBody>
      </p:sp>
      <p:pic>
        <p:nvPicPr>
          <p:cNvPr id="234" name="Google Shape;234;p28" descr="use_case"/>
          <p:cNvPicPr preferRelativeResize="0"/>
          <p:nvPr/>
        </p:nvPicPr>
        <p:blipFill rotWithShape="1">
          <a:blip r:embed="rId3">
            <a:alphaModFix/>
          </a:blip>
          <a:srcRect/>
          <a:stretch/>
        </p:blipFill>
        <p:spPr>
          <a:xfrm>
            <a:off x="5410201" y="1131252"/>
            <a:ext cx="4953001" cy="5393651"/>
          </a:xfrm>
          <a:prstGeom prst="rect">
            <a:avLst/>
          </a:prstGeom>
          <a:noFill/>
          <a:ln>
            <a:noFill/>
          </a:ln>
        </p:spPr>
      </p:pic>
      <p:sp>
        <p:nvSpPr>
          <p:cNvPr id="235" name="Google Shape;235;p28"/>
          <p:cNvSpPr txBox="1"/>
          <p:nvPr/>
        </p:nvSpPr>
        <p:spPr>
          <a:xfrm>
            <a:off x="5238751" y="5817870"/>
            <a:ext cx="2057401"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dk1"/>
                </a:solidFill>
                <a:latin typeface="Verdana"/>
                <a:ea typeface="Verdana"/>
                <a:cs typeface="Verdana"/>
                <a:sym typeface="Verdana"/>
              </a:rPr>
              <a:t>    (TogetherSoft, Inc)</a:t>
            </a:r>
            <a:endParaRPr/>
          </a:p>
          <a:p>
            <a:pPr marL="0" marR="0" lvl="0" indent="0" algn="l" rtl="0">
              <a:spcBef>
                <a:spcPts val="0"/>
              </a:spcBef>
              <a:spcAft>
                <a:spcPts val="0"/>
              </a:spcAft>
              <a:buNone/>
            </a:pPr>
            <a:endParaRPr sz="900">
              <a:solidFill>
                <a:schemeClr val="dk1"/>
              </a:solidFill>
              <a:latin typeface="Times New Roman"/>
              <a:ea typeface="Times New Roman"/>
              <a:cs typeface="Times New Roman"/>
              <a:sym typeface="Times New Roman"/>
            </a:endParaRPr>
          </a:p>
        </p:txBody>
      </p:sp>
      <p:sp>
        <p:nvSpPr>
          <p:cNvPr id="236" name="Google Shape;236;p28"/>
          <p:cNvSpPr/>
          <p:nvPr/>
        </p:nvSpPr>
        <p:spPr>
          <a:xfrm>
            <a:off x="152402" y="981048"/>
            <a:ext cx="5257801" cy="291776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endParaRPr sz="1800">
              <a:solidFill>
                <a:schemeClr val="dk1"/>
              </a:solidFill>
              <a:latin typeface="Arial"/>
              <a:ea typeface="Arial"/>
              <a:cs typeface="Arial"/>
              <a:sym typeface="Arial"/>
            </a:endParaRPr>
          </a:p>
          <a:p>
            <a:pPr marL="0" marR="0" lvl="0" indent="0" algn="l" rtl="0">
              <a:lnSpc>
                <a:spcPct val="80000"/>
              </a:lnSpc>
              <a:spcBef>
                <a:spcPts val="0"/>
              </a:spcBef>
              <a:spcAft>
                <a:spcPts val="0"/>
              </a:spcAft>
              <a:buNone/>
            </a:pPr>
            <a:r>
              <a:rPr lang="en-US" sz="1800">
                <a:solidFill>
                  <a:schemeClr val="dk1"/>
                </a:solidFill>
                <a:latin typeface="Calibri"/>
                <a:ea typeface="Calibri"/>
                <a:cs typeface="Calibri"/>
                <a:sym typeface="Calibri"/>
              </a:rPr>
              <a:t>Both Make Appointment and Request Medication include Check Patient Record as a subtask (include) </a:t>
            </a:r>
            <a:endParaRPr/>
          </a:p>
          <a:p>
            <a:pPr marL="0" marR="0" lvl="0" indent="0" algn="l" rtl="0">
              <a:lnSpc>
                <a:spcPct val="80000"/>
              </a:lnSpc>
              <a:spcBef>
                <a:spcPts val="0"/>
              </a:spcBef>
              <a:spcAft>
                <a:spcPts val="0"/>
              </a:spcAft>
              <a:buNone/>
            </a:pPr>
            <a:endParaRPr sz="1800">
              <a:solidFill>
                <a:schemeClr val="dk1"/>
              </a:solidFill>
              <a:latin typeface="Calibri"/>
              <a:ea typeface="Calibri"/>
              <a:cs typeface="Calibri"/>
              <a:sym typeface="Calibri"/>
            </a:endParaRPr>
          </a:p>
          <a:p>
            <a:pPr marL="0" marR="0" lvl="0" indent="0" algn="l" rtl="0">
              <a:lnSpc>
                <a:spcPct val="80000"/>
              </a:lnSpc>
              <a:spcBef>
                <a:spcPts val="0"/>
              </a:spcBef>
              <a:spcAft>
                <a:spcPts val="0"/>
              </a:spcAft>
              <a:buNone/>
            </a:pPr>
            <a:endParaRPr sz="1800">
              <a:solidFill>
                <a:schemeClr val="dk1"/>
              </a:solidFill>
              <a:latin typeface="Calibri"/>
              <a:ea typeface="Calibri"/>
              <a:cs typeface="Calibri"/>
              <a:sym typeface="Calibri"/>
            </a:endParaRPr>
          </a:p>
          <a:p>
            <a:pPr marL="0" marR="0" lvl="0" indent="0" algn="l" rtl="0">
              <a:lnSpc>
                <a:spcPct val="80000"/>
              </a:lnSpc>
              <a:spcBef>
                <a:spcPts val="0"/>
              </a:spcBef>
              <a:spcAft>
                <a:spcPts val="0"/>
              </a:spcAft>
              <a:buNone/>
            </a:pPr>
            <a:r>
              <a:rPr lang="en-US" sz="1800">
                <a:solidFill>
                  <a:schemeClr val="dk1"/>
                </a:solidFill>
                <a:latin typeface="Calibri"/>
                <a:ea typeface="Calibri"/>
                <a:cs typeface="Calibri"/>
                <a:sym typeface="Calibri"/>
              </a:rPr>
              <a:t>The extension point is written inside the base case Pay bill; the extending class Defer payment adds the behavior of this extension point. (extend)</a:t>
            </a:r>
            <a:endParaRPr/>
          </a:p>
          <a:p>
            <a:pPr marL="0" marR="0" lvl="0" indent="0" algn="l" rtl="0">
              <a:lnSpc>
                <a:spcPct val="80000"/>
              </a:lnSpc>
              <a:spcBef>
                <a:spcPts val="0"/>
              </a:spcBef>
              <a:spcAft>
                <a:spcPts val="0"/>
              </a:spcAft>
              <a:buNone/>
            </a:pPr>
            <a:endParaRPr sz="1800">
              <a:solidFill>
                <a:schemeClr val="dk1"/>
              </a:solidFill>
              <a:latin typeface="Calibri"/>
              <a:ea typeface="Calibri"/>
              <a:cs typeface="Calibri"/>
              <a:sym typeface="Calibri"/>
            </a:endParaRPr>
          </a:p>
          <a:p>
            <a:pPr marL="0" marR="0" lvl="0" indent="0" algn="l" rtl="0">
              <a:lnSpc>
                <a:spcPct val="80000"/>
              </a:lnSpc>
              <a:spcBef>
                <a:spcPts val="0"/>
              </a:spcBef>
              <a:spcAft>
                <a:spcPts val="0"/>
              </a:spcAft>
              <a:buNone/>
            </a:pPr>
            <a:endParaRPr sz="1800">
              <a:solidFill>
                <a:schemeClr val="dk1"/>
              </a:solidFill>
              <a:latin typeface="Calibri"/>
              <a:ea typeface="Calibri"/>
              <a:cs typeface="Calibri"/>
              <a:sym typeface="Calibri"/>
            </a:endParaRPr>
          </a:p>
          <a:p>
            <a:pPr marL="0" marR="0" lvl="0" indent="0" algn="l" rtl="0">
              <a:lnSpc>
                <a:spcPct val="80000"/>
              </a:lnSpc>
              <a:spcBef>
                <a:spcPts val="0"/>
              </a:spcBef>
              <a:spcAft>
                <a:spcPts val="0"/>
              </a:spcAft>
              <a:buNone/>
            </a:pPr>
            <a:r>
              <a:rPr lang="en-US" sz="1800">
                <a:solidFill>
                  <a:schemeClr val="dk1"/>
                </a:solidFill>
                <a:latin typeface="Calibri"/>
                <a:ea typeface="Calibri"/>
                <a:cs typeface="Calibri"/>
                <a:sym typeface="Calibri"/>
              </a:rPr>
              <a:t>Pay Bill is a parent use case and Bill Insurance is the child use case. (generalization</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925" y="1130300"/>
            <a:ext cx="729615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7072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amp;#39;s is the difference between include and extend in use case diagram? -  Stack Over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100" y="1363661"/>
            <a:ext cx="7003810" cy="4313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785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1"/>
          <p:cNvSpPr txBox="1">
            <a:spLocks noGrp="1"/>
          </p:cNvSpPr>
          <p:nvPr>
            <p:ph type="title"/>
          </p:nvPr>
        </p:nvSpPr>
        <p:spPr>
          <a:xfrm>
            <a:off x="3181352" y="1030248"/>
            <a:ext cx="5153026" cy="727234"/>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100"/>
              <a:buFont typeface="Times New Roman"/>
              <a:buNone/>
            </a:pPr>
            <a:r>
              <a:rPr lang="en-US" sz="2100">
                <a:latin typeface="Times New Roman"/>
                <a:ea typeface="Times New Roman"/>
                <a:cs typeface="Times New Roman"/>
                <a:sym typeface="Times New Roman"/>
              </a:rPr>
              <a:t>Class Diagram</a:t>
            </a:r>
            <a:endParaRPr/>
          </a:p>
        </p:txBody>
      </p:sp>
      <p:sp>
        <p:nvSpPr>
          <p:cNvPr id="255" name="Google Shape;255;p31"/>
          <p:cNvSpPr txBox="1">
            <a:spLocks noGrp="1"/>
          </p:cNvSpPr>
          <p:nvPr>
            <p:ph type="body" idx="1"/>
          </p:nvPr>
        </p:nvSpPr>
        <p:spPr>
          <a:xfrm>
            <a:off x="838201" y="2020094"/>
            <a:ext cx="10134601" cy="3575566"/>
          </a:xfrm>
          <a:prstGeom prst="rect">
            <a:avLst/>
          </a:prstGeom>
          <a:noFill/>
          <a:ln>
            <a:noFill/>
          </a:ln>
        </p:spPr>
        <p:txBody>
          <a:bodyPr spcFirstLastPara="1" wrap="square" lIns="91425" tIns="45700" rIns="91425" bIns="45700" anchor="t" anchorCtr="0">
            <a:noAutofit/>
          </a:bodyPr>
          <a:lstStyle/>
          <a:p>
            <a:pPr marL="257175" lvl="0" indent="-257175" algn="l" rtl="0">
              <a:lnSpc>
                <a:spcPct val="80000"/>
              </a:lnSpc>
              <a:spcBef>
                <a:spcPts val="0"/>
              </a:spcBef>
              <a:spcAft>
                <a:spcPts val="0"/>
              </a:spcAft>
              <a:buClr>
                <a:schemeClr val="dk1"/>
              </a:buClr>
              <a:buSzPts val="2400"/>
              <a:buChar char="•"/>
            </a:pPr>
            <a:r>
              <a:rPr lang="en-US"/>
              <a:t>Each class is represented by a rectangle subdivided into three compartments</a:t>
            </a:r>
            <a:endParaRPr/>
          </a:p>
          <a:p>
            <a:pPr marL="557213" lvl="1" indent="-214312" algn="l" rtl="0">
              <a:lnSpc>
                <a:spcPct val="80000"/>
              </a:lnSpc>
              <a:spcBef>
                <a:spcPts val="480"/>
              </a:spcBef>
              <a:spcAft>
                <a:spcPts val="0"/>
              </a:spcAft>
              <a:buClr>
                <a:schemeClr val="dk1"/>
              </a:buClr>
              <a:buSzPts val="2400"/>
              <a:buChar char="–"/>
            </a:pPr>
            <a:r>
              <a:rPr lang="en-US" sz="2400"/>
              <a:t>Name</a:t>
            </a:r>
            <a:endParaRPr/>
          </a:p>
          <a:p>
            <a:pPr marL="557213" lvl="1" indent="-214312" algn="l" rtl="0">
              <a:lnSpc>
                <a:spcPct val="80000"/>
              </a:lnSpc>
              <a:spcBef>
                <a:spcPts val="480"/>
              </a:spcBef>
              <a:spcAft>
                <a:spcPts val="0"/>
              </a:spcAft>
              <a:buClr>
                <a:schemeClr val="dk1"/>
              </a:buClr>
              <a:buSzPts val="2400"/>
              <a:buChar char="–"/>
            </a:pPr>
            <a:r>
              <a:rPr lang="en-US" sz="2400"/>
              <a:t>Attributes</a:t>
            </a:r>
            <a:endParaRPr/>
          </a:p>
          <a:p>
            <a:pPr marL="557213" lvl="1" indent="-214312" algn="l" rtl="0">
              <a:lnSpc>
                <a:spcPct val="80000"/>
              </a:lnSpc>
              <a:spcBef>
                <a:spcPts val="480"/>
              </a:spcBef>
              <a:spcAft>
                <a:spcPts val="0"/>
              </a:spcAft>
              <a:buClr>
                <a:schemeClr val="dk1"/>
              </a:buClr>
              <a:buSzPts val="2400"/>
              <a:buChar char="–"/>
            </a:pPr>
            <a:r>
              <a:rPr lang="en-US" sz="2400"/>
              <a:t>Operations</a:t>
            </a:r>
            <a:endParaRPr/>
          </a:p>
          <a:p>
            <a:pPr marL="257175" lvl="0" indent="-257175" algn="l" rtl="0">
              <a:lnSpc>
                <a:spcPct val="80000"/>
              </a:lnSpc>
              <a:spcBef>
                <a:spcPts val="480"/>
              </a:spcBef>
              <a:spcAft>
                <a:spcPts val="0"/>
              </a:spcAft>
              <a:buClr>
                <a:schemeClr val="dk1"/>
              </a:buClr>
              <a:buSzPts val="2400"/>
              <a:buChar char="•"/>
            </a:pPr>
            <a:r>
              <a:rPr lang="en-US"/>
              <a:t>Modifiers are used to indicate visibility of attributes and operations.</a:t>
            </a:r>
            <a:endParaRPr/>
          </a:p>
          <a:p>
            <a:pPr marL="557213" lvl="1" indent="-214312" algn="l" rtl="0">
              <a:lnSpc>
                <a:spcPct val="80000"/>
              </a:lnSpc>
              <a:spcBef>
                <a:spcPts val="480"/>
              </a:spcBef>
              <a:spcAft>
                <a:spcPts val="0"/>
              </a:spcAft>
              <a:buClr>
                <a:schemeClr val="dk1"/>
              </a:buClr>
              <a:buSzPts val="2400"/>
              <a:buChar char="–"/>
            </a:pPr>
            <a:r>
              <a:rPr lang="en-US" sz="2400"/>
              <a:t>‘+’   is used to denote Public visibility (everyone)</a:t>
            </a:r>
            <a:endParaRPr/>
          </a:p>
          <a:p>
            <a:pPr marL="557213" lvl="1" indent="-214312" algn="l" rtl="0">
              <a:lnSpc>
                <a:spcPct val="80000"/>
              </a:lnSpc>
              <a:spcBef>
                <a:spcPts val="480"/>
              </a:spcBef>
              <a:spcAft>
                <a:spcPts val="0"/>
              </a:spcAft>
              <a:buClr>
                <a:schemeClr val="dk1"/>
              </a:buClr>
              <a:buSzPts val="2400"/>
              <a:buChar char="–"/>
            </a:pPr>
            <a:r>
              <a:rPr lang="en-US" sz="2400"/>
              <a:t>‘#’   is used to denote Protected visibility (friends and derived)</a:t>
            </a:r>
            <a:endParaRPr/>
          </a:p>
          <a:p>
            <a:pPr marL="557213" lvl="1" indent="-214312" algn="l" rtl="0">
              <a:lnSpc>
                <a:spcPct val="80000"/>
              </a:lnSpc>
              <a:spcBef>
                <a:spcPts val="480"/>
              </a:spcBef>
              <a:spcAft>
                <a:spcPts val="0"/>
              </a:spcAft>
              <a:buClr>
                <a:schemeClr val="dk1"/>
              </a:buClr>
              <a:buSzPts val="2400"/>
              <a:buChar char="–"/>
            </a:pPr>
            <a:r>
              <a:rPr lang="en-US" sz="2400"/>
              <a:t>‘-’    is used to denote Private visibility (no one)</a:t>
            </a:r>
            <a:endParaRPr/>
          </a:p>
          <a:p>
            <a:pPr marL="257175" lvl="0" indent="-257175" algn="l" rtl="0">
              <a:lnSpc>
                <a:spcPct val="80000"/>
              </a:lnSpc>
              <a:spcBef>
                <a:spcPts val="480"/>
              </a:spcBef>
              <a:spcAft>
                <a:spcPts val="0"/>
              </a:spcAft>
              <a:buClr>
                <a:schemeClr val="dk1"/>
              </a:buClr>
              <a:buSzPts val="2400"/>
              <a:buChar char="•"/>
            </a:pPr>
            <a:r>
              <a:rPr lang="en-US"/>
              <a:t>By default, attributes are hidden and operations are visible.</a:t>
            </a:r>
            <a:endParaRPr/>
          </a:p>
          <a:p>
            <a:pPr marL="257175" lvl="0" indent="-257175" algn="l" rtl="0">
              <a:lnSpc>
                <a:spcPct val="80000"/>
              </a:lnSpc>
              <a:spcBef>
                <a:spcPts val="480"/>
              </a:spcBef>
              <a:spcAft>
                <a:spcPts val="0"/>
              </a:spcAft>
              <a:buClr>
                <a:schemeClr val="dk1"/>
              </a:buClr>
              <a:buSzPts val="2400"/>
              <a:buChar char="•"/>
            </a:pPr>
            <a:r>
              <a:rPr lang="en-US"/>
              <a:t>The last two compartments may be omitted to simplify the class diagrams</a:t>
            </a:r>
            <a:endParaRPr/>
          </a:p>
          <a:p>
            <a:pPr marL="257175" lvl="0" indent="-142875" algn="l" rtl="0">
              <a:lnSpc>
                <a:spcPct val="80000"/>
              </a:lnSpc>
              <a:spcBef>
                <a:spcPts val="360"/>
              </a:spcBef>
              <a:spcAft>
                <a:spcPts val="0"/>
              </a:spcAft>
              <a:buClr>
                <a:schemeClr val="dk1"/>
              </a:buClr>
              <a:buSzPts val="1800"/>
              <a:buNone/>
            </a:pP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32"/>
          <p:cNvPicPr preferRelativeResize="0"/>
          <p:nvPr/>
        </p:nvPicPr>
        <p:blipFill rotWithShape="1">
          <a:blip r:embed="rId3">
            <a:alphaModFix/>
          </a:blip>
          <a:srcRect/>
          <a:stretch/>
        </p:blipFill>
        <p:spPr>
          <a:xfrm>
            <a:off x="3090864" y="1802936"/>
            <a:ext cx="6010276" cy="3666470"/>
          </a:xfrm>
          <a:prstGeom prst="rect">
            <a:avLst/>
          </a:prstGeom>
          <a:noFill/>
          <a:ln>
            <a:noFill/>
          </a:ln>
        </p:spPr>
      </p:pic>
      <p:sp>
        <p:nvSpPr>
          <p:cNvPr id="261" name="Google Shape;261;p32"/>
          <p:cNvSpPr txBox="1">
            <a:spLocks noGrp="1"/>
          </p:cNvSpPr>
          <p:nvPr>
            <p:ph type="title" idx="4294967295"/>
          </p:nvPr>
        </p:nvSpPr>
        <p:spPr>
          <a:xfrm>
            <a:off x="1524000" y="291231"/>
            <a:ext cx="8229600" cy="121205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US"/>
              <a:t>Class Diagram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3"/>
          <p:cNvSpPr txBox="1">
            <a:spLocks noGrp="1"/>
          </p:cNvSpPr>
          <p:nvPr>
            <p:ph type="title"/>
          </p:nvPr>
        </p:nvSpPr>
        <p:spPr>
          <a:xfrm>
            <a:off x="609600" y="291231"/>
            <a:ext cx="10972800" cy="121205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100"/>
              <a:buFont typeface="Arial"/>
              <a:buNone/>
            </a:pPr>
            <a:r>
              <a:rPr lang="en-US" sz="2100" b="1">
                <a:latin typeface="Arial"/>
                <a:ea typeface="Arial"/>
                <a:cs typeface="Arial"/>
                <a:sym typeface="Arial"/>
              </a:rPr>
              <a:t>         An example of Class  </a:t>
            </a:r>
            <a:br>
              <a:rPr lang="en-US" sz="2100" b="1">
                <a:latin typeface="Arial"/>
                <a:ea typeface="Arial"/>
                <a:cs typeface="Arial"/>
                <a:sym typeface="Arial"/>
              </a:rPr>
            </a:br>
            <a:endParaRPr sz="2100" b="1">
              <a:latin typeface="Arial"/>
              <a:ea typeface="Arial"/>
              <a:cs typeface="Arial"/>
              <a:sym typeface="Arial"/>
            </a:endParaRPr>
          </a:p>
        </p:txBody>
      </p:sp>
      <p:pic>
        <p:nvPicPr>
          <p:cNvPr id="267" name="Google Shape;267;p33"/>
          <p:cNvPicPr preferRelativeResize="0"/>
          <p:nvPr/>
        </p:nvPicPr>
        <p:blipFill rotWithShape="1">
          <a:blip r:embed="rId3">
            <a:alphaModFix/>
          </a:blip>
          <a:srcRect/>
          <a:stretch/>
        </p:blipFill>
        <p:spPr>
          <a:xfrm>
            <a:off x="4038602" y="1696879"/>
            <a:ext cx="3738562" cy="323215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29522"/>
            <a:ext cx="10972800" cy="535474"/>
          </a:xfrm>
          <a:prstGeom prst="rect">
            <a:avLst/>
          </a:prstGeom>
        </p:spPr>
        <p:txBody>
          <a:bodyPr vert="horz" wrap="square" lIns="0" tIns="14675" rIns="0" bIns="0" rtlCol="0">
            <a:spAutoFit/>
          </a:bodyPr>
          <a:lstStyle/>
          <a:p>
            <a:pPr marL="127438">
              <a:spcBef>
                <a:spcPts val="116"/>
              </a:spcBef>
              <a:tabLst>
                <a:tab pos="10024337" algn="l"/>
              </a:tabLst>
            </a:pPr>
            <a:r>
              <a:rPr dirty="0"/>
              <a:t>The Road to</a:t>
            </a:r>
            <a:r>
              <a:rPr spc="-122" dirty="0"/>
              <a:t> </a:t>
            </a:r>
            <a:r>
              <a:rPr dirty="0"/>
              <a:t>OO</a:t>
            </a:r>
            <a:r>
              <a:rPr dirty="0">
                <a:latin typeface="Times New Roman"/>
                <a:cs typeface="Times New Roman"/>
              </a:rPr>
              <a:t>	</a:t>
            </a:r>
          </a:p>
        </p:txBody>
      </p:sp>
      <p:grpSp>
        <p:nvGrpSpPr>
          <p:cNvPr id="3" name="object 3"/>
          <p:cNvGrpSpPr/>
          <p:nvPr/>
        </p:nvGrpSpPr>
        <p:grpSpPr>
          <a:xfrm>
            <a:off x="2527300" y="1686777"/>
            <a:ext cx="1749213" cy="906349"/>
            <a:chOff x="1895475" y="1590674"/>
            <a:chExt cx="1311910" cy="854710"/>
          </a:xfrm>
        </p:grpSpPr>
        <p:sp>
          <p:nvSpPr>
            <p:cNvPr id="4" name="object 4"/>
            <p:cNvSpPr/>
            <p:nvPr/>
          </p:nvSpPr>
          <p:spPr>
            <a:xfrm>
              <a:off x="1895855" y="1591055"/>
              <a:ext cx="161925" cy="847725"/>
            </a:xfrm>
            <a:custGeom>
              <a:avLst/>
              <a:gdLst/>
              <a:ahLst/>
              <a:cxnLst/>
              <a:rect l="l" t="t" r="r" b="b"/>
              <a:pathLst>
                <a:path w="161925" h="847725">
                  <a:moveTo>
                    <a:pt x="161543" y="847343"/>
                  </a:moveTo>
                  <a:lnTo>
                    <a:pt x="161543" y="161543"/>
                  </a:lnTo>
                  <a:lnTo>
                    <a:pt x="0" y="0"/>
                  </a:lnTo>
                  <a:lnTo>
                    <a:pt x="0" y="685799"/>
                  </a:lnTo>
                  <a:lnTo>
                    <a:pt x="161543" y="847343"/>
                  </a:lnTo>
                  <a:close/>
                </a:path>
              </a:pathLst>
            </a:custGeom>
            <a:solidFill>
              <a:srgbClr val="DFD9D7"/>
            </a:solidFill>
          </p:spPr>
          <p:txBody>
            <a:bodyPr wrap="square" lIns="0" tIns="0" rIns="0" bIns="0" rtlCol="0"/>
            <a:lstStyle/>
            <a:p>
              <a:endParaRPr/>
            </a:p>
          </p:txBody>
        </p:sp>
        <p:sp>
          <p:nvSpPr>
            <p:cNvPr id="5" name="object 5"/>
            <p:cNvSpPr/>
            <p:nvPr/>
          </p:nvSpPr>
          <p:spPr>
            <a:xfrm>
              <a:off x="1895855" y="1591055"/>
              <a:ext cx="161925" cy="161925"/>
            </a:xfrm>
            <a:custGeom>
              <a:avLst/>
              <a:gdLst/>
              <a:ahLst/>
              <a:cxnLst/>
              <a:rect l="l" t="t" r="r" b="b"/>
              <a:pathLst>
                <a:path w="161925" h="161925">
                  <a:moveTo>
                    <a:pt x="161543" y="161543"/>
                  </a:moveTo>
                  <a:lnTo>
                    <a:pt x="0" y="0"/>
                  </a:lnTo>
                </a:path>
              </a:pathLst>
            </a:custGeom>
            <a:ln w="3175">
              <a:solidFill>
                <a:srgbClr val="DFD9D7"/>
              </a:solidFill>
            </a:ln>
          </p:spPr>
          <p:txBody>
            <a:bodyPr wrap="square" lIns="0" tIns="0" rIns="0" bIns="0" rtlCol="0"/>
            <a:lstStyle/>
            <a:p>
              <a:endParaRPr/>
            </a:p>
          </p:txBody>
        </p:sp>
        <p:sp>
          <p:nvSpPr>
            <p:cNvPr id="6" name="object 6"/>
            <p:cNvSpPr/>
            <p:nvPr/>
          </p:nvSpPr>
          <p:spPr>
            <a:xfrm>
              <a:off x="1895855" y="1591055"/>
              <a:ext cx="1304925" cy="161925"/>
            </a:xfrm>
            <a:custGeom>
              <a:avLst/>
              <a:gdLst/>
              <a:ahLst/>
              <a:cxnLst/>
              <a:rect l="l" t="t" r="r" b="b"/>
              <a:pathLst>
                <a:path w="1304925" h="161925">
                  <a:moveTo>
                    <a:pt x="1304543" y="161543"/>
                  </a:moveTo>
                  <a:lnTo>
                    <a:pt x="1142999" y="0"/>
                  </a:lnTo>
                  <a:lnTo>
                    <a:pt x="0" y="0"/>
                  </a:lnTo>
                  <a:lnTo>
                    <a:pt x="161543" y="161543"/>
                  </a:lnTo>
                  <a:lnTo>
                    <a:pt x="1304543" y="161543"/>
                  </a:lnTo>
                  <a:close/>
                </a:path>
              </a:pathLst>
            </a:custGeom>
            <a:solidFill>
              <a:srgbClr val="A1938F"/>
            </a:solidFill>
          </p:spPr>
          <p:txBody>
            <a:bodyPr wrap="square" lIns="0" tIns="0" rIns="0" bIns="0" rtlCol="0"/>
            <a:lstStyle/>
            <a:p>
              <a:endParaRPr/>
            </a:p>
          </p:txBody>
        </p:sp>
        <p:sp>
          <p:nvSpPr>
            <p:cNvPr id="7" name="object 7"/>
            <p:cNvSpPr/>
            <p:nvPr/>
          </p:nvSpPr>
          <p:spPr>
            <a:xfrm>
              <a:off x="3038855" y="1591055"/>
              <a:ext cx="161925" cy="161925"/>
            </a:xfrm>
            <a:custGeom>
              <a:avLst/>
              <a:gdLst/>
              <a:ahLst/>
              <a:cxnLst/>
              <a:rect l="l" t="t" r="r" b="b"/>
              <a:pathLst>
                <a:path w="161925" h="161925">
                  <a:moveTo>
                    <a:pt x="161543" y="161543"/>
                  </a:moveTo>
                  <a:lnTo>
                    <a:pt x="0" y="0"/>
                  </a:lnTo>
                </a:path>
              </a:pathLst>
            </a:custGeom>
            <a:ln w="3175">
              <a:solidFill>
                <a:srgbClr val="A1938F"/>
              </a:solidFill>
            </a:ln>
          </p:spPr>
          <p:txBody>
            <a:bodyPr wrap="square" lIns="0" tIns="0" rIns="0" bIns="0" rtlCol="0"/>
            <a:lstStyle/>
            <a:p>
              <a:endParaRPr/>
            </a:p>
          </p:txBody>
        </p:sp>
        <p:sp>
          <p:nvSpPr>
            <p:cNvPr id="8" name="object 8"/>
            <p:cNvSpPr/>
            <p:nvPr/>
          </p:nvSpPr>
          <p:spPr>
            <a:xfrm>
              <a:off x="2057400" y="1752599"/>
              <a:ext cx="1143000" cy="685800"/>
            </a:xfrm>
            <a:custGeom>
              <a:avLst/>
              <a:gdLst/>
              <a:ahLst/>
              <a:cxnLst/>
              <a:rect l="l" t="t" r="r" b="b"/>
              <a:pathLst>
                <a:path w="1143000" h="685800">
                  <a:moveTo>
                    <a:pt x="1142999" y="685799"/>
                  </a:moveTo>
                  <a:lnTo>
                    <a:pt x="1142999" y="0"/>
                  </a:lnTo>
                  <a:lnTo>
                    <a:pt x="0" y="0"/>
                  </a:lnTo>
                  <a:lnTo>
                    <a:pt x="0" y="685799"/>
                  </a:lnTo>
                  <a:lnTo>
                    <a:pt x="1142999" y="685799"/>
                  </a:lnTo>
                  <a:close/>
                </a:path>
              </a:pathLst>
            </a:custGeom>
            <a:solidFill>
              <a:srgbClr val="C5BBB8"/>
            </a:solidFill>
          </p:spPr>
          <p:txBody>
            <a:bodyPr wrap="square" lIns="0" tIns="0" rIns="0" bIns="0" rtlCol="0"/>
            <a:lstStyle/>
            <a:p>
              <a:endParaRPr/>
            </a:p>
          </p:txBody>
        </p:sp>
        <p:sp>
          <p:nvSpPr>
            <p:cNvPr id="9" name="object 9"/>
            <p:cNvSpPr/>
            <p:nvPr/>
          </p:nvSpPr>
          <p:spPr>
            <a:xfrm>
              <a:off x="2057400" y="1752599"/>
              <a:ext cx="0" cy="685800"/>
            </a:xfrm>
            <a:custGeom>
              <a:avLst/>
              <a:gdLst/>
              <a:ahLst/>
              <a:cxnLst/>
              <a:rect l="l" t="t" r="r" b="b"/>
              <a:pathLst>
                <a:path h="685800">
                  <a:moveTo>
                    <a:pt x="0" y="0"/>
                  </a:moveTo>
                  <a:lnTo>
                    <a:pt x="0" y="685799"/>
                  </a:lnTo>
                </a:path>
              </a:pathLst>
            </a:custGeom>
            <a:ln w="12953">
              <a:solidFill>
                <a:srgbClr val="E7E2E1"/>
              </a:solidFill>
            </a:ln>
          </p:spPr>
          <p:txBody>
            <a:bodyPr wrap="square" lIns="0" tIns="0" rIns="0" bIns="0" rtlCol="0"/>
            <a:lstStyle/>
            <a:p>
              <a:endParaRPr/>
            </a:p>
          </p:txBody>
        </p:sp>
        <p:sp>
          <p:nvSpPr>
            <p:cNvPr id="10" name="object 10"/>
            <p:cNvSpPr/>
            <p:nvPr/>
          </p:nvSpPr>
          <p:spPr>
            <a:xfrm>
              <a:off x="2057400" y="2431922"/>
              <a:ext cx="1143000" cy="13335"/>
            </a:xfrm>
            <a:custGeom>
              <a:avLst/>
              <a:gdLst/>
              <a:ahLst/>
              <a:cxnLst/>
              <a:rect l="l" t="t" r="r" b="b"/>
              <a:pathLst>
                <a:path w="1143000" h="13335">
                  <a:moveTo>
                    <a:pt x="0" y="0"/>
                  </a:moveTo>
                  <a:lnTo>
                    <a:pt x="0" y="12953"/>
                  </a:lnTo>
                  <a:lnTo>
                    <a:pt x="1142999" y="12953"/>
                  </a:lnTo>
                  <a:lnTo>
                    <a:pt x="1142999" y="0"/>
                  </a:lnTo>
                  <a:lnTo>
                    <a:pt x="0" y="0"/>
                  </a:lnTo>
                  <a:close/>
                </a:path>
              </a:pathLst>
            </a:custGeom>
            <a:solidFill>
              <a:srgbClr val="BAAEAB"/>
            </a:solidFill>
          </p:spPr>
          <p:txBody>
            <a:bodyPr wrap="square" lIns="0" tIns="0" rIns="0" bIns="0" rtlCol="0"/>
            <a:lstStyle/>
            <a:p>
              <a:endParaRPr/>
            </a:p>
          </p:txBody>
        </p:sp>
        <p:sp>
          <p:nvSpPr>
            <p:cNvPr id="11" name="object 11"/>
            <p:cNvSpPr/>
            <p:nvPr/>
          </p:nvSpPr>
          <p:spPr>
            <a:xfrm>
              <a:off x="3200400" y="1752599"/>
              <a:ext cx="0" cy="685800"/>
            </a:xfrm>
            <a:custGeom>
              <a:avLst/>
              <a:gdLst/>
              <a:ahLst/>
              <a:cxnLst/>
              <a:rect l="l" t="t" r="r" b="b"/>
              <a:pathLst>
                <a:path h="685800">
                  <a:moveTo>
                    <a:pt x="0" y="685799"/>
                  </a:moveTo>
                  <a:lnTo>
                    <a:pt x="0" y="0"/>
                  </a:lnTo>
                </a:path>
              </a:pathLst>
            </a:custGeom>
            <a:ln w="12953">
              <a:solidFill>
                <a:srgbClr val="D4CDCA"/>
              </a:solidFill>
            </a:ln>
          </p:spPr>
          <p:txBody>
            <a:bodyPr wrap="square" lIns="0" tIns="0" rIns="0" bIns="0" rtlCol="0"/>
            <a:lstStyle/>
            <a:p>
              <a:endParaRPr/>
            </a:p>
          </p:txBody>
        </p:sp>
        <p:sp>
          <p:nvSpPr>
            <p:cNvPr id="12" name="object 12"/>
            <p:cNvSpPr/>
            <p:nvPr/>
          </p:nvSpPr>
          <p:spPr>
            <a:xfrm>
              <a:off x="2057400" y="1752599"/>
              <a:ext cx="1143000" cy="0"/>
            </a:xfrm>
            <a:custGeom>
              <a:avLst/>
              <a:gdLst/>
              <a:ahLst/>
              <a:cxnLst/>
              <a:rect l="l" t="t" r="r" b="b"/>
              <a:pathLst>
                <a:path w="1143000">
                  <a:moveTo>
                    <a:pt x="1142999" y="0"/>
                  </a:moveTo>
                  <a:lnTo>
                    <a:pt x="0" y="0"/>
                  </a:lnTo>
                </a:path>
              </a:pathLst>
            </a:custGeom>
            <a:ln w="12953">
              <a:solidFill>
                <a:srgbClr val="BAAEAB"/>
              </a:solidFill>
            </a:ln>
          </p:spPr>
          <p:txBody>
            <a:bodyPr wrap="square" lIns="0" tIns="0" rIns="0" bIns="0" rtlCol="0"/>
            <a:lstStyle/>
            <a:p>
              <a:endParaRPr/>
            </a:p>
          </p:txBody>
        </p:sp>
      </p:grpSp>
      <p:sp>
        <p:nvSpPr>
          <p:cNvPr id="13" name="object 13"/>
          <p:cNvSpPr txBox="1"/>
          <p:nvPr/>
        </p:nvSpPr>
        <p:spPr>
          <a:xfrm>
            <a:off x="2751835" y="1896731"/>
            <a:ext cx="1507067" cy="477263"/>
          </a:xfrm>
          <a:prstGeom prst="rect">
            <a:avLst/>
          </a:prstGeom>
        </p:spPr>
        <p:txBody>
          <a:bodyPr vert="horz" wrap="square" lIns="0" tIns="15447" rIns="0" bIns="0" rtlCol="0">
            <a:spAutoFit/>
          </a:bodyPr>
          <a:lstStyle/>
          <a:p>
            <a:pPr marL="109674" marR="126664">
              <a:spcBef>
                <a:spcPts val="122"/>
              </a:spcBef>
            </a:pPr>
            <a:r>
              <a:rPr sz="1500" spc="189" dirty="0">
                <a:solidFill>
                  <a:srgbClr val="ED1C24"/>
                </a:solidFill>
                <a:latin typeface="Verdana"/>
                <a:cs typeface="Verdana"/>
              </a:rPr>
              <a:t>P</a:t>
            </a:r>
            <a:r>
              <a:rPr sz="1500" spc="97" dirty="0">
                <a:solidFill>
                  <a:srgbClr val="ED1C24"/>
                </a:solidFill>
                <a:latin typeface="Verdana"/>
                <a:cs typeface="Verdana"/>
              </a:rPr>
              <a:t>r</a:t>
            </a:r>
            <a:r>
              <a:rPr sz="1500" spc="109" dirty="0">
                <a:solidFill>
                  <a:srgbClr val="ED1C24"/>
                </a:solidFill>
                <a:latin typeface="Verdana"/>
                <a:cs typeface="Verdana"/>
              </a:rPr>
              <a:t>o</a:t>
            </a:r>
            <a:r>
              <a:rPr sz="1500" spc="97" dirty="0">
                <a:solidFill>
                  <a:srgbClr val="ED1C24"/>
                </a:solidFill>
                <a:latin typeface="Verdana"/>
                <a:cs typeface="Verdana"/>
              </a:rPr>
              <a:t>c</a:t>
            </a:r>
            <a:r>
              <a:rPr sz="1500" spc="91" dirty="0">
                <a:solidFill>
                  <a:srgbClr val="ED1C24"/>
                </a:solidFill>
                <a:latin typeface="Verdana"/>
                <a:cs typeface="Verdana"/>
              </a:rPr>
              <a:t>e</a:t>
            </a:r>
            <a:r>
              <a:rPr sz="1500" spc="103" dirty="0">
                <a:solidFill>
                  <a:srgbClr val="ED1C24"/>
                </a:solidFill>
                <a:latin typeface="Verdana"/>
                <a:cs typeface="Verdana"/>
              </a:rPr>
              <a:t>d</a:t>
            </a:r>
            <a:r>
              <a:rPr sz="1500" spc="109" dirty="0">
                <a:solidFill>
                  <a:srgbClr val="ED1C24"/>
                </a:solidFill>
                <a:latin typeface="Verdana"/>
                <a:cs typeface="Verdana"/>
              </a:rPr>
              <a:t>u</a:t>
            </a:r>
            <a:r>
              <a:rPr sz="1500" spc="97" dirty="0">
                <a:solidFill>
                  <a:srgbClr val="ED1C24"/>
                </a:solidFill>
                <a:latin typeface="Verdana"/>
                <a:cs typeface="Verdana"/>
              </a:rPr>
              <a:t>ra</a:t>
            </a:r>
            <a:r>
              <a:rPr sz="1500" spc="109" dirty="0">
                <a:solidFill>
                  <a:srgbClr val="ED1C24"/>
                </a:solidFill>
                <a:latin typeface="Verdana"/>
                <a:cs typeface="Verdana"/>
              </a:rPr>
              <a:t>l </a:t>
            </a:r>
            <a:r>
              <a:rPr sz="1500" spc="85" dirty="0">
                <a:solidFill>
                  <a:srgbClr val="ED1C24"/>
                </a:solidFill>
                <a:latin typeface="Times New Roman"/>
                <a:cs typeface="Times New Roman"/>
              </a:rPr>
              <a:t> </a:t>
            </a:r>
            <a:r>
              <a:rPr sz="1500" spc="109" dirty="0">
                <a:solidFill>
                  <a:srgbClr val="ED1C24"/>
                </a:solidFill>
                <a:latin typeface="Verdana"/>
                <a:cs typeface="Verdana"/>
              </a:rPr>
              <a:t>Paradigm</a:t>
            </a:r>
            <a:endParaRPr sz="1500">
              <a:latin typeface="Verdana"/>
              <a:cs typeface="Verdana"/>
            </a:endParaRPr>
          </a:p>
        </p:txBody>
      </p:sp>
      <p:grpSp>
        <p:nvGrpSpPr>
          <p:cNvPr id="14" name="object 14"/>
          <p:cNvGrpSpPr/>
          <p:nvPr/>
        </p:nvGrpSpPr>
        <p:grpSpPr>
          <a:xfrm>
            <a:off x="3898900" y="2656423"/>
            <a:ext cx="1901613" cy="906349"/>
            <a:chOff x="2924175" y="2505075"/>
            <a:chExt cx="1426210" cy="854710"/>
          </a:xfrm>
        </p:grpSpPr>
        <p:sp>
          <p:nvSpPr>
            <p:cNvPr id="15" name="object 15"/>
            <p:cNvSpPr/>
            <p:nvPr/>
          </p:nvSpPr>
          <p:spPr>
            <a:xfrm>
              <a:off x="2924555" y="2505455"/>
              <a:ext cx="161925" cy="847725"/>
            </a:xfrm>
            <a:custGeom>
              <a:avLst/>
              <a:gdLst/>
              <a:ahLst/>
              <a:cxnLst/>
              <a:rect l="l" t="t" r="r" b="b"/>
              <a:pathLst>
                <a:path w="161925" h="847725">
                  <a:moveTo>
                    <a:pt x="161543" y="847343"/>
                  </a:moveTo>
                  <a:lnTo>
                    <a:pt x="161543" y="161543"/>
                  </a:lnTo>
                  <a:lnTo>
                    <a:pt x="0" y="0"/>
                  </a:lnTo>
                  <a:lnTo>
                    <a:pt x="0" y="685799"/>
                  </a:lnTo>
                  <a:lnTo>
                    <a:pt x="161543" y="847343"/>
                  </a:lnTo>
                  <a:close/>
                </a:path>
              </a:pathLst>
            </a:custGeom>
            <a:solidFill>
              <a:srgbClr val="DFD9D7"/>
            </a:solidFill>
          </p:spPr>
          <p:txBody>
            <a:bodyPr wrap="square" lIns="0" tIns="0" rIns="0" bIns="0" rtlCol="0"/>
            <a:lstStyle/>
            <a:p>
              <a:endParaRPr/>
            </a:p>
          </p:txBody>
        </p:sp>
        <p:sp>
          <p:nvSpPr>
            <p:cNvPr id="16" name="object 16"/>
            <p:cNvSpPr/>
            <p:nvPr/>
          </p:nvSpPr>
          <p:spPr>
            <a:xfrm>
              <a:off x="2924555" y="2505455"/>
              <a:ext cx="161925" cy="161925"/>
            </a:xfrm>
            <a:custGeom>
              <a:avLst/>
              <a:gdLst/>
              <a:ahLst/>
              <a:cxnLst/>
              <a:rect l="l" t="t" r="r" b="b"/>
              <a:pathLst>
                <a:path w="161925" h="161925">
                  <a:moveTo>
                    <a:pt x="161543" y="161543"/>
                  </a:moveTo>
                  <a:lnTo>
                    <a:pt x="0" y="0"/>
                  </a:lnTo>
                </a:path>
              </a:pathLst>
            </a:custGeom>
            <a:ln w="3175">
              <a:solidFill>
                <a:srgbClr val="DFD9D7"/>
              </a:solidFill>
            </a:ln>
          </p:spPr>
          <p:txBody>
            <a:bodyPr wrap="square" lIns="0" tIns="0" rIns="0" bIns="0" rtlCol="0"/>
            <a:lstStyle/>
            <a:p>
              <a:endParaRPr/>
            </a:p>
          </p:txBody>
        </p:sp>
        <p:sp>
          <p:nvSpPr>
            <p:cNvPr id="17" name="object 17"/>
            <p:cNvSpPr/>
            <p:nvPr/>
          </p:nvSpPr>
          <p:spPr>
            <a:xfrm>
              <a:off x="2924555" y="2505455"/>
              <a:ext cx="1419225" cy="161925"/>
            </a:xfrm>
            <a:custGeom>
              <a:avLst/>
              <a:gdLst/>
              <a:ahLst/>
              <a:cxnLst/>
              <a:rect l="l" t="t" r="r" b="b"/>
              <a:pathLst>
                <a:path w="1419225" h="161925">
                  <a:moveTo>
                    <a:pt x="1418843" y="161543"/>
                  </a:moveTo>
                  <a:lnTo>
                    <a:pt x="1257299" y="0"/>
                  </a:lnTo>
                  <a:lnTo>
                    <a:pt x="0" y="0"/>
                  </a:lnTo>
                  <a:lnTo>
                    <a:pt x="161543" y="161543"/>
                  </a:lnTo>
                  <a:lnTo>
                    <a:pt x="1418843" y="161543"/>
                  </a:lnTo>
                  <a:close/>
                </a:path>
              </a:pathLst>
            </a:custGeom>
            <a:solidFill>
              <a:srgbClr val="A1938F"/>
            </a:solidFill>
          </p:spPr>
          <p:txBody>
            <a:bodyPr wrap="square" lIns="0" tIns="0" rIns="0" bIns="0" rtlCol="0"/>
            <a:lstStyle/>
            <a:p>
              <a:endParaRPr/>
            </a:p>
          </p:txBody>
        </p:sp>
        <p:sp>
          <p:nvSpPr>
            <p:cNvPr id="18" name="object 18"/>
            <p:cNvSpPr/>
            <p:nvPr/>
          </p:nvSpPr>
          <p:spPr>
            <a:xfrm>
              <a:off x="4181855" y="2505455"/>
              <a:ext cx="161925" cy="161925"/>
            </a:xfrm>
            <a:custGeom>
              <a:avLst/>
              <a:gdLst/>
              <a:ahLst/>
              <a:cxnLst/>
              <a:rect l="l" t="t" r="r" b="b"/>
              <a:pathLst>
                <a:path w="161925" h="161925">
                  <a:moveTo>
                    <a:pt x="161543" y="161543"/>
                  </a:moveTo>
                  <a:lnTo>
                    <a:pt x="0" y="0"/>
                  </a:lnTo>
                </a:path>
              </a:pathLst>
            </a:custGeom>
            <a:ln w="3175">
              <a:solidFill>
                <a:srgbClr val="A1938F"/>
              </a:solidFill>
            </a:ln>
          </p:spPr>
          <p:txBody>
            <a:bodyPr wrap="square" lIns="0" tIns="0" rIns="0" bIns="0" rtlCol="0"/>
            <a:lstStyle/>
            <a:p>
              <a:endParaRPr/>
            </a:p>
          </p:txBody>
        </p:sp>
        <p:sp>
          <p:nvSpPr>
            <p:cNvPr id="19" name="object 19"/>
            <p:cNvSpPr/>
            <p:nvPr/>
          </p:nvSpPr>
          <p:spPr>
            <a:xfrm>
              <a:off x="3086100" y="2667000"/>
              <a:ext cx="1257300" cy="685800"/>
            </a:xfrm>
            <a:custGeom>
              <a:avLst/>
              <a:gdLst/>
              <a:ahLst/>
              <a:cxnLst/>
              <a:rect l="l" t="t" r="r" b="b"/>
              <a:pathLst>
                <a:path w="1257300" h="685800">
                  <a:moveTo>
                    <a:pt x="1257299" y="685799"/>
                  </a:moveTo>
                  <a:lnTo>
                    <a:pt x="1257299" y="0"/>
                  </a:lnTo>
                  <a:lnTo>
                    <a:pt x="0" y="0"/>
                  </a:lnTo>
                  <a:lnTo>
                    <a:pt x="0" y="685799"/>
                  </a:lnTo>
                  <a:lnTo>
                    <a:pt x="1257299" y="685799"/>
                  </a:lnTo>
                  <a:close/>
                </a:path>
              </a:pathLst>
            </a:custGeom>
            <a:solidFill>
              <a:srgbClr val="C5BBB8"/>
            </a:solidFill>
          </p:spPr>
          <p:txBody>
            <a:bodyPr wrap="square" lIns="0" tIns="0" rIns="0" bIns="0" rtlCol="0"/>
            <a:lstStyle/>
            <a:p>
              <a:endParaRPr/>
            </a:p>
          </p:txBody>
        </p:sp>
        <p:sp>
          <p:nvSpPr>
            <p:cNvPr id="20" name="object 20"/>
            <p:cNvSpPr/>
            <p:nvPr/>
          </p:nvSpPr>
          <p:spPr>
            <a:xfrm>
              <a:off x="3086100" y="2667000"/>
              <a:ext cx="0" cy="685800"/>
            </a:xfrm>
            <a:custGeom>
              <a:avLst/>
              <a:gdLst/>
              <a:ahLst/>
              <a:cxnLst/>
              <a:rect l="l" t="t" r="r" b="b"/>
              <a:pathLst>
                <a:path h="685800">
                  <a:moveTo>
                    <a:pt x="0" y="0"/>
                  </a:moveTo>
                  <a:lnTo>
                    <a:pt x="0" y="685799"/>
                  </a:lnTo>
                </a:path>
              </a:pathLst>
            </a:custGeom>
            <a:ln w="12953">
              <a:solidFill>
                <a:srgbClr val="E7E2E1"/>
              </a:solidFill>
            </a:ln>
          </p:spPr>
          <p:txBody>
            <a:bodyPr wrap="square" lIns="0" tIns="0" rIns="0" bIns="0" rtlCol="0"/>
            <a:lstStyle/>
            <a:p>
              <a:endParaRPr/>
            </a:p>
          </p:txBody>
        </p:sp>
        <p:sp>
          <p:nvSpPr>
            <p:cNvPr id="21" name="object 21"/>
            <p:cNvSpPr/>
            <p:nvPr/>
          </p:nvSpPr>
          <p:spPr>
            <a:xfrm>
              <a:off x="3086100" y="3346322"/>
              <a:ext cx="1257300" cy="13335"/>
            </a:xfrm>
            <a:custGeom>
              <a:avLst/>
              <a:gdLst/>
              <a:ahLst/>
              <a:cxnLst/>
              <a:rect l="l" t="t" r="r" b="b"/>
              <a:pathLst>
                <a:path w="1257300" h="13335">
                  <a:moveTo>
                    <a:pt x="0" y="0"/>
                  </a:moveTo>
                  <a:lnTo>
                    <a:pt x="0" y="12953"/>
                  </a:lnTo>
                  <a:lnTo>
                    <a:pt x="1257299" y="12953"/>
                  </a:lnTo>
                  <a:lnTo>
                    <a:pt x="1257299" y="0"/>
                  </a:lnTo>
                  <a:lnTo>
                    <a:pt x="0" y="0"/>
                  </a:lnTo>
                  <a:close/>
                </a:path>
              </a:pathLst>
            </a:custGeom>
            <a:solidFill>
              <a:srgbClr val="BAAEAB"/>
            </a:solidFill>
          </p:spPr>
          <p:txBody>
            <a:bodyPr wrap="square" lIns="0" tIns="0" rIns="0" bIns="0" rtlCol="0"/>
            <a:lstStyle/>
            <a:p>
              <a:endParaRPr/>
            </a:p>
          </p:txBody>
        </p:sp>
        <p:sp>
          <p:nvSpPr>
            <p:cNvPr id="22" name="object 22"/>
            <p:cNvSpPr/>
            <p:nvPr/>
          </p:nvSpPr>
          <p:spPr>
            <a:xfrm>
              <a:off x="4343400" y="2667000"/>
              <a:ext cx="0" cy="685800"/>
            </a:xfrm>
            <a:custGeom>
              <a:avLst/>
              <a:gdLst/>
              <a:ahLst/>
              <a:cxnLst/>
              <a:rect l="l" t="t" r="r" b="b"/>
              <a:pathLst>
                <a:path h="685800">
                  <a:moveTo>
                    <a:pt x="0" y="685799"/>
                  </a:moveTo>
                  <a:lnTo>
                    <a:pt x="0" y="0"/>
                  </a:lnTo>
                </a:path>
              </a:pathLst>
            </a:custGeom>
            <a:ln w="12953">
              <a:solidFill>
                <a:srgbClr val="D4CDCA"/>
              </a:solidFill>
            </a:ln>
          </p:spPr>
          <p:txBody>
            <a:bodyPr wrap="square" lIns="0" tIns="0" rIns="0" bIns="0" rtlCol="0"/>
            <a:lstStyle/>
            <a:p>
              <a:endParaRPr/>
            </a:p>
          </p:txBody>
        </p:sp>
        <p:sp>
          <p:nvSpPr>
            <p:cNvPr id="23" name="object 23"/>
            <p:cNvSpPr/>
            <p:nvPr/>
          </p:nvSpPr>
          <p:spPr>
            <a:xfrm>
              <a:off x="3086100" y="2667000"/>
              <a:ext cx="1257300" cy="0"/>
            </a:xfrm>
            <a:custGeom>
              <a:avLst/>
              <a:gdLst/>
              <a:ahLst/>
              <a:cxnLst/>
              <a:rect l="l" t="t" r="r" b="b"/>
              <a:pathLst>
                <a:path w="1257300">
                  <a:moveTo>
                    <a:pt x="1257299" y="0"/>
                  </a:moveTo>
                  <a:lnTo>
                    <a:pt x="0" y="0"/>
                  </a:lnTo>
                </a:path>
              </a:pathLst>
            </a:custGeom>
            <a:ln w="12953">
              <a:solidFill>
                <a:srgbClr val="BAAEAB"/>
              </a:solidFill>
            </a:ln>
          </p:spPr>
          <p:txBody>
            <a:bodyPr wrap="square" lIns="0" tIns="0" rIns="0" bIns="0" rtlCol="0"/>
            <a:lstStyle/>
            <a:p>
              <a:endParaRPr/>
            </a:p>
          </p:txBody>
        </p:sp>
      </p:grpSp>
      <p:sp>
        <p:nvSpPr>
          <p:cNvPr id="24" name="object 24"/>
          <p:cNvSpPr txBox="1"/>
          <p:nvPr/>
        </p:nvSpPr>
        <p:spPr>
          <a:xfrm>
            <a:off x="4123435" y="2866376"/>
            <a:ext cx="1659467" cy="477263"/>
          </a:xfrm>
          <a:prstGeom prst="rect">
            <a:avLst/>
          </a:prstGeom>
        </p:spPr>
        <p:txBody>
          <a:bodyPr vert="horz" wrap="square" lIns="0" tIns="15447" rIns="0" bIns="0" rtlCol="0">
            <a:spAutoFit/>
          </a:bodyPr>
          <a:lstStyle/>
          <a:p>
            <a:pPr marL="109674" marR="400078">
              <a:spcBef>
                <a:spcPts val="122"/>
              </a:spcBef>
            </a:pPr>
            <a:r>
              <a:rPr sz="1500" spc="109" dirty="0">
                <a:solidFill>
                  <a:srgbClr val="ED1C24"/>
                </a:solidFill>
                <a:latin typeface="Verdana"/>
                <a:cs typeface="Verdana"/>
              </a:rPr>
              <a:t>Modular  </a:t>
            </a:r>
            <a:r>
              <a:rPr sz="1500" spc="176" dirty="0">
                <a:solidFill>
                  <a:srgbClr val="ED1C24"/>
                </a:solidFill>
                <a:latin typeface="Verdana"/>
                <a:cs typeface="Verdana"/>
              </a:rPr>
              <a:t>P</a:t>
            </a:r>
            <a:r>
              <a:rPr sz="1500" spc="97" dirty="0">
                <a:solidFill>
                  <a:srgbClr val="ED1C24"/>
                </a:solidFill>
                <a:latin typeface="Verdana"/>
                <a:cs typeface="Verdana"/>
              </a:rPr>
              <a:t>ara</a:t>
            </a:r>
            <a:r>
              <a:rPr sz="1500" spc="103" dirty="0">
                <a:solidFill>
                  <a:srgbClr val="ED1C24"/>
                </a:solidFill>
                <a:latin typeface="Verdana"/>
                <a:cs typeface="Verdana"/>
              </a:rPr>
              <a:t>d</a:t>
            </a:r>
            <a:r>
              <a:rPr sz="1500" spc="91" dirty="0">
                <a:solidFill>
                  <a:srgbClr val="ED1C24"/>
                </a:solidFill>
                <a:latin typeface="Verdana"/>
                <a:cs typeface="Verdana"/>
              </a:rPr>
              <a:t>i</a:t>
            </a:r>
            <a:r>
              <a:rPr sz="1500" spc="97" dirty="0">
                <a:solidFill>
                  <a:srgbClr val="ED1C24"/>
                </a:solidFill>
                <a:latin typeface="Verdana"/>
                <a:cs typeface="Verdana"/>
              </a:rPr>
              <a:t>g</a:t>
            </a:r>
            <a:r>
              <a:rPr sz="1500" spc="122" dirty="0">
                <a:solidFill>
                  <a:srgbClr val="ED1C24"/>
                </a:solidFill>
                <a:latin typeface="Verdana"/>
                <a:cs typeface="Verdana"/>
              </a:rPr>
              <a:t>m</a:t>
            </a:r>
            <a:endParaRPr sz="1500">
              <a:latin typeface="Verdana"/>
              <a:cs typeface="Verdana"/>
            </a:endParaRPr>
          </a:p>
        </p:txBody>
      </p:sp>
      <p:grpSp>
        <p:nvGrpSpPr>
          <p:cNvPr id="25" name="object 25"/>
          <p:cNvGrpSpPr/>
          <p:nvPr/>
        </p:nvGrpSpPr>
        <p:grpSpPr>
          <a:xfrm>
            <a:off x="5422900" y="3747274"/>
            <a:ext cx="1901613" cy="1027554"/>
            <a:chOff x="4067175" y="3533775"/>
            <a:chExt cx="1426210" cy="969010"/>
          </a:xfrm>
        </p:grpSpPr>
        <p:sp>
          <p:nvSpPr>
            <p:cNvPr id="26" name="object 26"/>
            <p:cNvSpPr/>
            <p:nvPr/>
          </p:nvSpPr>
          <p:spPr>
            <a:xfrm>
              <a:off x="4067555" y="3534155"/>
              <a:ext cx="161925" cy="962025"/>
            </a:xfrm>
            <a:custGeom>
              <a:avLst/>
              <a:gdLst/>
              <a:ahLst/>
              <a:cxnLst/>
              <a:rect l="l" t="t" r="r" b="b"/>
              <a:pathLst>
                <a:path w="161925" h="962025">
                  <a:moveTo>
                    <a:pt x="161543" y="961643"/>
                  </a:moveTo>
                  <a:lnTo>
                    <a:pt x="161543" y="161543"/>
                  </a:lnTo>
                  <a:lnTo>
                    <a:pt x="0" y="0"/>
                  </a:lnTo>
                  <a:lnTo>
                    <a:pt x="0" y="800099"/>
                  </a:lnTo>
                  <a:lnTo>
                    <a:pt x="161543" y="961643"/>
                  </a:lnTo>
                  <a:close/>
                </a:path>
              </a:pathLst>
            </a:custGeom>
            <a:solidFill>
              <a:srgbClr val="DFD9D7"/>
            </a:solidFill>
          </p:spPr>
          <p:txBody>
            <a:bodyPr wrap="square" lIns="0" tIns="0" rIns="0" bIns="0" rtlCol="0"/>
            <a:lstStyle/>
            <a:p>
              <a:endParaRPr/>
            </a:p>
          </p:txBody>
        </p:sp>
        <p:sp>
          <p:nvSpPr>
            <p:cNvPr id="27" name="object 27"/>
            <p:cNvSpPr/>
            <p:nvPr/>
          </p:nvSpPr>
          <p:spPr>
            <a:xfrm>
              <a:off x="4067555" y="3534155"/>
              <a:ext cx="161925" cy="161925"/>
            </a:xfrm>
            <a:custGeom>
              <a:avLst/>
              <a:gdLst/>
              <a:ahLst/>
              <a:cxnLst/>
              <a:rect l="l" t="t" r="r" b="b"/>
              <a:pathLst>
                <a:path w="161925" h="161925">
                  <a:moveTo>
                    <a:pt x="161543" y="161543"/>
                  </a:moveTo>
                  <a:lnTo>
                    <a:pt x="0" y="0"/>
                  </a:lnTo>
                </a:path>
              </a:pathLst>
            </a:custGeom>
            <a:ln w="3175">
              <a:solidFill>
                <a:srgbClr val="DFD9D7"/>
              </a:solidFill>
            </a:ln>
          </p:spPr>
          <p:txBody>
            <a:bodyPr wrap="square" lIns="0" tIns="0" rIns="0" bIns="0" rtlCol="0"/>
            <a:lstStyle/>
            <a:p>
              <a:endParaRPr/>
            </a:p>
          </p:txBody>
        </p:sp>
        <p:sp>
          <p:nvSpPr>
            <p:cNvPr id="28" name="object 28"/>
            <p:cNvSpPr/>
            <p:nvPr/>
          </p:nvSpPr>
          <p:spPr>
            <a:xfrm>
              <a:off x="4067555" y="3534155"/>
              <a:ext cx="1419225" cy="161925"/>
            </a:xfrm>
            <a:custGeom>
              <a:avLst/>
              <a:gdLst/>
              <a:ahLst/>
              <a:cxnLst/>
              <a:rect l="l" t="t" r="r" b="b"/>
              <a:pathLst>
                <a:path w="1419225" h="161925">
                  <a:moveTo>
                    <a:pt x="1418843" y="161543"/>
                  </a:moveTo>
                  <a:lnTo>
                    <a:pt x="1257299" y="0"/>
                  </a:lnTo>
                  <a:lnTo>
                    <a:pt x="0" y="0"/>
                  </a:lnTo>
                  <a:lnTo>
                    <a:pt x="161543" y="161543"/>
                  </a:lnTo>
                  <a:lnTo>
                    <a:pt x="1418843" y="161543"/>
                  </a:lnTo>
                  <a:close/>
                </a:path>
              </a:pathLst>
            </a:custGeom>
            <a:solidFill>
              <a:srgbClr val="A1938F"/>
            </a:solidFill>
          </p:spPr>
          <p:txBody>
            <a:bodyPr wrap="square" lIns="0" tIns="0" rIns="0" bIns="0" rtlCol="0"/>
            <a:lstStyle/>
            <a:p>
              <a:endParaRPr/>
            </a:p>
          </p:txBody>
        </p:sp>
        <p:sp>
          <p:nvSpPr>
            <p:cNvPr id="29" name="object 29"/>
            <p:cNvSpPr/>
            <p:nvPr/>
          </p:nvSpPr>
          <p:spPr>
            <a:xfrm>
              <a:off x="5324855" y="3534155"/>
              <a:ext cx="161925" cy="161925"/>
            </a:xfrm>
            <a:custGeom>
              <a:avLst/>
              <a:gdLst/>
              <a:ahLst/>
              <a:cxnLst/>
              <a:rect l="l" t="t" r="r" b="b"/>
              <a:pathLst>
                <a:path w="161925" h="161925">
                  <a:moveTo>
                    <a:pt x="161543" y="161543"/>
                  </a:moveTo>
                  <a:lnTo>
                    <a:pt x="0" y="0"/>
                  </a:lnTo>
                </a:path>
              </a:pathLst>
            </a:custGeom>
            <a:ln w="3175">
              <a:solidFill>
                <a:srgbClr val="A1938F"/>
              </a:solidFill>
            </a:ln>
          </p:spPr>
          <p:txBody>
            <a:bodyPr wrap="square" lIns="0" tIns="0" rIns="0" bIns="0" rtlCol="0"/>
            <a:lstStyle/>
            <a:p>
              <a:endParaRPr/>
            </a:p>
          </p:txBody>
        </p:sp>
        <p:sp>
          <p:nvSpPr>
            <p:cNvPr id="30" name="object 30"/>
            <p:cNvSpPr/>
            <p:nvPr/>
          </p:nvSpPr>
          <p:spPr>
            <a:xfrm>
              <a:off x="4229100" y="3695700"/>
              <a:ext cx="1257300" cy="800100"/>
            </a:xfrm>
            <a:custGeom>
              <a:avLst/>
              <a:gdLst/>
              <a:ahLst/>
              <a:cxnLst/>
              <a:rect l="l" t="t" r="r" b="b"/>
              <a:pathLst>
                <a:path w="1257300" h="800100">
                  <a:moveTo>
                    <a:pt x="1257299" y="800099"/>
                  </a:moveTo>
                  <a:lnTo>
                    <a:pt x="1257299" y="0"/>
                  </a:lnTo>
                  <a:lnTo>
                    <a:pt x="0" y="0"/>
                  </a:lnTo>
                  <a:lnTo>
                    <a:pt x="0" y="800099"/>
                  </a:lnTo>
                  <a:lnTo>
                    <a:pt x="1257299" y="800099"/>
                  </a:lnTo>
                  <a:close/>
                </a:path>
              </a:pathLst>
            </a:custGeom>
            <a:solidFill>
              <a:srgbClr val="C5BBB8"/>
            </a:solidFill>
          </p:spPr>
          <p:txBody>
            <a:bodyPr wrap="square" lIns="0" tIns="0" rIns="0" bIns="0" rtlCol="0"/>
            <a:lstStyle/>
            <a:p>
              <a:endParaRPr/>
            </a:p>
          </p:txBody>
        </p:sp>
        <p:sp>
          <p:nvSpPr>
            <p:cNvPr id="31" name="object 31"/>
            <p:cNvSpPr/>
            <p:nvPr/>
          </p:nvSpPr>
          <p:spPr>
            <a:xfrm>
              <a:off x="4229100" y="3695700"/>
              <a:ext cx="0" cy="800100"/>
            </a:xfrm>
            <a:custGeom>
              <a:avLst/>
              <a:gdLst/>
              <a:ahLst/>
              <a:cxnLst/>
              <a:rect l="l" t="t" r="r" b="b"/>
              <a:pathLst>
                <a:path h="800100">
                  <a:moveTo>
                    <a:pt x="0" y="0"/>
                  </a:moveTo>
                  <a:lnTo>
                    <a:pt x="0" y="800099"/>
                  </a:lnTo>
                </a:path>
              </a:pathLst>
            </a:custGeom>
            <a:ln w="12953">
              <a:solidFill>
                <a:srgbClr val="E7E2E1"/>
              </a:solidFill>
            </a:ln>
          </p:spPr>
          <p:txBody>
            <a:bodyPr wrap="square" lIns="0" tIns="0" rIns="0" bIns="0" rtlCol="0"/>
            <a:lstStyle/>
            <a:p>
              <a:endParaRPr/>
            </a:p>
          </p:txBody>
        </p:sp>
        <p:sp>
          <p:nvSpPr>
            <p:cNvPr id="32" name="object 32"/>
            <p:cNvSpPr/>
            <p:nvPr/>
          </p:nvSpPr>
          <p:spPr>
            <a:xfrm>
              <a:off x="4229100" y="4489322"/>
              <a:ext cx="1257300" cy="13335"/>
            </a:xfrm>
            <a:custGeom>
              <a:avLst/>
              <a:gdLst/>
              <a:ahLst/>
              <a:cxnLst/>
              <a:rect l="l" t="t" r="r" b="b"/>
              <a:pathLst>
                <a:path w="1257300" h="13335">
                  <a:moveTo>
                    <a:pt x="0" y="0"/>
                  </a:moveTo>
                  <a:lnTo>
                    <a:pt x="0" y="12953"/>
                  </a:lnTo>
                  <a:lnTo>
                    <a:pt x="1257299" y="12953"/>
                  </a:lnTo>
                  <a:lnTo>
                    <a:pt x="1257299" y="0"/>
                  </a:lnTo>
                  <a:lnTo>
                    <a:pt x="0" y="0"/>
                  </a:lnTo>
                  <a:close/>
                </a:path>
              </a:pathLst>
            </a:custGeom>
            <a:solidFill>
              <a:srgbClr val="BAAEAB"/>
            </a:solidFill>
          </p:spPr>
          <p:txBody>
            <a:bodyPr wrap="square" lIns="0" tIns="0" rIns="0" bIns="0" rtlCol="0"/>
            <a:lstStyle/>
            <a:p>
              <a:endParaRPr/>
            </a:p>
          </p:txBody>
        </p:sp>
        <p:sp>
          <p:nvSpPr>
            <p:cNvPr id="33" name="object 33"/>
            <p:cNvSpPr/>
            <p:nvPr/>
          </p:nvSpPr>
          <p:spPr>
            <a:xfrm>
              <a:off x="5486400" y="3695700"/>
              <a:ext cx="0" cy="800100"/>
            </a:xfrm>
            <a:custGeom>
              <a:avLst/>
              <a:gdLst/>
              <a:ahLst/>
              <a:cxnLst/>
              <a:rect l="l" t="t" r="r" b="b"/>
              <a:pathLst>
                <a:path h="800100">
                  <a:moveTo>
                    <a:pt x="0" y="800099"/>
                  </a:moveTo>
                  <a:lnTo>
                    <a:pt x="0" y="0"/>
                  </a:lnTo>
                </a:path>
              </a:pathLst>
            </a:custGeom>
            <a:ln w="12953">
              <a:solidFill>
                <a:srgbClr val="D4CDCA"/>
              </a:solidFill>
            </a:ln>
          </p:spPr>
          <p:txBody>
            <a:bodyPr wrap="square" lIns="0" tIns="0" rIns="0" bIns="0" rtlCol="0"/>
            <a:lstStyle/>
            <a:p>
              <a:endParaRPr/>
            </a:p>
          </p:txBody>
        </p:sp>
        <p:sp>
          <p:nvSpPr>
            <p:cNvPr id="34" name="object 34"/>
            <p:cNvSpPr/>
            <p:nvPr/>
          </p:nvSpPr>
          <p:spPr>
            <a:xfrm>
              <a:off x="4229100" y="3695700"/>
              <a:ext cx="1257300" cy="0"/>
            </a:xfrm>
            <a:custGeom>
              <a:avLst/>
              <a:gdLst/>
              <a:ahLst/>
              <a:cxnLst/>
              <a:rect l="l" t="t" r="r" b="b"/>
              <a:pathLst>
                <a:path w="1257300">
                  <a:moveTo>
                    <a:pt x="1257299" y="0"/>
                  </a:moveTo>
                  <a:lnTo>
                    <a:pt x="0" y="0"/>
                  </a:lnTo>
                </a:path>
              </a:pathLst>
            </a:custGeom>
            <a:ln w="12953">
              <a:solidFill>
                <a:srgbClr val="BAAEAB"/>
              </a:solidFill>
            </a:ln>
          </p:spPr>
          <p:txBody>
            <a:bodyPr wrap="square" lIns="0" tIns="0" rIns="0" bIns="0" rtlCol="0"/>
            <a:lstStyle/>
            <a:p>
              <a:endParaRPr/>
            </a:p>
          </p:txBody>
        </p:sp>
      </p:grpSp>
      <p:sp>
        <p:nvSpPr>
          <p:cNvPr id="35" name="object 35"/>
          <p:cNvSpPr txBox="1"/>
          <p:nvPr/>
        </p:nvSpPr>
        <p:spPr>
          <a:xfrm>
            <a:off x="5647435" y="3957228"/>
            <a:ext cx="1659467" cy="708095"/>
          </a:xfrm>
          <a:prstGeom prst="rect">
            <a:avLst/>
          </a:prstGeom>
        </p:spPr>
        <p:txBody>
          <a:bodyPr vert="horz" wrap="square" lIns="0" tIns="15447" rIns="0" bIns="0" rtlCol="0">
            <a:spAutoFit/>
          </a:bodyPr>
          <a:lstStyle/>
          <a:p>
            <a:pPr marL="109674" marR="192315">
              <a:spcBef>
                <a:spcPts val="122"/>
              </a:spcBef>
            </a:pPr>
            <a:r>
              <a:rPr sz="1500" spc="91" dirty="0">
                <a:solidFill>
                  <a:srgbClr val="ED1C24"/>
                </a:solidFill>
                <a:latin typeface="Verdana"/>
                <a:cs typeface="Verdana"/>
              </a:rPr>
              <a:t>Data  </a:t>
            </a:r>
            <a:r>
              <a:rPr sz="1500" spc="128" dirty="0">
                <a:solidFill>
                  <a:srgbClr val="ED1C24"/>
                </a:solidFill>
                <a:latin typeface="Verdana"/>
                <a:cs typeface="Verdana"/>
              </a:rPr>
              <a:t>A</a:t>
            </a:r>
            <a:r>
              <a:rPr sz="1500" spc="103" dirty="0">
                <a:solidFill>
                  <a:srgbClr val="ED1C24"/>
                </a:solidFill>
                <a:latin typeface="Verdana"/>
                <a:cs typeface="Verdana"/>
              </a:rPr>
              <a:t>bs</a:t>
            </a:r>
            <a:r>
              <a:rPr sz="1500" spc="85" dirty="0">
                <a:solidFill>
                  <a:srgbClr val="ED1C24"/>
                </a:solidFill>
                <a:latin typeface="Verdana"/>
                <a:cs typeface="Verdana"/>
              </a:rPr>
              <a:t>t</a:t>
            </a:r>
            <a:r>
              <a:rPr sz="1500" spc="97" dirty="0">
                <a:solidFill>
                  <a:srgbClr val="ED1C24"/>
                </a:solidFill>
                <a:latin typeface="Verdana"/>
                <a:cs typeface="Verdana"/>
              </a:rPr>
              <a:t>rac</a:t>
            </a:r>
            <a:r>
              <a:rPr sz="1500" spc="79" dirty="0">
                <a:solidFill>
                  <a:srgbClr val="ED1C24"/>
                </a:solidFill>
                <a:latin typeface="Verdana"/>
                <a:cs typeface="Verdana"/>
              </a:rPr>
              <a:t>t</a:t>
            </a:r>
            <a:r>
              <a:rPr sz="1500" spc="97" dirty="0">
                <a:solidFill>
                  <a:srgbClr val="ED1C24"/>
                </a:solidFill>
                <a:latin typeface="Verdana"/>
                <a:cs typeface="Verdana"/>
              </a:rPr>
              <a:t>i</a:t>
            </a:r>
            <a:r>
              <a:rPr sz="1500" spc="109" dirty="0">
                <a:solidFill>
                  <a:srgbClr val="ED1C24"/>
                </a:solidFill>
                <a:latin typeface="Verdana"/>
                <a:cs typeface="Verdana"/>
              </a:rPr>
              <a:t>o</a:t>
            </a:r>
            <a:r>
              <a:rPr sz="1500" spc="91" dirty="0">
                <a:solidFill>
                  <a:srgbClr val="ED1C24"/>
                </a:solidFill>
                <a:latin typeface="Verdana"/>
                <a:cs typeface="Verdana"/>
              </a:rPr>
              <a:t>n </a:t>
            </a:r>
            <a:r>
              <a:rPr sz="1500" spc="43" dirty="0">
                <a:solidFill>
                  <a:srgbClr val="ED1C24"/>
                </a:solidFill>
                <a:latin typeface="Times New Roman"/>
                <a:cs typeface="Times New Roman"/>
              </a:rPr>
              <a:t> </a:t>
            </a:r>
            <a:r>
              <a:rPr sz="1500" spc="109" dirty="0">
                <a:solidFill>
                  <a:srgbClr val="ED1C24"/>
                </a:solidFill>
                <a:latin typeface="Verdana"/>
                <a:cs typeface="Verdana"/>
              </a:rPr>
              <a:t>Paradigm</a:t>
            </a:r>
            <a:endParaRPr sz="1500">
              <a:latin typeface="Verdana"/>
              <a:cs typeface="Verdana"/>
            </a:endParaRPr>
          </a:p>
        </p:txBody>
      </p:sp>
      <p:grpSp>
        <p:nvGrpSpPr>
          <p:cNvPr id="36" name="object 36"/>
          <p:cNvGrpSpPr/>
          <p:nvPr/>
        </p:nvGrpSpPr>
        <p:grpSpPr>
          <a:xfrm>
            <a:off x="7099300" y="5080537"/>
            <a:ext cx="1901613" cy="1025534"/>
            <a:chOff x="5324475" y="4791075"/>
            <a:chExt cx="1426210" cy="967105"/>
          </a:xfrm>
        </p:grpSpPr>
        <p:sp>
          <p:nvSpPr>
            <p:cNvPr id="37" name="object 37"/>
            <p:cNvSpPr/>
            <p:nvPr/>
          </p:nvSpPr>
          <p:spPr>
            <a:xfrm>
              <a:off x="5324855" y="4791455"/>
              <a:ext cx="161925" cy="960119"/>
            </a:xfrm>
            <a:custGeom>
              <a:avLst/>
              <a:gdLst/>
              <a:ahLst/>
              <a:cxnLst/>
              <a:rect l="l" t="t" r="r" b="b"/>
              <a:pathLst>
                <a:path w="161925" h="960120">
                  <a:moveTo>
                    <a:pt x="161543" y="960119"/>
                  </a:moveTo>
                  <a:lnTo>
                    <a:pt x="161543" y="161543"/>
                  </a:lnTo>
                  <a:lnTo>
                    <a:pt x="0" y="0"/>
                  </a:lnTo>
                  <a:lnTo>
                    <a:pt x="0" y="798575"/>
                  </a:lnTo>
                  <a:lnTo>
                    <a:pt x="161543" y="960119"/>
                  </a:lnTo>
                  <a:close/>
                </a:path>
              </a:pathLst>
            </a:custGeom>
            <a:solidFill>
              <a:srgbClr val="DFD9D7"/>
            </a:solidFill>
          </p:spPr>
          <p:txBody>
            <a:bodyPr wrap="square" lIns="0" tIns="0" rIns="0" bIns="0" rtlCol="0"/>
            <a:lstStyle/>
            <a:p>
              <a:endParaRPr/>
            </a:p>
          </p:txBody>
        </p:sp>
        <p:sp>
          <p:nvSpPr>
            <p:cNvPr id="38" name="object 38"/>
            <p:cNvSpPr/>
            <p:nvPr/>
          </p:nvSpPr>
          <p:spPr>
            <a:xfrm>
              <a:off x="5324855" y="4791455"/>
              <a:ext cx="161925" cy="161925"/>
            </a:xfrm>
            <a:custGeom>
              <a:avLst/>
              <a:gdLst/>
              <a:ahLst/>
              <a:cxnLst/>
              <a:rect l="l" t="t" r="r" b="b"/>
              <a:pathLst>
                <a:path w="161925" h="161925">
                  <a:moveTo>
                    <a:pt x="161543" y="161543"/>
                  </a:moveTo>
                  <a:lnTo>
                    <a:pt x="0" y="0"/>
                  </a:lnTo>
                </a:path>
              </a:pathLst>
            </a:custGeom>
            <a:ln w="3175">
              <a:solidFill>
                <a:srgbClr val="DFD9D7"/>
              </a:solidFill>
            </a:ln>
          </p:spPr>
          <p:txBody>
            <a:bodyPr wrap="square" lIns="0" tIns="0" rIns="0" bIns="0" rtlCol="0"/>
            <a:lstStyle/>
            <a:p>
              <a:endParaRPr/>
            </a:p>
          </p:txBody>
        </p:sp>
        <p:sp>
          <p:nvSpPr>
            <p:cNvPr id="39" name="object 39"/>
            <p:cNvSpPr/>
            <p:nvPr/>
          </p:nvSpPr>
          <p:spPr>
            <a:xfrm>
              <a:off x="5324855" y="4791455"/>
              <a:ext cx="1419225" cy="161925"/>
            </a:xfrm>
            <a:custGeom>
              <a:avLst/>
              <a:gdLst/>
              <a:ahLst/>
              <a:cxnLst/>
              <a:rect l="l" t="t" r="r" b="b"/>
              <a:pathLst>
                <a:path w="1419225" h="161925">
                  <a:moveTo>
                    <a:pt x="1418843" y="161543"/>
                  </a:moveTo>
                  <a:lnTo>
                    <a:pt x="1257299" y="0"/>
                  </a:lnTo>
                  <a:lnTo>
                    <a:pt x="0" y="0"/>
                  </a:lnTo>
                  <a:lnTo>
                    <a:pt x="161543" y="161543"/>
                  </a:lnTo>
                  <a:lnTo>
                    <a:pt x="1418843" y="161543"/>
                  </a:lnTo>
                  <a:close/>
                </a:path>
              </a:pathLst>
            </a:custGeom>
            <a:solidFill>
              <a:srgbClr val="A1938F"/>
            </a:solidFill>
          </p:spPr>
          <p:txBody>
            <a:bodyPr wrap="square" lIns="0" tIns="0" rIns="0" bIns="0" rtlCol="0"/>
            <a:lstStyle/>
            <a:p>
              <a:endParaRPr/>
            </a:p>
          </p:txBody>
        </p:sp>
        <p:sp>
          <p:nvSpPr>
            <p:cNvPr id="40" name="object 40"/>
            <p:cNvSpPr/>
            <p:nvPr/>
          </p:nvSpPr>
          <p:spPr>
            <a:xfrm>
              <a:off x="6582155" y="4791455"/>
              <a:ext cx="161925" cy="161925"/>
            </a:xfrm>
            <a:custGeom>
              <a:avLst/>
              <a:gdLst/>
              <a:ahLst/>
              <a:cxnLst/>
              <a:rect l="l" t="t" r="r" b="b"/>
              <a:pathLst>
                <a:path w="161925" h="161925">
                  <a:moveTo>
                    <a:pt x="161543" y="161543"/>
                  </a:moveTo>
                  <a:lnTo>
                    <a:pt x="0" y="0"/>
                  </a:lnTo>
                </a:path>
              </a:pathLst>
            </a:custGeom>
            <a:ln w="3175">
              <a:solidFill>
                <a:srgbClr val="A1938F"/>
              </a:solidFill>
            </a:ln>
          </p:spPr>
          <p:txBody>
            <a:bodyPr wrap="square" lIns="0" tIns="0" rIns="0" bIns="0" rtlCol="0"/>
            <a:lstStyle/>
            <a:p>
              <a:endParaRPr/>
            </a:p>
          </p:txBody>
        </p:sp>
        <p:sp>
          <p:nvSpPr>
            <p:cNvPr id="41" name="object 41"/>
            <p:cNvSpPr/>
            <p:nvPr/>
          </p:nvSpPr>
          <p:spPr>
            <a:xfrm>
              <a:off x="5486400" y="4953000"/>
              <a:ext cx="1257300" cy="798830"/>
            </a:xfrm>
            <a:custGeom>
              <a:avLst/>
              <a:gdLst/>
              <a:ahLst/>
              <a:cxnLst/>
              <a:rect l="l" t="t" r="r" b="b"/>
              <a:pathLst>
                <a:path w="1257300" h="798829">
                  <a:moveTo>
                    <a:pt x="1257299" y="798575"/>
                  </a:moveTo>
                  <a:lnTo>
                    <a:pt x="1257299" y="0"/>
                  </a:lnTo>
                  <a:lnTo>
                    <a:pt x="0" y="0"/>
                  </a:lnTo>
                  <a:lnTo>
                    <a:pt x="0" y="798575"/>
                  </a:lnTo>
                  <a:lnTo>
                    <a:pt x="1257299" y="798575"/>
                  </a:lnTo>
                  <a:close/>
                </a:path>
              </a:pathLst>
            </a:custGeom>
            <a:solidFill>
              <a:srgbClr val="C5BBB8"/>
            </a:solidFill>
          </p:spPr>
          <p:txBody>
            <a:bodyPr wrap="square" lIns="0" tIns="0" rIns="0" bIns="0" rtlCol="0"/>
            <a:lstStyle/>
            <a:p>
              <a:endParaRPr/>
            </a:p>
          </p:txBody>
        </p:sp>
        <p:sp>
          <p:nvSpPr>
            <p:cNvPr id="42" name="object 42"/>
            <p:cNvSpPr/>
            <p:nvPr/>
          </p:nvSpPr>
          <p:spPr>
            <a:xfrm>
              <a:off x="5486400" y="4953000"/>
              <a:ext cx="0" cy="798830"/>
            </a:xfrm>
            <a:custGeom>
              <a:avLst/>
              <a:gdLst/>
              <a:ahLst/>
              <a:cxnLst/>
              <a:rect l="l" t="t" r="r" b="b"/>
              <a:pathLst>
                <a:path h="798829">
                  <a:moveTo>
                    <a:pt x="0" y="0"/>
                  </a:moveTo>
                  <a:lnTo>
                    <a:pt x="0" y="798575"/>
                  </a:lnTo>
                </a:path>
              </a:pathLst>
            </a:custGeom>
            <a:ln w="12953">
              <a:solidFill>
                <a:srgbClr val="E7E2E1"/>
              </a:solidFill>
            </a:ln>
          </p:spPr>
          <p:txBody>
            <a:bodyPr wrap="square" lIns="0" tIns="0" rIns="0" bIns="0" rtlCol="0"/>
            <a:lstStyle/>
            <a:p>
              <a:endParaRPr/>
            </a:p>
          </p:txBody>
        </p:sp>
        <p:sp>
          <p:nvSpPr>
            <p:cNvPr id="43" name="object 43"/>
            <p:cNvSpPr/>
            <p:nvPr/>
          </p:nvSpPr>
          <p:spPr>
            <a:xfrm>
              <a:off x="5486400" y="5745098"/>
              <a:ext cx="1257300" cy="13335"/>
            </a:xfrm>
            <a:custGeom>
              <a:avLst/>
              <a:gdLst/>
              <a:ahLst/>
              <a:cxnLst/>
              <a:rect l="l" t="t" r="r" b="b"/>
              <a:pathLst>
                <a:path w="1257300" h="13335">
                  <a:moveTo>
                    <a:pt x="0" y="0"/>
                  </a:moveTo>
                  <a:lnTo>
                    <a:pt x="0" y="12953"/>
                  </a:lnTo>
                  <a:lnTo>
                    <a:pt x="1257299" y="12953"/>
                  </a:lnTo>
                  <a:lnTo>
                    <a:pt x="1257299" y="0"/>
                  </a:lnTo>
                  <a:lnTo>
                    <a:pt x="0" y="0"/>
                  </a:lnTo>
                  <a:close/>
                </a:path>
              </a:pathLst>
            </a:custGeom>
            <a:solidFill>
              <a:srgbClr val="BAAEAB"/>
            </a:solidFill>
          </p:spPr>
          <p:txBody>
            <a:bodyPr wrap="square" lIns="0" tIns="0" rIns="0" bIns="0" rtlCol="0"/>
            <a:lstStyle/>
            <a:p>
              <a:endParaRPr/>
            </a:p>
          </p:txBody>
        </p:sp>
        <p:sp>
          <p:nvSpPr>
            <p:cNvPr id="44" name="object 44"/>
            <p:cNvSpPr/>
            <p:nvPr/>
          </p:nvSpPr>
          <p:spPr>
            <a:xfrm>
              <a:off x="6743700" y="4953000"/>
              <a:ext cx="0" cy="798830"/>
            </a:xfrm>
            <a:custGeom>
              <a:avLst/>
              <a:gdLst/>
              <a:ahLst/>
              <a:cxnLst/>
              <a:rect l="l" t="t" r="r" b="b"/>
              <a:pathLst>
                <a:path h="798829">
                  <a:moveTo>
                    <a:pt x="0" y="798575"/>
                  </a:moveTo>
                  <a:lnTo>
                    <a:pt x="0" y="0"/>
                  </a:lnTo>
                </a:path>
              </a:pathLst>
            </a:custGeom>
            <a:ln w="12953">
              <a:solidFill>
                <a:srgbClr val="D4CDCA"/>
              </a:solidFill>
            </a:ln>
          </p:spPr>
          <p:txBody>
            <a:bodyPr wrap="square" lIns="0" tIns="0" rIns="0" bIns="0" rtlCol="0"/>
            <a:lstStyle/>
            <a:p>
              <a:endParaRPr/>
            </a:p>
          </p:txBody>
        </p:sp>
        <p:sp>
          <p:nvSpPr>
            <p:cNvPr id="45" name="object 45"/>
            <p:cNvSpPr/>
            <p:nvPr/>
          </p:nvSpPr>
          <p:spPr>
            <a:xfrm>
              <a:off x="5486400" y="4953000"/>
              <a:ext cx="1257300" cy="0"/>
            </a:xfrm>
            <a:custGeom>
              <a:avLst/>
              <a:gdLst/>
              <a:ahLst/>
              <a:cxnLst/>
              <a:rect l="l" t="t" r="r" b="b"/>
              <a:pathLst>
                <a:path w="1257300">
                  <a:moveTo>
                    <a:pt x="1257299" y="0"/>
                  </a:moveTo>
                  <a:lnTo>
                    <a:pt x="0" y="0"/>
                  </a:lnTo>
                </a:path>
              </a:pathLst>
            </a:custGeom>
            <a:ln w="12953">
              <a:solidFill>
                <a:srgbClr val="BAAEAB"/>
              </a:solidFill>
            </a:ln>
          </p:spPr>
          <p:txBody>
            <a:bodyPr wrap="square" lIns="0" tIns="0" rIns="0" bIns="0" rtlCol="0"/>
            <a:lstStyle/>
            <a:p>
              <a:endParaRPr/>
            </a:p>
          </p:txBody>
        </p:sp>
      </p:grpSp>
      <p:sp>
        <p:nvSpPr>
          <p:cNvPr id="46" name="object 46"/>
          <p:cNvSpPr txBox="1"/>
          <p:nvPr/>
        </p:nvSpPr>
        <p:spPr>
          <a:xfrm>
            <a:off x="7323835" y="5290489"/>
            <a:ext cx="1659467" cy="708095"/>
          </a:xfrm>
          <a:prstGeom prst="rect">
            <a:avLst/>
          </a:prstGeom>
        </p:spPr>
        <p:txBody>
          <a:bodyPr vert="horz" wrap="square" lIns="0" tIns="15447" rIns="0" bIns="0" rtlCol="0">
            <a:spAutoFit/>
          </a:bodyPr>
          <a:lstStyle/>
          <a:p>
            <a:pPr marL="109674" marR="400078">
              <a:spcBef>
                <a:spcPts val="122"/>
              </a:spcBef>
            </a:pPr>
            <a:r>
              <a:rPr sz="1500" spc="91" dirty="0">
                <a:solidFill>
                  <a:srgbClr val="ED1C24"/>
                </a:solidFill>
                <a:latin typeface="Verdana"/>
                <a:cs typeface="Verdana"/>
              </a:rPr>
              <a:t>Object  </a:t>
            </a:r>
            <a:r>
              <a:rPr sz="1500" spc="97" dirty="0">
                <a:solidFill>
                  <a:srgbClr val="ED1C24"/>
                </a:solidFill>
                <a:latin typeface="Verdana"/>
                <a:cs typeface="Verdana"/>
              </a:rPr>
              <a:t>Oriented  </a:t>
            </a:r>
            <a:r>
              <a:rPr sz="1500" spc="176" dirty="0">
                <a:solidFill>
                  <a:srgbClr val="ED1C24"/>
                </a:solidFill>
                <a:latin typeface="Verdana"/>
                <a:cs typeface="Verdana"/>
              </a:rPr>
              <a:t>P</a:t>
            </a:r>
            <a:r>
              <a:rPr sz="1500" spc="97" dirty="0">
                <a:solidFill>
                  <a:srgbClr val="ED1C24"/>
                </a:solidFill>
                <a:latin typeface="Verdana"/>
                <a:cs typeface="Verdana"/>
              </a:rPr>
              <a:t>ara</a:t>
            </a:r>
            <a:r>
              <a:rPr sz="1500" spc="103" dirty="0">
                <a:solidFill>
                  <a:srgbClr val="ED1C24"/>
                </a:solidFill>
                <a:latin typeface="Verdana"/>
                <a:cs typeface="Verdana"/>
              </a:rPr>
              <a:t>d</a:t>
            </a:r>
            <a:r>
              <a:rPr sz="1500" spc="91" dirty="0">
                <a:solidFill>
                  <a:srgbClr val="ED1C24"/>
                </a:solidFill>
                <a:latin typeface="Verdana"/>
                <a:cs typeface="Verdana"/>
              </a:rPr>
              <a:t>i</a:t>
            </a:r>
            <a:r>
              <a:rPr sz="1500" spc="97" dirty="0">
                <a:solidFill>
                  <a:srgbClr val="ED1C24"/>
                </a:solidFill>
                <a:latin typeface="Verdana"/>
                <a:cs typeface="Verdana"/>
              </a:rPr>
              <a:t>g</a:t>
            </a:r>
            <a:r>
              <a:rPr sz="1500" spc="122" dirty="0">
                <a:solidFill>
                  <a:srgbClr val="ED1C24"/>
                </a:solidFill>
                <a:latin typeface="Verdana"/>
                <a:cs typeface="Verdana"/>
              </a:rPr>
              <a:t>m</a:t>
            </a:r>
            <a:endParaRPr sz="1500">
              <a:latin typeface="Verdana"/>
              <a:cs typeface="Verdana"/>
            </a:endParaRPr>
          </a:p>
        </p:txBody>
      </p:sp>
      <p:sp>
        <p:nvSpPr>
          <p:cNvPr id="47" name="object 47"/>
          <p:cNvSpPr/>
          <p:nvPr/>
        </p:nvSpPr>
        <p:spPr>
          <a:xfrm>
            <a:off x="3955289" y="2458859"/>
            <a:ext cx="4122420" cy="2672584"/>
          </a:xfrm>
          <a:custGeom>
            <a:avLst/>
            <a:gdLst/>
            <a:ahLst/>
            <a:cxnLst/>
            <a:rect l="l" t="t" r="r" b="b"/>
            <a:pathLst>
              <a:path w="3091815" h="2520315">
                <a:moveTo>
                  <a:pt x="10668" y="6096"/>
                </a:moveTo>
                <a:lnTo>
                  <a:pt x="10668" y="3048"/>
                </a:lnTo>
                <a:lnTo>
                  <a:pt x="6096" y="0"/>
                </a:lnTo>
                <a:lnTo>
                  <a:pt x="3048" y="0"/>
                </a:lnTo>
                <a:lnTo>
                  <a:pt x="0" y="4572"/>
                </a:lnTo>
                <a:lnTo>
                  <a:pt x="0" y="7620"/>
                </a:lnTo>
                <a:lnTo>
                  <a:pt x="4572" y="10668"/>
                </a:lnTo>
                <a:lnTo>
                  <a:pt x="7620" y="10668"/>
                </a:lnTo>
                <a:lnTo>
                  <a:pt x="10668" y="6096"/>
                </a:lnTo>
                <a:close/>
              </a:path>
              <a:path w="3091815" h="2520315">
                <a:moveTo>
                  <a:pt x="25146" y="18288"/>
                </a:moveTo>
                <a:lnTo>
                  <a:pt x="25146" y="15240"/>
                </a:lnTo>
                <a:lnTo>
                  <a:pt x="22860" y="13716"/>
                </a:lnTo>
                <a:lnTo>
                  <a:pt x="21336" y="12192"/>
                </a:lnTo>
                <a:lnTo>
                  <a:pt x="18288" y="12192"/>
                </a:lnTo>
                <a:lnTo>
                  <a:pt x="16764" y="14478"/>
                </a:lnTo>
                <a:lnTo>
                  <a:pt x="14478" y="16002"/>
                </a:lnTo>
                <a:lnTo>
                  <a:pt x="15240" y="19050"/>
                </a:lnTo>
                <a:lnTo>
                  <a:pt x="16764" y="21336"/>
                </a:lnTo>
                <a:lnTo>
                  <a:pt x="19050" y="22860"/>
                </a:lnTo>
                <a:lnTo>
                  <a:pt x="22098" y="22098"/>
                </a:lnTo>
                <a:lnTo>
                  <a:pt x="23622" y="20574"/>
                </a:lnTo>
                <a:lnTo>
                  <a:pt x="25146" y="18288"/>
                </a:lnTo>
                <a:close/>
              </a:path>
              <a:path w="3091815" h="2520315">
                <a:moveTo>
                  <a:pt x="40386" y="30480"/>
                </a:moveTo>
                <a:lnTo>
                  <a:pt x="39624" y="27432"/>
                </a:lnTo>
                <a:lnTo>
                  <a:pt x="38100" y="25908"/>
                </a:lnTo>
                <a:lnTo>
                  <a:pt x="35814" y="24384"/>
                </a:lnTo>
                <a:lnTo>
                  <a:pt x="32766" y="24384"/>
                </a:lnTo>
                <a:lnTo>
                  <a:pt x="31242" y="26670"/>
                </a:lnTo>
                <a:lnTo>
                  <a:pt x="29718" y="28194"/>
                </a:lnTo>
                <a:lnTo>
                  <a:pt x="29718" y="31242"/>
                </a:lnTo>
                <a:lnTo>
                  <a:pt x="32004" y="32766"/>
                </a:lnTo>
                <a:lnTo>
                  <a:pt x="33528" y="35052"/>
                </a:lnTo>
                <a:lnTo>
                  <a:pt x="36576" y="34290"/>
                </a:lnTo>
                <a:lnTo>
                  <a:pt x="38862" y="32766"/>
                </a:lnTo>
                <a:lnTo>
                  <a:pt x="40386" y="30480"/>
                </a:lnTo>
                <a:close/>
              </a:path>
              <a:path w="3091815" h="2520315">
                <a:moveTo>
                  <a:pt x="54864" y="42672"/>
                </a:moveTo>
                <a:lnTo>
                  <a:pt x="54864" y="39624"/>
                </a:lnTo>
                <a:lnTo>
                  <a:pt x="52578" y="38100"/>
                </a:lnTo>
                <a:lnTo>
                  <a:pt x="50292" y="35814"/>
                </a:lnTo>
                <a:lnTo>
                  <a:pt x="47244" y="36576"/>
                </a:lnTo>
                <a:lnTo>
                  <a:pt x="45720" y="38100"/>
                </a:lnTo>
                <a:lnTo>
                  <a:pt x="44196" y="40386"/>
                </a:lnTo>
                <a:lnTo>
                  <a:pt x="44958" y="43434"/>
                </a:lnTo>
                <a:lnTo>
                  <a:pt x="46482" y="44958"/>
                </a:lnTo>
                <a:lnTo>
                  <a:pt x="48768" y="46482"/>
                </a:lnTo>
                <a:lnTo>
                  <a:pt x="51816" y="46482"/>
                </a:lnTo>
                <a:lnTo>
                  <a:pt x="53340" y="44196"/>
                </a:lnTo>
                <a:lnTo>
                  <a:pt x="54864" y="42672"/>
                </a:lnTo>
                <a:close/>
              </a:path>
              <a:path w="3091815" h="2520315">
                <a:moveTo>
                  <a:pt x="70104" y="54102"/>
                </a:moveTo>
                <a:lnTo>
                  <a:pt x="69342" y="51816"/>
                </a:lnTo>
                <a:lnTo>
                  <a:pt x="67818" y="49530"/>
                </a:lnTo>
                <a:lnTo>
                  <a:pt x="67056" y="49530"/>
                </a:lnTo>
                <a:lnTo>
                  <a:pt x="65532" y="48006"/>
                </a:lnTo>
                <a:lnTo>
                  <a:pt x="62484" y="48768"/>
                </a:lnTo>
                <a:lnTo>
                  <a:pt x="60960" y="50292"/>
                </a:lnTo>
                <a:lnTo>
                  <a:pt x="59436" y="52578"/>
                </a:lnTo>
                <a:lnTo>
                  <a:pt x="59436" y="55626"/>
                </a:lnTo>
                <a:lnTo>
                  <a:pt x="61722" y="57150"/>
                </a:lnTo>
                <a:lnTo>
                  <a:pt x="63246" y="58674"/>
                </a:lnTo>
                <a:lnTo>
                  <a:pt x="66294" y="58674"/>
                </a:lnTo>
                <a:lnTo>
                  <a:pt x="67818" y="56388"/>
                </a:lnTo>
                <a:lnTo>
                  <a:pt x="70104" y="54102"/>
                </a:lnTo>
                <a:close/>
              </a:path>
              <a:path w="3091815" h="2520315">
                <a:moveTo>
                  <a:pt x="84582" y="66294"/>
                </a:moveTo>
                <a:lnTo>
                  <a:pt x="84582" y="63246"/>
                </a:lnTo>
                <a:lnTo>
                  <a:pt x="80010" y="60198"/>
                </a:lnTo>
                <a:lnTo>
                  <a:pt x="76962" y="60198"/>
                </a:lnTo>
                <a:lnTo>
                  <a:pt x="73914" y="64770"/>
                </a:lnTo>
                <a:lnTo>
                  <a:pt x="73914" y="67818"/>
                </a:lnTo>
                <a:lnTo>
                  <a:pt x="78486" y="70866"/>
                </a:lnTo>
                <a:lnTo>
                  <a:pt x="81534" y="70866"/>
                </a:lnTo>
                <a:lnTo>
                  <a:pt x="84582" y="66294"/>
                </a:lnTo>
                <a:close/>
              </a:path>
              <a:path w="3091815" h="2520315">
                <a:moveTo>
                  <a:pt x="99060" y="78486"/>
                </a:moveTo>
                <a:lnTo>
                  <a:pt x="99060" y="75438"/>
                </a:lnTo>
                <a:lnTo>
                  <a:pt x="96774" y="73914"/>
                </a:lnTo>
                <a:lnTo>
                  <a:pt x="95250" y="72390"/>
                </a:lnTo>
                <a:lnTo>
                  <a:pt x="92202" y="72390"/>
                </a:lnTo>
                <a:lnTo>
                  <a:pt x="88392" y="76200"/>
                </a:lnTo>
                <a:lnTo>
                  <a:pt x="89154" y="79248"/>
                </a:lnTo>
                <a:lnTo>
                  <a:pt x="90678" y="81534"/>
                </a:lnTo>
                <a:lnTo>
                  <a:pt x="92964" y="83058"/>
                </a:lnTo>
                <a:lnTo>
                  <a:pt x="96012" y="82296"/>
                </a:lnTo>
                <a:lnTo>
                  <a:pt x="97536" y="80772"/>
                </a:lnTo>
                <a:lnTo>
                  <a:pt x="99060" y="78486"/>
                </a:lnTo>
                <a:close/>
              </a:path>
              <a:path w="3091815" h="2520315">
                <a:moveTo>
                  <a:pt x="114300" y="90678"/>
                </a:moveTo>
                <a:lnTo>
                  <a:pt x="113538" y="87630"/>
                </a:lnTo>
                <a:lnTo>
                  <a:pt x="112014" y="86106"/>
                </a:lnTo>
                <a:lnTo>
                  <a:pt x="109728" y="84582"/>
                </a:lnTo>
                <a:lnTo>
                  <a:pt x="106680" y="84582"/>
                </a:lnTo>
                <a:lnTo>
                  <a:pt x="105156" y="86868"/>
                </a:lnTo>
                <a:lnTo>
                  <a:pt x="103632" y="88392"/>
                </a:lnTo>
                <a:lnTo>
                  <a:pt x="103632" y="91440"/>
                </a:lnTo>
                <a:lnTo>
                  <a:pt x="105918" y="92964"/>
                </a:lnTo>
                <a:lnTo>
                  <a:pt x="107442" y="95250"/>
                </a:lnTo>
                <a:lnTo>
                  <a:pt x="110490" y="94488"/>
                </a:lnTo>
                <a:lnTo>
                  <a:pt x="112776" y="92964"/>
                </a:lnTo>
                <a:lnTo>
                  <a:pt x="114300" y="90678"/>
                </a:lnTo>
                <a:close/>
              </a:path>
              <a:path w="3091815" h="2520315">
                <a:moveTo>
                  <a:pt x="128778" y="102870"/>
                </a:moveTo>
                <a:lnTo>
                  <a:pt x="128778" y="99822"/>
                </a:lnTo>
                <a:lnTo>
                  <a:pt x="126492" y="98298"/>
                </a:lnTo>
                <a:lnTo>
                  <a:pt x="124206" y="96012"/>
                </a:lnTo>
                <a:lnTo>
                  <a:pt x="121158" y="96774"/>
                </a:lnTo>
                <a:lnTo>
                  <a:pt x="119634" y="98298"/>
                </a:lnTo>
                <a:lnTo>
                  <a:pt x="118110" y="100584"/>
                </a:lnTo>
                <a:lnTo>
                  <a:pt x="118110" y="103632"/>
                </a:lnTo>
                <a:lnTo>
                  <a:pt x="122682" y="106680"/>
                </a:lnTo>
                <a:lnTo>
                  <a:pt x="125730" y="106680"/>
                </a:lnTo>
                <a:lnTo>
                  <a:pt x="127254" y="104394"/>
                </a:lnTo>
                <a:lnTo>
                  <a:pt x="128778" y="102870"/>
                </a:lnTo>
                <a:close/>
              </a:path>
              <a:path w="3091815" h="2520315">
                <a:moveTo>
                  <a:pt x="144018" y="114300"/>
                </a:moveTo>
                <a:lnTo>
                  <a:pt x="143256" y="112014"/>
                </a:lnTo>
                <a:lnTo>
                  <a:pt x="139446" y="108204"/>
                </a:lnTo>
                <a:lnTo>
                  <a:pt x="136398" y="108966"/>
                </a:lnTo>
                <a:lnTo>
                  <a:pt x="132588" y="112776"/>
                </a:lnTo>
                <a:lnTo>
                  <a:pt x="133350" y="115824"/>
                </a:lnTo>
                <a:lnTo>
                  <a:pt x="135636" y="117348"/>
                </a:lnTo>
                <a:lnTo>
                  <a:pt x="137160" y="118872"/>
                </a:lnTo>
                <a:lnTo>
                  <a:pt x="140208" y="118872"/>
                </a:lnTo>
                <a:lnTo>
                  <a:pt x="141732" y="116586"/>
                </a:lnTo>
                <a:lnTo>
                  <a:pt x="144018" y="114300"/>
                </a:lnTo>
                <a:close/>
              </a:path>
              <a:path w="3091815" h="2520315">
                <a:moveTo>
                  <a:pt x="158496" y="126492"/>
                </a:moveTo>
                <a:lnTo>
                  <a:pt x="158496" y="123444"/>
                </a:lnTo>
                <a:lnTo>
                  <a:pt x="153924" y="120396"/>
                </a:lnTo>
                <a:lnTo>
                  <a:pt x="150876" y="120396"/>
                </a:lnTo>
                <a:lnTo>
                  <a:pt x="147828" y="124968"/>
                </a:lnTo>
                <a:lnTo>
                  <a:pt x="147828" y="128016"/>
                </a:lnTo>
                <a:lnTo>
                  <a:pt x="152400" y="131064"/>
                </a:lnTo>
                <a:lnTo>
                  <a:pt x="155448" y="131064"/>
                </a:lnTo>
                <a:lnTo>
                  <a:pt x="158496" y="126492"/>
                </a:lnTo>
                <a:close/>
              </a:path>
              <a:path w="3091815" h="2520315">
                <a:moveTo>
                  <a:pt x="172974" y="138684"/>
                </a:moveTo>
                <a:lnTo>
                  <a:pt x="172974" y="135636"/>
                </a:lnTo>
                <a:lnTo>
                  <a:pt x="170688" y="134112"/>
                </a:lnTo>
                <a:lnTo>
                  <a:pt x="169164" y="132588"/>
                </a:lnTo>
                <a:lnTo>
                  <a:pt x="166116" y="132588"/>
                </a:lnTo>
                <a:lnTo>
                  <a:pt x="162306" y="136398"/>
                </a:lnTo>
                <a:lnTo>
                  <a:pt x="163068" y="139446"/>
                </a:lnTo>
                <a:lnTo>
                  <a:pt x="164592" y="141732"/>
                </a:lnTo>
                <a:lnTo>
                  <a:pt x="166878" y="143256"/>
                </a:lnTo>
                <a:lnTo>
                  <a:pt x="169926" y="142494"/>
                </a:lnTo>
                <a:lnTo>
                  <a:pt x="171450" y="140970"/>
                </a:lnTo>
                <a:lnTo>
                  <a:pt x="172974" y="138684"/>
                </a:lnTo>
                <a:close/>
              </a:path>
              <a:path w="3091815" h="2520315">
                <a:moveTo>
                  <a:pt x="188214" y="150876"/>
                </a:moveTo>
                <a:lnTo>
                  <a:pt x="187452" y="147828"/>
                </a:lnTo>
                <a:lnTo>
                  <a:pt x="185928" y="146304"/>
                </a:lnTo>
                <a:lnTo>
                  <a:pt x="183642" y="144780"/>
                </a:lnTo>
                <a:lnTo>
                  <a:pt x="180594" y="144780"/>
                </a:lnTo>
                <a:lnTo>
                  <a:pt x="179070" y="147066"/>
                </a:lnTo>
                <a:lnTo>
                  <a:pt x="177546" y="148590"/>
                </a:lnTo>
                <a:lnTo>
                  <a:pt x="177546" y="151638"/>
                </a:lnTo>
                <a:lnTo>
                  <a:pt x="179832" y="153162"/>
                </a:lnTo>
                <a:lnTo>
                  <a:pt x="181356" y="155448"/>
                </a:lnTo>
                <a:lnTo>
                  <a:pt x="184404" y="154686"/>
                </a:lnTo>
                <a:lnTo>
                  <a:pt x="188214" y="150876"/>
                </a:lnTo>
                <a:close/>
              </a:path>
              <a:path w="3091815" h="2520315">
                <a:moveTo>
                  <a:pt x="202692" y="163068"/>
                </a:moveTo>
                <a:lnTo>
                  <a:pt x="202692" y="160020"/>
                </a:lnTo>
                <a:lnTo>
                  <a:pt x="200406" y="158496"/>
                </a:lnTo>
                <a:lnTo>
                  <a:pt x="198120" y="156210"/>
                </a:lnTo>
                <a:lnTo>
                  <a:pt x="195072" y="156972"/>
                </a:lnTo>
                <a:lnTo>
                  <a:pt x="193548" y="158496"/>
                </a:lnTo>
                <a:lnTo>
                  <a:pt x="192024" y="160782"/>
                </a:lnTo>
                <a:lnTo>
                  <a:pt x="192024" y="163830"/>
                </a:lnTo>
                <a:lnTo>
                  <a:pt x="196596" y="166878"/>
                </a:lnTo>
                <a:lnTo>
                  <a:pt x="199644" y="166878"/>
                </a:lnTo>
                <a:lnTo>
                  <a:pt x="201168" y="164592"/>
                </a:lnTo>
                <a:lnTo>
                  <a:pt x="202692" y="163068"/>
                </a:lnTo>
                <a:close/>
              </a:path>
              <a:path w="3091815" h="2520315">
                <a:moveTo>
                  <a:pt x="217170" y="175260"/>
                </a:moveTo>
                <a:lnTo>
                  <a:pt x="217170" y="172212"/>
                </a:lnTo>
                <a:lnTo>
                  <a:pt x="213360" y="168402"/>
                </a:lnTo>
                <a:lnTo>
                  <a:pt x="210312" y="168402"/>
                </a:lnTo>
                <a:lnTo>
                  <a:pt x="208788" y="170688"/>
                </a:lnTo>
                <a:lnTo>
                  <a:pt x="206502" y="172974"/>
                </a:lnTo>
                <a:lnTo>
                  <a:pt x="207264" y="176022"/>
                </a:lnTo>
                <a:lnTo>
                  <a:pt x="208788" y="177546"/>
                </a:lnTo>
                <a:lnTo>
                  <a:pt x="211074" y="179070"/>
                </a:lnTo>
                <a:lnTo>
                  <a:pt x="214122" y="179070"/>
                </a:lnTo>
                <a:lnTo>
                  <a:pt x="215646" y="176784"/>
                </a:lnTo>
                <a:lnTo>
                  <a:pt x="217170" y="175260"/>
                </a:lnTo>
                <a:close/>
              </a:path>
              <a:path w="3091815" h="2520315">
                <a:moveTo>
                  <a:pt x="232410" y="186690"/>
                </a:moveTo>
                <a:lnTo>
                  <a:pt x="231648" y="183642"/>
                </a:lnTo>
                <a:lnTo>
                  <a:pt x="230124" y="182118"/>
                </a:lnTo>
                <a:lnTo>
                  <a:pt x="227838" y="180594"/>
                </a:lnTo>
                <a:lnTo>
                  <a:pt x="224790" y="180594"/>
                </a:lnTo>
                <a:lnTo>
                  <a:pt x="221742" y="185166"/>
                </a:lnTo>
                <a:lnTo>
                  <a:pt x="221742" y="188214"/>
                </a:lnTo>
                <a:lnTo>
                  <a:pt x="224028" y="189738"/>
                </a:lnTo>
                <a:lnTo>
                  <a:pt x="225552" y="191262"/>
                </a:lnTo>
                <a:lnTo>
                  <a:pt x="228600" y="191262"/>
                </a:lnTo>
                <a:lnTo>
                  <a:pt x="230886" y="188976"/>
                </a:lnTo>
                <a:lnTo>
                  <a:pt x="232410" y="186690"/>
                </a:lnTo>
                <a:close/>
              </a:path>
              <a:path w="3091815" h="2520315">
                <a:moveTo>
                  <a:pt x="246888" y="198882"/>
                </a:moveTo>
                <a:lnTo>
                  <a:pt x="246888" y="195834"/>
                </a:lnTo>
                <a:lnTo>
                  <a:pt x="244602" y="194310"/>
                </a:lnTo>
                <a:lnTo>
                  <a:pt x="243078" y="192786"/>
                </a:lnTo>
                <a:lnTo>
                  <a:pt x="240030" y="192786"/>
                </a:lnTo>
                <a:lnTo>
                  <a:pt x="236220" y="196596"/>
                </a:lnTo>
                <a:lnTo>
                  <a:pt x="236982" y="199644"/>
                </a:lnTo>
                <a:lnTo>
                  <a:pt x="238506" y="201930"/>
                </a:lnTo>
                <a:lnTo>
                  <a:pt x="240792" y="203454"/>
                </a:lnTo>
                <a:lnTo>
                  <a:pt x="243840" y="202692"/>
                </a:lnTo>
                <a:lnTo>
                  <a:pt x="245364" y="201168"/>
                </a:lnTo>
                <a:lnTo>
                  <a:pt x="246888" y="198882"/>
                </a:lnTo>
                <a:close/>
              </a:path>
              <a:path w="3091815" h="2520315">
                <a:moveTo>
                  <a:pt x="262128" y="211074"/>
                </a:moveTo>
                <a:lnTo>
                  <a:pt x="261366" y="208026"/>
                </a:lnTo>
                <a:lnTo>
                  <a:pt x="259842" y="206502"/>
                </a:lnTo>
                <a:lnTo>
                  <a:pt x="257556" y="204978"/>
                </a:lnTo>
                <a:lnTo>
                  <a:pt x="254508" y="204978"/>
                </a:lnTo>
                <a:lnTo>
                  <a:pt x="252984" y="207264"/>
                </a:lnTo>
                <a:lnTo>
                  <a:pt x="251460" y="208788"/>
                </a:lnTo>
                <a:lnTo>
                  <a:pt x="251460" y="211836"/>
                </a:lnTo>
                <a:lnTo>
                  <a:pt x="253746" y="213360"/>
                </a:lnTo>
                <a:lnTo>
                  <a:pt x="255270" y="215646"/>
                </a:lnTo>
                <a:lnTo>
                  <a:pt x="258318" y="214884"/>
                </a:lnTo>
                <a:lnTo>
                  <a:pt x="262128" y="211074"/>
                </a:lnTo>
                <a:close/>
              </a:path>
              <a:path w="3091815" h="2520315">
                <a:moveTo>
                  <a:pt x="276606" y="223266"/>
                </a:moveTo>
                <a:lnTo>
                  <a:pt x="276606" y="220218"/>
                </a:lnTo>
                <a:lnTo>
                  <a:pt x="274320" y="218694"/>
                </a:lnTo>
                <a:lnTo>
                  <a:pt x="272034" y="216408"/>
                </a:lnTo>
                <a:lnTo>
                  <a:pt x="268986" y="217170"/>
                </a:lnTo>
                <a:lnTo>
                  <a:pt x="267462" y="218694"/>
                </a:lnTo>
                <a:lnTo>
                  <a:pt x="265938" y="220980"/>
                </a:lnTo>
                <a:lnTo>
                  <a:pt x="265938" y="224028"/>
                </a:lnTo>
                <a:lnTo>
                  <a:pt x="270510" y="227076"/>
                </a:lnTo>
                <a:lnTo>
                  <a:pt x="273558" y="227076"/>
                </a:lnTo>
                <a:lnTo>
                  <a:pt x="275082" y="224790"/>
                </a:lnTo>
                <a:lnTo>
                  <a:pt x="276606" y="223266"/>
                </a:lnTo>
                <a:close/>
              </a:path>
              <a:path w="3091815" h="2520315">
                <a:moveTo>
                  <a:pt x="291084" y="235458"/>
                </a:moveTo>
                <a:lnTo>
                  <a:pt x="291084" y="232410"/>
                </a:lnTo>
                <a:lnTo>
                  <a:pt x="287274" y="228600"/>
                </a:lnTo>
                <a:lnTo>
                  <a:pt x="284226" y="228600"/>
                </a:lnTo>
                <a:lnTo>
                  <a:pt x="282702" y="230886"/>
                </a:lnTo>
                <a:lnTo>
                  <a:pt x="280416" y="233172"/>
                </a:lnTo>
                <a:lnTo>
                  <a:pt x="281178" y="236220"/>
                </a:lnTo>
                <a:lnTo>
                  <a:pt x="282702" y="237744"/>
                </a:lnTo>
                <a:lnTo>
                  <a:pt x="284988" y="239268"/>
                </a:lnTo>
                <a:lnTo>
                  <a:pt x="288036" y="239268"/>
                </a:lnTo>
                <a:lnTo>
                  <a:pt x="289560" y="236982"/>
                </a:lnTo>
                <a:lnTo>
                  <a:pt x="291084" y="235458"/>
                </a:lnTo>
                <a:close/>
              </a:path>
              <a:path w="3091815" h="2520315">
                <a:moveTo>
                  <a:pt x="306324" y="246888"/>
                </a:moveTo>
                <a:lnTo>
                  <a:pt x="305562" y="243840"/>
                </a:lnTo>
                <a:lnTo>
                  <a:pt x="304038" y="242316"/>
                </a:lnTo>
                <a:lnTo>
                  <a:pt x="301752" y="240792"/>
                </a:lnTo>
                <a:lnTo>
                  <a:pt x="298704" y="240792"/>
                </a:lnTo>
                <a:lnTo>
                  <a:pt x="295656" y="245364"/>
                </a:lnTo>
                <a:lnTo>
                  <a:pt x="295656" y="248412"/>
                </a:lnTo>
                <a:lnTo>
                  <a:pt x="297942" y="249936"/>
                </a:lnTo>
                <a:lnTo>
                  <a:pt x="299466" y="251460"/>
                </a:lnTo>
                <a:lnTo>
                  <a:pt x="302514" y="251460"/>
                </a:lnTo>
                <a:lnTo>
                  <a:pt x="304800" y="249174"/>
                </a:lnTo>
                <a:lnTo>
                  <a:pt x="306324" y="246888"/>
                </a:lnTo>
                <a:close/>
              </a:path>
              <a:path w="3091815" h="2520315">
                <a:moveTo>
                  <a:pt x="320802" y="259080"/>
                </a:moveTo>
                <a:lnTo>
                  <a:pt x="320802" y="256032"/>
                </a:lnTo>
                <a:lnTo>
                  <a:pt x="318516" y="254508"/>
                </a:lnTo>
                <a:lnTo>
                  <a:pt x="316992" y="252984"/>
                </a:lnTo>
                <a:lnTo>
                  <a:pt x="313944" y="252984"/>
                </a:lnTo>
                <a:lnTo>
                  <a:pt x="310134" y="256794"/>
                </a:lnTo>
                <a:lnTo>
                  <a:pt x="310134" y="259842"/>
                </a:lnTo>
                <a:lnTo>
                  <a:pt x="312420" y="262128"/>
                </a:lnTo>
                <a:lnTo>
                  <a:pt x="314706" y="263652"/>
                </a:lnTo>
                <a:lnTo>
                  <a:pt x="317754" y="262890"/>
                </a:lnTo>
                <a:lnTo>
                  <a:pt x="319278" y="261366"/>
                </a:lnTo>
                <a:lnTo>
                  <a:pt x="320802" y="259080"/>
                </a:lnTo>
                <a:close/>
              </a:path>
              <a:path w="3091815" h="2520315">
                <a:moveTo>
                  <a:pt x="336042" y="271272"/>
                </a:moveTo>
                <a:lnTo>
                  <a:pt x="335280" y="268224"/>
                </a:lnTo>
                <a:lnTo>
                  <a:pt x="333756" y="266700"/>
                </a:lnTo>
                <a:lnTo>
                  <a:pt x="331470" y="265176"/>
                </a:lnTo>
                <a:lnTo>
                  <a:pt x="328422" y="265176"/>
                </a:lnTo>
                <a:lnTo>
                  <a:pt x="326898" y="267462"/>
                </a:lnTo>
                <a:lnTo>
                  <a:pt x="325374" y="268986"/>
                </a:lnTo>
                <a:lnTo>
                  <a:pt x="325374" y="272034"/>
                </a:lnTo>
                <a:lnTo>
                  <a:pt x="327660" y="273558"/>
                </a:lnTo>
                <a:lnTo>
                  <a:pt x="329184" y="275844"/>
                </a:lnTo>
                <a:lnTo>
                  <a:pt x="332232" y="275082"/>
                </a:lnTo>
                <a:lnTo>
                  <a:pt x="336042" y="271272"/>
                </a:lnTo>
                <a:close/>
              </a:path>
              <a:path w="3091815" h="2520315">
                <a:moveTo>
                  <a:pt x="350520" y="283464"/>
                </a:moveTo>
                <a:lnTo>
                  <a:pt x="350520" y="280416"/>
                </a:lnTo>
                <a:lnTo>
                  <a:pt x="348234" y="278892"/>
                </a:lnTo>
                <a:lnTo>
                  <a:pt x="345948" y="276606"/>
                </a:lnTo>
                <a:lnTo>
                  <a:pt x="342900" y="277368"/>
                </a:lnTo>
                <a:lnTo>
                  <a:pt x="341376" y="278892"/>
                </a:lnTo>
                <a:lnTo>
                  <a:pt x="339852" y="281178"/>
                </a:lnTo>
                <a:lnTo>
                  <a:pt x="339852" y="284226"/>
                </a:lnTo>
                <a:lnTo>
                  <a:pt x="344424" y="287274"/>
                </a:lnTo>
                <a:lnTo>
                  <a:pt x="347472" y="287274"/>
                </a:lnTo>
                <a:lnTo>
                  <a:pt x="348996" y="284988"/>
                </a:lnTo>
                <a:lnTo>
                  <a:pt x="350520" y="283464"/>
                </a:lnTo>
                <a:close/>
              </a:path>
              <a:path w="3091815" h="2520315">
                <a:moveTo>
                  <a:pt x="364998" y="295656"/>
                </a:moveTo>
                <a:lnTo>
                  <a:pt x="364998" y="292608"/>
                </a:lnTo>
                <a:lnTo>
                  <a:pt x="361188" y="288798"/>
                </a:lnTo>
                <a:lnTo>
                  <a:pt x="358140" y="288798"/>
                </a:lnTo>
                <a:lnTo>
                  <a:pt x="356616" y="291084"/>
                </a:lnTo>
                <a:lnTo>
                  <a:pt x="354330" y="293370"/>
                </a:lnTo>
                <a:lnTo>
                  <a:pt x="355092" y="296418"/>
                </a:lnTo>
                <a:lnTo>
                  <a:pt x="356616" y="297942"/>
                </a:lnTo>
                <a:lnTo>
                  <a:pt x="358902" y="299466"/>
                </a:lnTo>
                <a:lnTo>
                  <a:pt x="361950" y="299466"/>
                </a:lnTo>
                <a:lnTo>
                  <a:pt x="363474" y="297180"/>
                </a:lnTo>
                <a:lnTo>
                  <a:pt x="364998" y="295656"/>
                </a:lnTo>
                <a:close/>
              </a:path>
              <a:path w="3091815" h="2520315">
                <a:moveTo>
                  <a:pt x="380238" y="307086"/>
                </a:moveTo>
                <a:lnTo>
                  <a:pt x="379476" y="304038"/>
                </a:lnTo>
                <a:lnTo>
                  <a:pt x="377952" y="302514"/>
                </a:lnTo>
                <a:lnTo>
                  <a:pt x="375666" y="300990"/>
                </a:lnTo>
                <a:lnTo>
                  <a:pt x="372618" y="300990"/>
                </a:lnTo>
                <a:lnTo>
                  <a:pt x="369570" y="305562"/>
                </a:lnTo>
                <a:lnTo>
                  <a:pt x="369570" y="308610"/>
                </a:lnTo>
                <a:lnTo>
                  <a:pt x="371856" y="310134"/>
                </a:lnTo>
                <a:lnTo>
                  <a:pt x="373380" y="311658"/>
                </a:lnTo>
                <a:lnTo>
                  <a:pt x="376428" y="311658"/>
                </a:lnTo>
                <a:lnTo>
                  <a:pt x="378714" y="309372"/>
                </a:lnTo>
                <a:lnTo>
                  <a:pt x="380238" y="307086"/>
                </a:lnTo>
                <a:close/>
              </a:path>
              <a:path w="3091815" h="2520315">
                <a:moveTo>
                  <a:pt x="394716" y="319278"/>
                </a:moveTo>
                <a:lnTo>
                  <a:pt x="394716" y="316230"/>
                </a:lnTo>
                <a:lnTo>
                  <a:pt x="392430" y="314706"/>
                </a:lnTo>
                <a:lnTo>
                  <a:pt x="390906" y="313182"/>
                </a:lnTo>
                <a:lnTo>
                  <a:pt x="387858" y="313182"/>
                </a:lnTo>
                <a:lnTo>
                  <a:pt x="384048" y="316992"/>
                </a:lnTo>
                <a:lnTo>
                  <a:pt x="384048" y="320040"/>
                </a:lnTo>
                <a:lnTo>
                  <a:pt x="386334" y="322326"/>
                </a:lnTo>
                <a:lnTo>
                  <a:pt x="388620" y="323850"/>
                </a:lnTo>
                <a:lnTo>
                  <a:pt x="391668" y="323088"/>
                </a:lnTo>
                <a:lnTo>
                  <a:pt x="393192" y="321564"/>
                </a:lnTo>
                <a:lnTo>
                  <a:pt x="394716" y="319278"/>
                </a:lnTo>
                <a:close/>
              </a:path>
              <a:path w="3091815" h="2520315">
                <a:moveTo>
                  <a:pt x="409956" y="331470"/>
                </a:moveTo>
                <a:lnTo>
                  <a:pt x="409194" y="328422"/>
                </a:lnTo>
                <a:lnTo>
                  <a:pt x="407670" y="326898"/>
                </a:lnTo>
                <a:lnTo>
                  <a:pt x="405384" y="325374"/>
                </a:lnTo>
                <a:lnTo>
                  <a:pt x="402336" y="325374"/>
                </a:lnTo>
                <a:lnTo>
                  <a:pt x="400812" y="327660"/>
                </a:lnTo>
                <a:lnTo>
                  <a:pt x="399288" y="329184"/>
                </a:lnTo>
                <a:lnTo>
                  <a:pt x="399288" y="332232"/>
                </a:lnTo>
                <a:lnTo>
                  <a:pt x="403098" y="336042"/>
                </a:lnTo>
                <a:lnTo>
                  <a:pt x="406146" y="335280"/>
                </a:lnTo>
                <a:lnTo>
                  <a:pt x="409956" y="331470"/>
                </a:lnTo>
                <a:close/>
              </a:path>
              <a:path w="3091815" h="2520315">
                <a:moveTo>
                  <a:pt x="424434" y="343662"/>
                </a:moveTo>
                <a:lnTo>
                  <a:pt x="424434" y="340614"/>
                </a:lnTo>
                <a:lnTo>
                  <a:pt x="422148" y="339090"/>
                </a:lnTo>
                <a:lnTo>
                  <a:pt x="419862" y="336804"/>
                </a:lnTo>
                <a:lnTo>
                  <a:pt x="416814" y="337566"/>
                </a:lnTo>
                <a:lnTo>
                  <a:pt x="415290" y="339090"/>
                </a:lnTo>
                <a:lnTo>
                  <a:pt x="413766" y="341376"/>
                </a:lnTo>
                <a:lnTo>
                  <a:pt x="413766" y="344424"/>
                </a:lnTo>
                <a:lnTo>
                  <a:pt x="418338" y="347472"/>
                </a:lnTo>
                <a:lnTo>
                  <a:pt x="420624" y="347472"/>
                </a:lnTo>
                <a:lnTo>
                  <a:pt x="424434" y="343662"/>
                </a:lnTo>
                <a:close/>
              </a:path>
              <a:path w="3091815" h="2520315">
                <a:moveTo>
                  <a:pt x="438912" y="355854"/>
                </a:moveTo>
                <a:lnTo>
                  <a:pt x="438912" y="352806"/>
                </a:lnTo>
                <a:lnTo>
                  <a:pt x="435102" y="348996"/>
                </a:lnTo>
                <a:lnTo>
                  <a:pt x="432054" y="348996"/>
                </a:lnTo>
                <a:lnTo>
                  <a:pt x="430530" y="351282"/>
                </a:lnTo>
                <a:lnTo>
                  <a:pt x="428244" y="353568"/>
                </a:lnTo>
                <a:lnTo>
                  <a:pt x="429006" y="356616"/>
                </a:lnTo>
                <a:lnTo>
                  <a:pt x="430530" y="358140"/>
                </a:lnTo>
                <a:lnTo>
                  <a:pt x="432816" y="359664"/>
                </a:lnTo>
                <a:lnTo>
                  <a:pt x="435864" y="359664"/>
                </a:lnTo>
                <a:lnTo>
                  <a:pt x="437388" y="357378"/>
                </a:lnTo>
                <a:lnTo>
                  <a:pt x="438912" y="355854"/>
                </a:lnTo>
                <a:close/>
              </a:path>
              <a:path w="3091815" h="2520315">
                <a:moveTo>
                  <a:pt x="454152" y="367284"/>
                </a:moveTo>
                <a:lnTo>
                  <a:pt x="453390" y="364236"/>
                </a:lnTo>
                <a:lnTo>
                  <a:pt x="451866" y="362712"/>
                </a:lnTo>
                <a:lnTo>
                  <a:pt x="449580" y="361188"/>
                </a:lnTo>
                <a:lnTo>
                  <a:pt x="446532" y="361188"/>
                </a:lnTo>
                <a:lnTo>
                  <a:pt x="443484" y="365760"/>
                </a:lnTo>
                <a:lnTo>
                  <a:pt x="443484" y="368808"/>
                </a:lnTo>
                <a:lnTo>
                  <a:pt x="445770" y="370332"/>
                </a:lnTo>
                <a:lnTo>
                  <a:pt x="447294" y="371856"/>
                </a:lnTo>
                <a:lnTo>
                  <a:pt x="450342" y="371856"/>
                </a:lnTo>
                <a:lnTo>
                  <a:pt x="451866" y="369570"/>
                </a:lnTo>
                <a:lnTo>
                  <a:pt x="454152" y="367284"/>
                </a:lnTo>
                <a:close/>
              </a:path>
              <a:path w="3091815" h="2520315">
                <a:moveTo>
                  <a:pt x="468630" y="379476"/>
                </a:moveTo>
                <a:lnTo>
                  <a:pt x="468630" y="376428"/>
                </a:lnTo>
                <a:lnTo>
                  <a:pt x="464058" y="373380"/>
                </a:lnTo>
                <a:lnTo>
                  <a:pt x="461772" y="373380"/>
                </a:lnTo>
                <a:lnTo>
                  <a:pt x="457962" y="377190"/>
                </a:lnTo>
                <a:lnTo>
                  <a:pt x="457962" y="380238"/>
                </a:lnTo>
                <a:lnTo>
                  <a:pt x="460248" y="382524"/>
                </a:lnTo>
                <a:lnTo>
                  <a:pt x="462534" y="384048"/>
                </a:lnTo>
                <a:lnTo>
                  <a:pt x="465582" y="383286"/>
                </a:lnTo>
                <a:lnTo>
                  <a:pt x="467106" y="381762"/>
                </a:lnTo>
                <a:lnTo>
                  <a:pt x="468630" y="379476"/>
                </a:lnTo>
                <a:close/>
              </a:path>
              <a:path w="3091815" h="2520315">
                <a:moveTo>
                  <a:pt x="483108" y="391668"/>
                </a:moveTo>
                <a:lnTo>
                  <a:pt x="483108" y="388620"/>
                </a:lnTo>
                <a:lnTo>
                  <a:pt x="480822" y="387096"/>
                </a:lnTo>
                <a:lnTo>
                  <a:pt x="479298" y="385572"/>
                </a:lnTo>
                <a:lnTo>
                  <a:pt x="476250" y="385572"/>
                </a:lnTo>
                <a:lnTo>
                  <a:pt x="474726" y="387858"/>
                </a:lnTo>
                <a:lnTo>
                  <a:pt x="472440" y="389382"/>
                </a:lnTo>
                <a:lnTo>
                  <a:pt x="473202" y="392430"/>
                </a:lnTo>
                <a:lnTo>
                  <a:pt x="477012" y="396240"/>
                </a:lnTo>
                <a:lnTo>
                  <a:pt x="480060" y="395478"/>
                </a:lnTo>
                <a:lnTo>
                  <a:pt x="481584" y="393954"/>
                </a:lnTo>
                <a:lnTo>
                  <a:pt x="483108" y="391668"/>
                </a:lnTo>
                <a:close/>
              </a:path>
              <a:path w="3091815" h="2520315">
                <a:moveTo>
                  <a:pt x="498348" y="403860"/>
                </a:moveTo>
                <a:lnTo>
                  <a:pt x="498348" y="400812"/>
                </a:lnTo>
                <a:lnTo>
                  <a:pt x="496062" y="399288"/>
                </a:lnTo>
                <a:lnTo>
                  <a:pt x="493776" y="397002"/>
                </a:lnTo>
                <a:lnTo>
                  <a:pt x="490728" y="397764"/>
                </a:lnTo>
                <a:lnTo>
                  <a:pt x="489204" y="399288"/>
                </a:lnTo>
                <a:lnTo>
                  <a:pt x="487680" y="401574"/>
                </a:lnTo>
                <a:lnTo>
                  <a:pt x="487680" y="404622"/>
                </a:lnTo>
                <a:lnTo>
                  <a:pt x="489966" y="406146"/>
                </a:lnTo>
                <a:lnTo>
                  <a:pt x="491490" y="407670"/>
                </a:lnTo>
                <a:lnTo>
                  <a:pt x="494538" y="407670"/>
                </a:lnTo>
                <a:lnTo>
                  <a:pt x="498348" y="403860"/>
                </a:lnTo>
                <a:close/>
              </a:path>
              <a:path w="3091815" h="2520315">
                <a:moveTo>
                  <a:pt x="512826" y="416052"/>
                </a:moveTo>
                <a:lnTo>
                  <a:pt x="512826" y="413004"/>
                </a:lnTo>
                <a:lnTo>
                  <a:pt x="509016" y="409194"/>
                </a:lnTo>
                <a:lnTo>
                  <a:pt x="505968" y="409194"/>
                </a:lnTo>
                <a:lnTo>
                  <a:pt x="503682" y="411480"/>
                </a:lnTo>
                <a:lnTo>
                  <a:pt x="502158" y="413766"/>
                </a:lnTo>
                <a:lnTo>
                  <a:pt x="502920" y="416814"/>
                </a:lnTo>
                <a:lnTo>
                  <a:pt x="504444" y="418338"/>
                </a:lnTo>
                <a:lnTo>
                  <a:pt x="506730" y="419862"/>
                </a:lnTo>
                <a:lnTo>
                  <a:pt x="509778" y="419862"/>
                </a:lnTo>
                <a:lnTo>
                  <a:pt x="511302" y="417576"/>
                </a:lnTo>
                <a:lnTo>
                  <a:pt x="512826" y="416052"/>
                </a:lnTo>
                <a:close/>
              </a:path>
              <a:path w="3091815" h="2520315">
                <a:moveTo>
                  <a:pt x="528066" y="427482"/>
                </a:moveTo>
                <a:lnTo>
                  <a:pt x="527304" y="424434"/>
                </a:lnTo>
                <a:lnTo>
                  <a:pt x="525780" y="422910"/>
                </a:lnTo>
                <a:lnTo>
                  <a:pt x="523494" y="421386"/>
                </a:lnTo>
                <a:lnTo>
                  <a:pt x="520446" y="421386"/>
                </a:lnTo>
                <a:lnTo>
                  <a:pt x="517398" y="425958"/>
                </a:lnTo>
                <a:lnTo>
                  <a:pt x="517398" y="429006"/>
                </a:lnTo>
                <a:lnTo>
                  <a:pt x="519684" y="430530"/>
                </a:lnTo>
                <a:lnTo>
                  <a:pt x="521208" y="432054"/>
                </a:lnTo>
                <a:lnTo>
                  <a:pt x="524256" y="432054"/>
                </a:lnTo>
                <a:lnTo>
                  <a:pt x="525780" y="429768"/>
                </a:lnTo>
                <a:lnTo>
                  <a:pt x="528066" y="427482"/>
                </a:lnTo>
                <a:close/>
              </a:path>
              <a:path w="3091815" h="2520315">
                <a:moveTo>
                  <a:pt x="542544" y="439674"/>
                </a:moveTo>
                <a:lnTo>
                  <a:pt x="542544" y="436626"/>
                </a:lnTo>
                <a:lnTo>
                  <a:pt x="537972" y="433578"/>
                </a:lnTo>
                <a:lnTo>
                  <a:pt x="534924" y="433578"/>
                </a:lnTo>
                <a:lnTo>
                  <a:pt x="533400" y="435864"/>
                </a:lnTo>
                <a:lnTo>
                  <a:pt x="531876" y="437388"/>
                </a:lnTo>
                <a:lnTo>
                  <a:pt x="531876" y="440436"/>
                </a:lnTo>
                <a:lnTo>
                  <a:pt x="534162" y="442722"/>
                </a:lnTo>
                <a:lnTo>
                  <a:pt x="536448" y="444246"/>
                </a:lnTo>
                <a:lnTo>
                  <a:pt x="539496" y="443484"/>
                </a:lnTo>
                <a:lnTo>
                  <a:pt x="541020" y="441960"/>
                </a:lnTo>
                <a:lnTo>
                  <a:pt x="542544" y="439674"/>
                </a:lnTo>
                <a:close/>
              </a:path>
              <a:path w="3091815" h="2520315">
                <a:moveTo>
                  <a:pt x="557022" y="451866"/>
                </a:moveTo>
                <a:lnTo>
                  <a:pt x="557022" y="448818"/>
                </a:lnTo>
                <a:lnTo>
                  <a:pt x="554736" y="447294"/>
                </a:lnTo>
                <a:lnTo>
                  <a:pt x="553212" y="445770"/>
                </a:lnTo>
                <a:lnTo>
                  <a:pt x="550164" y="445770"/>
                </a:lnTo>
                <a:lnTo>
                  <a:pt x="548640" y="448056"/>
                </a:lnTo>
                <a:lnTo>
                  <a:pt x="546354" y="449580"/>
                </a:lnTo>
                <a:lnTo>
                  <a:pt x="547116" y="452628"/>
                </a:lnTo>
                <a:lnTo>
                  <a:pt x="550926" y="456438"/>
                </a:lnTo>
                <a:lnTo>
                  <a:pt x="553974" y="455676"/>
                </a:lnTo>
                <a:lnTo>
                  <a:pt x="555498" y="454152"/>
                </a:lnTo>
                <a:lnTo>
                  <a:pt x="557022" y="451866"/>
                </a:lnTo>
                <a:close/>
              </a:path>
              <a:path w="3091815" h="2520315">
                <a:moveTo>
                  <a:pt x="572262" y="464058"/>
                </a:moveTo>
                <a:lnTo>
                  <a:pt x="571500" y="461010"/>
                </a:lnTo>
                <a:lnTo>
                  <a:pt x="567690" y="457200"/>
                </a:lnTo>
                <a:lnTo>
                  <a:pt x="564642" y="457962"/>
                </a:lnTo>
                <a:lnTo>
                  <a:pt x="563118" y="459486"/>
                </a:lnTo>
                <a:lnTo>
                  <a:pt x="561594" y="461772"/>
                </a:lnTo>
                <a:lnTo>
                  <a:pt x="561594" y="464820"/>
                </a:lnTo>
                <a:lnTo>
                  <a:pt x="563880" y="466344"/>
                </a:lnTo>
                <a:lnTo>
                  <a:pt x="565404" y="467868"/>
                </a:lnTo>
                <a:lnTo>
                  <a:pt x="568452" y="467868"/>
                </a:lnTo>
                <a:lnTo>
                  <a:pt x="572262" y="464058"/>
                </a:lnTo>
                <a:close/>
              </a:path>
              <a:path w="3091815" h="2520315">
                <a:moveTo>
                  <a:pt x="586740" y="476250"/>
                </a:moveTo>
                <a:lnTo>
                  <a:pt x="586740" y="473202"/>
                </a:lnTo>
                <a:lnTo>
                  <a:pt x="582930" y="469392"/>
                </a:lnTo>
                <a:lnTo>
                  <a:pt x="579882" y="469392"/>
                </a:lnTo>
                <a:lnTo>
                  <a:pt x="577596" y="471678"/>
                </a:lnTo>
                <a:lnTo>
                  <a:pt x="576072" y="473964"/>
                </a:lnTo>
                <a:lnTo>
                  <a:pt x="576834" y="477012"/>
                </a:lnTo>
                <a:lnTo>
                  <a:pt x="578358" y="478536"/>
                </a:lnTo>
                <a:lnTo>
                  <a:pt x="580644" y="480060"/>
                </a:lnTo>
                <a:lnTo>
                  <a:pt x="583692" y="480060"/>
                </a:lnTo>
                <a:lnTo>
                  <a:pt x="585216" y="477774"/>
                </a:lnTo>
                <a:lnTo>
                  <a:pt x="586740" y="476250"/>
                </a:lnTo>
                <a:close/>
              </a:path>
              <a:path w="3091815" h="2520315">
                <a:moveTo>
                  <a:pt x="601980" y="487680"/>
                </a:moveTo>
                <a:lnTo>
                  <a:pt x="601218" y="484632"/>
                </a:lnTo>
                <a:lnTo>
                  <a:pt x="599694" y="483108"/>
                </a:lnTo>
                <a:lnTo>
                  <a:pt x="597408" y="481584"/>
                </a:lnTo>
                <a:lnTo>
                  <a:pt x="594360" y="481584"/>
                </a:lnTo>
                <a:lnTo>
                  <a:pt x="591312" y="486156"/>
                </a:lnTo>
                <a:lnTo>
                  <a:pt x="591312" y="489204"/>
                </a:lnTo>
                <a:lnTo>
                  <a:pt x="593598" y="490728"/>
                </a:lnTo>
                <a:lnTo>
                  <a:pt x="595122" y="492252"/>
                </a:lnTo>
                <a:lnTo>
                  <a:pt x="598170" y="492252"/>
                </a:lnTo>
                <a:lnTo>
                  <a:pt x="599694" y="489966"/>
                </a:lnTo>
                <a:lnTo>
                  <a:pt x="601980" y="487680"/>
                </a:lnTo>
                <a:close/>
              </a:path>
              <a:path w="3091815" h="2520315">
                <a:moveTo>
                  <a:pt x="616458" y="499872"/>
                </a:moveTo>
                <a:lnTo>
                  <a:pt x="616458" y="496824"/>
                </a:lnTo>
                <a:lnTo>
                  <a:pt x="611886" y="493776"/>
                </a:lnTo>
                <a:lnTo>
                  <a:pt x="608838" y="493776"/>
                </a:lnTo>
                <a:lnTo>
                  <a:pt x="607314" y="496062"/>
                </a:lnTo>
                <a:lnTo>
                  <a:pt x="605790" y="497586"/>
                </a:lnTo>
                <a:lnTo>
                  <a:pt x="605790" y="500634"/>
                </a:lnTo>
                <a:lnTo>
                  <a:pt x="608076" y="502920"/>
                </a:lnTo>
                <a:lnTo>
                  <a:pt x="610362" y="504444"/>
                </a:lnTo>
                <a:lnTo>
                  <a:pt x="613410" y="503682"/>
                </a:lnTo>
                <a:lnTo>
                  <a:pt x="614934" y="502158"/>
                </a:lnTo>
                <a:lnTo>
                  <a:pt x="616458" y="499872"/>
                </a:lnTo>
                <a:close/>
              </a:path>
              <a:path w="3091815" h="2520315">
                <a:moveTo>
                  <a:pt x="630936" y="512064"/>
                </a:moveTo>
                <a:lnTo>
                  <a:pt x="630936" y="509016"/>
                </a:lnTo>
                <a:lnTo>
                  <a:pt x="628650" y="507492"/>
                </a:lnTo>
                <a:lnTo>
                  <a:pt x="627126" y="505968"/>
                </a:lnTo>
                <a:lnTo>
                  <a:pt x="624078" y="505968"/>
                </a:lnTo>
                <a:lnTo>
                  <a:pt x="622554" y="508254"/>
                </a:lnTo>
                <a:lnTo>
                  <a:pt x="620268" y="509778"/>
                </a:lnTo>
                <a:lnTo>
                  <a:pt x="621030" y="512826"/>
                </a:lnTo>
                <a:lnTo>
                  <a:pt x="624840" y="516636"/>
                </a:lnTo>
                <a:lnTo>
                  <a:pt x="627888" y="515874"/>
                </a:lnTo>
                <a:lnTo>
                  <a:pt x="629412" y="514350"/>
                </a:lnTo>
                <a:lnTo>
                  <a:pt x="630936" y="512064"/>
                </a:lnTo>
                <a:close/>
              </a:path>
              <a:path w="3091815" h="2520315">
                <a:moveTo>
                  <a:pt x="646176" y="524256"/>
                </a:moveTo>
                <a:lnTo>
                  <a:pt x="645414" y="521208"/>
                </a:lnTo>
                <a:lnTo>
                  <a:pt x="641604" y="517398"/>
                </a:lnTo>
                <a:lnTo>
                  <a:pt x="638556" y="518160"/>
                </a:lnTo>
                <a:lnTo>
                  <a:pt x="637032" y="519684"/>
                </a:lnTo>
                <a:lnTo>
                  <a:pt x="635508" y="521970"/>
                </a:lnTo>
                <a:lnTo>
                  <a:pt x="635508" y="525018"/>
                </a:lnTo>
                <a:lnTo>
                  <a:pt x="637794" y="526542"/>
                </a:lnTo>
                <a:lnTo>
                  <a:pt x="639318" y="528066"/>
                </a:lnTo>
                <a:lnTo>
                  <a:pt x="642366" y="528066"/>
                </a:lnTo>
                <a:lnTo>
                  <a:pt x="646176" y="524256"/>
                </a:lnTo>
                <a:close/>
              </a:path>
              <a:path w="3091815" h="2520315">
                <a:moveTo>
                  <a:pt x="660654" y="536448"/>
                </a:moveTo>
                <a:lnTo>
                  <a:pt x="660654" y="533400"/>
                </a:lnTo>
                <a:lnTo>
                  <a:pt x="656844" y="529590"/>
                </a:lnTo>
                <a:lnTo>
                  <a:pt x="653796" y="529590"/>
                </a:lnTo>
                <a:lnTo>
                  <a:pt x="651510" y="531876"/>
                </a:lnTo>
                <a:lnTo>
                  <a:pt x="649986" y="534162"/>
                </a:lnTo>
                <a:lnTo>
                  <a:pt x="649986" y="537210"/>
                </a:lnTo>
                <a:lnTo>
                  <a:pt x="654558" y="540258"/>
                </a:lnTo>
                <a:lnTo>
                  <a:pt x="657606" y="540258"/>
                </a:lnTo>
                <a:lnTo>
                  <a:pt x="659130" y="537972"/>
                </a:lnTo>
                <a:lnTo>
                  <a:pt x="660654" y="536448"/>
                </a:lnTo>
                <a:close/>
              </a:path>
              <a:path w="3091815" h="2520315">
                <a:moveTo>
                  <a:pt x="675894" y="547878"/>
                </a:moveTo>
                <a:lnTo>
                  <a:pt x="675132" y="544830"/>
                </a:lnTo>
                <a:lnTo>
                  <a:pt x="673608" y="543306"/>
                </a:lnTo>
                <a:lnTo>
                  <a:pt x="671322" y="541782"/>
                </a:lnTo>
                <a:lnTo>
                  <a:pt x="668274" y="541782"/>
                </a:lnTo>
                <a:lnTo>
                  <a:pt x="665226" y="546354"/>
                </a:lnTo>
                <a:lnTo>
                  <a:pt x="665226" y="549402"/>
                </a:lnTo>
                <a:lnTo>
                  <a:pt x="667512" y="550926"/>
                </a:lnTo>
                <a:lnTo>
                  <a:pt x="669036" y="552450"/>
                </a:lnTo>
                <a:lnTo>
                  <a:pt x="672084" y="552450"/>
                </a:lnTo>
                <a:lnTo>
                  <a:pt x="673608" y="550164"/>
                </a:lnTo>
                <a:lnTo>
                  <a:pt x="675894" y="547878"/>
                </a:lnTo>
                <a:close/>
              </a:path>
              <a:path w="3091815" h="2520315">
                <a:moveTo>
                  <a:pt x="690372" y="560070"/>
                </a:moveTo>
                <a:lnTo>
                  <a:pt x="690372" y="557022"/>
                </a:lnTo>
                <a:lnTo>
                  <a:pt x="685800" y="553974"/>
                </a:lnTo>
                <a:lnTo>
                  <a:pt x="682752" y="553974"/>
                </a:lnTo>
                <a:lnTo>
                  <a:pt x="681228" y="556260"/>
                </a:lnTo>
                <a:lnTo>
                  <a:pt x="679704" y="557784"/>
                </a:lnTo>
                <a:lnTo>
                  <a:pt x="679704" y="560832"/>
                </a:lnTo>
                <a:lnTo>
                  <a:pt x="681990" y="563118"/>
                </a:lnTo>
                <a:lnTo>
                  <a:pt x="684276" y="564642"/>
                </a:lnTo>
                <a:lnTo>
                  <a:pt x="686562" y="563880"/>
                </a:lnTo>
                <a:lnTo>
                  <a:pt x="688848" y="562356"/>
                </a:lnTo>
                <a:lnTo>
                  <a:pt x="690372" y="560070"/>
                </a:lnTo>
                <a:close/>
              </a:path>
              <a:path w="3091815" h="2520315">
                <a:moveTo>
                  <a:pt x="704850" y="572262"/>
                </a:moveTo>
                <a:lnTo>
                  <a:pt x="704850" y="569214"/>
                </a:lnTo>
                <a:lnTo>
                  <a:pt x="702564" y="567690"/>
                </a:lnTo>
                <a:lnTo>
                  <a:pt x="701040" y="566166"/>
                </a:lnTo>
                <a:lnTo>
                  <a:pt x="697992" y="566166"/>
                </a:lnTo>
                <a:lnTo>
                  <a:pt x="696468" y="568452"/>
                </a:lnTo>
                <a:lnTo>
                  <a:pt x="694182" y="569976"/>
                </a:lnTo>
                <a:lnTo>
                  <a:pt x="694944" y="573024"/>
                </a:lnTo>
                <a:lnTo>
                  <a:pt x="698754" y="576834"/>
                </a:lnTo>
                <a:lnTo>
                  <a:pt x="701802" y="576072"/>
                </a:lnTo>
                <a:lnTo>
                  <a:pt x="703326" y="574548"/>
                </a:lnTo>
                <a:lnTo>
                  <a:pt x="704850" y="572262"/>
                </a:lnTo>
                <a:close/>
              </a:path>
              <a:path w="3091815" h="2520315">
                <a:moveTo>
                  <a:pt x="720090" y="584454"/>
                </a:moveTo>
                <a:lnTo>
                  <a:pt x="719328" y="581406"/>
                </a:lnTo>
                <a:lnTo>
                  <a:pt x="715518" y="577596"/>
                </a:lnTo>
                <a:lnTo>
                  <a:pt x="712470" y="578358"/>
                </a:lnTo>
                <a:lnTo>
                  <a:pt x="710946" y="579882"/>
                </a:lnTo>
                <a:lnTo>
                  <a:pt x="709422" y="582168"/>
                </a:lnTo>
                <a:lnTo>
                  <a:pt x="709422" y="585216"/>
                </a:lnTo>
                <a:lnTo>
                  <a:pt x="711708" y="586740"/>
                </a:lnTo>
                <a:lnTo>
                  <a:pt x="713232" y="588264"/>
                </a:lnTo>
                <a:lnTo>
                  <a:pt x="716280" y="588264"/>
                </a:lnTo>
                <a:lnTo>
                  <a:pt x="717804" y="585978"/>
                </a:lnTo>
                <a:lnTo>
                  <a:pt x="720090" y="584454"/>
                </a:lnTo>
                <a:close/>
              </a:path>
              <a:path w="3091815" h="2520315">
                <a:moveTo>
                  <a:pt x="734568" y="596646"/>
                </a:moveTo>
                <a:lnTo>
                  <a:pt x="734568" y="593598"/>
                </a:lnTo>
                <a:lnTo>
                  <a:pt x="732282" y="591312"/>
                </a:lnTo>
                <a:lnTo>
                  <a:pt x="729996" y="589788"/>
                </a:lnTo>
                <a:lnTo>
                  <a:pt x="727710" y="589788"/>
                </a:lnTo>
                <a:lnTo>
                  <a:pt x="725424" y="592074"/>
                </a:lnTo>
                <a:lnTo>
                  <a:pt x="723900" y="594360"/>
                </a:lnTo>
                <a:lnTo>
                  <a:pt x="723900" y="597408"/>
                </a:lnTo>
                <a:lnTo>
                  <a:pt x="728472" y="600456"/>
                </a:lnTo>
                <a:lnTo>
                  <a:pt x="731520" y="600456"/>
                </a:lnTo>
                <a:lnTo>
                  <a:pt x="733044" y="598170"/>
                </a:lnTo>
                <a:lnTo>
                  <a:pt x="734568" y="596646"/>
                </a:lnTo>
                <a:close/>
              </a:path>
              <a:path w="3091815" h="2520315">
                <a:moveTo>
                  <a:pt x="749046" y="608076"/>
                </a:moveTo>
                <a:lnTo>
                  <a:pt x="749046" y="605028"/>
                </a:lnTo>
                <a:lnTo>
                  <a:pt x="747522" y="603504"/>
                </a:lnTo>
                <a:lnTo>
                  <a:pt x="745236" y="601980"/>
                </a:lnTo>
                <a:lnTo>
                  <a:pt x="742188" y="601980"/>
                </a:lnTo>
                <a:lnTo>
                  <a:pt x="740664" y="604266"/>
                </a:lnTo>
                <a:lnTo>
                  <a:pt x="738378" y="606552"/>
                </a:lnTo>
                <a:lnTo>
                  <a:pt x="739140" y="609600"/>
                </a:lnTo>
                <a:lnTo>
                  <a:pt x="740664" y="611124"/>
                </a:lnTo>
                <a:lnTo>
                  <a:pt x="742950" y="612648"/>
                </a:lnTo>
                <a:lnTo>
                  <a:pt x="745998" y="612648"/>
                </a:lnTo>
                <a:lnTo>
                  <a:pt x="749046" y="608076"/>
                </a:lnTo>
                <a:close/>
              </a:path>
              <a:path w="3091815" h="2520315">
                <a:moveTo>
                  <a:pt x="764286" y="620268"/>
                </a:moveTo>
                <a:lnTo>
                  <a:pt x="764286" y="617220"/>
                </a:lnTo>
                <a:lnTo>
                  <a:pt x="759714" y="614172"/>
                </a:lnTo>
                <a:lnTo>
                  <a:pt x="756666" y="614172"/>
                </a:lnTo>
                <a:lnTo>
                  <a:pt x="755142" y="616458"/>
                </a:lnTo>
                <a:lnTo>
                  <a:pt x="753618" y="617982"/>
                </a:lnTo>
                <a:lnTo>
                  <a:pt x="753618" y="621030"/>
                </a:lnTo>
                <a:lnTo>
                  <a:pt x="757428" y="624840"/>
                </a:lnTo>
                <a:lnTo>
                  <a:pt x="760476" y="624078"/>
                </a:lnTo>
                <a:lnTo>
                  <a:pt x="762762" y="622554"/>
                </a:lnTo>
                <a:lnTo>
                  <a:pt x="764286" y="620268"/>
                </a:lnTo>
                <a:close/>
              </a:path>
              <a:path w="3091815" h="2520315">
                <a:moveTo>
                  <a:pt x="778764" y="632460"/>
                </a:moveTo>
                <a:lnTo>
                  <a:pt x="778764" y="629412"/>
                </a:lnTo>
                <a:lnTo>
                  <a:pt x="776478" y="627888"/>
                </a:lnTo>
                <a:lnTo>
                  <a:pt x="774954" y="626364"/>
                </a:lnTo>
                <a:lnTo>
                  <a:pt x="771906" y="626364"/>
                </a:lnTo>
                <a:lnTo>
                  <a:pt x="768096" y="630174"/>
                </a:lnTo>
                <a:lnTo>
                  <a:pt x="768858" y="633222"/>
                </a:lnTo>
                <a:lnTo>
                  <a:pt x="772668" y="637032"/>
                </a:lnTo>
                <a:lnTo>
                  <a:pt x="775716" y="636270"/>
                </a:lnTo>
                <a:lnTo>
                  <a:pt x="777240" y="634746"/>
                </a:lnTo>
                <a:lnTo>
                  <a:pt x="778764" y="632460"/>
                </a:lnTo>
                <a:close/>
              </a:path>
              <a:path w="3091815" h="2520315">
                <a:moveTo>
                  <a:pt x="794004" y="644652"/>
                </a:moveTo>
                <a:lnTo>
                  <a:pt x="793242" y="641604"/>
                </a:lnTo>
                <a:lnTo>
                  <a:pt x="789432" y="637794"/>
                </a:lnTo>
                <a:lnTo>
                  <a:pt x="786384" y="638556"/>
                </a:lnTo>
                <a:lnTo>
                  <a:pt x="784860" y="640080"/>
                </a:lnTo>
                <a:lnTo>
                  <a:pt x="783336" y="642366"/>
                </a:lnTo>
                <a:lnTo>
                  <a:pt x="783336" y="645414"/>
                </a:lnTo>
                <a:lnTo>
                  <a:pt x="785622" y="646938"/>
                </a:lnTo>
                <a:lnTo>
                  <a:pt x="787146" y="648462"/>
                </a:lnTo>
                <a:lnTo>
                  <a:pt x="790194" y="648462"/>
                </a:lnTo>
                <a:lnTo>
                  <a:pt x="791718" y="646176"/>
                </a:lnTo>
                <a:lnTo>
                  <a:pt x="794004" y="644652"/>
                </a:lnTo>
                <a:close/>
              </a:path>
              <a:path w="3091815" h="2520315">
                <a:moveTo>
                  <a:pt x="808482" y="656844"/>
                </a:moveTo>
                <a:lnTo>
                  <a:pt x="808482" y="653796"/>
                </a:lnTo>
                <a:lnTo>
                  <a:pt x="806196" y="651510"/>
                </a:lnTo>
                <a:lnTo>
                  <a:pt x="803910" y="649986"/>
                </a:lnTo>
                <a:lnTo>
                  <a:pt x="800862" y="649986"/>
                </a:lnTo>
                <a:lnTo>
                  <a:pt x="797814" y="654558"/>
                </a:lnTo>
                <a:lnTo>
                  <a:pt x="797814" y="657606"/>
                </a:lnTo>
                <a:lnTo>
                  <a:pt x="802386" y="660654"/>
                </a:lnTo>
                <a:lnTo>
                  <a:pt x="805434" y="660654"/>
                </a:lnTo>
                <a:lnTo>
                  <a:pt x="806958" y="658368"/>
                </a:lnTo>
                <a:lnTo>
                  <a:pt x="808482" y="656844"/>
                </a:lnTo>
                <a:close/>
              </a:path>
              <a:path w="3091815" h="2520315">
                <a:moveTo>
                  <a:pt x="822960" y="668274"/>
                </a:moveTo>
                <a:lnTo>
                  <a:pt x="822960" y="665226"/>
                </a:lnTo>
                <a:lnTo>
                  <a:pt x="820674" y="663702"/>
                </a:lnTo>
                <a:lnTo>
                  <a:pt x="819150" y="662178"/>
                </a:lnTo>
                <a:lnTo>
                  <a:pt x="816102" y="662178"/>
                </a:lnTo>
                <a:lnTo>
                  <a:pt x="814578" y="664464"/>
                </a:lnTo>
                <a:lnTo>
                  <a:pt x="812292" y="666750"/>
                </a:lnTo>
                <a:lnTo>
                  <a:pt x="813054" y="669798"/>
                </a:lnTo>
                <a:lnTo>
                  <a:pt x="814578" y="671322"/>
                </a:lnTo>
                <a:lnTo>
                  <a:pt x="816864" y="672846"/>
                </a:lnTo>
                <a:lnTo>
                  <a:pt x="819912" y="672846"/>
                </a:lnTo>
                <a:lnTo>
                  <a:pt x="822960" y="668274"/>
                </a:lnTo>
                <a:close/>
              </a:path>
              <a:path w="3091815" h="2520315">
                <a:moveTo>
                  <a:pt x="838200" y="680466"/>
                </a:moveTo>
                <a:lnTo>
                  <a:pt x="837438" y="677418"/>
                </a:lnTo>
                <a:lnTo>
                  <a:pt x="835914" y="675894"/>
                </a:lnTo>
                <a:lnTo>
                  <a:pt x="833628" y="674370"/>
                </a:lnTo>
                <a:lnTo>
                  <a:pt x="830580" y="674370"/>
                </a:lnTo>
                <a:lnTo>
                  <a:pt x="829056" y="676656"/>
                </a:lnTo>
                <a:lnTo>
                  <a:pt x="827532" y="678180"/>
                </a:lnTo>
                <a:lnTo>
                  <a:pt x="827532" y="681228"/>
                </a:lnTo>
                <a:lnTo>
                  <a:pt x="831342" y="685038"/>
                </a:lnTo>
                <a:lnTo>
                  <a:pt x="834390" y="684276"/>
                </a:lnTo>
                <a:lnTo>
                  <a:pt x="836676" y="682752"/>
                </a:lnTo>
                <a:lnTo>
                  <a:pt x="838200" y="680466"/>
                </a:lnTo>
                <a:close/>
              </a:path>
              <a:path w="3091815" h="2520315">
                <a:moveTo>
                  <a:pt x="852678" y="692658"/>
                </a:moveTo>
                <a:lnTo>
                  <a:pt x="852678" y="689610"/>
                </a:lnTo>
                <a:lnTo>
                  <a:pt x="850392" y="688086"/>
                </a:lnTo>
                <a:lnTo>
                  <a:pt x="848868" y="686562"/>
                </a:lnTo>
                <a:lnTo>
                  <a:pt x="845820" y="686562"/>
                </a:lnTo>
                <a:lnTo>
                  <a:pt x="842010" y="690372"/>
                </a:lnTo>
                <a:lnTo>
                  <a:pt x="842772" y="693420"/>
                </a:lnTo>
                <a:lnTo>
                  <a:pt x="846582" y="697230"/>
                </a:lnTo>
                <a:lnTo>
                  <a:pt x="849630" y="696468"/>
                </a:lnTo>
                <a:lnTo>
                  <a:pt x="851154" y="694944"/>
                </a:lnTo>
                <a:lnTo>
                  <a:pt x="852678" y="692658"/>
                </a:lnTo>
                <a:close/>
              </a:path>
              <a:path w="3091815" h="2520315">
                <a:moveTo>
                  <a:pt x="867918" y="704850"/>
                </a:moveTo>
                <a:lnTo>
                  <a:pt x="867156" y="701802"/>
                </a:lnTo>
                <a:lnTo>
                  <a:pt x="863346" y="697992"/>
                </a:lnTo>
                <a:lnTo>
                  <a:pt x="860298" y="698754"/>
                </a:lnTo>
                <a:lnTo>
                  <a:pt x="858774" y="700278"/>
                </a:lnTo>
                <a:lnTo>
                  <a:pt x="857250" y="702564"/>
                </a:lnTo>
                <a:lnTo>
                  <a:pt x="857250" y="705612"/>
                </a:lnTo>
                <a:lnTo>
                  <a:pt x="859536" y="707136"/>
                </a:lnTo>
                <a:lnTo>
                  <a:pt x="861060" y="708660"/>
                </a:lnTo>
                <a:lnTo>
                  <a:pt x="864108" y="708660"/>
                </a:lnTo>
                <a:lnTo>
                  <a:pt x="865632" y="706374"/>
                </a:lnTo>
                <a:lnTo>
                  <a:pt x="867918" y="704850"/>
                </a:lnTo>
                <a:close/>
              </a:path>
              <a:path w="3091815" h="2520315">
                <a:moveTo>
                  <a:pt x="882396" y="717042"/>
                </a:moveTo>
                <a:lnTo>
                  <a:pt x="882396" y="713994"/>
                </a:lnTo>
                <a:lnTo>
                  <a:pt x="880110" y="711708"/>
                </a:lnTo>
                <a:lnTo>
                  <a:pt x="877824" y="710184"/>
                </a:lnTo>
                <a:lnTo>
                  <a:pt x="874776" y="710184"/>
                </a:lnTo>
                <a:lnTo>
                  <a:pt x="871728" y="714756"/>
                </a:lnTo>
                <a:lnTo>
                  <a:pt x="871728" y="717804"/>
                </a:lnTo>
                <a:lnTo>
                  <a:pt x="876300" y="720852"/>
                </a:lnTo>
                <a:lnTo>
                  <a:pt x="879348" y="720852"/>
                </a:lnTo>
                <a:lnTo>
                  <a:pt x="880872" y="718566"/>
                </a:lnTo>
                <a:lnTo>
                  <a:pt x="882396" y="717042"/>
                </a:lnTo>
                <a:close/>
              </a:path>
              <a:path w="3091815" h="2520315">
                <a:moveTo>
                  <a:pt x="896874" y="728472"/>
                </a:moveTo>
                <a:lnTo>
                  <a:pt x="896874" y="725424"/>
                </a:lnTo>
                <a:lnTo>
                  <a:pt x="894588" y="723900"/>
                </a:lnTo>
                <a:lnTo>
                  <a:pt x="893064" y="722376"/>
                </a:lnTo>
                <a:lnTo>
                  <a:pt x="890016" y="722376"/>
                </a:lnTo>
                <a:lnTo>
                  <a:pt x="888492" y="724662"/>
                </a:lnTo>
                <a:lnTo>
                  <a:pt x="886206" y="726948"/>
                </a:lnTo>
                <a:lnTo>
                  <a:pt x="886968" y="729234"/>
                </a:lnTo>
                <a:lnTo>
                  <a:pt x="888492" y="731520"/>
                </a:lnTo>
                <a:lnTo>
                  <a:pt x="890778" y="733044"/>
                </a:lnTo>
                <a:lnTo>
                  <a:pt x="893826" y="733044"/>
                </a:lnTo>
                <a:lnTo>
                  <a:pt x="896874" y="728472"/>
                </a:lnTo>
                <a:close/>
              </a:path>
              <a:path w="3091815" h="2520315">
                <a:moveTo>
                  <a:pt x="912114" y="740664"/>
                </a:moveTo>
                <a:lnTo>
                  <a:pt x="911352" y="737616"/>
                </a:lnTo>
                <a:lnTo>
                  <a:pt x="909828" y="736092"/>
                </a:lnTo>
                <a:lnTo>
                  <a:pt x="907542" y="734568"/>
                </a:lnTo>
                <a:lnTo>
                  <a:pt x="904494" y="734568"/>
                </a:lnTo>
                <a:lnTo>
                  <a:pt x="902970" y="736854"/>
                </a:lnTo>
                <a:lnTo>
                  <a:pt x="901446" y="738378"/>
                </a:lnTo>
                <a:lnTo>
                  <a:pt x="901446" y="741426"/>
                </a:lnTo>
                <a:lnTo>
                  <a:pt x="905256" y="745236"/>
                </a:lnTo>
                <a:lnTo>
                  <a:pt x="908304" y="744474"/>
                </a:lnTo>
                <a:lnTo>
                  <a:pt x="910590" y="742950"/>
                </a:lnTo>
                <a:lnTo>
                  <a:pt x="912114" y="740664"/>
                </a:lnTo>
                <a:close/>
              </a:path>
              <a:path w="3091815" h="2520315">
                <a:moveTo>
                  <a:pt x="926592" y="752856"/>
                </a:moveTo>
                <a:lnTo>
                  <a:pt x="926592" y="749808"/>
                </a:lnTo>
                <a:lnTo>
                  <a:pt x="924306" y="748284"/>
                </a:lnTo>
                <a:lnTo>
                  <a:pt x="922782" y="746760"/>
                </a:lnTo>
                <a:lnTo>
                  <a:pt x="919734" y="746760"/>
                </a:lnTo>
                <a:lnTo>
                  <a:pt x="915924" y="750570"/>
                </a:lnTo>
                <a:lnTo>
                  <a:pt x="915924" y="753618"/>
                </a:lnTo>
                <a:lnTo>
                  <a:pt x="918210" y="755142"/>
                </a:lnTo>
                <a:lnTo>
                  <a:pt x="920496" y="757428"/>
                </a:lnTo>
                <a:lnTo>
                  <a:pt x="923544" y="756666"/>
                </a:lnTo>
                <a:lnTo>
                  <a:pt x="925068" y="755142"/>
                </a:lnTo>
                <a:lnTo>
                  <a:pt x="926592" y="752856"/>
                </a:lnTo>
                <a:close/>
              </a:path>
              <a:path w="3091815" h="2520315">
                <a:moveTo>
                  <a:pt x="941832" y="765048"/>
                </a:moveTo>
                <a:lnTo>
                  <a:pt x="941070" y="762000"/>
                </a:lnTo>
                <a:lnTo>
                  <a:pt x="937260" y="758190"/>
                </a:lnTo>
                <a:lnTo>
                  <a:pt x="934212" y="758952"/>
                </a:lnTo>
                <a:lnTo>
                  <a:pt x="932688" y="760476"/>
                </a:lnTo>
                <a:lnTo>
                  <a:pt x="931164" y="762762"/>
                </a:lnTo>
                <a:lnTo>
                  <a:pt x="931164" y="765810"/>
                </a:lnTo>
                <a:lnTo>
                  <a:pt x="933450" y="767334"/>
                </a:lnTo>
                <a:lnTo>
                  <a:pt x="934974" y="768858"/>
                </a:lnTo>
                <a:lnTo>
                  <a:pt x="938022" y="768858"/>
                </a:lnTo>
                <a:lnTo>
                  <a:pt x="939546" y="766572"/>
                </a:lnTo>
                <a:lnTo>
                  <a:pt x="941832" y="765048"/>
                </a:lnTo>
                <a:close/>
              </a:path>
              <a:path w="3091815" h="2520315">
                <a:moveTo>
                  <a:pt x="956310" y="777240"/>
                </a:moveTo>
                <a:lnTo>
                  <a:pt x="956310" y="774192"/>
                </a:lnTo>
                <a:lnTo>
                  <a:pt x="954024" y="771906"/>
                </a:lnTo>
                <a:lnTo>
                  <a:pt x="951738" y="770382"/>
                </a:lnTo>
                <a:lnTo>
                  <a:pt x="948690" y="770382"/>
                </a:lnTo>
                <a:lnTo>
                  <a:pt x="945642" y="774954"/>
                </a:lnTo>
                <a:lnTo>
                  <a:pt x="945642" y="778002"/>
                </a:lnTo>
                <a:lnTo>
                  <a:pt x="950214" y="781050"/>
                </a:lnTo>
                <a:lnTo>
                  <a:pt x="953262" y="781050"/>
                </a:lnTo>
                <a:lnTo>
                  <a:pt x="954786" y="778764"/>
                </a:lnTo>
                <a:lnTo>
                  <a:pt x="956310" y="777240"/>
                </a:lnTo>
                <a:close/>
              </a:path>
              <a:path w="3091815" h="2520315">
                <a:moveTo>
                  <a:pt x="970788" y="788670"/>
                </a:moveTo>
                <a:lnTo>
                  <a:pt x="970788" y="785622"/>
                </a:lnTo>
                <a:lnTo>
                  <a:pt x="968502" y="784098"/>
                </a:lnTo>
                <a:lnTo>
                  <a:pt x="966978" y="782574"/>
                </a:lnTo>
                <a:lnTo>
                  <a:pt x="963930" y="782574"/>
                </a:lnTo>
                <a:lnTo>
                  <a:pt x="962406" y="784860"/>
                </a:lnTo>
                <a:lnTo>
                  <a:pt x="960120" y="787146"/>
                </a:lnTo>
                <a:lnTo>
                  <a:pt x="960882" y="789432"/>
                </a:lnTo>
                <a:lnTo>
                  <a:pt x="962406" y="791718"/>
                </a:lnTo>
                <a:lnTo>
                  <a:pt x="964692" y="793242"/>
                </a:lnTo>
                <a:lnTo>
                  <a:pt x="967740" y="793242"/>
                </a:lnTo>
                <a:lnTo>
                  <a:pt x="970788" y="788670"/>
                </a:lnTo>
                <a:close/>
              </a:path>
              <a:path w="3091815" h="2520315">
                <a:moveTo>
                  <a:pt x="986028" y="800862"/>
                </a:moveTo>
                <a:lnTo>
                  <a:pt x="985266" y="797814"/>
                </a:lnTo>
                <a:lnTo>
                  <a:pt x="983742" y="796290"/>
                </a:lnTo>
                <a:lnTo>
                  <a:pt x="981456" y="794766"/>
                </a:lnTo>
                <a:lnTo>
                  <a:pt x="978408" y="794766"/>
                </a:lnTo>
                <a:lnTo>
                  <a:pt x="976884" y="797052"/>
                </a:lnTo>
                <a:lnTo>
                  <a:pt x="975360" y="798576"/>
                </a:lnTo>
                <a:lnTo>
                  <a:pt x="975360" y="801624"/>
                </a:lnTo>
                <a:lnTo>
                  <a:pt x="979170" y="805434"/>
                </a:lnTo>
                <a:lnTo>
                  <a:pt x="982218" y="804672"/>
                </a:lnTo>
                <a:lnTo>
                  <a:pt x="984504" y="803148"/>
                </a:lnTo>
                <a:lnTo>
                  <a:pt x="986028" y="800862"/>
                </a:lnTo>
                <a:close/>
              </a:path>
              <a:path w="3091815" h="2520315">
                <a:moveTo>
                  <a:pt x="1000506" y="813054"/>
                </a:moveTo>
                <a:lnTo>
                  <a:pt x="1000506" y="810006"/>
                </a:lnTo>
                <a:lnTo>
                  <a:pt x="995934" y="806958"/>
                </a:lnTo>
                <a:lnTo>
                  <a:pt x="993648" y="806958"/>
                </a:lnTo>
                <a:lnTo>
                  <a:pt x="989838" y="810768"/>
                </a:lnTo>
                <a:lnTo>
                  <a:pt x="989838" y="813816"/>
                </a:lnTo>
                <a:lnTo>
                  <a:pt x="992124" y="815340"/>
                </a:lnTo>
                <a:lnTo>
                  <a:pt x="994410" y="817626"/>
                </a:lnTo>
                <a:lnTo>
                  <a:pt x="997458" y="816864"/>
                </a:lnTo>
                <a:lnTo>
                  <a:pt x="998982" y="815340"/>
                </a:lnTo>
                <a:lnTo>
                  <a:pt x="1000506" y="813054"/>
                </a:lnTo>
                <a:close/>
              </a:path>
              <a:path w="3091815" h="2520315">
                <a:moveTo>
                  <a:pt x="1015746" y="825246"/>
                </a:moveTo>
                <a:lnTo>
                  <a:pt x="1014984" y="822198"/>
                </a:lnTo>
                <a:lnTo>
                  <a:pt x="1011174" y="818388"/>
                </a:lnTo>
                <a:lnTo>
                  <a:pt x="1008126" y="819150"/>
                </a:lnTo>
                <a:lnTo>
                  <a:pt x="1004316" y="822960"/>
                </a:lnTo>
                <a:lnTo>
                  <a:pt x="1005078" y="826008"/>
                </a:lnTo>
                <a:lnTo>
                  <a:pt x="1006602" y="827532"/>
                </a:lnTo>
                <a:lnTo>
                  <a:pt x="1008888" y="829056"/>
                </a:lnTo>
                <a:lnTo>
                  <a:pt x="1011936" y="829056"/>
                </a:lnTo>
                <a:lnTo>
                  <a:pt x="1013460" y="826770"/>
                </a:lnTo>
                <a:lnTo>
                  <a:pt x="1015746" y="825246"/>
                </a:lnTo>
                <a:close/>
              </a:path>
              <a:path w="3091815" h="2520315">
                <a:moveTo>
                  <a:pt x="1030224" y="837438"/>
                </a:moveTo>
                <a:lnTo>
                  <a:pt x="1030224" y="834390"/>
                </a:lnTo>
                <a:lnTo>
                  <a:pt x="1027938" y="832104"/>
                </a:lnTo>
                <a:lnTo>
                  <a:pt x="1025652" y="830580"/>
                </a:lnTo>
                <a:lnTo>
                  <a:pt x="1022604" y="830580"/>
                </a:lnTo>
                <a:lnTo>
                  <a:pt x="1019556" y="835152"/>
                </a:lnTo>
                <a:lnTo>
                  <a:pt x="1019556" y="838200"/>
                </a:lnTo>
                <a:lnTo>
                  <a:pt x="1024128" y="841248"/>
                </a:lnTo>
                <a:lnTo>
                  <a:pt x="1026414" y="841248"/>
                </a:lnTo>
                <a:lnTo>
                  <a:pt x="1030224" y="837438"/>
                </a:lnTo>
                <a:close/>
              </a:path>
              <a:path w="3091815" h="2520315">
                <a:moveTo>
                  <a:pt x="1044702" y="848868"/>
                </a:moveTo>
                <a:lnTo>
                  <a:pt x="1044702" y="845820"/>
                </a:lnTo>
                <a:lnTo>
                  <a:pt x="1042416" y="844296"/>
                </a:lnTo>
                <a:lnTo>
                  <a:pt x="1040892" y="842772"/>
                </a:lnTo>
                <a:lnTo>
                  <a:pt x="1037844" y="842772"/>
                </a:lnTo>
                <a:lnTo>
                  <a:pt x="1036320" y="845058"/>
                </a:lnTo>
                <a:lnTo>
                  <a:pt x="1034034" y="847344"/>
                </a:lnTo>
                <a:lnTo>
                  <a:pt x="1034796" y="849630"/>
                </a:lnTo>
                <a:lnTo>
                  <a:pt x="1036320" y="851916"/>
                </a:lnTo>
                <a:lnTo>
                  <a:pt x="1038606" y="853440"/>
                </a:lnTo>
                <a:lnTo>
                  <a:pt x="1041654" y="853440"/>
                </a:lnTo>
                <a:lnTo>
                  <a:pt x="1044702" y="848868"/>
                </a:lnTo>
                <a:close/>
              </a:path>
              <a:path w="3091815" h="2520315">
                <a:moveTo>
                  <a:pt x="1059942" y="861060"/>
                </a:moveTo>
                <a:lnTo>
                  <a:pt x="1059180" y="858012"/>
                </a:lnTo>
                <a:lnTo>
                  <a:pt x="1057656" y="856488"/>
                </a:lnTo>
                <a:lnTo>
                  <a:pt x="1055370" y="854964"/>
                </a:lnTo>
                <a:lnTo>
                  <a:pt x="1052322" y="854964"/>
                </a:lnTo>
                <a:lnTo>
                  <a:pt x="1050798" y="857250"/>
                </a:lnTo>
                <a:lnTo>
                  <a:pt x="1049274" y="858774"/>
                </a:lnTo>
                <a:lnTo>
                  <a:pt x="1049274" y="861822"/>
                </a:lnTo>
                <a:lnTo>
                  <a:pt x="1053084" y="865632"/>
                </a:lnTo>
                <a:lnTo>
                  <a:pt x="1056132" y="864870"/>
                </a:lnTo>
                <a:lnTo>
                  <a:pt x="1059942" y="861060"/>
                </a:lnTo>
                <a:close/>
              </a:path>
              <a:path w="3091815" h="2520315">
                <a:moveTo>
                  <a:pt x="1074420" y="873252"/>
                </a:moveTo>
                <a:lnTo>
                  <a:pt x="1074420" y="870204"/>
                </a:lnTo>
                <a:lnTo>
                  <a:pt x="1069848" y="867156"/>
                </a:lnTo>
                <a:lnTo>
                  <a:pt x="1067562" y="867156"/>
                </a:lnTo>
                <a:lnTo>
                  <a:pt x="1063752" y="870966"/>
                </a:lnTo>
                <a:lnTo>
                  <a:pt x="1063752" y="874014"/>
                </a:lnTo>
                <a:lnTo>
                  <a:pt x="1066038" y="875538"/>
                </a:lnTo>
                <a:lnTo>
                  <a:pt x="1068324" y="877824"/>
                </a:lnTo>
                <a:lnTo>
                  <a:pt x="1071372" y="877062"/>
                </a:lnTo>
                <a:lnTo>
                  <a:pt x="1072896" y="875538"/>
                </a:lnTo>
                <a:lnTo>
                  <a:pt x="1074420" y="873252"/>
                </a:lnTo>
                <a:close/>
              </a:path>
              <a:path w="3091815" h="2520315">
                <a:moveTo>
                  <a:pt x="1088898" y="885444"/>
                </a:moveTo>
                <a:lnTo>
                  <a:pt x="1088898" y="882396"/>
                </a:lnTo>
                <a:lnTo>
                  <a:pt x="1086612" y="880872"/>
                </a:lnTo>
                <a:lnTo>
                  <a:pt x="1085088" y="878586"/>
                </a:lnTo>
                <a:lnTo>
                  <a:pt x="1082040" y="879348"/>
                </a:lnTo>
                <a:lnTo>
                  <a:pt x="1078230" y="883158"/>
                </a:lnTo>
                <a:lnTo>
                  <a:pt x="1078992" y="886206"/>
                </a:lnTo>
                <a:lnTo>
                  <a:pt x="1080516" y="887730"/>
                </a:lnTo>
                <a:lnTo>
                  <a:pt x="1082802" y="889254"/>
                </a:lnTo>
                <a:lnTo>
                  <a:pt x="1085850" y="889254"/>
                </a:lnTo>
                <a:lnTo>
                  <a:pt x="1087374" y="886968"/>
                </a:lnTo>
                <a:lnTo>
                  <a:pt x="1088898" y="885444"/>
                </a:lnTo>
                <a:close/>
              </a:path>
              <a:path w="3091815" h="2520315">
                <a:moveTo>
                  <a:pt x="1104138" y="897636"/>
                </a:moveTo>
                <a:lnTo>
                  <a:pt x="1104138" y="894588"/>
                </a:lnTo>
                <a:lnTo>
                  <a:pt x="1101852" y="892302"/>
                </a:lnTo>
                <a:lnTo>
                  <a:pt x="1099566" y="890778"/>
                </a:lnTo>
                <a:lnTo>
                  <a:pt x="1096518" y="890778"/>
                </a:lnTo>
                <a:lnTo>
                  <a:pt x="1093470" y="895350"/>
                </a:lnTo>
                <a:lnTo>
                  <a:pt x="1093470" y="898398"/>
                </a:lnTo>
                <a:lnTo>
                  <a:pt x="1095756" y="899922"/>
                </a:lnTo>
                <a:lnTo>
                  <a:pt x="1097280" y="901446"/>
                </a:lnTo>
                <a:lnTo>
                  <a:pt x="1100328" y="901446"/>
                </a:lnTo>
                <a:lnTo>
                  <a:pt x="1104138" y="897636"/>
                </a:lnTo>
                <a:close/>
              </a:path>
              <a:path w="3091815" h="2520315">
                <a:moveTo>
                  <a:pt x="1118616" y="909066"/>
                </a:moveTo>
                <a:lnTo>
                  <a:pt x="1118616" y="906018"/>
                </a:lnTo>
                <a:lnTo>
                  <a:pt x="1116330" y="904494"/>
                </a:lnTo>
                <a:lnTo>
                  <a:pt x="1114806" y="902970"/>
                </a:lnTo>
                <a:lnTo>
                  <a:pt x="1111758" y="902970"/>
                </a:lnTo>
                <a:lnTo>
                  <a:pt x="1109472" y="905256"/>
                </a:lnTo>
                <a:lnTo>
                  <a:pt x="1107948" y="907542"/>
                </a:lnTo>
                <a:lnTo>
                  <a:pt x="1108710" y="909828"/>
                </a:lnTo>
                <a:lnTo>
                  <a:pt x="1110234" y="912114"/>
                </a:lnTo>
                <a:lnTo>
                  <a:pt x="1112520" y="913638"/>
                </a:lnTo>
                <a:lnTo>
                  <a:pt x="1115568" y="913638"/>
                </a:lnTo>
                <a:lnTo>
                  <a:pt x="1118616" y="909066"/>
                </a:lnTo>
                <a:close/>
              </a:path>
              <a:path w="3091815" h="2520315">
                <a:moveTo>
                  <a:pt x="1133856" y="921258"/>
                </a:moveTo>
                <a:lnTo>
                  <a:pt x="1133094" y="918210"/>
                </a:lnTo>
                <a:lnTo>
                  <a:pt x="1131570" y="916686"/>
                </a:lnTo>
                <a:lnTo>
                  <a:pt x="1129284" y="915162"/>
                </a:lnTo>
                <a:lnTo>
                  <a:pt x="1126236" y="915162"/>
                </a:lnTo>
                <a:lnTo>
                  <a:pt x="1124712" y="917448"/>
                </a:lnTo>
                <a:lnTo>
                  <a:pt x="1123188" y="918972"/>
                </a:lnTo>
                <a:lnTo>
                  <a:pt x="1123188" y="922020"/>
                </a:lnTo>
                <a:lnTo>
                  <a:pt x="1126998" y="925830"/>
                </a:lnTo>
                <a:lnTo>
                  <a:pt x="1130046" y="925068"/>
                </a:lnTo>
                <a:lnTo>
                  <a:pt x="1133856" y="921258"/>
                </a:lnTo>
                <a:close/>
              </a:path>
              <a:path w="3091815" h="2520315">
                <a:moveTo>
                  <a:pt x="1148334" y="933450"/>
                </a:moveTo>
                <a:lnTo>
                  <a:pt x="1148334" y="930402"/>
                </a:lnTo>
                <a:lnTo>
                  <a:pt x="1143762" y="927354"/>
                </a:lnTo>
                <a:lnTo>
                  <a:pt x="1140714" y="927354"/>
                </a:lnTo>
                <a:lnTo>
                  <a:pt x="1139190" y="929640"/>
                </a:lnTo>
                <a:lnTo>
                  <a:pt x="1137666" y="931164"/>
                </a:lnTo>
                <a:lnTo>
                  <a:pt x="1137666" y="934212"/>
                </a:lnTo>
                <a:lnTo>
                  <a:pt x="1139952" y="935736"/>
                </a:lnTo>
                <a:lnTo>
                  <a:pt x="1142238" y="938022"/>
                </a:lnTo>
                <a:lnTo>
                  <a:pt x="1145286" y="937260"/>
                </a:lnTo>
                <a:lnTo>
                  <a:pt x="1146810" y="935736"/>
                </a:lnTo>
                <a:lnTo>
                  <a:pt x="1148334" y="933450"/>
                </a:lnTo>
                <a:close/>
              </a:path>
              <a:path w="3091815" h="2520315">
                <a:moveTo>
                  <a:pt x="1162812" y="945642"/>
                </a:moveTo>
                <a:lnTo>
                  <a:pt x="1162812" y="942594"/>
                </a:lnTo>
                <a:lnTo>
                  <a:pt x="1160526" y="941070"/>
                </a:lnTo>
                <a:lnTo>
                  <a:pt x="1159002" y="938784"/>
                </a:lnTo>
                <a:lnTo>
                  <a:pt x="1155954" y="939546"/>
                </a:lnTo>
                <a:lnTo>
                  <a:pt x="1152144" y="943356"/>
                </a:lnTo>
                <a:lnTo>
                  <a:pt x="1152906" y="946404"/>
                </a:lnTo>
                <a:lnTo>
                  <a:pt x="1154430" y="947928"/>
                </a:lnTo>
                <a:lnTo>
                  <a:pt x="1156716" y="949452"/>
                </a:lnTo>
                <a:lnTo>
                  <a:pt x="1159764" y="949452"/>
                </a:lnTo>
                <a:lnTo>
                  <a:pt x="1161288" y="947166"/>
                </a:lnTo>
                <a:lnTo>
                  <a:pt x="1162812" y="945642"/>
                </a:lnTo>
                <a:close/>
              </a:path>
              <a:path w="3091815" h="2520315">
                <a:moveTo>
                  <a:pt x="1178052" y="957834"/>
                </a:moveTo>
                <a:lnTo>
                  <a:pt x="1177290" y="954786"/>
                </a:lnTo>
                <a:lnTo>
                  <a:pt x="1175766" y="952500"/>
                </a:lnTo>
                <a:lnTo>
                  <a:pt x="1173480" y="950976"/>
                </a:lnTo>
                <a:lnTo>
                  <a:pt x="1170432" y="950976"/>
                </a:lnTo>
                <a:lnTo>
                  <a:pt x="1167384" y="955548"/>
                </a:lnTo>
                <a:lnTo>
                  <a:pt x="1167384" y="958596"/>
                </a:lnTo>
                <a:lnTo>
                  <a:pt x="1169670" y="960120"/>
                </a:lnTo>
                <a:lnTo>
                  <a:pt x="1171194" y="961644"/>
                </a:lnTo>
                <a:lnTo>
                  <a:pt x="1174242" y="961644"/>
                </a:lnTo>
                <a:lnTo>
                  <a:pt x="1178052" y="957834"/>
                </a:lnTo>
                <a:close/>
              </a:path>
              <a:path w="3091815" h="2520315">
                <a:moveTo>
                  <a:pt x="1192530" y="969264"/>
                </a:moveTo>
                <a:lnTo>
                  <a:pt x="1192530" y="966216"/>
                </a:lnTo>
                <a:lnTo>
                  <a:pt x="1190244" y="964692"/>
                </a:lnTo>
                <a:lnTo>
                  <a:pt x="1188720" y="963168"/>
                </a:lnTo>
                <a:lnTo>
                  <a:pt x="1185672" y="963168"/>
                </a:lnTo>
                <a:lnTo>
                  <a:pt x="1183386" y="965454"/>
                </a:lnTo>
                <a:lnTo>
                  <a:pt x="1181862" y="967740"/>
                </a:lnTo>
                <a:lnTo>
                  <a:pt x="1182624" y="970026"/>
                </a:lnTo>
                <a:lnTo>
                  <a:pt x="1184148" y="972312"/>
                </a:lnTo>
                <a:lnTo>
                  <a:pt x="1186434" y="973836"/>
                </a:lnTo>
                <a:lnTo>
                  <a:pt x="1189482" y="973836"/>
                </a:lnTo>
                <a:lnTo>
                  <a:pt x="1192530" y="969264"/>
                </a:lnTo>
                <a:close/>
              </a:path>
              <a:path w="3091815" h="2520315">
                <a:moveTo>
                  <a:pt x="1207770" y="981456"/>
                </a:moveTo>
                <a:lnTo>
                  <a:pt x="1207008" y="978408"/>
                </a:lnTo>
                <a:lnTo>
                  <a:pt x="1205484" y="976884"/>
                </a:lnTo>
                <a:lnTo>
                  <a:pt x="1203198" y="975360"/>
                </a:lnTo>
                <a:lnTo>
                  <a:pt x="1200150" y="975360"/>
                </a:lnTo>
                <a:lnTo>
                  <a:pt x="1198626" y="977646"/>
                </a:lnTo>
                <a:lnTo>
                  <a:pt x="1197102" y="979170"/>
                </a:lnTo>
                <a:lnTo>
                  <a:pt x="1197102" y="982218"/>
                </a:lnTo>
                <a:lnTo>
                  <a:pt x="1200912" y="986028"/>
                </a:lnTo>
                <a:lnTo>
                  <a:pt x="1203960" y="985266"/>
                </a:lnTo>
                <a:lnTo>
                  <a:pt x="1207770" y="981456"/>
                </a:lnTo>
                <a:close/>
              </a:path>
              <a:path w="3091815" h="2520315">
                <a:moveTo>
                  <a:pt x="1222248" y="993648"/>
                </a:moveTo>
                <a:lnTo>
                  <a:pt x="1222248" y="990600"/>
                </a:lnTo>
                <a:lnTo>
                  <a:pt x="1217676" y="987552"/>
                </a:lnTo>
                <a:lnTo>
                  <a:pt x="1214628" y="987552"/>
                </a:lnTo>
                <a:lnTo>
                  <a:pt x="1213104" y="989838"/>
                </a:lnTo>
                <a:lnTo>
                  <a:pt x="1211580" y="991362"/>
                </a:lnTo>
                <a:lnTo>
                  <a:pt x="1211580" y="994410"/>
                </a:lnTo>
                <a:lnTo>
                  <a:pt x="1213866" y="995934"/>
                </a:lnTo>
                <a:lnTo>
                  <a:pt x="1216152" y="998220"/>
                </a:lnTo>
                <a:lnTo>
                  <a:pt x="1219200" y="997458"/>
                </a:lnTo>
                <a:lnTo>
                  <a:pt x="1220724" y="995934"/>
                </a:lnTo>
                <a:lnTo>
                  <a:pt x="1222248" y="993648"/>
                </a:lnTo>
                <a:close/>
              </a:path>
              <a:path w="3091815" h="2520315">
                <a:moveTo>
                  <a:pt x="1236726" y="1005840"/>
                </a:moveTo>
                <a:lnTo>
                  <a:pt x="1236726" y="1002792"/>
                </a:lnTo>
                <a:lnTo>
                  <a:pt x="1234440" y="1001268"/>
                </a:lnTo>
                <a:lnTo>
                  <a:pt x="1232916" y="998982"/>
                </a:lnTo>
                <a:lnTo>
                  <a:pt x="1229868" y="999744"/>
                </a:lnTo>
                <a:lnTo>
                  <a:pt x="1226058" y="1003554"/>
                </a:lnTo>
                <a:lnTo>
                  <a:pt x="1226820" y="1006602"/>
                </a:lnTo>
                <a:lnTo>
                  <a:pt x="1228344" y="1008126"/>
                </a:lnTo>
                <a:lnTo>
                  <a:pt x="1230630" y="1009650"/>
                </a:lnTo>
                <a:lnTo>
                  <a:pt x="1233678" y="1009650"/>
                </a:lnTo>
                <a:lnTo>
                  <a:pt x="1235202" y="1007364"/>
                </a:lnTo>
                <a:lnTo>
                  <a:pt x="1236726" y="1005840"/>
                </a:lnTo>
                <a:close/>
              </a:path>
              <a:path w="3091815" h="2520315">
                <a:moveTo>
                  <a:pt x="1251966" y="1018032"/>
                </a:moveTo>
                <a:lnTo>
                  <a:pt x="1251204" y="1014984"/>
                </a:lnTo>
                <a:lnTo>
                  <a:pt x="1249680" y="1012698"/>
                </a:lnTo>
                <a:lnTo>
                  <a:pt x="1247394" y="1011174"/>
                </a:lnTo>
                <a:lnTo>
                  <a:pt x="1244346" y="1011174"/>
                </a:lnTo>
                <a:lnTo>
                  <a:pt x="1241298" y="1015746"/>
                </a:lnTo>
                <a:lnTo>
                  <a:pt x="1241298" y="1018794"/>
                </a:lnTo>
                <a:lnTo>
                  <a:pt x="1243584" y="1020318"/>
                </a:lnTo>
                <a:lnTo>
                  <a:pt x="1245108" y="1021842"/>
                </a:lnTo>
                <a:lnTo>
                  <a:pt x="1248156" y="1021842"/>
                </a:lnTo>
                <a:lnTo>
                  <a:pt x="1251966" y="1018032"/>
                </a:lnTo>
                <a:close/>
              </a:path>
              <a:path w="3091815" h="2520315">
                <a:moveTo>
                  <a:pt x="1266444" y="1029462"/>
                </a:moveTo>
                <a:lnTo>
                  <a:pt x="1266444" y="1026414"/>
                </a:lnTo>
                <a:lnTo>
                  <a:pt x="1264158" y="1024890"/>
                </a:lnTo>
                <a:lnTo>
                  <a:pt x="1262634" y="1023366"/>
                </a:lnTo>
                <a:lnTo>
                  <a:pt x="1259586" y="1023366"/>
                </a:lnTo>
                <a:lnTo>
                  <a:pt x="1257300" y="1025652"/>
                </a:lnTo>
                <a:lnTo>
                  <a:pt x="1255776" y="1027938"/>
                </a:lnTo>
                <a:lnTo>
                  <a:pt x="1255776" y="1030224"/>
                </a:lnTo>
                <a:lnTo>
                  <a:pt x="1258062" y="1032510"/>
                </a:lnTo>
                <a:lnTo>
                  <a:pt x="1260348" y="1034034"/>
                </a:lnTo>
                <a:lnTo>
                  <a:pt x="1263396" y="1034034"/>
                </a:lnTo>
                <a:lnTo>
                  <a:pt x="1266444" y="1029462"/>
                </a:lnTo>
                <a:close/>
              </a:path>
              <a:path w="3091815" h="2520315">
                <a:moveTo>
                  <a:pt x="1281684" y="1041654"/>
                </a:moveTo>
                <a:lnTo>
                  <a:pt x="1280922" y="1038606"/>
                </a:lnTo>
                <a:lnTo>
                  <a:pt x="1279398" y="1037082"/>
                </a:lnTo>
                <a:lnTo>
                  <a:pt x="1277112" y="1035558"/>
                </a:lnTo>
                <a:lnTo>
                  <a:pt x="1274064" y="1035558"/>
                </a:lnTo>
                <a:lnTo>
                  <a:pt x="1272540" y="1037844"/>
                </a:lnTo>
                <a:lnTo>
                  <a:pt x="1271016" y="1039368"/>
                </a:lnTo>
                <a:lnTo>
                  <a:pt x="1271016" y="1042416"/>
                </a:lnTo>
                <a:lnTo>
                  <a:pt x="1272540" y="1044702"/>
                </a:lnTo>
                <a:lnTo>
                  <a:pt x="1273302" y="1044702"/>
                </a:lnTo>
                <a:lnTo>
                  <a:pt x="1274826" y="1046226"/>
                </a:lnTo>
                <a:lnTo>
                  <a:pt x="1277874" y="1045464"/>
                </a:lnTo>
                <a:lnTo>
                  <a:pt x="1281684" y="1041654"/>
                </a:lnTo>
                <a:close/>
              </a:path>
              <a:path w="3091815" h="2520315">
                <a:moveTo>
                  <a:pt x="1296162" y="1053846"/>
                </a:moveTo>
                <a:lnTo>
                  <a:pt x="1296162" y="1050798"/>
                </a:lnTo>
                <a:lnTo>
                  <a:pt x="1291590" y="1047750"/>
                </a:lnTo>
                <a:lnTo>
                  <a:pt x="1288542" y="1047750"/>
                </a:lnTo>
                <a:lnTo>
                  <a:pt x="1287018" y="1050036"/>
                </a:lnTo>
                <a:lnTo>
                  <a:pt x="1285494" y="1051560"/>
                </a:lnTo>
                <a:lnTo>
                  <a:pt x="1285494" y="1054608"/>
                </a:lnTo>
                <a:lnTo>
                  <a:pt x="1287780" y="1056132"/>
                </a:lnTo>
                <a:lnTo>
                  <a:pt x="1290066" y="1058418"/>
                </a:lnTo>
                <a:lnTo>
                  <a:pt x="1292352" y="1057656"/>
                </a:lnTo>
                <a:lnTo>
                  <a:pt x="1294638" y="1056132"/>
                </a:lnTo>
                <a:lnTo>
                  <a:pt x="1296162" y="1053846"/>
                </a:lnTo>
                <a:close/>
              </a:path>
              <a:path w="3091815" h="2520315">
                <a:moveTo>
                  <a:pt x="1310640" y="1066038"/>
                </a:moveTo>
                <a:lnTo>
                  <a:pt x="1310640" y="1062990"/>
                </a:lnTo>
                <a:lnTo>
                  <a:pt x="1308354" y="1061466"/>
                </a:lnTo>
                <a:lnTo>
                  <a:pt x="1306830" y="1059180"/>
                </a:lnTo>
                <a:lnTo>
                  <a:pt x="1303782" y="1059942"/>
                </a:lnTo>
                <a:lnTo>
                  <a:pt x="1299972" y="1063752"/>
                </a:lnTo>
                <a:lnTo>
                  <a:pt x="1300734" y="1066800"/>
                </a:lnTo>
                <a:lnTo>
                  <a:pt x="1302258" y="1068324"/>
                </a:lnTo>
                <a:lnTo>
                  <a:pt x="1304544" y="1069848"/>
                </a:lnTo>
                <a:lnTo>
                  <a:pt x="1307592" y="1069848"/>
                </a:lnTo>
                <a:lnTo>
                  <a:pt x="1309116" y="1067562"/>
                </a:lnTo>
                <a:lnTo>
                  <a:pt x="1310640" y="1066038"/>
                </a:lnTo>
                <a:close/>
              </a:path>
              <a:path w="3091815" h="2520315">
                <a:moveTo>
                  <a:pt x="1325880" y="1078230"/>
                </a:moveTo>
                <a:lnTo>
                  <a:pt x="1325118" y="1075182"/>
                </a:lnTo>
                <a:lnTo>
                  <a:pt x="1323594" y="1072896"/>
                </a:lnTo>
                <a:lnTo>
                  <a:pt x="1321308" y="1071372"/>
                </a:lnTo>
                <a:lnTo>
                  <a:pt x="1318260" y="1071372"/>
                </a:lnTo>
                <a:lnTo>
                  <a:pt x="1315212" y="1075944"/>
                </a:lnTo>
                <a:lnTo>
                  <a:pt x="1315212" y="1078992"/>
                </a:lnTo>
                <a:lnTo>
                  <a:pt x="1317498" y="1080516"/>
                </a:lnTo>
                <a:lnTo>
                  <a:pt x="1319022" y="1082040"/>
                </a:lnTo>
                <a:lnTo>
                  <a:pt x="1322070" y="1082040"/>
                </a:lnTo>
                <a:lnTo>
                  <a:pt x="1323594" y="1079754"/>
                </a:lnTo>
                <a:lnTo>
                  <a:pt x="1325880" y="1078230"/>
                </a:lnTo>
                <a:close/>
              </a:path>
              <a:path w="3091815" h="2520315">
                <a:moveTo>
                  <a:pt x="1340358" y="1089660"/>
                </a:moveTo>
                <a:lnTo>
                  <a:pt x="1340358" y="1086612"/>
                </a:lnTo>
                <a:lnTo>
                  <a:pt x="1335786" y="1083564"/>
                </a:lnTo>
                <a:lnTo>
                  <a:pt x="1333500" y="1083564"/>
                </a:lnTo>
                <a:lnTo>
                  <a:pt x="1331214" y="1085850"/>
                </a:lnTo>
                <a:lnTo>
                  <a:pt x="1329690" y="1088136"/>
                </a:lnTo>
                <a:lnTo>
                  <a:pt x="1329690" y="1090422"/>
                </a:lnTo>
                <a:lnTo>
                  <a:pt x="1331976" y="1092708"/>
                </a:lnTo>
                <a:lnTo>
                  <a:pt x="1334262" y="1094232"/>
                </a:lnTo>
                <a:lnTo>
                  <a:pt x="1337310" y="1094232"/>
                </a:lnTo>
                <a:lnTo>
                  <a:pt x="1340358" y="1089660"/>
                </a:lnTo>
                <a:close/>
              </a:path>
              <a:path w="3091815" h="2520315">
                <a:moveTo>
                  <a:pt x="1354836" y="1101852"/>
                </a:moveTo>
                <a:lnTo>
                  <a:pt x="1354836" y="1098804"/>
                </a:lnTo>
                <a:lnTo>
                  <a:pt x="1353312" y="1097280"/>
                </a:lnTo>
                <a:lnTo>
                  <a:pt x="1352550" y="1097280"/>
                </a:lnTo>
                <a:lnTo>
                  <a:pt x="1351026" y="1095756"/>
                </a:lnTo>
                <a:lnTo>
                  <a:pt x="1347978" y="1095756"/>
                </a:lnTo>
                <a:lnTo>
                  <a:pt x="1346454" y="1098042"/>
                </a:lnTo>
                <a:lnTo>
                  <a:pt x="1344168" y="1099566"/>
                </a:lnTo>
                <a:lnTo>
                  <a:pt x="1344930" y="1102614"/>
                </a:lnTo>
                <a:lnTo>
                  <a:pt x="1346454" y="1104900"/>
                </a:lnTo>
                <a:lnTo>
                  <a:pt x="1348740" y="1106424"/>
                </a:lnTo>
                <a:lnTo>
                  <a:pt x="1351788" y="1105662"/>
                </a:lnTo>
                <a:lnTo>
                  <a:pt x="1353312" y="1104138"/>
                </a:lnTo>
                <a:lnTo>
                  <a:pt x="1354836" y="1101852"/>
                </a:lnTo>
                <a:close/>
              </a:path>
              <a:path w="3091815" h="2520315">
                <a:moveTo>
                  <a:pt x="1370076" y="1114044"/>
                </a:moveTo>
                <a:lnTo>
                  <a:pt x="1370076" y="1110996"/>
                </a:lnTo>
                <a:lnTo>
                  <a:pt x="1365504" y="1107948"/>
                </a:lnTo>
                <a:lnTo>
                  <a:pt x="1362456" y="1107948"/>
                </a:lnTo>
                <a:lnTo>
                  <a:pt x="1360932" y="1110234"/>
                </a:lnTo>
                <a:lnTo>
                  <a:pt x="1359408" y="1111758"/>
                </a:lnTo>
                <a:lnTo>
                  <a:pt x="1359408" y="1114806"/>
                </a:lnTo>
                <a:lnTo>
                  <a:pt x="1361694" y="1116330"/>
                </a:lnTo>
                <a:lnTo>
                  <a:pt x="1363218" y="1118616"/>
                </a:lnTo>
                <a:lnTo>
                  <a:pt x="1366266" y="1117854"/>
                </a:lnTo>
                <a:lnTo>
                  <a:pt x="1368552" y="1116330"/>
                </a:lnTo>
                <a:lnTo>
                  <a:pt x="1370076" y="1114044"/>
                </a:lnTo>
                <a:close/>
              </a:path>
              <a:path w="3091815" h="2520315">
                <a:moveTo>
                  <a:pt x="1384554" y="1126236"/>
                </a:moveTo>
                <a:lnTo>
                  <a:pt x="1384554" y="1123188"/>
                </a:lnTo>
                <a:lnTo>
                  <a:pt x="1382268" y="1121664"/>
                </a:lnTo>
                <a:lnTo>
                  <a:pt x="1380744" y="1119378"/>
                </a:lnTo>
                <a:lnTo>
                  <a:pt x="1377696" y="1120140"/>
                </a:lnTo>
                <a:lnTo>
                  <a:pt x="1375410" y="1121664"/>
                </a:lnTo>
                <a:lnTo>
                  <a:pt x="1373886" y="1123950"/>
                </a:lnTo>
                <a:lnTo>
                  <a:pt x="1374648" y="1126998"/>
                </a:lnTo>
                <a:lnTo>
                  <a:pt x="1376172" y="1128522"/>
                </a:lnTo>
                <a:lnTo>
                  <a:pt x="1378458" y="1130046"/>
                </a:lnTo>
                <a:lnTo>
                  <a:pt x="1381506" y="1130046"/>
                </a:lnTo>
                <a:lnTo>
                  <a:pt x="1383030" y="1127760"/>
                </a:lnTo>
                <a:lnTo>
                  <a:pt x="1384554" y="1126236"/>
                </a:lnTo>
                <a:close/>
              </a:path>
              <a:path w="3091815" h="2520315">
                <a:moveTo>
                  <a:pt x="1399794" y="1138428"/>
                </a:moveTo>
                <a:lnTo>
                  <a:pt x="1399032" y="1135380"/>
                </a:lnTo>
                <a:lnTo>
                  <a:pt x="1397508" y="1133094"/>
                </a:lnTo>
                <a:lnTo>
                  <a:pt x="1395222" y="1131570"/>
                </a:lnTo>
                <a:lnTo>
                  <a:pt x="1392174" y="1131570"/>
                </a:lnTo>
                <a:lnTo>
                  <a:pt x="1389126" y="1136142"/>
                </a:lnTo>
                <a:lnTo>
                  <a:pt x="1389126" y="1139190"/>
                </a:lnTo>
                <a:lnTo>
                  <a:pt x="1391412" y="1140714"/>
                </a:lnTo>
                <a:lnTo>
                  <a:pt x="1392936" y="1142238"/>
                </a:lnTo>
                <a:lnTo>
                  <a:pt x="1395984" y="1142238"/>
                </a:lnTo>
                <a:lnTo>
                  <a:pt x="1397508" y="1139952"/>
                </a:lnTo>
                <a:lnTo>
                  <a:pt x="1399794" y="1138428"/>
                </a:lnTo>
                <a:close/>
              </a:path>
              <a:path w="3091815" h="2520315">
                <a:moveTo>
                  <a:pt x="1414272" y="1149858"/>
                </a:moveTo>
                <a:lnTo>
                  <a:pt x="1414272" y="1146810"/>
                </a:lnTo>
                <a:lnTo>
                  <a:pt x="1409700" y="1143762"/>
                </a:lnTo>
                <a:lnTo>
                  <a:pt x="1406652" y="1143762"/>
                </a:lnTo>
                <a:lnTo>
                  <a:pt x="1403604" y="1148334"/>
                </a:lnTo>
                <a:lnTo>
                  <a:pt x="1403604" y="1150620"/>
                </a:lnTo>
                <a:lnTo>
                  <a:pt x="1405890" y="1152906"/>
                </a:lnTo>
                <a:lnTo>
                  <a:pt x="1408176" y="1154430"/>
                </a:lnTo>
                <a:lnTo>
                  <a:pt x="1411224" y="1154430"/>
                </a:lnTo>
                <a:lnTo>
                  <a:pt x="1414272" y="1149858"/>
                </a:lnTo>
                <a:close/>
              </a:path>
              <a:path w="3091815" h="2520315">
                <a:moveTo>
                  <a:pt x="1428750" y="1162050"/>
                </a:moveTo>
                <a:lnTo>
                  <a:pt x="1428750" y="1159002"/>
                </a:lnTo>
                <a:lnTo>
                  <a:pt x="1426464" y="1157478"/>
                </a:lnTo>
                <a:lnTo>
                  <a:pt x="1424940" y="1155954"/>
                </a:lnTo>
                <a:lnTo>
                  <a:pt x="1421892" y="1155954"/>
                </a:lnTo>
                <a:lnTo>
                  <a:pt x="1420368" y="1158240"/>
                </a:lnTo>
                <a:lnTo>
                  <a:pt x="1418082" y="1159764"/>
                </a:lnTo>
                <a:lnTo>
                  <a:pt x="1418844" y="1162812"/>
                </a:lnTo>
                <a:lnTo>
                  <a:pt x="1420368" y="1165098"/>
                </a:lnTo>
                <a:lnTo>
                  <a:pt x="1422654" y="1166622"/>
                </a:lnTo>
                <a:lnTo>
                  <a:pt x="1425702" y="1165860"/>
                </a:lnTo>
                <a:lnTo>
                  <a:pt x="1427226" y="1164336"/>
                </a:lnTo>
                <a:lnTo>
                  <a:pt x="1428750" y="1162050"/>
                </a:lnTo>
                <a:close/>
              </a:path>
              <a:path w="3091815" h="2520315">
                <a:moveTo>
                  <a:pt x="1443990" y="1174242"/>
                </a:moveTo>
                <a:lnTo>
                  <a:pt x="1443228" y="1171194"/>
                </a:lnTo>
                <a:lnTo>
                  <a:pt x="1441704" y="1169670"/>
                </a:lnTo>
                <a:lnTo>
                  <a:pt x="1439418" y="1168146"/>
                </a:lnTo>
                <a:lnTo>
                  <a:pt x="1436370" y="1168146"/>
                </a:lnTo>
                <a:lnTo>
                  <a:pt x="1434846" y="1170432"/>
                </a:lnTo>
                <a:lnTo>
                  <a:pt x="1433322" y="1171956"/>
                </a:lnTo>
                <a:lnTo>
                  <a:pt x="1433322" y="1175004"/>
                </a:lnTo>
                <a:lnTo>
                  <a:pt x="1435608" y="1176528"/>
                </a:lnTo>
                <a:lnTo>
                  <a:pt x="1437132" y="1178814"/>
                </a:lnTo>
                <a:lnTo>
                  <a:pt x="1440180" y="1178052"/>
                </a:lnTo>
                <a:lnTo>
                  <a:pt x="1442466" y="1176528"/>
                </a:lnTo>
                <a:lnTo>
                  <a:pt x="1443990" y="1174242"/>
                </a:lnTo>
                <a:close/>
              </a:path>
              <a:path w="3091815" h="2520315">
                <a:moveTo>
                  <a:pt x="1458468" y="1186434"/>
                </a:moveTo>
                <a:lnTo>
                  <a:pt x="1458468" y="1183386"/>
                </a:lnTo>
                <a:lnTo>
                  <a:pt x="1456182" y="1181862"/>
                </a:lnTo>
                <a:lnTo>
                  <a:pt x="1454658" y="1179576"/>
                </a:lnTo>
                <a:lnTo>
                  <a:pt x="1451610" y="1180338"/>
                </a:lnTo>
                <a:lnTo>
                  <a:pt x="1449324" y="1181862"/>
                </a:lnTo>
                <a:lnTo>
                  <a:pt x="1447800" y="1184148"/>
                </a:lnTo>
                <a:lnTo>
                  <a:pt x="1448562" y="1187196"/>
                </a:lnTo>
                <a:lnTo>
                  <a:pt x="1450086" y="1188720"/>
                </a:lnTo>
                <a:lnTo>
                  <a:pt x="1452372" y="1190244"/>
                </a:lnTo>
                <a:lnTo>
                  <a:pt x="1455420" y="1190244"/>
                </a:lnTo>
                <a:lnTo>
                  <a:pt x="1456944" y="1187958"/>
                </a:lnTo>
                <a:lnTo>
                  <a:pt x="1458468" y="1186434"/>
                </a:lnTo>
                <a:close/>
              </a:path>
              <a:path w="3091815" h="2520315">
                <a:moveTo>
                  <a:pt x="1473708" y="1198626"/>
                </a:moveTo>
                <a:lnTo>
                  <a:pt x="1472946" y="1195578"/>
                </a:lnTo>
                <a:lnTo>
                  <a:pt x="1471422" y="1193292"/>
                </a:lnTo>
                <a:lnTo>
                  <a:pt x="1469136" y="1191768"/>
                </a:lnTo>
                <a:lnTo>
                  <a:pt x="1466088" y="1191768"/>
                </a:lnTo>
                <a:lnTo>
                  <a:pt x="1463040" y="1196340"/>
                </a:lnTo>
                <a:lnTo>
                  <a:pt x="1463040" y="1199388"/>
                </a:lnTo>
                <a:lnTo>
                  <a:pt x="1465326" y="1200912"/>
                </a:lnTo>
                <a:lnTo>
                  <a:pt x="1466850" y="1202436"/>
                </a:lnTo>
                <a:lnTo>
                  <a:pt x="1469898" y="1202436"/>
                </a:lnTo>
                <a:lnTo>
                  <a:pt x="1471422" y="1200150"/>
                </a:lnTo>
                <a:lnTo>
                  <a:pt x="1473708" y="1198626"/>
                </a:lnTo>
                <a:close/>
              </a:path>
              <a:path w="3091815" h="2520315">
                <a:moveTo>
                  <a:pt x="1488186" y="1210056"/>
                </a:moveTo>
                <a:lnTo>
                  <a:pt x="1488186" y="1207008"/>
                </a:lnTo>
                <a:lnTo>
                  <a:pt x="1483614" y="1203960"/>
                </a:lnTo>
                <a:lnTo>
                  <a:pt x="1480566" y="1203960"/>
                </a:lnTo>
                <a:lnTo>
                  <a:pt x="1477518" y="1208532"/>
                </a:lnTo>
                <a:lnTo>
                  <a:pt x="1477518" y="1210818"/>
                </a:lnTo>
                <a:lnTo>
                  <a:pt x="1479804" y="1213104"/>
                </a:lnTo>
                <a:lnTo>
                  <a:pt x="1482090" y="1214628"/>
                </a:lnTo>
                <a:lnTo>
                  <a:pt x="1485138" y="1214628"/>
                </a:lnTo>
                <a:lnTo>
                  <a:pt x="1488186" y="1210056"/>
                </a:lnTo>
                <a:close/>
              </a:path>
              <a:path w="3091815" h="2520315">
                <a:moveTo>
                  <a:pt x="1502664" y="1222248"/>
                </a:moveTo>
                <a:lnTo>
                  <a:pt x="1502664" y="1219200"/>
                </a:lnTo>
                <a:lnTo>
                  <a:pt x="1500378" y="1217676"/>
                </a:lnTo>
                <a:lnTo>
                  <a:pt x="1498854" y="1216152"/>
                </a:lnTo>
                <a:lnTo>
                  <a:pt x="1495806" y="1216152"/>
                </a:lnTo>
                <a:lnTo>
                  <a:pt x="1494282" y="1218438"/>
                </a:lnTo>
                <a:lnTo>
                  <a:pt x="1491996" y="1219962"/>
                </a:lnTo>
                <a:lnTo>
                  <a:pt x="1492758" y="1223010"/>
                </a:lnTo>
                <a:lnTo>
                  <a:pt x="1494282" y="1225296"/>
                </a:lnTo>
                <a:lnTo>
                  <a:pt x="1496568" y="1226820"/>
                </a:lnTo>
                <a:lnTo>
                  <a:pt x="1499616" y="1226058"/>
                </a:lnTo>
                <a:lnTo>
                  <a:pt x="1501140" y="1224534"/>
                </a:lnTo>
                <a:lnTo>
                  <a:pt x="1502664" y="1222248"/>
                </a:lnTo>
                <a:close/>
              </a:path>
              <a:path w="3091815" h="2520315">
                <a:moveTo>
                  <a:pt x="1517904" y="1234440"/>
                </a:moveTo>
                <a:lnTo>
                  <a:pt x="1517142" y="1231392"/>
                </a:lnTo>
                <a:lnTo>
                  <a:pt x="1515618" y="1229868"/>
                </a:lnTo>
                <a:lnTo>
                  <a:pt x="1513332" y="1228344"/>
                </a:lnTo>
                <a:lnTo>
                  <a:pt x="1510284" y="1228344"/>
                </a:lnTo>
                <a:lnTo>
                  <a:pt x="1508760" y="1230630"/>
                </a:lnTo>
                <a:lnTo>
                  <a:pt x="1507236" y="1232154"/>
                </a:lnTo>
                <a:lnTo>
                  <a:pt x="1507236" y="1235202"/>
                </a:lnTo>
                <a:lnTo>
                  <a:pt x="1509522" y="1236726"/>
                </a:lnTo>
                <a:lnTo>
                  <a:pt x="1511046" y="1239012"/>
                </a:lnTo>
                <a:lnTo>
                  <a:pt x="1514094" y="1238250"/>
                </a:lnTo>
                <a:lnTo>
                  <a:pt x="1516380" y="1236726"/>
                </a:lnTo>
                <a:lnTo>
                  <a:pt x="1517904" y="1234440"/>
                </a:lnTo>
                <a:close/>
              </a:path>
              <a:path w="3091815" h="2520315">
                <a:moveTo>
                  <a:pt x="1532382" y="1246632"/>
                </a:moveTo>
                <a:lnTo>
                  <a:pt x="1532382" y="1243584"/>
                </a:lnTo>
                <a:lnTo>
                  <a:pt x="1530096" y="1242060"/>
                </a:lnTo>
                <a:lnTo>
                  <a:pt x="1528572" y="1239774"/>
                </a:lnTo>
                <a:lnTo>
                  <a:pt x="1525524" y="1240536"/>
                </a:lnTo>
                <a:lnTo>
                  <a:pt x="1523238" y="1242060"/>
                </a:lnTo>
                <a:lnTo>
                  <a:pt x="1521714" y="1244346"/>
                </a:lnTo>
                <a:lnTo>
                  <a:pt x="1521714" y="1247394"/>
                </a:lnTo>
                <a:lnTo>
                  <a:pt x="1526286" y="1250442"/>
                </a:lnTo>
                <a:lnTo>
                  <a:pt x="1529334" y="1250442"/>
                </a:lnTo>
                <a:lnTo>
                  <a:pt x="1530858" y="1248156"/>
                </a:lnTo>
                <a:lnTo>
                  <a:pt x="1532382" y="1246632"/>
                </a:lnTo>
                <a:close/>
              </a:path>
              <a:path w="3091815" h="2520315">
                <a:moveTo>
                  <a:pt x="1547622" y="1258824"/>
                </a:moveTo>
                <a:lnTo>
                  <a:pt x="1546860" y="1255776"/>
                </a:lnTo>
                <a:lnTo>
                  <a:pt x="1545336" y="1253490"/>
                </a:lnTo>
                <a:lnTo>
                  <a:pt x="1543050" y="1251966"/>
                </a:lnTo>
                <a:lnTo>
                  <a:pt x="1540002" y="1251966"/>
                </a:lnTo>
                <a:lnTo>
                  <a:pt x="1536954" y="1256538"/>
                </a:lnTo>
                <a:lnTo>
                  <a:pt x="1536954" y="1259586"/>
                </a:lnTo>
                <a:lnTo>
                  <a:pt x="1539240" y="1261110"/>
                </a:lnTo>
                <a:lnTo>
                  <a:pt x="1540764" y="1262634"/>
                </a:lnTo>
                <a:lnTo>
                  <a:pt x="1543812" y="1262634"/>
                </a:lnTo>
                <a:lnTo>
                  <a:pt x="1545336" y="1260348"/>
                </a:lnTo>
                <a:lnTo>
                  <a:pt x="1547622" y="1258824"/>
                </a:lnTo>
                <a:close/>
              </a:path>
              <a:path w="3091815" h="2520315">
                <a:moveTo>
                  <a:pt x="1562100" y="1270254"/>
                </a:moveTo>
                <a:lnTo>
                  <a:pt x="1562100" y="1267206"/>
                </a:lnTo>
                <a:lnTo>
                  <a:pt x="1557528" y="1264158"/>
                </a:lnTo>
                <a:lnTo>
                  <a:pt x="1554480" y="1264158"/>
                </a:lnTo>
                <a:lnTo>
                  <a:pt x="1551432" y="1268730"/>
                </a:lnTo>
                <a:lnTo>
                  <a:pt x="1551432" y="1271016"/>
                </a:lnTo>
                <a:lnTo>
                  <a:pt x="1553718" y="1273302"/>
                </a:lnTo>
                <a:lnTo>
                  <a:pt x="1556004" y="1274826"/>
                </a:lnTo>
                <a:lnTo>
                  <a:pt x="1559052" y="1274826"/>
                </a:lnTo>
                <a:lnTo>
                  <a:pt x="1562100" y="1270254"/>
                </a:lnTo>
                <a:close/>
              </a:path>
              <a:path w="3091815" h="2520315">
                <a:moveTo>
                  <a:pt x="1576578" y="1282446"/>
                </a:moveTo>
                <a:lnTo>
                  <a:pt x="1576578" y="1279398"/>
                </a:lnTo>
                <a:lnTo>
                  <a:pt x="1574292" y="1277874"/>
                </a:lnTo>
                <a:lnTo>
                  <a:pt x="1572768" y="1276350"/>
                </a:lnTo>
                <a:lnTo>
                  <a:pt x="1569720" y="1276350"/>
                </a:lnTo>
                <a:lnTo>
                  <a:pt x="1568196" y="1278636"/>
                </a:lnTo>
                <a:lnTo>
                  <a:pt x="1565910" y="1280160"/>
                </a:lnTo>
                <a:lnTo>
                  <a:pt x="1566672" y="1283208"/>
                </a:lnTo>
                <a:lnTo>
                  <a:pt x="1568196" y="1285494"/>
                </a:lnTo>
                <a:lnTo>
                  <a:pt x="1570482" y="1287018"/>
                </a:lnTo>
                <a:lnTo>
                  <a:pt x="1573530" y="1286256"/>
                </a:lnTo>
                <a:lnTo>
                  <a:pt x="1575054" y="1284732"/>
                </a:lnTo>
                <a:lnTo>
                  <a:pt x="1576578" y="1282446"/>
                </a:lnTo>
                <a:close/>
              </a:path>
              <a:path w="3091815" h="2520315">
                <a:moveTo>
                  <a:pt x="1591818" y="1294638"/>
                </a:moveTo>
                <a:lnTo>
                  <a:pt x="1591056" y="1291590"/>
                </a:lnTo>
                <a:lnTo>
                  <a:pt x="1589532" y="1290066"/>
                </a:lnTo>
                <a:lnTo>
                  <a:pt x="1587246" y="1288542"/>
                </a:lnTo>
                <a:lnTo>
                  <a:pt x="1584198" y="1288542"/>
                </a:lnTo>
                <a:lnTo>
                  <a:pt x="1582674" y="1290828"/>
                </a:lnTo>
                <a:lnTo>
                  <a:pt x="1581150" y="1292352"/>
                </a:lnTo>
                <a:lnTo>
                  <a:pt x="1581150" y="1295400"/>
                </a:lnTo>
                <a:lnTo>
                  <a:pt x="1583436" y="1296924"/>
                </a:lnTo>
                <a:lnTo>
                  <a:pt x="1584960" y="1299210"/>
                </a:lnTo>
                <a:lnTo>
                  <a:pt x="1588008" y="1298448"/>
                </a:lnTo>
                <a:lnTo>
                  <a:pt x="1590294" y="1296924"/>
                </a:lnTo>
                <a:lnTo>
                  <a:pt x="1591818" y="1294638"/>
                </a:lnTo>
                <a:close/>
              </a:path>
              <a:path w="3091815" h="2520315">
                <a:moveTo>
                  <a:pt x="1606296" y="1306830"/>
                </a:moveTo>
                <a:lnTo>
                  <a:pt x="1606296" y="1303782"/>
                </a:lnTo>
                <a:lnTo>
                  <a:pt x="1604010" y="1302258"/>
                </a:lnTo>
                <a:lnTo>
                  <a:pt x="1601724" y="1299972"/>
                </a:lnTo>
                <a:lnTo>
                  <a:pt x="1599438" y="1300734"/>
                </a:lnTo>
                <a:lnTo>
                  <a:pt x="1597152" y="1302258"/>
                </a:lnTo>
                <a:lnTo>
                  <a:pt x="1595628" y="1304544"/>
                </a:lnTo>
                <a:lnTo>
                  <a:pt x="1595628" y="1307592"/>
                </a:lnTo>
                <a:lnTo>
                  <a:pt x="1600200" y="1310640"/>
                </a:lnTo>
                <a:lnTo>
                  <a:pt x="1603248" y="1310640"/>
                </a:lnTo>
                <a:lnTo>
                  <a:pt x="1604772" y="1308354"/>
                </a:lnTo>
                <a:lnTo>
                  <a:pt x="1606296" y="1306830"/>
                </a:lnTo>
                <a:close/>
              </a:path>
              <a:path w="3091815" h="2520315">
                <a:moveTo>
                  <a:pt x="1621536" y="1319022"/>
                </a:moveTo>
                <a:lnTo>
                  <a:pt x="1620774" y="1315974"/>
                </a:lnTo>
                <a:lnTo>
                  <a:pt x="1619250" y="1313688"/>
                </a:lnTo>
                <a:lnTo>
                  <a:pt x="1616964" y="1312164"/>
                </a:lnTo>
                <a:lnTo>
                  <a:pt x="1613916" y="1312164"/>
                </a:lnTo>
                <a:lnTo>
                  <a:pt x="1612392" y="1314450"/>
                </a:lnTo>
                <a:lnTo>
                  <a:pt x="1610106" y="1316736"/>
                </a:lnTo>
                <a:lnTo>
                  <a:pt x="1610868" y="1319784"/>
                </a:lnTo>
                <a:lnTo>
                  <a:pt x="1612392" y="1321308"/>
                </a:lnTo>
                <a:lnTo>
                  <a:pt x="1614678" y="1322832"/>
                </a:lnTo>
                <a:lnTo>
                  <a:pt x="1617726" y="1322832"/>
                </a:lnTo>
                <a:lnTo>
                  <a:pt x="1619250" y="1320546"/>
                </a:lnTo>
                <a:lnTo>
                  <a:pt x="1621536" y="1319022"/>
                </a:lnTo>
                <a:close/>
              </a:path>
              <a:path w="3091815" h="2520315">
                <a:moveTo>
                  <a:pt x="1636014" y="1330452"/>
                </a:moveTo>
                <a:lnTo>
                  <a:pt x="1636014" y="1327404"/>
                </a:lnTo>
                <a:lnTo>
                  <a:pt x="1631442" y="1324356"/>
                </a:lnTo>
                <a:lnTo>
                  <a:pt x="1628394" y="1324356"/>
                </a:lnTo>
                <a:lnTo>
                  <a:pt x="1625346" y="1328928"/>
                </a:lnTo>
                <a:lnTo>
                  <a:pt x="1625346" y="1331214"/>
                </a:lnTo>
                <a:lnTo>
                  <a:pt x="1627632" y="1333500"/>
                </a:lnTo>
                <a:lnTo>
                  <a:pt x="1629918" y="1335024"/>
                </a:lnTo>
                <a:lnTo>
                  <a:pt x="1632204" y="1335024"/>
                </a:lnTo>
                <a:lnTo>
                  <a:pt x="1634490" y="1332738"/>
                </a:lnTo>
                <a:lnTo>
                  <a:pt x="1636014" y="1330452"/>
                </a:lnTo>
                <a:close/>
              </a:path>
              <a:path w="3091815" h="2520315">
                <a:moveTo>
                  <a:pt x="1650492" y="1342644"/>
                </a:moveTo>
                <a:lnTo>
                  <a:pt x="1650492" y="1339596"/>
                </a:lnTo>
                <a:lnTo>
                  <a:pt x="1648206" y="1338072"/>
                </a:lnTo>
                <a:lnTo>
                  <a:pt x="1646682" y="1336548"/>
                </a:lnTo>
                <a:lnTo>
                  <a:pt x="1643634" y="1336548"/>
                </a:lnTo>
                <a:lnTo>
                  <a:pt x="1642110" y="1338834"/>
                </a:lnTo>
                <a:lnTo>
                  <a:pt x="1639824" y="1340358"/>
                </a:lnTo>
                <a:lnTo>
                  <a:pt x="1640586" y="1343406"/>
                </a:lnTo>
                <a:lnTo>
                  <a:pt x="1642110" y="1345692"/>
                </a:lnTo>
                <a:lnTo>
                  <a:pt x="1644396" y="1347216"/>
                </a:lnTo>
                <a:lnTo>
                  <a:pt x="1647444" y="1346454"/>
                </a:lnTo>
                <a:lnTo>
                  <a:pt x="1648968" y="1344930"/>
                </a:lnTo>
                <a:lnTo>
                  <a:pt x="1650492" y="1342644"/>
                </a:lnTo>
                <a:close/>
              </a:path>
              <a:path w="3091815" h="2520315">
                <a:moveTo>
                  <a:pt x="1665732" y="1354836"/>
                </a:moveTo>
                <a:lnTo>
                  <a:pt x="1664970" y="1351788"/>
                </a:lnTo>
                <a:lnTo>
                  <a:pt x="1663446" y="1350264"/>
                </a:lnTo>
                <a:lnTo>
                  <a:pt x="1661160" y="1348740"/>
                </a:lnTo>
                <a:lnTo>
                  <a:pt x="1658112" y="1348740"/>
                </a:lnTo>
                <a:lnTo>
                  <a:pt x="1656588" y="1351026"/>
                </a:lnTo>
                <a:lnTo>
                  <a:pt x="1655064" y="1352550"/>
                </a:lnTo>
                <a:lnTo>
                  <a:pt x="1655064" y="1355598"/>
                </a:lnTo>
                <a:lnTo>
                  <a:pt x="1657350" y="1357122"/>
                </a:lnTo>
                <a:lnTo>
                  <a:pt x="1658874" y="1359408"/>
                </a:lnTo>
                <a:lnTo>
                  <a:pt x="1661922" y="1358646"/>
                </a:lnTo>
                <a:lnTo>
                  <a:pt x="1665732" y="1354836"/>
                </a:lnTo>
                <a:close/>
              </a:path>
              <a:path w="3091815" h="2520315">
                <a:moveTo>
                  <a:pt x="1680210" y="1367028"/>
                </a:moveTo>
                <a:lnTo>
                  <a:pt x="1680210" y="1363980"/>
                </a:lnTo>
                <a:lnTo>
                  <a:pt x="1677924" y="1362456"/>
                </a:lnTo>
                <a:lnTo>
                  <a:pt x="1675638" y="1360170"/>
                </a:lnTo>
                <a:lnTo>
                  <a:pt x="1673352" y="1360932"/>
                </a:lnTo>
                <a:lnTo>
                  <a:pt x="1671066" y="1362456"/>
                </a:lnTo>
                <a:lnTo>
                  <a:pt x="1669542" y="1364742"/>
                </a:lnTo>
                <a:lnTo>
                  <a:pt x="1669542" y="1367790"/>
                </a:lnTo>
                <a:lnTo>
                  <a:pt x="1674114" y="1370838"/>
                </a:lnTo>
                <a:lnTo>
                  <a:pt x="1677162" y="1370838"/>
                </a:lnTo>
                <a:lnTo>
                  <a:pt x="1678686" y="1368552"/>
                </a:lnTo>
                <a:lnTo>
                  <a:pt x="1680210" y="1367028"/>
                </a:lnTo>
                <a:close/>
              </a:path>
              <a:path w="3091815" h="2520315">
                <a:moveTo>
                  <a:pt x="1694688" y="1379220"/>
                </a:moveTo>
                <a:lnTo>
                  <a:pt x="1694688" y="1376172"/>
                </a:lnTo>
                <a:lnTo>
                  <a:pt x="1690878" y="1372362"/>
                </a:lnTo>
                <a:lnTo>
                  <a:pt x="1687830" y="1372362"/>
                </a:lnTo>
                <a:lnTo>
                  <a:pt x="1686306" y="1374648"/>
                </a:lnTo>
                <a:lnTo>
                  <a:pt x="1684020" y="1376934"/>
                </a:lnTo>
                <a:lnTo>
                  <a:pt x="1684782" y="1379982"/>
                </a:lnTo>
                <a:lnTo>
                  <a:pt x="1686306" y="1381506"/>
                </a:lnTo>
                <a:lnTo>
                  <a:pt x="1688592" y="1383030"/>
                </a:lnTo>
                <a:lnTo>
                  <a:pt x="1691640" y="1383030"/>
                </a:lnTo>
                <a:lnTo>
                  <a:pt x="1693164" y="1380744"/>
                </a:lnTo>
                <a:lnTo>
                  <a:pt x="1694688" y="1379220"/>
                </a:lnTo>
                <a:close/>
              </a:path>
              <a:path w="3091815" h="2520315">
                <a:moveTo>
                  <a:pt x="1709928" y="1390650"/>
                </a:moveTo>
                <a:lnTo>
                  <a:pt x="1709928" y="1387602"/>
                </a:lnTo>
                <a:lnTo>
                  <a:pt x="1705356" y="1384554"/>
                </a:lnTo>
                <a:lnTo>
                  <a:pt x="1702308" y="1384554"/>
                </a:lnTo>
                <a:lnTo>
                  <a:pt x="1699260" y="1389126"/>
                </a:lnTo>
                <a:lnTo>
                  <a:pt x="1699260" y="1391412"/>
                </a:lnTo>
                <a:lnTo>
                  <a:pt x="1703070" y="1395222"/>
                </a:lnTo>
                <a:lnTo>
                  <a:pt x="1706118" y="1395222"/>
                </a:lnTo>
                <a:lnTo>
                  <a:pt x="1708404" y="1392936"/>
                </a:lnTo>
                <a:lnTo>
                  <a:pt x="1709928" y="1390650"/>
                </a:lnTo>
                <a:close/>
              </a:path>
              <a:path w="3091815" h="2520315">
                <a:moveTo>
                  <a:pt x="1724406" y="1402842"/>
                </a:moveTo>
                <a:lnTo>
                  <a:pt x="1724406" y="1399794"/>
                </a:lnTo>
                <a:lnTo>
                  <a:pt x="1722120" y="1398270"/>
                </a:lnTo>
                <a:lnTo>
                  <a:pt x="1720596" y="1396746"/>
                </a:lnTo>
                <a:lnTo>
                  <a:pt x="1717548" y="1396746"/>
                </a:lnTo>
                <a:lnTo>
                  <a:pt x="1713738" y="1400556"/>
                </a:lnTo>
                <a:lnTo>
                  <a:pt x="1714500" y="1403604"/>
                </a:lnTo>
                <a:lnTo>
                  <a:pt x="1716024" y="1405890"/>
                </a:lnTo>
                <a:lnTo>
                  <a:pt x="1718310" y="1407414"/>
                </a:lnTo>
                <a:lnTo>
                  <a:pt x="1721358" y="1406652"/>
                </a:lnTo>
                <a:lnTo>
                  <a:pt x="1722882" y="1405128"/>
                </a:lnTo>
                <a:lnTo>
                  <a:pt x="1724406" y="1402842"/>
                </a:lnTo>
                <a:close/>
              </a:path>
              <a:path w="3091815" h="2520315">
                <a:moveTo>
                  <a:pt x="1739646" y="1415034"/>
                </a:moveTo>
                <a:lnTo>
                  <a:pt x="1738884" y="1411986"/>
                </a:lnTo>
                <a:lnTo>
                  <a:pt x="1737360" y="1410462"/>
                </a:lnTo>
                <a:lnTo>
                  <a:pt x="1735074" y="1408938"/>
                </a:lnTo>
                <a:lnTo>
                  <a:pt x="1732026" y="1408938"/>
                </a:lnTo>
                <a:lnTo>
                  <a:pt x="1730502" y="1410462"/>
                </a:lnTo>
                <a:lnTo>
                  <a:pt x="1728978" y="1412748"/>
                </a:lnTo>
                <a:lnTo>
                  <a:pt x="1728978" y="1415796"/>
                </a:lnTo>
                <a:lnTo>
                  <a:pt x="1731264" y="1417320"/>
                </a:lnTo>
                <a:lnTo>
                  <a:pt x="1732788" y="1419606"/>
                </a:lnTo>
                <a:lnTo>
                  <a:pt x="1735836" y="1418844"/>
                </a:lnTo>
                <a:lnTo>
                  <a:pt x="1739646" y="1415034"/>
                </a:lnTo>
                <a:close/>
              </a:path>
              <a:path w="3091815" h="2520315">
                <a:moveTo>
                  <a:pt x="1754124" y="1427226"/>
                </a:moveTo>
                <a:lnTo>
                  <a:pt x="1754124" y="1424178"/>
                </a:lnTo>
                <a:lnTo>
                  <a:pt x="1751838" y="1422654"/>
                </a:lnTo>
                <a:lnTo>
                  <a:pt x="1749552" y="1420368"/>
                </a:lnTo>
                <a:lnTo>
                  <a:pt x="1746504" y="1421130"/>
                </a:lnTo>
                <a:lnTo>
                  <a:pt x="1744980" y="1422654"/>
                </a:lnTo>
                <a:lnTo>
                  <a:pt x="1743456" y="1424940"/>
                </a:lnTo>
                <a:lnTo>
                  <a:pt x="1743456" y="1427988"/>
                </a:lnTo>
                <a:lnTo>
                  <a:pt x="1748028" y="1431036"/>
                </a:lnTo>
                <a:lnTo>
                  <a:pt x="1751076" y="1431036"/>
                </a:lnTo>
                <a:lnTo>
                  <a:pt x="1752600" y="1428750"/>
                </a:lnTo>
                <a:lnTo>
                  <a:pt x="1754124" y="1427226"/>
                </a:lnTo>
                <a:close/>
              </a:path>
              <a:path w="3091815" h="2520315">
                <a:moveTo>
                  <a:pt x="1768602" y="1439418"/>
                </a:moveTo>
                <a:lnTo>
                  <a:pt x="1768602" y="1436370"/>
                </a:lnTo>
                <a:lnTo>
                  <a:pt x="1764792" y="1432560"/>
                </a:lnTo>
                <a:lnTo>
                  <a:pt x="1761744" y="1432560"/>
                </a:lnTo>
                <a:lnTo>
                  <a:pt x="1760220" y="1434846"/>
                </a:lnTo>
                <a:lnTo>
                  <a:pt x="1757934" y="1437132"/>
                </a:lnTo>
                <a:lnTo>
                  <a:pt x="1758696" y="1440180"/>
                </a:lnTo>
                <a:lnTo>
                  <a:pt x="1760220" y="1441704"/>
                </a:lnTo>
                <a:lnTo>
                  <a:pt x="1762506" y="1443228"/>
                </a:lnTo>
                <a:lnTo>
                  <a:pt x="1765554" y="1443228"/>
                </a:lnTo>
                <a:lnTo>
                  <a:pt x="1767078" y="1440942"/>
                </a:lnTo>
                <a:lnTo>
                  <a:pt x="1768602" y="1439418"/>
                </a:lnTo>
                <a:close/>
              </a:path>
              <a:path w="3091815" h="2520315">
                <a:moveTo>
                  <a:pt x="1783842" y="1450848"/>
                </a:moveTo>
                <a:lnTo>
                  <a:pt x="1783080" y="1447800"/>
                </a:lnTo>
                <a:lnTo>
                  <a:pt x="1781556" y="1446276"/>
                </a:lnTo>
                <a:lnTo>
                  <a:pt x="1779270" y="1444752"/>
                </a:lnTo>
                <a:lnTo>
                  <a:pt x="1776222" y="1444752"/>
                </a:lnTo>
                <a:lnTo>
                  <a:pt x="1773174" y="1449324"/>
                </a:lnTo>
                <a:lnTo>
                  <a:pt x="1773174" y="1451610"/>
                </a:lnTo>
                <a:lnTo>
                  <a:pt x="1776984" y="1455420"/>
                </a:lnTo>
                <a:lnTo>
                  <a:pt x="1780032" y="1455420"/>
                </a:lnTo>
                <a:lnTo>
                  <a:pt x="1782318" y="1453134"/>
                </a:lnTo>
                <a:lnTo>
                  <a:pt x="1783842" y="1450848"/>
                </a:lnTo>
                <a:close/>
              </a:path>
              <a:path w="3091815" h="2520315">
                <a:moveTo>
                  <a:pt x="1798320" y="1463040"/>
                </a:moveTo>
                <a:lnTo>
                  <a:pt x="1798320" y="1459992"/>
                </a:lnTo>
                <a:lnTo>
                  <a:pt x="1796034" y="1458468"/>
                </a:lnTo>
                <a:lnTo>
                  <a:pt x="1794510" y="1456944"/>
                </a:lnTo>
                <a:lnTo>
                  <a:pt x="1791462" y="1456944"/>
                </a:lnTo>
                <a:lnTo>
                  <a:pt x="1787652" y="1460754"/>
                </a:lnTo>
                <a:lnTo>
                  <a:pt x="1788414" y="1463802"/>
                </a:lnTo>
                <a:lnTo>
                  <a:pt x="1789938" y="1466088"/>
                </a:lnTo>
                <a:lnTo>
                  <a:pt x="1792224" y="1467612"/>
                </a:lnTo>
                <a:lnTo>
                  <a:pt x="1795272" y="1466850"/>
                </a:lnTo>
                <a:lnTo>
                  <a:pt x="1796796" y="1465326"/>
                </a:lnTo>
                <a:lnTo>
                  <a:pt x="1798320" y="1463040"/>
                </a:lnTo>
                <a:close/>
              </a:path>
              <a:path w="3091815" h="2520315">
                <a:moveTo>
                  <a:pt x="1813560" y="1475232"/>
                </a:moveTo>
                <a:lnTo>
                  <a:pt x="1812798" y="1472184"/>
                </a:lnTo>
                <a:lnTo>
                  <a:pt x="1811274" y="1470660"/>
                </a:lnTo>
                <a:lnTo>
                  <a:pt x="1808988" y="1469136"/>
                </a:lnTo>
                <a:lnTo>
                  <a:pt x="1805940" y="1469136"/>
                </a:lnTo>
                <a:lnTo>
                  <a:pt x="1804416" y="1470660"/>
                </a:lnTo>
                <a:lnTo>
                  <a:pt x="1802892" y="1472946"/>
                </a:lnTo>
                <a:lnTo>
                  <a:pt x="1802892" y="1475994"/>
                </a:lnTo>
                <a:lnTo>
                  <a:pt x="1805178" y="1477518"/>
                </a:lnTo>
                <a:lnTo>
                  <a:pt x="1806702" y="1479804"/>
                </a:lnTo>
                <a:lnTo>
                  <a:pt x="1809750" y="1479042"/>
                </a:lnTo>
                <a:lnTo>
                  <a:pt x="1813560" y="1475232"/>
                </a:lnTo>
                <a:close/>
              </a:path>
              <a:path w="3091815" h="2520315">
                <a:moveTo>
                  <a:pt x="1828038" y="1487424"/>
                </a:moveTo>
                <a:lnTo>
                  <a:pt x="1828038" y="1484376"/>
                </a:lnTo>
                <a:lnTo>
                  <a:pt x="1825752" y="1482852"/>
                </a:lnTo>
                <a:lnTo>
                  <a:pt x="1823466" y="1480566"/>
                </a:lnTo>
                <a:lnTo>
                  <a:pt x="1820418" y="1481328"/>
                </a:lnTo>
                <a:lnTo>
                  <a:pt x="1818894" y="1482852"/>
                </a:lnTo>
                <a:lnTo>
                  <a:pt x="1817370" y="1485138"/>
                </a:lnTo>
                <a:lnTo>
                  <a:pt x="1817370" y="1488186"/>
                </a:lnTo>
                <a:lnTo>
                  <a:pt x="1821942" y="1491234"/>
                </a:lnTo>
                <a:lnTo>
                  <a:pt x="1824990" y="1491234"/>
                </a:lnTo>
                <a:lnTo>
                  <a:pt x="1826514" y="1488948"/>
                </a:lnTo>
                <a:lnTo>
                  <a:pt x="1828038" y="1487424"/>
                </a:lnTo>
                <a:close/>
              </a:path>
              <a:path w="3091815" h="2520315">
                <a:moveTo>
                  <a:pt x="1842516" y="1499616"/>
                </a:moveTo>
                <a:lnTo>
                  <a:pt x="1842516" y="1496568"/>
                </a:lnTo>
                <a:lnTo>
                  <a:pt x="1838706" y="1492758"/>
                </a:lnTo>
                <a:lnTo>
                  <a:pt x="1835658" y="1492758"/>
                </a:lnTo>
                <a:lnTo>
                  <a:pt x="1834134" y="1495044"/>
                </a:lnTo>
                <a:lnTo>
                  <a:pt x="1831848" y="1497330"/>
                </a:lnTo>
                <a:lnTo>
                  <a:pt x="1832610" y="1500378"/>
                </a:lnTo>
                <a:lnTo>
                  <a:pt x="1834134" y="1501902"/>
                </a:lnTo>
                <a:lnTo>
                  <a:pt x="1836420" y="1503426"/>
                </a:lnTo>
                <a:lnTo>
                  <a:pt x="1839468" y="1503426"/>
                </a:lnTo>
                <a:lnTo>
                  <a:pt x="1840992" y="1501140"/>
                </a:lnTo>
                <a:lnTo>
                  <a:pt x="1842516" y="1499616"/>
                </a:lnTo>
                <a:close/>
              </a:path>
              <a:path w="3091815" h="2520315">
                <a:moveTo>
                  <a:pt x="1857756" y="1511046"/>
                </a:moveTo>
                <a:lnTo>
                  <a:pt x="1856994" y="1507998"/>
                </a:lnTo>
                <a:lnTo>
                  <a:pt x="1855470" y="1506474"/>
                </a:lnTo>
                <a:lnTo>
                  <a:pt x="1853184" y="1504950"/>
                </a:lnTo>
                <a:lnTo>
                  <a:pt x="1850136" y="1504950"/>
                </a:lnTo>
                <a:lnTo>
                  <a:pt x="1847088" y="1509522"/>
                </a:lnTo>
                <a:lnTo>
                  <a:pt x="1847088" y="1511808"/>
                </a:lnTo>
                <a:lnTo>
                  <a:pt x="1850898" y="1515618"/>
                </a:lnTo>
                <a:lnTo>
                  <a:pt x="1853946" y="1515618"/>
                </a:lnTo>
                <a:lnTo>
                  <a:pt x="1856232" y="1513332"/>
                </a:lnTo>
                <a:lnTo>
                  <a:pt x="1857756" y="1511046"/>
                </a:lnTo>
                <a:close/>
              </a:path>
              <a:path w="3091815" h="2520315">
                <a:moveTo>
                  <a:pt x="1872234" y="1523238"/>
                </a:moveTo>
                <a:lnTo>
                  <a:pt x="1872234" y="1520190"/>
                </a:lnTo>
                <a:lnTo>
                  <a:pt x="1869948" y="1518666"/>
                </a:lnTo>
                <a:lnTo>
                  <a:pt x="1868424" y="1517142"/>
                </a:lnTo>
                <a:lnTo>
                  <a:pt x="1865376" y="1517142"/>
                </a:lnTo>
                <a:lnTo>
                  <a:pt x="1861566" y="1520952"/>
                </a:lnTo>
                <a:lnTo>
                  <a:pt x="1861566" y="1524000"/>
                </a:lnTo>
                <a:lnTo>
                  <a:pt x="1863852" y="1526286"/>
                </a:lnTo>
                <a:lnTo>
                  <a:pt x="1866138" y="1527810"/>
                </a:lnTo>
                <a:lnTo>
                  <a:pt x="1869186" y="1527048"/>
                </a:lnTo>
                <a:lnTo>
                  <a:pt x="1870710" y="1525524"/>
                </a:lnTo>
                <a:lnTo>
                  <a:pt x="1872234" y="1523238"/>
                </a:lnTo>
                <a:close/>
              </a:path>
              <a:path w="3091815" h="2520315">
                <a:moveTo>
                  <a:pt x="1887474" y="1535430"/>
                </a:moveTo>
                <a:lnTo>
                  <a:pt x="1886712" y="1532382"/>
                </a:lnTo>
                <a:lnTo>
                  <a:pt x="1885188" y="1530858"/>
                </a:lnTo>
                <a:lnTo>
                  <a:pt x="1882902" y="1529334"/>
                </a:lnTo>
                <a:lnTo>
                  <a:pt x="1879854" y="1529334"/>
                </a:lnTo>
                <a:lnTo>
                  <a:pt x="1878330" y="1530858"/>
                </a:lnTo>
                <a:lnTo>
                  <a:pt x="1876806" y="1533144"/>
                </a:lnTo>
                <a:lnTo>
                  <a:pt x="1876806" y="1536192"/>
                </a:lnTo>
                <a:lnTo>
                  <a:pt x="1879092" y="1537716"/>
                </a:lnTo>
                <a:lnTo>
                  <a:pt x="1880616" y="1540002"/>
                </a:lnTo>
                <a:lnTo>
                  <a:pt x="1883664" y="1539240"/>
                </a:lnTo>
                <a:lnTo>
                  <a:pt x="1887474" y="1535430"/>
                </a:lnTo>
                <a:close/>
              </a:path>
              <a:path w="3091815" h="2520315">
                <a:moveTo>
                  <a:pt x="1901952" y="1547622"/>
                </a:moveTo>
                <a:lnTo>
                  <a:pt x="1901952" y="1544574"/>
                </a:lnTo>
                <a:lnTo>
                  <a:pt x="1899666" y="1543050"/>
                </a:lnTo>
                <a:lnTo>
                  <a:pt x="1897380" y="1540764"/>
                </a:lnTo>
                <a:lnTo>
                  <a:pt x="1894332" y="1541526"/>
                </a:lnTo>
                <a:lnTo>
                  <a:pt x="1892808" y="1543050"/>
                </a:lnTo>
                <a:lnTo>
                  <a:pt x="1891284" y="1545336"/>
                </a:lnTo>
                <a:lnTo>
                  <a:pt x="1891284" y="1548384"/>
                </a:lnTo>
                <a:lnTo>
                  <a:pt x="1895856" y="1551432"/>
                </a:lnTo>
                <a:lnTo>
                  <a:pt x="1898142" y="1551432"/>
                </a:lnTo>
                <a:lnTo>
                  <a:pt x="1901952" y="1547622"/>
                </a:lnTo>
                <a:close/>
              </a:path>
              <a:path w="3091815" h="2520315">
                <a:moveTo>
                  <a:pt x="1916430" y="1559814"/>
                </a:moveTo>
                <a:lnTo>
                  <a:pt x="1916430" y="1556766"/>
                </a:lnTo>
                <a:lnTo>
                  <a:pt x="1912620" y="1552956"/>
                </a:lnTo>
                <a:lnTo>
                  <a:pt x="1909572" y="1552956"/>
                </a:lnTo>
                <a:lnTo>
                  <a:pt x="1908048" y="1555242"/>
                </a:lnTo>
                <a:lnTo>
                  <a:pt x="1905762" y="1557528"/>
                </a:lnTo>
                <a:lnTo>
                  <a:pt x="1906524" y="1560576"/>
                </a:lnTo>
                <a:lnTo>
                  <a:pt x="1908048" y="1562100"/>
                </a:lnTo>
                <a:lnTo>
                  <a:pt x="1910334" y="1563624"/>
                </a:lnTo>
                <a:lnTo>
                  <a:pt x="1913382" y="1563624"/>
                </a:lnTo>
                <a:lnTo>
                  <a:pt x="1914906" y="1561338"/>
                </a:lnTo>
                <a:lnTo>
                  <a:pt x="1916430" y="1559814"/>
                </a:lnTo>
                <a:close/>
              </a:path>
              <a:path w="3091815" h="2520315">
                <a:moveTo>
                  <a:pt x="1931670" y="1571244"/>
                </a:moveTo>
                <a:lnTo>
                  <a:pt x="1930908" y="1568196"/>
                </a:lnTo>
                <a:lnTo>
                  <a:pt x="1929384" y="1566672"/>
                </a:lnTo>
                <a:lnTo>
                  <a:pt x="1927098" y="1565148"/>
                </a:lnTo>
                <a:lnTo>
                  <a:pt x="1924050" y="1565148"/>
                </a:lnTo>
                <a:lnTo>
                  <a:pt x="1921002" y="1569720"/>
                </a:lnTo>
                <a:lnTo>
                  <a:pt x="1921002" y="1572006"/>
                </a:lnTo>
                <a:lnTo>
                  <a:pt x="1924812" y="1575816"/>
                </a:lnTo>
                <a:lnTo>
                  <a:pt x="1927860" y="1575816"/>
                </a:lnTo>
                <a:lnTo>
                  <a:pt x="1929384" y="1573530"/>
                </a:lnTo>
                <a:lnTo>
                  <a:pt x="1931670" y="1571244"/>
                </a:lnTo>
                <a:close/>
              </a:path>
              <a:path w="3091815" h="2520315">
                <a:moveTo>
                  <a:pt x="1946148" y="1583436"/>
                </a:moveTo>
                <a:lnTo>
                  <a:pt x="1946148" y="1580388"/>
                </a:lnTo>
                <a:lnTo>
                  <a:pt x="1941576" y="1577340"/>
                </a:lnTo>
                <a:lnTo>
                  <a:pt x="1939290" y="1577340"/>
                </a:lnTo>
                <a:lnTo>
                  <a:pt x="1935480" y="1581150"/>
                </a:lnTo>
                <a:lnTo>
                  <a:pt x="1935480" y="1584198"/>
                </a:lnTo>
                <a:lnTo>
                  <a:pt x="1937766" y="1586484"/>
                </a:lnTo>
                <a:lnTo>
                  <a:pt x="1940052" y="1588008"/>
                </a:lnTo>
                <a:lnTo>
                  <a:pt x="1943100" y="1587246"/>
                </a:lnTo>
                <a:lnTo>
                  <a:pt x="1944624" y="1585722"/>
                </a:lnTo>
                <a:lnTo>
                  <a:pt x="1946148" y="1583436"/>
                </a:lnTo>
                <a:close/>
              </a:path>
              <a:path w="3091815" h="2520315">
                <a:moveTo>
                  <a:pt x="1961388" y="1595628"/>
                </a:moveTo>
                <a:lnTo>
                  <a:pt x="1960626" y="1592580"/>
                </a:lnTo>
                <a:lnTo>
                  <a:pt x="1959102" y="1591056"/>
                </a:lnTo>
                <a:lnTo>
                  <a:pt x="1956816" y="1589532"/>
                </a:lnTo>
                <a:lnTo>
                  <a:pt x="1953768" y="1589532"/>
                </a:lnTo>
                <a:lnTo>
                  <a:pt x="1949958" y="1593342"/>
                </a:lnTo>
                <a:lnTo>
                  <a:pt x="1950720" y="1596390"/>
                </a:lnTo>
                <a:lnTo>
                  <a:pt x="1954530" y="1600200"/>
                </a:lnTo>
                <a:lnTo>
                  <a:pt x="1957578" y="1599438"/>
                </a:lnTo>
                <a:lnTo>
                  <a:pt x="1961388" y="1595628"/>
                </a:lnTo>
                <a:close/>
              </a:path>
              <a:path w="3091815" h="2520315">
                <a:moveTo>
                  <a:pt x="1975866" y="1607820"/>
                </a:moveTo>
                <a:lnTo>
                  <a:pt x="1975866" y="1604772"/>
                </a:lnTo>
                <a:lnTo>
                  <a:pt x="1973580" y="1603248"/>
                </a:lnTo>
                <a:lnTo>
                  <a:pt x="1971294" y="1600962"/>
                </a:lnTo>
                <a:lnTo>
                  <a:pt x="1968246" y="1601724"/>
                </a:lnTo>
                <a:lnTo>
                  <a:pt x="1966722" y="1603248"/>
                </a:lnTo>
                <a:lnTo>
                  <a:pt x="1965198" y="1605534"/>
                </a:lnTo>
                <a:lnTo>
                  <a:pt x="1965198" y="1608582"/>
                </a:lnTo>
                <a:lnTo>
                  <a:pt x="1969770" y="1611630"/>
                </a:lnTo>
                <a:lnTo>
                  <a:pt x="1972056" y="1611630"/>
                </a:lnTo>
                <a:lnTo>
                  <a:pt x="1975866" y="1607820"/>
                </a:lnTo>
                <a:close/>
              </a:path>
              <a:path w="3091815" h="2520315">
                <a:moveTo>
                  <a:pt x="1990344" y="1620012"/>
                </a:moveTo>
                <a:lnTo>
                  <a:pt x="1990344" y="1616964"/>
                </a:lnTo>
                <a:lnTo>
                  <a:pt x="1986534" y="1613154"/>
                </a:lnTo>
                <a:lnTo>
                  <a:pt x="1983486" y="1613154"/>
                </a:lnTo>
                <a:lnTo>
                  <a:pt x="1981200" y="1615440"/>
                </a:lnTo>
                <a:lnTo>
                  <a:pt x="1979676" y="1617726"/>
                </a:lnTo>
                <a:lnTo>
                  <a:pt x="1980438" y="1620774"/>
                </a:lnTo>
                <a:lnTo>
                  <a:pt x="1981962" y="1622298"/>
                </a:lnTo>
                <a:lnTo>
                  <a:pt x="1984248" y="1623822"/>
                </a:lnTo>
                <a:lnTo>
                  <a:pt x="1987296" y="1623822"/>
                </a:lnTo>
                <a:lnTo>
                  <a:pt x="1988820" y="1621536"/>
                </a:lnTo>
                <a:lnTo>
                  <a:pt x="1990344" y="1620012"/>
                </a:lnTo>
                <a:close/>
              </a:path>
              <a:path w="3091815" h="2520315">
                <a:moveTo>
                  <a:pt x="2005584" y="1631442"/>
                </a:moveTo>
                <a:lnTo>
                  <a:pt x="2004822" y="1628394"/>
                </a:lnTo>
                <a:lnTo>
                  <a:pt x="2003298" y="1626870"/>
                </a:lnTo>
                <a:lnTo>
                  <a:pt x="2001012" y="1625346"/>
                </a:lnTo>
                <a:lnTo>
                  <a:pt x="1997964" y="1625346"/>
                </a:lnTo>
                <a:lnTo>
                  <a:pt x="1994916" y="1629918"/>
                </a:lnTo>
                <a:lnTo>
                  <a:pt x="1994916" y="1632204"/>
                </a:lnTo>
                <a:lnTo>
                  <a:pt x="1998726" y="1636014"/>
                </a:lnTo>
                <a:lnTo>
                  <a:pt x="2001774" y="1636014"/>
                </a:lnTo>
                <a:lnTo>
                  <a:pt x="2003298" y="1633728"/>
                </a:lnTo>
                <a:lnTo>
                  <a:pt x="2005584" y="1631442"/>
                </a:lnTo>
                <a:close/>
              </a:path>
              <a:path w="3091815" h="2520315">
                <a:moveTo>
                  <a:pt x="2020062" y="1643634"/>
                </a:moveTo>
                <a:lnTo>
                  <a:pt x="2020062" y="1640586"/>
                </a:lnTo>
                <a:lnTo>
                  <a:pt x="2015490" y="1637538"/>
                </a:lnTo>
                <a:lnTo>
                  <a:pt x="2012442" y="1637538"/>
                </a:lnTo>
                <a:lnTo>
                  <a:pt x="2010918" y="1639824"/>
                </a:lnTo>
                <a:lnTo>
                  <a:pt x="2009394" y="1641348"/>
                </a:lnTo>
                <a:lnTo>
                  <a:pt x="2009394" y="1644396"/>
                </a:lnTo>
                <a:lnTo>
                  <a:pt x="2011680" y="1646682"/>
                </a:lnTo>
                <a:lnTo>
                  <a:pt x="2013966" y="1648206"/>
                </a:lnTo>
                <a:lnTo>
                  <a:pt x="2017014" y="1647444"/>
                </a:lnTo>
                <a:lnTo>
                  <a:pt x="2018538" y="1645920"/>
                </a:lnTo>
                <a:lnTo>
                  <a:pt x="2020062" y="1643634"/>
                </a:lnTo>
                <a:close/>
              </a:path>
              <a:path w="3091815" h="2520315">
                <a:moveTo>
                  <a:pt x="2034540" y="1655826"/>
                </a:moveTo>
                <a:lnTo>
                  <a:pt x="2034540" y="1652778"/>
                </a:lnTo>
                <a:lnTo>
                  <a:pt x="2032254" y="1651254"/>
                </a:lnTo>
                <a:lnTo>
                  <a:pt x="2030730" y="1649730"/>
                </a:lnTo>
                <a:lnTo>
                  <a:pt x="2027682" y="1649730"/>
                </a:lnTo>
                <a:lnTo>
                  <a:pt x="2023872" y="1653540"/>
                </a:lnTo>
                <a:lnTo>
                  <a:pt x="2024634" y="1656588"/>
                </a:lnTo>
                <a:lnTo>
                  <a:pt x="2028444" y="1660398"/>
                </a:lnTo>
                <a:lnTo>
                  <a:pt x="2031492" y="1659636"/>
                </a:lnTo>
                <a:lnTo>
                  <a:pt x="2033016" y="1658112"/>
                </a:lnTo>
                <a:lnTo>
                  <a:pt x="2034540" y="1655826"/>
                </a:lnTo>
                <a:close/>
              </a:path>
              <a:path w="3091815" h="2520315">
                <a:moveTo>
                  <a:pt x="2049780" y="1668018"/>
                </a:moveTo>
                <a:lnTo>
                  <a:pt x="2049780" y="1664970"/>
                </a:lnTo>
                <a:lnTo>
                  <a:pt x="2047494" y="1663446"/>
                </a:lnTo>
                <a:lnTo>
                  <a:pt x="2045208" y="1661160"/>
                </a:lnTo>
                <a:lnTo>
                  <a:pt x="2042160" y="1661922"/>
                </a:lnTo>
                <a:lnTo>
                  <a:pt x="2040636" y="1663446"/>
                </a:lnTo>
                <a:lnTo>
                  <a:pt x="2039112" y="1665732"/>
                </a:lnTo>
                <a:lnTo>
                  <a:pt x="2039112" y="1668780"/>
                </a:lnTo>
                <a:lnTo>
                  <a:pt x="2041398" y="1670304"/>
                </a:lnTo>
                <a:lnTo>
                  <a:pt x="2042922" y="1671828"/>
                </a:lnTo>
                <a:lnTo>
                  <a:pt x="2045970" y="1671828"/>
                </a:lnTo>
                <a:lnTo>
                  <a:pt x="2049780" y="1668018"/>
                </a:lnTo>
                <a:close/>
              </a:path>
              <a:path w="3091815" h="2520315">
                <a:moveTo>
                  <a:pt x="2064258" y="1680210"/>
                </a:moveTo>
                <a:lnTo>
                  <a:pt x="2064258" y="1677162"/>
                </a:lnTo>
                <a:lnTo>
                  <a:pt x="2060448" y="1673352"/>
                </a:lnTo>
                <a:lnTo>
                  <a:pt x="2057400" y="1673352"/>
                </a:lnTo>
                <a:lnTo>
                  <a:pt x="2055114" y="1675638"/>
                </a:lnTo>
                <a:lnTo>
                  <a:pt x="2053590" y="1677924"/>
                </a:lnTo>
                <a:lnTo>
                  <a:pt x="2054352" y="1680972"/>
                </a:lnTo>
                <a:lnTo>
                  <a:pt x="2055876" y="1682496"/>
                </a:lnTo>
                <a:lnTo>
                  <a:pt x="2058162" y="1684020"/>
                </a:lnTo>
                <a:lnTo>
                  <a:pt x="2061210" y="1684020"/>
                </a:lnTo>
                <a:lnTo>
                  <a:pt x="2062734" y="1681734"/>
                </a:lnTo>
                <a:lnTo>
                  <a:pt x="2064258" y="1680210"/>
                </a:lnTo>
                <a:close/>
              </a:path>
              <a:path w="3091815" h="2520315">
                <a:moveTo>
                  <a:pt x="2079498" y="1691640"/>
                </a:moveTo>
                <a:lnTo>
                  <a:pt x="2078736" y="1688592"/>
                </a:lnTo>
                <a:lnTo>
                  <a:pt x="2077212" y="1687068"/>
                </a:lnTo>
                <a:lnTo>
                  <a:pt x="2074926" y="1685544"/>
                </a:lnTo>
                <a:lnTo>
                  <a:pt x="2071878" y="1685544"/>
                </a:lnTo>
                <a:lnTo>
                  <a:pt x="2068830" y="1690116"/>
                </a:lnTo>
                <a:lnTo>
                  <a:pt x="2068830" y="1692402"/>
                </a:lnTo>
                <a:lnTo>
                  <a:pt x="2072640" y="1696212"/>
                </a:lnTo>
                <a:lnTo>
                  <a:pt x="2075688" y="1696212"/>
                </a:lnTo>
                <a:lnTo>
                  <a:pt x="2077212" y="1693926"/>
                </a:lnTo>
                <a:lnTo>
                  <a:pt x="2079498" y="1691640"/>
                </a:lnTo>
                <a:close/>
              </a:path>
              <a:path w="3091815" h="2520315">
                <a:moveTo>
                  <a:pt x="2093976" y="1703832"/>
                </a:moveTo>
                <a:lnTo>
                  <a:pt x="2093976" y="1700784"/>
                </a:lnTo>
                <a:lnTo>
                  <a:pt x="2089404" y="1697736"/>
                </a:lnTo>
                <a:lnTo>
                  <a:pt x="2086356" y="1697736"/>
                </a:lnTo>
                <a:lnTo>
                  <a:pt x="2084832" y="1700022"/>
                </a:lnTo>
                <a:lnTo>
                  <a:pt x="2083308" y="1701546"/>
                </a:lnTo>
                <a:lnTo>
                  <a:pt x="2083308" y="1704594"/>
                </a:lnTo>
                <a:lnTo>
                  <a:pt x="2085594" y="1706880"/>
                </a:lnTo>
                <a:lnTo>
                  <a:pt x="2087880" y="1708404"/>
                </a:lnTo>
                <a:lnTo>
                  <a:pt x="2090928" y="1707642"/>
                </a:lnTo>
                <a:lnTo>
                  <a:pt x="2092452" y="1706118"/>
                </a:lnTo>
                <a:lnTo>
                  <a:pt x="2093976" y="1703832"/>
                </a:lnTo>
                <a:close/>
              </a:path>
              <a:path w="3091815" h="2520315">
                <a:moveTo>
                  <a:pt x="2108454" y="1716024"/>
                </a:moveTo>
                <a:lnTo>
                  <a:pt x="2108454" y="1712976"/>
                </a:lnTo>
                <a:lnTo>
                  <a:pt x="2106168" y="1711452"/>
                </a:lnTo>
                <a:lnTo>
                  <a:pt x="2104644" y="1709928"/>
                </a:lnTo>
                <a:lnTo>
                  <a:pt x="2101596" y="1709928"/>
                </a:lnTo>
                <a:lnTo>
                  <a:pt x="2097786" y="1713738"/>
                </a:lnTo>
                <a:lnTo>
                  <a:pt x="2098548" y="1716786"/>
                </a:lnTo>
                <a:lnTo>
                  <a:pt x="2102358" y="1720596"/>
                </a:lnTo>
                <a:lnTo>
                  <a:pt x="2105406" y="1719834"/>
                </a:lnTo>
                <a:lnTo>
                  <a:pt x="2106930" y="1718310"/>
                </a:lnTo>
                <a:lnTo>
                  <a:pt x="2108454" y="1716024"/>
                </a:lnTo>
                <a:close/>
              </a:path>
              <a:path w="3091815" h="2520315">
                <a:moveTo>
                  <a:pt x="2123694" y="1728216"/>
                </a:moveTo>
                <a:lnTo>
                  <a:pt x="2122932" y="1725168"/>
                </a:lnTo>
                <a:lnTo>
                  <a:pt x="2119122" y="1721358"/>
                </a:lnTo>
                <a:lnTo>
                  <a:pt x="2116074" y="1722120"/>
                </a:lnTo>
                <a:lnTo>
                  <a:pt x="2114550" y="1723644"/>
                </a:lnTo>
                <a:lnTo>
                  <a:pt x="2113026" y="1725930"/>
                </a:lnTo>
                <a:lnTo>
                  <a:pt x="2113026" y="1728978"/>
                </a:lnTo>
                <a:lnTo>
                  <a:pt x="2115312" y="1730502"/>
                </a:lnTo>
                <a:lnTo>
                  <a:pt x="2116836" y="1732026"/>
                </a:lnTo>
                <a:lnTo>
                  <a:pt x="2119884" y="1732026"/>
                </a:lnTo>
                <a:lnTo>
                  <a:pt x="2123694" y="1728216"/>
                </a:lnTo>
                <a:close/>
              </a:path>
              <a:path w="3091815" h="2520315">
                <a:moveTo>
                  <a:pt x="2138172" y="1740408"/>
                </a:moveTo>
                <a:lnTo>
                  <a:pt x="2138172" y="1737360"/>
                </a:lnTo>
                <a:lnTo>
                  <a:pt x="2134362" y="1733550"/>
                </a:lnTo>
                <a:lnTo>
                  <a:pt x="2131314" y="1733550"/>
                </a:lnTo>
                <a:lnTo>
                  <a:pt x="2129028" y="1735836"/>
                </a:lnTo>
                <a:lnTo>
                  <a:pt x="2127504" y="1738122"/>
                </a:lnTo>
                <a:lnTo>
                  <a:pt x="2128266" y="1741170"/>
                </a:lnTo>
                <a:lnTo>
                  <a:pt x="2129790" y="1742694"/>
                </a:lnTo>
                <a:lnTo>
                  <a:pt x="2132076" y="1744218"/>
                </a:lnTo>
                <a:lnTo>
                  <a:pt x="2135124" y="1744218"/>
                </a:lnTo>
                <a:lnTo>
                  <a:pt x="2136648" y="1741932"/>
                </a:lnTo>
                <a:lnTo>
                  <a:pt x="2138172" y="1740408"/>
                </a:lnTo>
                <a:close/>
              </a:path>
              <a:path w="3091815" h="2520315">
                <a:moveTo>
                  <a:pt x="2153412" y="1751838"/>
                </a:moveTo>
                <a:lnTo>
                  <a:pt x="2152650" y="1748790"/>
                </a:lnTo>
                <a:lnTo>
                  <a:pt x="2151126" y="1747266"/>
                </a:lnTo>
                <a:lnTo>
                  <a:pt x="2148840" y="1745742"/>
                </a:lnTo>
                <a:lnTo>
                  <a:pt x="2145792" y="1745742"/>
                </a:lnTo>
                <a:lnTo>
                  <a:pt x="2142744" y="1750314"/>
                </a:lnTo>
                <a:lnTo>
                  <a:pt x="2142744" y="1752600"/>
                </a:lnTo>
                <a:lnTo>
                  <a:pt x="2146554" y="1756410"/>
                </a:lnTo>
                <a:lnTo>
                  <a:pt x="2149602" y="1756410"/>
                </a:lnTo>
                <a:lnTo>
                  <a:pt x="2151126" y="1754124"/>
                </a:lnTo>
                <a:lnTo>
                  <a:pt x="2153412" y="1751838"/>
                </a:lnTo>
                <a:close/>
              </a:path>
              <a:path w="3091815" h="2520315">
                <a:moveTo>
                  <a:pt x="2167890" y="1764030"/>
                </a:moveTo>
                <a:lnTo>
                  <a:pt x="2167890" y="1760982"/>
                </a:lnTo>
                <a:lnTo>
                  <a:pt x="2163318" y="1757934"/>
                </a:lnTo>
                <a:lnTo>
                  <a:pt x="2160270" y="1757934"/>
                </a:lnTo>
                <a:lnTo>
                  <a:pt x="2158746" y="1760220"/>
                </a:lnTo>
                <a:lnTo>
                  <a:pt x="2157222" y="1761744"/>
                </a:lnTo>
                <a:lnTo>
                  <a:pt x="2157222" y="1764792"/>
                </a:lnTo>
                <a:lnTo>
                  <a:pt x="2159508" y="1767078"/>
                </a:lnTo>
                <a:lnTo>
                  <a:pt x="2161794" y="1768602"/>
                </a:lnTo>
                <a:lnTo>
                  <a:pt x="2164842" y="1767840"/>
                </a:lnTo>
                <a:lnTo>
                  <a:pt x="2166366" y="1766316"/>
                </a:lnTo>
                <a:lnTo>
                  <a:pt x="2167890" y="1764030"/>
                </a:lnTo>
                <a:close/>
              </a:path>
              <a:path w="3091815" h="2520315">
                <a:moveTo>
                  <a:pt x="2182368" y="1776222"/>
                </a:moveTo>
                <a:lnTo>
                  <a:pt x="2182368" y="1773174"/>
                </a:lnTo>
                <a:lnTo>
                  <a:pt x="2180082" y="1771650"/>
                </a:lnTo>
                <a:lnTo>
                  <a:pt x="2178558" y="1770126"/>
                </a:lnTo>
                <a:lnTo>
                  <a:pt x="2175510" y="1770126"/>
                </a:lnTo>
                <a:lnTo>
                  <a:pt x="2171700" y="1773936"/>
                </a:lnTo>
                <a:lnTo>
                  <a:pt x="2172462" y="1776984"/>
                </a:lnTo>
                <a:lnTo>
                  <a:pt x="2176272" y="1780794"/>
                </a:lnTo>
                <a:lnTo>
                  <a:pt x="2179320" y="1780032"/>
                </a:lnTo>
                <a:lnTo>
                  <a:pt x="2180844" y="1778508"/>
                </a:lnTo>
                <a:lnTo>
                  <a:pt x="2182368" y="1776222"/>
                </a:lnTo>
                <a:close/>
              </a:path>
              <a:path w="3091815" h="2520315">
                <a:moveTo>
                  <a:pt x="2197608" y="1788414"/>
                </a:moveTo>
                <a:lnTo>
                  <a:pt x="2196846" y="1785366"/>
                </a:lnTo>
                <a:lnTo>
                  <a:pt x="2193036" y="1781556"/>
                </a:lnTo>
                <a:lnTo>
                  <a:pt x="2189988" y="1782318"/>
                </a:lnTo>
                <a:lnTo>
                  <a:pt x="2188464" y="1783842"/>
                </a:lnTo>
                <a:lnTo>
                  <a:pt x="2186940" y="1786128"/>
                </a:lnTo>
                <a:lnTo>
                  <a:pt x="2186940" y="1789176"/>
                </a:lnTo>
                <a:lnTo>
                  <a:pt x="2189226" y="1790700"/>
                </a:lnTo>
                <a:lnTo>
                  <a:pt x="2190750" y="1792224"/>
                </a:lnTo>
                <a:lnTo>
                  <a:pt x="2193798" y="1792224"/>
                </a:lnTo>
                <a:lnTo>
                  <a:pt x="2197608" y="1788414"/>
                </a:lnTo>
                <a:close/>
              </a:path>
              <a:path w="3091815" h="2520315">
                <a:moveTo>
                  <a:pt x="2212086" y="1800606"/>
                </a:moveTo>
                <a:lnTo>
                  <a:pt x="2212086" y="1797558"/>
                </a:lnTo>
                <a:lnTo>
                  <a:pt x="2208276" y="1793748"/>
                </a:lnTo>
                <a:lnTo>
                  <a:pt x="2205228" y="1793748"/>
                </a:lnTo>
                <a:lnTo>
                  <a:pt x="2202942" y="1796034"/>
                </a:lnTo>
                <a:lnTo>
                  <a:pt x="2201418" y="1798320"/>
                </a:lnTo>
                <a:lnTo>
                  <a:pt x="2201418" y="1801368"/>
                </a:lnTo>
                <a:lnTo>
                  <a:pt x="2205990" y="1804416"/>
                </a:lnTo>
                <a:lnTo>
                  <a:pt x="2209038" y="1804416"/>
                </a:lnTo>
                <a:lnTo>
                  <a:pt x="2210562" y="1802130"/>
                </a:lnTo>
                <a:lnTo>
                  <a:pt x="2212086" y="1800606"/>
                </a:lnTo>
                <a:close/>
              </a:path>
              <a:path w="3091815" h="2520315">
                <a:moveTo>
                  <a:pt x="2227326" y="1812036"/>
                </a:moveTo>
                <a:lnTo>
                  <a:pt x="2226564" y="1808988"/>
                </a:lnTo>
                <a:lnTo>
                  <a:pt x="2225040" y="1807464"/>
                </a:lnTo>
                <a:lnTo>
                  <a:pt x="2222754" y="1805940"/>
                </a:lnTo>
                <a:lnTo>
                  <a:pt x="2219706" y="1805940"/>
                </a:lnTo>
                <a:lnTo>
                  <a:pt x="2216658" y="1810512"/>
                </a:lnTo>
                <a:lnTo>
                  <a:pt x="2216658" y="1812798"/>
                </a:lnTo>
                <a:lnTo>
                  <a:pt x="2218182" y="1815084"/>
                </a:lnTo>
                <a:lnTo>
                  <a:pt x="2218944" y="1815084"/>
                </a:lnTo>
                <a:lnTo>
                  <a:pt x="2220468" y="1816608"/>
                </a:lnTo>
                <a:lnTo>
                  <a:pt x="2223516" y="1816608"/>
                </a:lnTo>
                <a:lnTo>
                  <a:pt x="2225040" y="1814322"/>
                </a:lnTo>
                <a:lnTo>
                  <a:pt x="2227326" y="1812036"/>
                </a:lnTo>
                <a:close/>
              </a:path>
              <a:path w="3091815" h="2520315">
                <a:moveTo>
                  <a:pt x="2241804" y="1824228"/>
                </a:moveTo>
                <a:lnTo>
                  <a:pt x="2241804" y="1821180"/>
                </a:lnTo>
                <a:lnTo>
                  <a:pt x="2237232" y="1818132"/>
                </a:lnTo>
                <a:lnTo>
                  <a:pt x="2234184" y="1818132"/>
                </a:lnTo>
                <a:lnTo>
                  <a:pt x="2232660" y="1820418"/>
                </a:lnTo>
                <a:lnTo>
                  <a:pt x="2231136" y="1821942"/>
                </a:lnTo>
                <a:lnTo>
                  <a:pt x="2231136" y="1824990"/>
                </a:lnTo>
                <a:lnTo>
                  <a:pt x="2233422" y="1826514"/>
                </a:lnTo>
                <a:lnTo>
                  <a:pt x="2233422" y="1827276"/>
                </a:lnTo>
                <a:lnTo>
                  <a:pt x="2235708" y="1828800"/>
                </a:lnTo>
                <a:lnTo>
                  <a:pt x="2237994" y="1828038"/>
                </a:lnTo>
                <a:lnTo>
                  <a:pt x="2240280" y="1826514"/>
                </a:lnTo>
                <a:lnTo>
                  <a:pt x="2241804" y="1824228"/>
                </a:lnTo>
                <a:close/>
              </a:path>
              <a:path w="3091815" h="2520315">
                <a:moveTo>
                  <a:pt x="2256282" y="1836420"/>
                </a:moveTo>
                <a:lnTo>
                  <a:pt x="2256282" y="1833372"/>
                </a:lnTo>
                <a:lnTo>
                  <a:pt x="2253996" y="1831848"/>
                </a:lnTo>
                <a:lnTo>
                  <a:pt x="2252472" y="1830324"/>
                </a:lnTo>
                <a:lnTo>
                  <a:pt x="2249424" y="1830324"/>
                </a:lnTo>
                <a:lnTo>
                  <a:pt x="2245614" y="1834134"/>
                </a:lnTo>
                <a:lnTo>
                  <a:pt x="2246376" y="1837182"/>
                </a:lnTo>
                <a:lnTo>
                  <a:pt x="2250186" y="1840992"/>
                </a:lnTo>
                <a:lnTo>
                  <a:pt x="2253234" y="1840230"/>
                </a:lnTo>
                <a:lnTo>
                  <a:pt x="2254758" y="1838706"/>
                </a:lnTo>
                <a:lnTo>
                  <a:pt x="2256282" y="1836420"/>
                </a:lnTo>
                <a:close/>
              </a:path>
              <a:path w="3091815" h="2520315">
                <a:moveTo>
                  <a:pt x="2271522" y="1848612"/>
                </a:moveTo>
                <a:lnTo>
                  <a:pt x="2270760" y="1845564"/>
                </a:lnTo>
                <a:lnTo>
                  <a:pt x="2266950" y="1841754"/>
                </a:lnTo>
                <a:lnTo>
                  <a:pt x="2263902" y="1842516"/>
                </a:lnTo>
                <a:lnTo>
                  <a:pt x="2262378" y="1844040"/>
                </a:lnTo>
                <a:lnTo>
                  <a:pt x="2260854" y="1846326"/>
                </a:lnTo>
                <a:lnTo>
                  <a:pt x="2260854" y="1849374"/>
                </a:lnTo>
                <a:lnTo>
                  <a:pt x="2263140" y="1850898"/>
                </a:lnTo>
                <a:lnTo>
                  <a:pt x="2264664" y="1852422"/>
                </a:lnTo>
                <a:lnTo>
                  <a:pt x="2267712" y="1852422"/>
                </a:lnTo>
                <a:lnTo>
                  <a:pt x="2269236" y="1850136"/>
                </a:lnTo>
                <a:lnTo>
                  <a:pt x="2271522" y="1848612"/>
                </a:lnTo>
                <a:close/>
              </a:path>
              <a:path w="3091815" h="2520315">
                <a:moveTo>
                  <a:pt x="2286000" y="1860804"/>
                </a:moveTo>
                <a:lnTo>
                  <a:pt x="2286000" y="1857756"/>
                </a:lnTo>
                <a:lnTo>
                  <a:pt x="2283714" y="1855470"/>
                </a:lnTo>
                <a:lnTo>
                  <a:pt x="2281428" y="1853946"/>
                </a:lnTo>
                <a:lnTo>
                  <a:pt x="2279142" y="1853946"/>
                </a:lnTo>
                <a:lnTo>
                  <a:pt x="2276856" y="1856232"/>
                </a:lnTo>
                <a:lnTo>
                  <a:pt x="2275332" y="1858518"/>
                </a:lnTo>
                <a:lnTo>
                  <a:pt x="2275332" y="1861566"/>
                </a:lnTo>
                <a:lnTo>
                  <a:pt x="2279904" y="1864614"/>
                </a:lnTo>
                <a:lnTo>
                  <a:pt x="2282952" y="1864614"/>
                </a:lnTo>
                <a:lnTo>
                  <a:pt x="2284476" y="1862328"/>
                </a:lnTo>
                <a:lnTo>
                  <a:pt x="2286000" y="1860804"/>
                </a:lnTo>
                <a:close/>
              </a:path>
              <a:path w="3091815" h="2520315">
                <a:moveTo>
                  <a:pt x="2300478" y="1872234"/>
                </a:moveTo>
                <a:lnTo>
                  <a:pt x="2300478" y="1869186"/>
                </a:lnTo>
                <a:lnTo>
                  <a:pt x="2298954" y="1867662"/>
                </a:lnTo>
                <a:lnTo>
                  <a:pt x="2296668" y="1866138"/>
                </a:lnTo>
                <a:lnTo>
                  <a:pt x="2293620" y="1866138"/>
                </a:lnTo>
                <a:lnTo>
                  <a:pt x="2292096" y="1868424"/>
                </a:lnTo>
                <a:lnTo>
                  <a:pt x="2289810" y="1870710"/>
                </a:lnTo>
                <a:lnTo>
                  <a:pt x="2290572" y="1872996"/>
                </a:lnTo>
                <a:lnTo>
                  <a:pt x="2292096" y="1875282"/>
                </a:lnTo>
                <a:lnTo>
                  <a:pt x="2294382" y="1876806"/>
                </a:lnTo>
                <a:lnTo>
                  <a:pt x="2297430" y="1876806"/>
                </a:lnTo>
                <a:lnTo>
                  <a:pt x="2300478" y="1872234"/>
                </a:lnTo>
                <a:close/>
              </a:path>
              <a:path w="3091815" h="2520315">
                <a:moveTo>
                  <a:pt x="2315718" y="1884426"/>
                </a:moveTo>
                <a:lnTo>
                  <a:pt x="2315718" y="1881378"/>
                </a:lnTo>
                <a:lnTo>
                  <a:pt x="2311146" y="1878330"/>
                </a:lnTo>
                <a:lnTo>
                  <a:pt x="2308098" y="1878330"/>
                </a:lnTo>
                <a:lnTo>
                  <a:pt x="2306574" y="1880616"/>
                </a:lnTo>
                <a:lnTo>
                  <a:pt x="2305050" y="1882140"/>
                </a:lnTo>
                <a:lnTo>
                  <a:pt x="2305050" y="1885188"/>
                </a:lnTo>
                <a:lnTo>
                  <a:pt x="2307336" y="1886712"/>
                </a:lnTo>
                <a:lnTo>
                  <a:pt x="2307336" y="1887474"/>
                </a:lnTo>
                <a:lnTo>
                  <a:pt x="2308860" y="1888998"/>
                </a:lnTo>
                <a:lnTo>
                  <a:pt x="2311908" y="1888236"/>
                </a:lnTo>
                <a:lnTo>
                  <a:pt x="2314194" y="1886712"/>
                </a:lnTo>
                <a:lnTo>
                  <a:pt x="2315718" y="1884426"/>
                </a:lnTo>
                <a:close/>
              </a:path>
              <a:path w="3091815" h="2520315">
                <a:moveTo>
                  <a:pt x="2330196" y="1896618"/>
                </a:moveTo>
                <a:lnTo>
                  <a:pt x="2330196" y="1893570"/>
                </a:lnTo>
                <a:lnTo>
                  <a:pt x="2327910" y="1892046"/>
                </a:lnTo>
                <a:lnTo>
                  <a:pt x="2326386" y="1890522"/>
                </a:lnTo>
                <a:lnTo>
                  <a:pt x="2323338" y="1890522"/>
                </a:lnTo>
                <a:lnTo>
                  <a:pt x="2321052" y="1892046"/>
                </a:lnTo>
                <a:lnTo>
                  <a:pt x="2319528" y="1894332"/>
                </a:lnTo>
                <a:lnTo>
                  <a:pt x="2320290" y="1897380"/>
                </a:lnTo>
                <a:lnTo>
                  <a:pt x="2324100" y="1901190"/>
                </a:lnTo>
                <a:lnTo>
                  <a:pt x="2327148" y="1900428"/>
                </a:lnTo>
                <a:lnTo>
                  <a:pt x="2328672" y="1898904"/>
                </a:lnTo>
                <a:lnTo>
                  <a:pt x="2330196" y="1896618"/>
                </a:lnTo>
                <a:close/>
              </a:path>
              <a:path w="3091815" h="2520315">
                <a:moveTo>
                  <a:pt x="2345436" y="1908810"/>
                </a:moveTo>
                <a:lnTo>
                  <a:pt x="2344674" y="1905762"/>
                </a:lnTo>
                <a:lnTo>
                  <a:pt x="2340864" y="1901952"/>
                </a:lnTo>
                <a:lnTo>
                  <a:pt x="2337816" y="1902714"/>
                </a:lnTo>
                <a:lnTo>
                  <a:pt x="2336292" y="1904238"/>
                </a:lnTo>
                <a:lnTo>
                  <a:pt x="2334768" y="1906524"/>
                </a:lnTo>
                <a:lnTo>
                  <a:pt x="2334768" y="1909572"/>
                </a:lnTo>
                <a:lnTo>
                  <a:pt x="2337054" y="1911096"/>
                </a:lnTo>
                <a:lnTo>
                  <a:pt x="2338578" y="1912620"/>
                </a:lnTo>
                <a:lnTo>
                  <a:pt x="2341626" y="1912620"/>
                </a:lnTo>
                <a:lnTo>
                  <a:pt x="2343150" y="1910334"/>
                </a:lnTo>
                <a:lnTo>
                  <a:pt x="2345436" y="1908810"/>
                </a:lnTo>
                <a:close/>
              </a:path>
              <a:path w="3091815" h="2520315">
                <a:moveTo>
                  <a:pt x="2359914" y="1921002"/>
                </a:moveTo>
                <a:lnTo>
                  <a:pt x="2359914" y="1917954"/>
                </a:lnTo>
                <a:lnTo>
                  <a:pt x="2357628" y="1915668"/>
                </a:lnTo>
                <a:lnTo>
                  <a:pt x="2355342" y="1914144"/>
                </a:lnTo>
                <a:lnTo>
                  <a:pt x="2352294" y="1914144"/>
                </a:lnTo>
                <a:lnTo>
                  <a:pt x="2349246" y="1918716"/>
                </a:lnTo>
                <a:lnTo>
                  <a:pt x="2349246" y="1921764"/>
                </a:lnTo>
                <a:lnTo>
                  <a:pt x="2353818" y="1924812"/>
                </a:lnTo>
                <a:lnTo>
                  <a:pt x="2356866" y="1924812"/>
                </a:lnTo>
                <a:lnTo>
                  <a:pt x="2358390" y="1922526"/>
                </a:lnTo>
                <a:lnTo>
                  <a:pt x="2359914" y="1921002"/>
                </a:lnTo>
                <a:close/>
              </a:path>
              <a:path w="3091815" h="2520315">
                <a:moveTo>
                  <a:pt x="2374392" y="1932432"/>
                </a:moveTo>
                <a:lnTo>
                  <a:pt x="2374392" y="1929384"/>
                </a:lnTo>
                <a:lnTo>
                  <a:pt x="2372106" y="1927860"/>
                </a:lnTo>
                <a:lnTo>
                  <a:pt x="2370582" y="1926336"/>
                </a:lnTo>
                <a:lnTo>
                  <a:pt x="2367534" y="1926336"/>
                </a:lnTo>
                <a:lnTo>
                  <a:pt x="2366010" y="1928622"/>
                </a:lnTo>
                <a:lnTo>
                  <a:pt x="2363724" y="1930908"/>
                </a:lnTo>
                <a:lnTo>
                  <a:pt x="2364486" y="1933194"/>
                </a:lnTo>
                <a:lnTo>
                  <a:pt x="2366010" y="1935480"/>
                </a:lnTo>
                <a:lnTo>
                  <a:pt x="2368296" y="1937004"/>
                </a:lnTo>
                <a:lnTo>
                  <a:pt x="2371344" y="1937004"/>
                </a:lnTo>
                <a:lnTo>
                  <a:pt x="2374392" y="1932432"/>
                </a:lnTo>
                <a:close/>
              </a:path>
              <a:path w="3091815" h="2520315">
                <a:moveTo>
                  <a:pt x="2389632" y="1944624"/>
                </a:moveTo>
                <a:lnTo>
                  <a:pt x="2388870" y="1941576"/>
                </a:lnTo>
                <a:lnTo>
                  <a:pt x="2387346" y="1940052"/>
                </a:lnTo>
                <a:lnTo>
                  <a:pt x="2385060" y="1938528"/>
                </a:lnTo>
                <a:lnTo>
                  <a:pt x="2382012" y="1938528"/>
                </a:lnTo>
                <a:lnTo>
                  <a:pt x="2380488" y="1940814"/>
                </a:lnTo>
                <a:lnTo>
                  <a:pt x="2378964" y="1942338"/>
                </a:lnTo>
                <a:lnTo>
                  <a:pt x="2378964" y="1945386"/>
                </a:lnTo>
                <a:lnTo>
                  <a:pt x="2381250" y="1946910"/>
                </a:lnTo>
                <a:lnTo>
                  <a:pt x="2381250" y="1947672"/>
                </a:lnTo>
                <a:lnTo>
                  <a:pt x="2382774" y="1949196"/>
                </a:lnTo>
                <a:lnTo>
                  <a:pt x="2385822" y="1948434"/>
                </a:lnTo>
                <a:lnTo>
                  <a:pt x="2388108" y="1946910"/>
                </a:lnTo>
                <a:lnTo>
                  <a:pt x="2389632" y="1944624"/>
                </a:lnTo>
                <a:close/>
              </a:path>
              <a:path w="3091815" h="2520315">
                <a:moveTo>
                  <a:pt x="2404110" y="1956816"/>
                </a:moveTo>
                <a:lnTo>
                  <a:pt x="2404110" y="1953768"/>
                </a:lnTo>
                <a:lnTo>
                  <a:pt x="2401824" y="1952244"/>
                </a:lnTo>
                <a:lnTo>
                  <a:pt x="2400300" y="1950720"/>
                </a:lnTo>
                <a:lnTo>
                  <a:pt x="2397252" y="1950720"/>
                </a:lnTo>
                <a:lnTo>
                  <a:pt x="2394966" y="1952244"/>
                </a:lnTo>
                <a:lnTo>
                  <a:pt x="2393442" y="1954530"/>
                </a:lnTo>
                <a:lnTo>
                  <a:pt x="2394204" y="1957578"/>
                </a:lnTo>
                <a:lnTo>
                  <a:pt x="2398014" y="1961388"/>
                </a:lnTo>
                <a:lnTo>
                  <a:pt x="2401062" y="1960626"/>
                </a:lnTo>
                <a:lnTo>
                  <a:pt x="2402586" y="1959102"/>
                </a:lnTo>
                <a:lnTo>
                  <a:pt x="2404110" y="1956816"/>
                </a:lnTo>
                <a:close/>
              </a:path>
              <a:path w="3091815" h="2520315">
                <a:moveTo>
                  <a:pt x="2419350" y="1969008"/>
                </a:moveTo>
                <a:lnTo>
                  <a:pt x="2418588" y="1965960"/>
                </a:lnTo>
                <a:lnTo>
                  <a:pt x="2414778" y="1962150"/>
                </a:lnTo>
                <a:lnTo>
                  <a:pt x="2411730" y="1962912"/>
                </a:lnTo>
                <a:lnTo>
                  <a:pt x="2410206" y="1964436"/>
                </a:lnTo>
                <a:lnTo>
                  <a:pt x="2408682" y="1966722"/>
                </a:lnTo>
                <a:lnTo>
                  <a:pt x="2408682" y="1969770"/>
                </a:lnTo>
                <a:lnTo>
                  <a:pt x="2410968" y="1971294"/>
                </a:lnTo>
                <a:lnTo>
                  <a:pt x="2412492" y="1972818"/>
                </a:lnTo>
                <a:lnTo>
                  <a:pt x="2415540" y="1972818"/>
                </a:lnTo>
                <a:lnTo>
                  <a:pt x="2417064" y="1970532"/>
                </a:lnTo>
                <a:lnTo>
                  <a:pt x="2419350" y="1969008"/>
                </a:lnTo>
                <a:close/>
              </a:path>
              <a:path w="3091815" h="2520315">
                <a:moveTo>
                  <a:pt x="2433828" y="1981200"/>
                </a:moveTo>
                <a:lnTo>
                  <a:pt x="2433828" y="1978152"/>
                </a:lnTo>
                <a:lnTo>
                  <a:pt x="2431542" y="1975866"/>
                </a:lnTo>
                <a:lnTo>
                  <a:pt x="2429256" y="1974342"/>
                </a:lnTo>
                <a:lnTo>
                  <a:pt x="2426208" y="1974342"/>
                </a:lnTo>
                <a:lnTo>
                  <a:pt x="2423160" y="1978914"/>
                </a:lnTo>
                <a:lnTo>
                  <a:pt x="2423160" y="1981962"/>
                </a:lnTo>
                <a:lnTo>
                  <a:pt x="2427732" y="1985010"/>
                </a:lnTo>
                <a:lnTo>
                  <a:pt x="2430780" y="1985010"/>
                </a:lnTo>
                <a:lnTo>
                  <a:pt x="2432304" y="1982724"/>
                </a:lnTo>
                <a:lnTo>
                  <a:pt x="2433828" y="1981200"/>
                </a:lnTo>
                <a:close/>
              </a:path>
              <a:path w="3091815" h="2520315">
                <a:moveTo>
                  <a:pt x="2448306" y="1992630"/>
                </a:moveTo>
                <a:lnTo>
                  <a:pt x="2448306" y="1989582"/>
                </a:lnTo>
                <a:lnTo>
                  <a:pt x="2446020" y="1988058"/>
                </a:lnTo>
                <a:lnTo>
                  <a:pt x="2444496" y="1986534"/>
                </a:lnTo>
                <a:lnTo>
                  <a:pt x="2441448" y="1986534"/>
                </a:lnTo>
                <a:lnTo>
                  <a:pt x="2439924" y="1988820"/>
                </a:lnTo>
                <a:lnTo>
                  <a:pt x="2437638" y="1991106"/>
                </a:lnTo>
                <a:lnTo>
                  <a:pt x="2438400" y="1993392"/>
                </a:lnTo>
                <a:lnTo>
                  <a:pt x="2439924" y="1995678"/>
                </a:lnTo>
                <a:lnTo>
                  <a:pt x="2442210" y="1997202"/>
                </a:lnTo>
                <a:lnTo>
                  <a:pt x="2445258" y="1997202"/>
                </a:lnTo>
                <a:lnTo>
                  <a:pt x="2448306" y="1992630"/>
                </a:lnTo>
                <a:close/>
              </a:path>
              <a:path w="3091815" h="2520315">
                <a:moveTo>
                  <a:pt x="2463546" y="2004822"/>
                </a:moveTo>
                <a:lnTo>
                  <a:pt x="2462784" y="2001774"/>
                </a:lnTo>
                <a:lnTo>
                  <a:pt x="2461260" y="2000250"/>
                </a:lnTo>
                <a:lnTo>
                  <a:pt x="2458974" y="1998726"/>
                </a:lnTo>
                <a:lnTo>
                  <a:pt x="2455926" y="1998726"/>
                </a:lnTo>
                <a:lnTo>
                  <a:pt x="2454402" y="2001012"/>
                </a:lnTo>
                <a:lnTo>
                  <a:pt x="2452878" y="2002536"/>
                </a:lnTo>
                <a:lnTo>
                  <a:pt x="2452878" y="2005584"/>
                </a:lnTo>
                <a:lnTo>
                  <a:pt x="2455164" y="2007108"/>
                </a:lnTo>
                <a:lnTo>
                  <a:pt x="2455164" y="2007870"/>
                </a:lnTo>
                <a:lnTo>
                  <a:pt x="2456688" y="2009394"/>
                </a:lnTo>
                <a:lnTo>
                  <a:pt x="2459736" y="2008632"/>
                </a:lnTo>
                <a:lnTo>
                  <a:pt x="2462022" y="2007108"/>
                </a:lnTo>
                <a:lnTo>
                  <a:pt x="2463546" y="2004822"/>
                </a:lnTo>
                <a:close/>
              </a:path>
              <a:path w="3091815" h="2520315">
                <a:moveTo>
                  <a:pt x="2478024" y="2017014"/>
                </a:moveTo>
                <a:lnTo>
                  <a:pt x="2478024" y="2013966"/>
                </a:lnTo>
                <a:lnTo>
                  <a:pt x="2475738" y="2012442"/>
                </a:lnTo>
                <a:lnTo>
                  <a:pt x="2474214" y="2010918"/>
                </a:lnTo>
                <a:lnTo>
                  <a:pt x="2471166" y="2010918"/>
                </a:lnTo>
                <a:lnTo>
                  <a:pt x="2468880" y="2012442"/>
                </a:lnTo>
                <a:lnTo>
                  <a:pt x="2467356" y="2014728"/>
                </a:lnTo>
                <a:lnTo>
                  <a:pt x="2468118" y="2017776"/>
                </a:lnTo>
                <a:lnTo>
                  <a:pt x="2471928" y="2021586"/>
                </a:lnTo>
                <a:lnTo>
                  <a:pt x="2474976" y="2020824"/>
                </a:lnTo>
                <a:lnTo>
                  <a:pt x="2476500" y="2019300"/>
                </a:lnTo>
                <a:lnTo>
                  <a:pt x="2478024" y="2017014"/>
                </a:lnTo>
                <a:close/>
              </a:path>
              <a:path w="3091815" h="2520315">
                <a:moveTo>
                  <a:pt x="2493264" y="2029206"/>
                </a:moveTo>
                <a:lnTo>
                  <a:pt x="2492502" y="2026158"/>
                </a:lnTo>
                <a:lnTo>
                  <a:pt x="2488692" y="2022348"/>
                </a:lnTo>
                <a:lnTo>
                  <a:pt x="2485644" y="2023110"/>
                </a:lnTo>
                <a:lnTo>
                  <a:pt x="2484120" y="2024634"/>
                </a:lnTo>
                <a:lnTo>
                  <a:pt x="2482596" y="2026920"/>
                </a:lnTo>
                <a:lnTo>
                  <a:pt x="2482596" y="2029968"/>
                </a:lnTo>
                <a:lnTo>
                  <a:pt x="2484882" y="2031492"/>
                </a:lnTo>
                <a:lnTo>
                  <a:pt x="2486406" y="2033016"/>
                </a:lnTo>
                <a:lnTo>
                  <a:pt x="2489454" y="2033016"/>
                </a:lnTo>
                <a:lnTo>
                  <a:pt x="2490978" y="2030730"/>
                </a:lnTo>
                <a:lnTo>
                  <a:pt x="2493264" y="2029206"/>
                </a:lnTo>
                <a:close/>
              </a:path>
              <a:path w="3091815" h="2520315">
                <a:moveTo>
                  <a:pt x="2507742" y="2041398"/>
                </a:moveTo>
                <a:lnTo>
                  <a:pt x="2507742" y="2038350"/>
                </a:lnTo>
                <a:lnTo>
                  <a:pt x="2505456" y="2036064"/>
                </a:lnTo>
                <a:lnTo>
                  <a:pt x="2503170" y="2034540"/>
                </a:lnTo>
                <a:lnTo>
                  <a:pt x="2500122" y="2034540"/>
                </a:lnTo>
                <a:lnTo>
                  <a:pt x="2497074" y="2039112"/>
                </a:lnTo>
                <a:lnTo>
                  <a:pt x="2497074" y="2042160"/>
                </a:lnTo>
                <a:lnTo>
                  <a:pt x="2501646" y="2045208"/>
                </a:lnTo>
                <a:lnTo>
                  <a:pt x="2504694" y="2045208"/>
                </a:lnTo>
                <a:lnTo>
                  <a:pt x="2506218" y="2042922"/>
                </a:lnTo>
                <a:lnTo>
                  <a:pt x="2507742" y="2041398"/>
                </a:lnTo>
                <a:close/>
              </a:path>
              <a:path w="3091815" h="2520315">
                <a:moveTo>
                  <a:pt x="2522220" y="2052828"/>
                </a:moveTo>
                <a:lnTo>
                  <a:pt x="2522220" y="2049780"/>
                </a:lnTo>
                <a:lnTo>
                  <a:pt x="2519934" y="2048256"/>
                </a:lnTo>
                <a:lnTo>
                  <a:pt x="2518410" y="2046732"/>
                </a:lnTo>
                <a:lnTo>
                  <a:pt x="2515362" y="2046732"/>
                </a:lnTo>
                <a:lnTo>
                  <a:pt x="2513838" y="2049018"/>
                </a:lnTo>
                <a:lnTo>
                  <a:pt x="2511552" y="2051304"/>
                </a:lnTo>
                <a:lnTo>
                  <a:pt x="2512314" y="2053590"/>
                </a:lnTo>
                <a:lnTo>
                  <a:pt x="2513838" y="2055876"/>
                </a:lnTo>
                <a:lnTo>
                  <a:pt x="2516124" y="2057400"/>
                </a:lnTo>
                <a:lnTo>
                  <a:pt x="2519172" y="2057400"/>
                </a:lnTo>
                <a:lnTo>
                  <a:pt x="2522220" y="2052828"/>
                </a:lnTo>
                <a:close/>
              </a:path>
              <a:path w="3091815" h="2520315">
                <a:moveTo>
                  <a:pt x="2537460" y="2065020"/>
                </a:moveTo>
                <a:lnTo>
                  <a:pt x="2536698" y="2061972"/>
                </a:lnTo>
                <a:lnTo>
                  <a:pt x="2535174" y="2060448"/>
                </a:lnTo>
                <a:lnTo>
                  <a:pt x="2532888" y="2058924"/>
                </a:lnTo>
                <a:lnTo>
                  <a:pt x="2529840" y="2058924"/>
                </a:lnTo>
                <a:lnTo>
                  <a:pt x="2528316" y="2061210"/>
                </a:lnTo>
                <a:lnTo>
                  <a:pt x="2526792" y="2062734"/>
                </a:lnTo>
                <a:lnTo>
                  <a:pt x="2526792" y="2065782"/>
                </a:lnTo>
                <a:lnTo>
                  <a:pt x="2529078" y="2067306"/>
                </a:lnTo>
                <a:lnTo>
                  <a:pt x="2529078" y="2068068"/>
                </a:lnTo>
                <a:lnTo>
                  <a:pt x="2530602" y="2069592"/>
                </a:lnTo>
                <a:lnTo>
                  <a:pt x="2533650" y="2068830"/>
                </a:lnTo>
                <a:lnTo>
                  <a:pt x="2535936" y="2067306"/>
                </a:lnTo>
                <a:lnTo>
                  <a:pt x="2537460" y="2065020"/>
                </a:lnTo>
                <a:close/>
              </a:path>
              <a:path w="3091815" h="2520315">
                <a:moveTo>
                  <a:pt x="2551938" y="2077212"/>
                </a:moveTo>
                <a:lnTo>
                  <a:pt x="2551938" y="2074164"/>
                </a:lnTo>
                <a:lnTo>
                  <a:pt x="2549652" y="2072640"/>
                </a:lnTo>
                <a:lnTo>
                  <a:pt x="2548128" y="2071116"/>
                </a:lnTo>
                <a:lnTo>
                  <a:pt x="2545080" y="2071116"/>
                </a:lnTo>
                <a:lnTo>
                  <a:pt x="2542794" y="2072640"/>
                </a:lnTo>
                <a:lnTo>
                  <a:pt x="2541270" y="2074926"/>
                </a:lnTo>
                <a:lnTo>
                  <a:pt x="2541270" y="2077974"/>
                </a:lnTo>
                <a:lnTo>
                  <a:pt x="2543556" y="2079498"/>
                </a:lnTo>
                <a:lnTo>
                  <a:pt x="2545842" y="2081784"/>
                </a:lnTo>
                <a:lnTo>
                  <a:pt x="2548890" y="2081022"/>
                </a:lnTo>
                <a:lnTo>
                  <a:pt x="2550414" y="2079498"/>
                </a:lnTo>
                <a:lnTo>
                  <a:pt x="2551938" y="2077212"/>
                </a:lnTo>
                <a:close/>
              </a:path>
              <a:path w="3091815" h="2520315">
                <a:moveTo>
                  <a:pt x="2567178" y="2089404"/>
                </a:moveTo>
                <a:lnTo>
                  <a:pt x="2566416" y="2086356"/>
                </a:lnTo>
                <a:lnTo>
                  <a:pt x="2562606" y="2082546"/>
                </a:lnTo>
                <a:lnTo>
                  <a:pt x="2559558" y="2083308"/>
                </a:lnTo>
                <a:lnTo>
                  <a:pt x="2558034" y="2084832"/>
                </a:lnTo>
                <a:lnTo>
                  <a:pt x="2556510" y="2087118"/>
                </a:lnTo>
                <a:lnTo>
                  <a:pt x="2556510" y="2090166"/>
                </a:lnTo>
                <a:lnTo>
                  <a:pt x="2558034" y="2091690"/>
                </a:lnTo>
                <a:lnTo>
                  <a:pt x="2558796" y="2091690"/>
                </a:lnTo>
                <a:lnTo>
                  <a:pt x="2560320" y="2093214"/>
                </a:lnTo>
                <a:lnTo>
                  <a:pt x="2563368" y="2093214"/>
                </a:lnTo>
                <a:lnTo>
                  <a:pt x="2564892" y="2090928"/>
                </a:lnTo>
                <a:lnTo>
                  <a:pt x="2567178" y="2089404"/>
                </a:lnTo>
                <a:close/>
              </a:path>
              <a:path w="3091815" h="2520315">
                <a:moveTo>
                  <a:pt x="2581656" y="2101596"/>
                </a:moveTo>
                <a:lnTo>
                  <a:pt x="2581656" y="2098548"/>
                </a:lnTo>
                <a:lnTo>
                  <a:pt x="2579370" y="2096262"/>
                </a:lnTo>
                <a:lnTo>
                  <a:pt x="2577084" y="2094738"/>
                </a:lnTo>
                <a:lnTo>
                  <a:pt x="2574036" y="2094738"/>
                </a:lnTo>
                <a:lnTo>
                  <a:pt x="2570988" y="2099310"/>
                </a:lnTo>
                <a:lnTo>
                  <a:pt x="2570988" y="2102358"/>
                </a:lnTo>
                <a:lnTo>
                  <a:pt x="2575560" y="2105406"/>
                </a:lnTo>
                <a:lnTo>
                  <a:pt x="2577846" y="2105406"/>
                </a:lnTo>
                <a:lnTo>
                  <a:pt x="2581656" y="2101596"/>
                </a:lnTo>
                <a:close/>
              </a:path>
              <a:path w="3091815" h="2520315">
                <a:moveTo>
                  <a:pt x="2596134" y="2113026"/>
                </a:moveTo>
                <a:lnTo>
                  <a:pt x="2596134" y="2109978"/>
                </a:lnTo>
                <a:lnTo>
                  <a:pt x="2593848" y="2108454"/>
                </a:lnTo>
                <a:lnTo>
                  <a:pt x="2592324" y="2106930"/>
                </a:lnTo>
                <a:lnTo>
                  <a:pt x="2589276" y="2106930"/>
                </a:lnTo>
                <a:lnTo>
                  <a:pt x="2587752" y="2109216"/>
                </a:lnTo>
                <a:lnTo>
                  <a:pt x="2585466" y="2111502"/>
                </a:lnTo>
                <a:lnTo>
                  <a:pt x="2586228" y="2113788"/>
                </a:lnTo>
                <a:lnTo>
                  <a:pt x="2587752" y="2116074"/>
                </a:lnTo>
                <a:lnTo>
                  <a:pt x="2590038" y="2117598"/>
                </a:lnTo>
                <a:lnTo>
                  <a:pt x="2593086" y="2117598"/>
                </a:lnTo>
                <a:lnTo>
                  <a:pt x="2596134" y="2113026"/>
                </a:lnTo>
                <a:close/>
              </a:path>
              <a:path w="3091815" h="2520315">
                <a:moveTo>
                  <a:pt x="2611374" y="2125218"/>
                </a:moveTo>
                <a:lnTo>
                  <a:pt x="2610612" y="2122170"/>
                </a:lnTo>
                <a:lnTo>
                  <a:pt x="2609088" y="2120646"/>
                </a:lnTo>
                <a:lnTo>
                  <a:pt x="2606802" y="2119122"/>
                </a:lnTo>
                <a:lnTo>
                  <a:pt x="2603754" y="2119122"/>
                </a:lnTo>
                <a:lnTo>
                  <a:pt x="2602230" y="2121408"/>
                </a:lnTo>
                <a:lnTo>
                  <a:pt x="2600706" y="2122932"/>
                </a:lnTo>
                <a:lnTo>
                  <a:pt x="2600706" y="2125980"/>
                </a:lnTo>
                <a:lnTo>
                  <a:pt x="2602992" y="2127504"/>
                </a:lnTo>
                <a:lnTo>
                  <a:pt x="2602992" y="2128266"/>
                </a:lnTo>
                <a:lnTo>
                  <a:pt x="2604516" y="2129790"/>
                </a:lnTo>
                <a:lnTo>
                  <a:pt x="2607564" y="2129028"/>
                </a:lnTo>
                <a:lnTo>
                  <a:pt x="2611374" y="2125218"/>
                </a:lnTo>
                <a:close/>
              </a:path>
              <a:path w="3091815" h="2520315">
                <a:moveTo>
                  <a:pt x="2625852" y="2137410"/>
                </a:moveTo>
                <a:lnTo>
                  <a:pt x="2625852" y="2134362"/>
                </a:lnTo>
                <a:lnTo>
                  <a:pt x="2621280" y="2131314"/>
                </a:lnTo>
                <a:lnTo>
                  <a:pt x="2618994" y="2131314"/>
                </a:lnTo>
                <a:lnTo>
                  <a:pt x="2616708" y="2132838"/>
                </a:lnTo>
                <a:lnTo>
                  <a:pt x="2615184" y="2135124"/>
                </a:lnTo>
                <a:lnTo>
                  <a:pt x="2615184" y="2138172"/>
                </a:lnTo>
                <a:lnTo>
                  <a:pt x="2617470" y="2139696"/>
                </a:lnTo>
                <a:lnTo>
                  <a:pt x="2619756" y="2141982"/>
                </a:lnTo>
                <a:lnTo>
                  <a:pt x="2622804" y="2141220"/>
                </a:lnTo>
                <a:lnTo>
                  <a:pt x="2624328" y="2139696"/>
                </a:lnTo>
                <a:lnTo>
                  <a:pt x="2625852" y="2137410"/>
                </a:lnTo>
                <a:close/>
              </a:path>
              <a:path w="3091815" h="2520315">
                <a:moveTo>
                  <a:pt x="2640330" y="2149602"/>
                </a:moveTo>
                <a:lnTo>
                  <a:pt x="2640330" y="2146554"/>
                </a:lnTo>
                <a:lnTo>
                  <a:pt x="2638806" y="2145030"/>
                </a:lnTo>
                <a:lnTo>
                  <a:pt x="2638044" y="2145030"/>
                </a:lnTo>
                <a:lnTo>
                  <a:pt x="2636520" y="2142744"/>
                </a:lnTo>
                <a:lnTo>
                  <a:pt x="2633472" y="2143506"/>
                </a:lnTo>
                <a:lnTo>
                  <a:pt x="2629662" y="2147316"/>
                </a:lnTo>
                <a:lnTo>
                  <a:pt x="2630424" y="2150364"/>
                </a:lnTo>
                <a:lnTo>
                  <a:pt x="2631948" y="2151888"/>
                </a:lnTo>
                <a:lnTo>
                  <a:pt x="2634234" y="2153412"/>
                </a:lnTo>
                <a:lnTo>
                  <a:pt x="2637282" y="2153412"/>
                </a:lnTo>
                <a:lnTo>
                  <a:pt x="2638806" y="2151126"/>
                </a:lnTo>
                <a:lnTo>
                  <a:pt x="2640330" y="2149602"/>
                </a:lnTo>
                <a:close/>
              </a:path>
              <a:path w="3091815" h="2520315">
                <a:moveTo>
                  <a:pt x="2655570" y="2161794"/>
                </a:moveTo>
                <a:lnTo>
                  <a:pt x="2655570" y="2158746"/>
                </a:lnTo>
                <a:lnTo>
                  <a:pt x="2653284" y="2156460"/>
                </a:lnTo>
                <a:lnTo>
                  <a:pt x="2650998" y="2154936"/>
                </a:lnTo>
                <a:lnTo>
                  <a:pt x="2647950" y="2154936"/>
                </a:lnTo>
                <a:lnTo>
                  <a:pt x="2644902" y="2159508"/>
                </a:lnTo>
                <a:lnTo>
                  <a:pt x="2644902" y="2162556"/>
                </a:lnTo>
                <a:lnTo>
                  <a:pt x="2647188" y="2164080"/>
                </a:lnTo>
                <a:lnTo>
                  <a:pt x="2648712" y="2165604"/>
                </a:lnTo>
                <a:lnTo>
                  <a:pt x="2651760" y="2165604"/>
                </a:lnTo>
                <a:lnTo>
                  <a:pt x="2655570" y="2161794"/>
                </a:lnTo>
                <a:close/>
              </a:path>
              <a:path w="3091815" h="2520315">
                <a:moveTo>
                  <a:pt x="2670048" y="2173224"/>
                </a:moveTo>
                <a:lnTo>
                  <a:pt x="2670048" y="2170176"/>
                </a:lnTo>
                <a:lnTo>
                  <a:pt x="2667762" y="2168652"/>
                </a:lnTo>
                <a:lnTo>
                  <a:pt x="2666238" y="2167128"/>
                </a:lnTo>
                <a:lnTo>
                  <a:pt x="2663190" y="2167128"/>
                </a:lnTo>
                <a:lnTo>
                  <a:pt x="2660904" y="2169414"/>
                </a:lnTo>
                <a:lnTo>
                  <a:pt x="2659380" y="2171700"/>
                </a:lnTo>
                <a:lnTo>
                  <a:pt x="2660142" y="2173986"/>
                </a:lnTo>
                <a:lnTo>
                  <a:pt x="2661666" y="2176272"/>
                </a:lnTo>
                <a:lnTo>
                  <a:pt x="2663952" y="2177796"/>
                </a:lnTo>
                <a:lnTo>
                  <a:pt x="2667000" y="2177796"/>
                </a:lnTo>
                <a:lnTo>
                  <a:pt x="2670048" y="2173224"/>
                </a:lnTo>
                <a:close/>
              </a:path>
              <a:path w="3091815" h="2520315">
                <a:moveTo>
                  <a:pt x="2685288" y="2185416"/>
                </a:moveTo>
                <a:lnTo>
                  <a:pt x="2684526" y="2182368"/>
                </a:lnTo>
                <a:lnTo>
                  <a:pt x="2683002" y="2180844"/>
                </a:lnTo>
                <a:lnTo>
                  <a:pt x="2680716" y="2179320"/>
                </a:lnTo>
                <a:lnTo>
                  <a:pt x="2677668" y="2179320"/>
                </a:lnTo>
                <a:lnTo>
                  <a:pt x="2676144" y="2181606"/>
                </a:lnTo>
                <a:lnTo>
                  <a:pt x="2674620" y="2183130"/>
                </a:lnTo>
                <a:lnTo>
                  <a:pt x="2674620" y="2186178"/>
                </a:lnTo>
                <a:lnTo>
                  <a:pt x="2676906" y="2187702"/>
                </a:lnTo>
                <a:lnTo>
                  <a:pt x="2676906" y="2188464"/>
                </a:lnTo>
                <a:lnTo>
                  <a:pt x="2678430" y="2189988"/>
                </a:lnTo>
                <a:lnTo>
                  <a:pt x="2681478" y="2189226"/>
                </a:lnTo>
                <a:lnTo>
                  <a:pt x="2685288" y="2185416"/>
                </a:lnTo>
                <a:close/>
              </a:path>
              <a:path w="3091815" h="2520315">
                <a:moveTo>
                  <a:pt x="2699766" y="2197608"/>
                </a:moveTo>
                <a:lnTo>
                  <a:pt x="2699766" y="2194560"/>
                </a:lnTo>
                <a:lnTo>
                  <a:pt x="2695194" y="2191512"/>
                </a:lnTo>
                <a:lnTo>
                  <a:pt x="2692146" y="2191512"/>
                </a:lnTo>
                <a:lnTo>
                  <a:pt x="2690622" y="2193036"/>
                </a:lnTo>
                <a:lnTo>
                  <a:pt x="2689098" y="2195322"/>
                </a:lnTo>
                <a:lnTo>
                  <a:pt x="2689098" y="2198370"/>
                </a:lnTo>
                <a:lnTo>
                  <a:pt x="2691384" y="2199894"/>
                </a:lnTo>
                <a:lnTo>
                  <a:pt x="2693670" y="2202180"/>
                </a:lnTo>
                <a:lnTo>
                  <a:pt x="2696718" y="2201418"/>
                </a:lnTo>
                <a:lnTo>
                  <a:pt x="2698242" y="2199894"/>
                </a:lnTo>
                <a:lnTo>
                  <a:pt x="2699766" y="2197608"/>
                </a:lnTo>
                <a:close/>
              </a:path>
              <a:path w="3091815" h="2520315">
                <a:moveTo>
                  <a:pt x="2714244" y="2209800"/>
                </a:moveTo>
                <a:lnTo>
                  <a:pt x="2714244" y="2206752"/>
                </a:lnTo>
                <a:lnTo>
                  <a:pt x="2711958" y="2205228"/>
                </a:lnTo>
                <a:lnTo>
                  <a:pt x="2710434" y="2202942"/>
                </a:lnTo>
                <a:lnTo>
                  <a:pt x="2707386" y="2203704"/>
                </a:lnTo>
                <a:lnTo>
                  <a:pt x="2703576" y="2207514"/>
                </a:lnTo>
                <a:lnTo>
                  <a:pt x="2704338" y="2210562"/>
                </a:lnTo>
                <a:lnTo>
                  <a:pt x="2705862" y="2212086"/>
                </a:lnTo>
                <a:lnTo>
                  <a:pt x="2708148" y="2213610"/>
                </a:lnTo>
                <a:lnTo>
                  <a:pt x="2711196" y="2213610"/>
                </a:lnTo>
                <a:lnTo>
                  <a:pt x="2712720" y="2211324"/>
                </a:lnTo>
                <a:lnTo>
                  <a:pt x="2714244" y="2209800"/>
                </a:lnTo>
                <a:close/>
              </a:path>
              <a:path w="3091815" h="2520315">
                <a:moveTo>
                  <a:pt x="2729484" y="2221992"/>
                </a:moveTo>
                <a:lnTo>
                  <a:pt x="2728722" y="2218944"/>
                </a:lnTo>
                <a:lnTo>
                  <a:pt x="2727198" y="2216658"/>
                </a:lnTo>
                <a:lnTo>
                  <a:pt x="2724912" y="2215134"/>
                </a:lnTo>
                <a:lnTo>
                  <a:pt x="2721864" y="2215134"/>
                </a:lnTo>
                <a:lnTo>
                  <a:pt x="2718816" y="2219706"/>
                </a:lnTo>
                <a:lnTo>
                  <a:pt x="2718816" y="2222754"/>
                </a:lnTo>
                <a:lnTo>
                  <a:pt x="2721102" y="2224278"/>
                </a:lnTo>
                <a:lnTo>
                  <a:pt x="2722626" y="2225802"/>
                </a:lnTo>
                <a:lnTo>
                  <a:pt x="2725674" y="2225802"/>
                </a:lnTo>
                <a:lnTo>
                  <a:pt x="2729484" y="2221992"/>
                </a:lnTo>
                <a:close/>
              </a:path>
              <a:path w="3091815" h="2520315">
                <a:moveTo>
                  <a:pt x="2743962" y="2233422"/>
                </a:moveTo>
                <a:lnTo>
                  <a:pt x="2743962" y="2230374"/>
                </a:lnTo>
                <a:lnTo>
                  <a:pt x="2741676" y="2228850"/>
                </a:lnTo>
                <a:lnTo>
                  <a:pt x="2740152" y="2227326"/>
                </a:lnTo>
                <a:lnTo>
                  <a:pt x="2737104" y="2227326"/>
                </a:lnTo>
                <a:lnTo>
                  <a:pt x="2734818" y="2229612"/>
                </a:lnTo>
                <a:lnTo>
                  <a:pt x="2733294" y="2231898"/>
                </a:lnTo>
                <a:lnTo>
                  <a:pt x="2734056" y="2234184"/>
                </a:lnTo>
                <a:lnTo>
                  <a:pt x="2735580" y="2236470"/>
                </a:lnTo>
                <a:lnTo>
                  <a:pt x="2737866" y="2237994"/>
                </a:lnTo>
                <a:lnTo>
                  <a:pt x="2740914" y="2237994"/>
                </a:lnTo>
                <a:lnTo>
                  <a:pt x="2743962" y="2233422"/>
                </a:lnTo>
                <a:close/>
              </a:path>
              <a:path w="3091815" h="2520315">
                <a:moveTo>
                  <a:pt x="2759202" y="2245614"/>
                </a:moveTo>
                <a:lnTo>
                  <a:pt x="2758440" y="2242566"/>
                </a:lnTo>
                <a:lnTo>
                  <a:pt x="2756916" y="2241042"/>
                </a:lnTo>
                <a:lnTo>
                  <a:pt x="2754630" y="2239518"/>
                </a:lnTo>
                <a:lnTo>
                  <a:pt x="2751582" y="2239518"/>
                </a:lnTo>
                <a:lnTo>
                  <a:pt x="2750058" y="2241804"/>
                </a:lnTo>
                <a:lnTo>
                  <a:pt x="2748534" y="2243328"/>
                </a:lnTo>
                <a:lnTo>
                  <a:pt x="2748534" y="2246376"/>
                </a:lnTo>
                <a:lnTo>
                  <a:pt x="2752344" y="2250186"/>
                </a:lnTo>
                <a:lnTo>
                  <a:pt x="2755392" y="2249424"/>
                </a:lnTo>
                <a:lnTo>
                  <a:pt x="2759202" y="2245614"/>
                </a:lnTo>
                <a:close/>
              </a:path>
              <a:path w="3091815" h="2520315">
                <a:moveTo>
                  <a:pt x="2773680" y="2257806"/>
                </a:moveTo>
                <a:lnTo>
                  <a:pt x="2773680" y="2254758"/>
                </a:lnTo>
                <a:lnTo>
                  <a:pt x="2769108" y="2251710"/>
                </a:lnTo>
                <a:lnTo>
                  <a:pt x="2766060" y="2251710"/>
                </a:lnTo>
                <a:lnTo>
                  <a:pt x="2764536" y="2253234"/>
                </a:lnTo>
                <a:lnTo>
                  <a:pt x="2763012" y="2255520"/>
                </a:lnTo>
                <a:lnTo>
                  <a:pt x="2763012" y="2258568"/>
                </a:lnTo>
                <a:lnTo>
                  <a:pt x="2765298" y="2260092"/>
                </a:lnTo>
                <a:lnTo>
                  <a:pt x="2767584" y="2262378"/>
                </a:lnTo>
                <a:lnTo>
                  <a:pt x="2770632" y="2261616"/>
                </a:lnTo>
                <a:lnTo>
                  <a:pt x="2772156" y="2260092"/>
                </a:lnTo>
                <a:lnTo>
                  <a:pt x="2773680" y="2257806"/>
                </a:lnTo>
                <a:close/>
              </a:path>
              <a:path w="3091815" h="2520315">
                <a:moveTo>
                  <a:pt x="2788158" y="2269998"/>
                </a:moveTo>
                <a:lnTo>
                  <a:pt x="2788158" y="2266950"/>
                </a:lnTo>
                <a:lnTo>
                  <a:pt x="2785872" y="2265426"/>
                </a:lnTo>
                <a:lnTo>
                  <a:pt x="2784348" y="2263140"/>
                </a:lnTo>
                <a:lnTo>
                  <a:pt x="2781300" y="2263902"/>
                </a:lnTo>
                <a:lnTo>
                  <a:pt x="2777490" y="2267712"/>
                </a:lnTo>
                <a:lnTo>
                  <a:pt x="2778252" y="2270760"/>
                </a:lnTo>
                <a:lnTo>
                  <a:pt x="2779776" y="2272284"/>
                </a:lnTo>
                <a:lnTo>
                  <a:pt x="2782062" y="2273808"/>
                </a:lnTo>
                <a:lnTo>
                  <a:pt x="2785110" y="2273808"/>
                </a:lnTo>
                <a:lnTo>
                  <a:pt x="2786634" y="2271522"/>
                </a:lnTo>
                <a:lnTo>
                  <a:pt x="2788158" y="2269998"/>
                </a:lnTo>
                <a:close/>
              </a:path>
              <a:path w="3091815" h="2520315">
                <a:moveTo>
                  <a:pt x="2803398" y="2282190"/>
                </a:moveTo>
                <a:lnTo>
                  <a:pt x="2802636" y="2279142"/>
                </a:lnTo>
                <a:lnTo>
                  <a:pt x="2801112" y="2276856"/>
                </a:lnTo>
                <a:lnTo>
                  <a:pt x="2798826" y="2275332"/>
                </a:lnTo>
                <a:lnTo>
                  <a:pt x="2795778" y="2275332"/>
                </a:lnTo>
                <a:lnTo>
                  <a:pt x="2792730" y="2279904"/>
                </a:lnTo>
                <a:lnTo>
                  <a:pt x="2792730" y="2282952"/>
                </a:lnTo>
                <a:lnTo>
                  <a:pt x="2795016" y="2284476"/>
                </a:lnTo>
                <a:lnTo>
                  <a:pt x="2796540" y="2286000"/>
                </a:lnTo>
                <a:lnTo>
                  <a:pt x="2799588" y="2286000"/>
                </a:lnTo>
                <a:lnTo>
                  <a:pt x="2803398" y="2282190"/>
                </a:lnTo>
                <a:close/>
              </a:path>
              <a:path w="3091815" h="2520315">
                <a:moveTo>
                  <a:pt x="2817876" y="2293620"/>
                </a:moveTo>
                <a:lnTo>
                  <a:pt x="2817876" y="2290572"/>
                </a:lnTo>
                <a:lnTo>
                  <a:pt x="2815590" y="2289048"/>
                </a:lnTo>
                <a:lnTo>
                  <a:pt x="2814066" y="2287524"/>
                </a:lnTo>
                <a:lnTo>
                  <a:pt x="2811018" y="2287524"/>
                </a:lnTo>
                <a:lnTo>
                  <a:pt x="2808732" y="2289810"/>
                </a:lnTo>
                <a:lnTo>
                  <a:pt x="2807208" y="2292096"/>
                </a:lnTo>
                <a:lnTo>
                  <a:pt x="2807970" y="2294382"/>
                </a:lnTo>
                <a:lnTo>
                  <a:pt x="2809494" y="2296668"/>
                </a:lnTo>
                <a:lnTo>
                  <a:pt x="2811780" y="2298192"/>
                </a:lnTo>
                <a:lnTo>
                  <a:pt x="2814828" y="2298192"/>
                </a:lnTo>
                <a:lnTo>
                  <a:pt x="2817876" y="2293620"/>
                </a:lnTo>
                <a:close/>
              </a:path>
              <a:path w="3091815" h="2520315">
                <a:moveTo>
                  <a:pt x="2833116" y="2305812"/>
                </a:moveTo>
                <a:lnTo>
                  <a:pt x="2832354" y="2302764"/>
                </a:lnTo>
                <a:lnTo>
                  <a:pt x="2830830" y="2301240"/>
                </a:lnTo>
                <a:lnTo>
                  <a:pt x="2828544" y="2299716"/>
                </a:lnTo>
                <a:lnTo>
                  <a:pt x="2825496" y="2299716"/>
                </a:lnTo>
                <a:lnTo>
                  <a:pt x="2823972" y="2302002"/>
                </a:lnTo>
                <a:lnTo>
                  <a:pt x="2822448" y="2303526"/>
                </a:lnTo>
                <a:lnTo>
                  <a:pt x="2822448" y="2306574"/>
                </a:lnTo>
                <a:lnTo>
                  <a:pt x="2826258" y="2310384"/>
                </a:lnTo>
                <a:lnTo>
                  <a:pt x="2829306" y="2309622"/>
                </a:lnTo>
                <a:lnTo>
                  <a:pt x="2833116" y="2305812"/>
                </a:lnTo>
                <a:close/>
              </a:path>
              <a:path w="3091815" h="2520315">
                <a:moveTo>
                  <a:pt x="2847594" y="2318004"/>
                </a:moveTo>
                <a:lnTo>
                  <a:pt x="2847594" y="2314956"/>
                </a:lnTo>
                <a:lnTo>
                  <a:pt x="2843022" y="2311908"/>
                </a:lnTo>
                <a:lnTo>
                  <a:pt x="2839974" y="2311908"/>
                </a:lnTo>
                <a:lnTo>
                  <a:pt x="2838450" y="2313432"/>
                </a:lnTo>
                <a:lnTo>
                  <a:pt x="2836926" y="2315718"/>
                </a:lnTo>
                <a:lnTo>
                  <a:pt x="2836926" y="2318766"/>
                </a:lnTo>
                <a:lnTo>
                  <a:pt x="2839212" y="2320290"/>
                </a:lnTo>
                <a:lnTo>
                  <a:pt x="2841498" y="2322576"/>
                </a:lnTo>
                <a:lnTo>
                  <a:pt x="2844546" y="2321814"/>
                </a:lnTo>
                <a:lnTo>
                  <a:pt x="2846070" y="2320290"/>
                </a:lnTo>
                <a:lnTo>
                  <a:pt x="2847594" y="2318004"/>
                </a:lnTo>
                <a:close/>
              </a:path>
              <a:path w="3091815" h="2520315">
                <a:moveTo>
                  <a:pt x="2862072" y="2330196"/>
                </a:moveTo>
                <a:lnTo>
                  <a:pt x="2862072" y="2327148"/>
                </a:lnTo>
                <a:lnTo>
                  <a:pt x="2859786" y="2325624"/>
                </a:lnTo>
                <a:lnTo>
                  <a:pt x="2858262" y="2323338"/>
                </a:lnTo>
                <a:lnTo>
                  <a:pt x="2855214" y="2324100"/>
                </a:lnTo>
                <a:lnTo>
                  <a:pt x="2851404" y="2327910"/>
                </a:lnTo>
                <a:lnTo>
                  <a:pt x="2852166" y="2330958"/>
                </a:lnTo>
                <a:lnTo>
                  <a:pt x="2853690" y="2332482"/>
                </a:lnTo>
                <a:lnTo>
                  <a:pt x="2855976" y="2334006"/>
                </a:lnTo>
                <a:lnTo>
                  <a:pt x="2859024" y="2334006"/>
                </a:lnTo>
                <a:lnTo>
                  <a:pt x="2860548" y="2331720"/>
                </a:lnTo>
                <a:lnTo>
                  <a:pt x="2862072" y="2330196"/>
                </a:lnTo>
                <a:close/>
              </a:path>
              <a:path w="3091815" h="2520315">
                <a:moveTo>
                  <a:pt x="2877312" y="2342388"/>
                </a:moveTo>
                <a:lnTo>
                  <a:pt x="2876550" y="2339340"/>
                </a:lnTo>
                <a:lnTo>
                  <a:pt x="2875026" y="2337054"/>
                </a:lnTo>
                <a:lnTo>
                  <a:pt x="2872740" y="2335530"/>
                </a:lnTo>
                <a:lnTo>
                  <a:pt x="2869692" y="2335530"/>
                </a:lnTo>
                <a:lnTo>
                  <a:pt x="2866644" y="2340102"/>
                </a:lnTo>
                <a:lnTo>
                  <a:pt x="2866644" y="2343150"/>
                </a:lnTo>
                <a:lnTo>
                  <a:pt x="2868930" y="2344674"/>
                </a:lnTo>
                <a:lnTo>
                  <a:pt x="2870454" y="2346198"/>
                </a:lnTo>
                <a:lnTo>
                  <a:pt x="2873502" y="2346198"/>
                </a:lnTo>
                <a:lnTo>
                  <a:pt x="2877312" y="2342388"/>
                </a:lnTo>
                <a:close/>
              </a:path>
              <a:path w="3091815" h="2520315">
                <a:moveTo>
                  <a:pt x="2891790" y="2353818"/>
                </a:moveTo>
                <a:lnTo>
                  <a:pt x="2891790" y="2350770"/>
                </a:lnTo>
                <a:lnTo>
                  <a:pt x="2889504" y="2349246"/>
                </a:lnTo>
                <a:lnTo>
                  <a:pt x="2887980" y="2347722"/>
                </a:lnTo>
                <a:lnTo>
                  <a:pt x="2884932" y="2347722"/>
                </a:lnTo>
                <a:lnTo>
                  <a:pt x="2882646" y="2350008"/>
                </a:lnTo>
                <a:lnTo>
                  <a:pt x="2881122" y="2352294"/>
                </a:lnTo>
                <a:lnTo>
                  <a:pt x="2881122" y="2354580"/>
                </a:lnTo>
                <a:lnTo>
                  <a:pt x="2883408" y="2356866"/>
                </a:lnTo>
                <a:lnTo>
                  <a:pt x="2885694" y="2358390"/>
                </a:lnTo>
                <a:lnTo>
                  <a:pt x="2888742" y="2358390"/>
                </a:lnTo>
                <a:lnTo>
                  <a:pt x="2891790" y="2353818"/>
                </a:lnTo>
                <a:close/>
              </a:path>
              <a:path w="3091815" h="2520315">
                <a:moveTo>
                  <a:pt x="2907030" y="2366010"/>
                </a:moveTo>
                <a:lnTo>
                  <a:pt x="2906268" y="2362962"/>
                </a:lnTo>
                <a:lnTo>
                  <a:pt x="2904744" y="2361438"/>
                </a:lnTo>
                <a:lnTo>
                  <a:pt x="2902458" y="2359914"/>
                </a:lnTo>
                <a:lnTo>
                  <a:pt x="2899410" y="2359914"/>
                </a:lnTo>
                <a:lnTo>
                  <a:pt x="2897886" y="2362200"/>
                </a:lnTo>
                <a:lnTo>
                  <a:pt x="2896362" y="2363724"/>
                </a:lnTo>
                <a:lnTo>
                  <a:pt x="2896362" y="2366772"/>
                </a:lnTo>
                <a:lnTo>
                  <a:pt x="2897886" y="2369058"/>
                </a:lnTo>
                <a:lnTo>
                  <a:pt x="2898648" y="2369058"/>
                </a:lnTo>
                <a:lnTo>
                  <a:pt x="2900172" y="2370582"/>
                </a:lnTo>
                <a:lnTo>
                  <a:pt x="2903220" y="2369820"/>
                </a:lnTo>
                <a:lnTo>
                  <a:pt x="2907030" y="2366010"/>
                </a:lnTo>
                <a:close/>
              </a:path>
              <a:path w="3091815" h="2520315">
                <a:moveTo>
                  <a:pt x="2921508" y="2378202"/>
                </a:moveTo>
                <a:lnTo>
                  <a:pt x="2921508" y="2375154"/>
                </a:lnTo>
                <a:lnTo>
                  <a:pt x="2916936" y="2372106"/>
                </a:lnTo>
                <a:lnTo>
                  <a:pt x="2913888" y="2372106"/>
                </a:lnTo>
                <a:lnTo>
                  <a:pt x="2912364" y="2373630"/>
                </a:lnTo>
                <a:lnTo>
                  <a:pt x="2910840" y="2375916"/>
                </a:lnTo>
                <a:lnTo>
                  <a:pt x="2910840" y="2378964"/>
                </a:lnTo>
                <a:lnTo>
                  <a:pt x="2913126" y="2380488"/>
                </a:lnTo>
                <a:lnTo>
                  <a:pt x="2915412" y="2382774"/>
                </a:lnTo>
                <a:lnTo>
                  <a:pt x="2917698" y="2382012"/>
                </a:lnTo>
                <a:lnTo>
                  <a:pt x="2919984" y="2380488"/>
                </a:lnTo>
                <a:lnTo>
                  <a:pt x="2921508" y="2378202"/>
                </a:lnTo>
                <a:close/>
              </a:path>
              <a:path w="3091815" h="2520315">
                <a:moveTo>
                  <a:pt x="2935986" y="2390394"/>
                </a:moveTo>
                <a:lnTo>
                  <a:pt x="2935986" y="2387346"/>
                </a:lnTo>
                <a:lnTo>
                  <a:pt x="2933700" y="2385822"/>
                </a:lnTo>
                <a:lnTo>
                  <a:pt x="2932176" y="2383536"/>
                </a:lnTo>
                <a:lnTo>
                  <a:pt x="2929128" y="2384298"/>
                </a:lnTo>
                <a:lnTo>
                  <a:pt x="2925318" y="2388108"/>
                </a:lnTo>
                <a:lnTo>
                  <a:pt x="2926080" y="2391156"/>
                </a:lnTo>
                <a:lnTo>
                  <a:pt x="2927604" y="2392680"/>
                </a:lnTo>
                <a:lnTo>
                  <a:pt x="2929890" y="2394204"/>
                </a:lnTo>
                <a:lnTo>
                  <a:pt x="2932938" y="2394204"/>
                </a:lnTo>
                <a:lnTo>
                  <a:pt x="2934462" y="2391918"/>
                </a:lnTo>
                <a:lnTo>
                  <a:pt x="2935986" y="2390394"/>
                </a:lnTo>
                <a:close/>
              </a:path>
              <a:path w="3091815" h="2520315">
                <a:moveTo>
                  <a:pt x="2951226" y="2402586"/>
                </a:moveTo>
                <a:lnTo>
                  <a:pt x="2950464" y="2399538"/>
                </a:lnTo>
                <a:lnTo>
                  <a:pt x="2948940" y="2397252"/>
                </a:lnTo>
                <a:lnTo>
                  <a:pt x="2946654" y="2395728"/>
                </a:lnTo>
                <a:lnTo>
                  <a:pt x="2943606" y="2395728"/>
                </a:lnTo>
                <a:lnTo>
                  <a:pt x="2940558" y="2400300"/>
                </a:lnTo>
                <a:lnTo>
                  <a:pt x="2940558" y="2403348"/>
                </a:lnTo>
                <a:lnTo>
                  <a:pt x="2942844" y="2404872"/>
                </a:lnTo>
                <a:lnTo>
                  <a:pt x="2944368" y="2406396"/>
                </a:lnTo>
                <a:lnTo>
                  <a:pt x="2947416" y="2406396"/>
                </a:lnTo>
                <a:lnTo>
                  <a:pt x="2948940" y="2404110"/>
                </a:lnTo>
                <a:lnTo>
                  <a:pt x="2951226" y="2402586"/>
                </a:lnTo>
                <a:close/>
              </a:path>
              <a:path w="3091815" h="2520315">
                <a:moveTo>
                  <a:pt x="2995422" y="2498305"/>
                </a:moveTo>
                <a:lnTo>
                  <a:pt x="2995422" y="2438400"/>
                </a:lnTo>
                <a:lnTo>
                  <a:pt x="2993898" y="2440686"/>
                </a:lnTo>
                <a:lnTo>
                  <a:pt x="2991612" y="2442210"/>
                </a:lnTo>
                <a:lnTo>
                  <a:pt x="2990201" y="2442680"/>
                </a:lnTo>
                <a:lnTo>
                  <a:pt x="2952750" y="2488692"/>
                </a:lnTo>
                <a:lnTo>
                  <a:pt x="2995422" y="2498305"/>
                </a:lnTo>
                <a:close/>
              </a:path>
              <a:path w="3091815" h="2520315">
                <a:moveTo>
                  <a:pt x="2965704" y="2414016"/>
                </a:moveTo>
                <a:lnTo>
                  <a:pt x="2965704" y="2410968"/>
                </a:lnTo>
                <a:lnTo>
                  <a:pt x="2961132" y="2407920"/>
                </a:lnTo>
                <a:lnTo>
                  <a:pt x="2958846" y="2407920"/>
                </a:lnTo>
                <a:lnTo>
                  <a:pt x="2956560" y="2410206"/>
                </a:lnTo>
                <a:lnTo>
                  <a:pt x="2955036" y="2412492"/>
                </a:lnTo>
                <a:lnTo>
                  <a:pt x="2955036" y="2414778"/>
                </a:lnTo>
                <a:lnTo>
                  <a:pt x="2957322" y="2417064"/>
                </a:lnTo>
                <a:lnTo>
                  <a:pt x="2959608" y="2418588"/>
                </a:lnTo>
                <a:lnTo>
                  <a:pt x="2962656" y="2418588"/>
                </a:lnTo>
                <a:lnTo>
                  <a:pt x="2965704" y="2414016"/>
                </a:lnTo>
                <a:close/>
              </a:path>
              <a:path w="3091815" h="2520315">
                <a:moveTo>
                  <a:pt x="2980944" y="2426208"/>
                </a:moveTo>
                <a:lnTo>
                  <a:pt x="2980182" y="2423160"/>
                </a:lnTo>
                <a:lnTo>
                  <a:pt x="2978658" y="2421636"/>
                </a:lnTo>
                <a:lnTo>
                  <a:pt x="2976372" y="2420112"/>
                </a:lnTo>
                <a:lnTo>
                  <a:pt x="2973324" y="2420112"/>
                </a:lnTo>
                <a:lnTo>
                  <a:pt x="2971800" y="2422398"/>
                </a:lnTo>
                <a:lnTo>
                  <a:pt x="2969514" y="2423922"/>
                </a:lnTo>
                <a:lnTo>
                  <a:pt x="2970276" y="2426970"/>
                </a:lnTo>
                <a:lnTo>
                  <a:pt x="2971800" y="2429256"/>
                </a:lnTo>
                <a:lnTo>
                  <a:pt x="2974086" y="2430780"/>
                </a:lnTo>
                <a:lnTo>
                  <a:pt x="2977134" y="2430018"/>
                </a:lnTo>
                <a:lnTo>
                  <a:pt x="2980944" y="2426208"/>
                </a:lnTo>
                <a:close/>
              </a:path>
              <a:path w="3091815" h="2520315">
                <a:moveTo>
                  <a:pt x="2995422" y="2436266"/>
                </a:moveTo>
                <a:lnTo>
                  <a:pt x="2995422" y="2435352"/>
                </a:lnTo>
                <a:lnTo>
                  <a:pt x="2990850" y="2432304"/>
                </a:lnTo>
                <a:lnTo>
                  <a:pt x="2987802" y="2432304"/>
                </a:lnTo>
                <a:lnTo>
                  <a:pt x="2986278" y="2434590"/>
                </a:lnTo>
                <a:lnTo>
                  <a:pt x="2984754" y="2436114"/>
                </a:lnTo>
                <a:lnTo>
                  <a:pt x="2984754" y="2439162"/>
                </a:lnTo>
                <a:lnTo>
                  <a:pt x="2987040" y="2440686"/>
                </a:lnTo>
                <a:lnTo>
                  <a:pt x="2989326" y="2442972"/>
                </a:lnTo>
                <a:lnTo>
                  <a:pt x="2990201" y="2442680"/>
                </a:lnTo>
                <a:lnTo>
                  <a:pt x="2995422" y="2436266"/>
                </a:lnTo>
                <a:close/>
              </a:path>
              <a:path w="3091815" h="2520315">
                <a:moveTo>
                  <a:pt x="3091434" y="2519934"/>
                </a:moveTo>
                <a:lnTo>
                  <a:pt x="3032760" y="2390394"/>
                </a:lnTo>
                <a:lnTo>
                  <a:pt x="2990201" y="2442680"/>
                </a:lnTo>
                <a:lnTo>
                  <a:pt x="2991612" y="2442210"/>
                </a:lnTo>
                <a:lnTo>
                  <a:pt x="2993898" y="2440686"/>
                </a:lnTo>
                <a:lnTo>
                  <a:pt x="2995422" y="2438400"/>
                </a:lnTo>
                <a:lnTo>
                  <a:pt x="2995422" y="2498305"/>
                </a:lnTo>
                <a:lnTo>
                  <a:pt x="3091434" y="2519934"/>
                </a:lnTo>
                <a:close/>
              </a:path>
            </a:pathLst>
          </a:custGeom>
          <a:solidFill>
            <a:srgbClr val="373739"/>
          </a:solidFill>
        </p:spPr>
        <p:txBody>
          <a:bodyPr wrap="square" lIns="0" tIns="0" rIns="0" bIns="0" rtlCol="0"/>
          <a:lstStyle/>
          <a:p>
            <a:endParaRPr/>
          </a:p>
        </p:txBody>
      </p:sp>
    </p:spTree>
    <p:extLst>
      <p:ext uri="{BB962C8B-B14F-4D97-AF65-F5344CB8AC3E}">
        <p14:creationId xmlns:p14="http://schemas.microsoft.com/office/powerpoint/2010/main" val="8304279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4"/>
          <p:cNvSpPr txBox="1">
            <a:spLocks noGrp="1"/>
          </p:cNvSpPr>
          <p:nvPr>
            <p:ph type="title"/>
          </p:nvPr>
        </p:nvSpPr>
        <p:spPr>
          <a:xfrm>
            <a:off x="3181352" y="1030248"/>
            <a:ext cx="5153026" cy="78783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Arial"/>
              <a:buNone/>
            </a:pPr>
            <a:r>
              <a:rPr lang="en-US" sz="2400" b="1">
                <a:latin typeface="Arial"/>
                <a:ea typeface="Arial"/>
                <a:cs typeface="Arial"/>
                <a:sym typeface="Arial"/>
              </a:rPr>
              <a:t>C++ Class Example </a:t>
            </a:r>
            <a:endParaRPr/>
          </a:p>
        </p:txBody>
      </p:sp>
      <p:sp>
        <p:nvSpPr>
          <p:cNvPr id="273" name="Google Shape;273;p34"/>
          <p:cNvSpPr txBox="1">
            <a:spLocks noGrp="1"/>
          </p:cNvSpPr>
          <p:nvPr>
            <p:ph type="body" idx="1"/>
          </p:nvPr>
        </p:nvSpPr>
        <p:spPr>
          <a:xfrm>
            <a:off x="3581402" y="2141300"/>
            <a:ext cx="5943600" cy="4565412"/>
          </a:xfrm>
          <a:prstGeom prst="rect">
            <a:avLst/>
          </a:prstGeom>
          <a:noFill/>
          <a:ln>
            <a:noFill/>
          </a:ln>
        </p:spPr>
        <p:txBody>
          <a:bodyPr spcFirstLastPara="1" wrap="square" lIns="68575" tIns="34275" rIns="68575" bIns="34275" anchor="t" anchorCtr="0">
            <a:noAutofit/>
          </a:bodyPr>
          <a:lstStyle/>
          <a:p>
            <a:pPr marL="557213" lvl="1" indent="-214312" algn="l" rtl="0">
              <a:lnSpc>
                <a:spcPct val="80000"/>
              </a:lnSpc>
              <a:spcBef>
                <a:spcPts val="0"/>
              </a:spcBef>
              <a:spcAft>
                <a:spcPts val="0"/>
              </a:spcAft>
              <a:buClr>
                <a:schemeClr val="dk1"/>
              </a:buClr>
              <a:buSzPts val="2400"/>
              <a:buFont typeface="Arial"/>
              <a:buNone/>
            </a:pPr>
            <a:r>
              <a:rPr lang="en-US" sz="2400"/>
              <a:t>class Checking {</a:t>
            </a:r>
            <a:br>
              <a:rPr lang="en-US" sz="2400"/>
            </a:br>
            <a:r>
              <a:rPr lang="en-US" sz="2400"/>
              <a:t>private:</a:t>
            </a:r>
            <a:endParaRPr/>
          </a:p>
          <a:p>
            <a:pPr marL="557213" lvl="1" indent="-214312" algn="l" rtl="0">
              <a:lnSpc>
                <a:spcPct val="80000"/>
              </a:lnSpc>
              <a:spcBef>
                <a:spcPts val="480"/>
              </a:spcBef>
              <a:spcAft>
                <a:spcPts val="0"/>
              </a:spcAft>
              <a:buClr>
                <a:schemeClr val="dk1"/>
              </a:buClr>
              <a:buSzPts val="2400"/>
              <a:buFont typeface="Arial"/>
              <a:buNone/>
            </a:pPr>
            <a:r>
              <a:rPr lang="en-US" sz="2400"/>
              <a:t>        char Customer_name[20];</a:t>
            </a:r>
            <a:br>
              <a:rPr lang="en-US" sz="2400"/>
            </a:br>
            <a:r>
              <a:rPr lang="en-US" sz="2400"/>
              <a:t>     float Balance; </a:t>
            </a:r>
            <a:br>
              <a:rPr lang="en-US" sz="2400"/>
            </a:br>
            <a:r>
              <a:rPr lang="en-US" sz="2400"/>
              <a:t>public:</a:t>
            </a:r>
            <a:br>
              <a:rPr lang="en-US" sz="2400"/>
            </a:br>
            <a:r>
              <a:rPr lang="en-US" sz="2400"/>
              <a:t>     AddFunds(float);</a:t>
            </a:r>
            <a:br>
              <a:rPr lang="en-US" sz="2400"/>
            </a:br>
            <a:r>
              <a:rPr lang="en-US" sz="2400"/>
              <a:t>     WithDraw(float);</a:t>
            </a:r>
            <a:br>
              <a:rPr lang="en-US" sz="2400"/>
            </a:br>
            <a:r>
              <a:rPr lang="en-US" sz="2400"/>
              <a:t>     Transfer(float);</a:t>
            </a:r>
            <a:endParaRPr/>
          </a:p>
          <a:p>
            <a:pPr marL="557213" lvl="1" indent="-214312" algn="l" rtl="0">
              <a:lnSpc>
                <a:spcPct val="80000"/>
              </a:lnSpc>
              <a:spcBef>
                <a:spcPts val="480"/>
              </a:spcBef>
              <a:spcAft>
                <a:spcPts val="0"/>
              </a:spcAft>
              <a:buClr>
                <a:schemeClr val="dk1"/>
              </a:buClr>
              <a:buSzPts val="2400"/>
              <a:buFont typeface="Arial"/>
              <a:buNone/>
            </a:pPr>
            <a:r>
              <a:rPr lang="en-US" sz="2400"/>
              <a:t>        set_name(string);</a:t>
            </a:r>
            <a:endParaRPr/>
          </a:p>
          <a:p>
            <a:pPr marL="557213" lvl="1" indent="-214312" algn="l" rtl="0">
              <a:lnSpc>
                <a:spcPct val="80000"/>
              </a:lnSpc>
              <a:spcBef>
                <a:spcPts val="480"/>
              </a:spcBef>
              <a:spcAft>
                <a:spcPts val="0"/>
              </a:spcAft>
              <a:buClr>
                <a:schemeClr val="dk1"/>
              </a:buClr>
              <a:buSzPts val="2400"/>
              <a:buFont typeface="Arial"/>
              <a:buNone/>
            </a:pPr>
            <a:r>
              <a:rPr lang="en-US" sz="2400"/>
              <a:t>        get_name();</a:t>
            </a:r>
            <a:endParaRPr/>
          </a:p>
          <a:p>
            <a:pPr marL="557213" lvl="1" indent="-214312" algn="l" rtl="0">
              <a:lnSpc>
                <a:spcPct val="80000"/>
              </a:lnSpc>
              <a:spcBef>
                <a:spcPts val="480"/>
              </a:spcBef>
              <a:spcAft>
                <a:spcPts val="0"/>
              </a:spcAft>
              <a:buClr>
                <a:schemeClr val="dk1"/>
              </a:buClr>
              <a:buSzPts val="2400"/>
              <a:buFont typeface="Arial"/>
              <a:buNone/>
            </a:pPr>
            <a:r>
              <a:rPr lang="en-US" sz="2400"/>
              <a:t>        set_balance(float);</a:t>
            </a:r>
            <a:endParaRPr/>
          </a:p>
          <a:p>
            <a:pPr marL="557213" lvl="1" indent="-214312" algn="l" rtl="0">
              <a:lnSpc>
                <a:spcPct val="80000"/>
              </a:lnSpc>
              <a:spcBef>
                <a:spcPts val="480"/>
              </a:spcBef>
              <a:spcAft>
                <a:spcPts val="0"/>
              </a:spcAft>
              <a:buClr>
                <a:schemeClr val="dk1"/>
              </a:buClr>
              <a:buSzPts val="2400"/>
              <a:buFont typeface="Arial"/>
              <a:buNone/>
            </a:pPr>
            <a:r>
              <a:rPr lang="en-US" sz="2400"/>
              <a:t>        get_balance();</a:t>
            </a:r>
            <a:endParaRPr/>
          </a:p>
          <a:p>
            <a:pPr marL="557213" lvl="1" indent="-214312" algn="l" rtl="0">
              <a:lnSpc>
                <a:spcPct val="80000"/>
              </a:lnSpc>
              <a:spcBef>
                <a:spcPts val="480"/>
              </a:spcBef>
              <a:spcAft>
                <a:spcPts val="0"/>
              </a:spcAft>
              <a:buClr>
                <a:schemeClr val="dk1"/>
              </a:buClr>
              <a:buSzPts val="2400"/>
              <a:buFont typeface="Arial"/>
              <a:buNone/>
            </a:pPr>
            <a:r>
              <a:rPr lang="en-US" sz="2400"/>
              <a:t>    }; </a:t>
            </a: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graphicFrame>
        <p:nvGraphicFramePr>
          <p:cNvPr id="278" name="Google Shape;278;p35"/>
          <p:cNvGraphicFramePr/>
          <p:nvPr/>
        </p:nvGraphicFramePr>
        <p:xfrm>
          <a:off x="3009900" y="2060498"/>
          <a:ext cx="2914651" cy="5173004"/>
        </p:xfrm>
        <a:graphic>
          <a:graphicData uri="http://schemas.openxmlformats.org/drawingml/2006/table">
            <a:tbl>
              <a:tblPr>
                <a:noFill/>
                <a:tableStyleId>{EAB4D93D-5155-45FF-B7DC-D92D33961913}</a:tableStyleId>
              </a:tblPr>
              <a:tblGrid>
                <a:gridCol w="2914651"/>
              </a:tblGrid>
              <a:tr h="482304">
                <a:tc>
                  <a:txBody>
                    <a:bodyPr/>
                    <a:lstStyle/>
                    <a:p>
                      <a:pPr marL="0" marR="0" lvl="0" indent="0" algn="ctr" rtl="0">
                        <a:lnSpc>
                          <a:spcPct val="100000"/>
                        </a:lnSpc>
                        <a:spcBef>
                          <a:spcPts val="0"/>
                        </a:spcBef>
                        <a:spcAft>
                          <a:spcPts val="0"/>
                        </a:spcAft>
                        <a:buClr>
                          <a:schemeClr val="lt1"/>
                        </a:buClr>
                        <a:buSzPts val="2100"/>
                        <a:buFont typeface="Arial"/>
                        <a:buNone/>
                      </a:pPr>
                      <a:r>
                        <a:rPr lang="en-US" sz="2200" b="0" i="0" u="none" strike="noStrike" cap="none">
                          <a:solidFill>
                            <a:schemeClr val="lt1"/>
                          </a:solidFill>
                          <a:latin typeface="Arial"/>
                          <a:ea typeface="Arial"/>
                          <a:cs typeface="Arial"/>
                          <a:sym typeface="Arial"/>
                        </a:rPr>
                        <a:t>Person</a:t>
                      </a:r>
                      <a:endParaRPr sz="1500"/>
                    </a:p>
                  </a:txBody>
                  <a:tcPr marL="68574" marR="68574" marT="36372" marB="36372">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r>
              <a:tr h="1587815">
                <a:tc>
                  <a:txBody>
                    <a:bodyPr/>
                    <a:lstStyle/>
                    <a:p>
                      <a:pPr marL="0" marR="0" lvl="0" indent="0" algn="l" rtl="0">
                        <a:lnSpc>
                          <a:spcPct val="100000"/>
                        </a:lnSpc>
                        <a:spcBef>
                          <a:spcPts val="0"/>
                        </a:spcBef>
                        <a:spcAft>
                          <a:spcPts val="0"/>
                        </a:spcAft>
                        <a:buClr>
                          <a:schemeClr val="dk1"/>
                        </a:buClr>
                        <a:buSzPts val="1800"/>
                        <a:buFont typeface="Arial"/>
                        <a:buNone/>
                      </a:pPr>
                      <a:r>
                        <a:rPr lang="en-US" sz="1900" b="0" i="0" u="none" strike="noStrike" cap="none">
                          <a:solidFill>
                            <a:schemeClr val="dk1"/>
                          </a:solidFill>
                          <a:latin typeface="Arial"/>
                          <a:ea typeface="Arial"/>
                          <a:cs typeface="Arial"/>
                          <a:sym typeface="Arial"/>
                        </a:rPr>
                        <a:t>firstName</a:t>
                      </a:r>
                      <a:endParaRPr sz="1900" b="0" i="0" u="none" strike="noStrike" cap="none">
                        <a:solidFill>
                          <a:schemeClr val="dk1"/>
                        </a:solidFill>
                        <a:latin typeface="Arial"/>
                        <a:ea typeface="Arial"/>
                        <a:cs typeface="Arial"/>
                        <a:sym typeface="Arial"/>
                      </a:endParaRPr>
                    </a:p>
                    <a:p>
                      <a:pPr marL="0" marR="0" lvl="0" indent="0" algn="l" rtl="0">
                        <a:lnSpc>
                          <a:spcPct val="100000"/>
                        </a:lnSpc>
                        <a:spcBef>
                          <a:spcPts val="360"/>
                        </a:spcBef>
                        <a:spcAft>
                          <a:spcPts val="0"/>
                        </a:spcAft>
                        <a:buClr>
                          <a:schemeClr val="dk1"/>
                        </a:buClr>
                        <a:buSzPts val="1800"/>
                        <a:buFont typeface="Arial"/>
                        <a:buNone/>
                      </a:pPr>
                      <a:r>
                        <a:rPr lang="en-US" sz="1900" b="0" i="0" u="none" strike="noStrike" cap="none">
                          <a:solidFill>
                            <a:schemeClr val="dk1"/>
                          </a:solidFill>
                          <a:latin typeface="Arial"/>
                          <a:ea typeface="Arial"/>
                          <a:cs typeface="Arial"/>
                          <a:sym typeface="Arial"/>
                        </a:rPr>
                        <a:t>lastName</a:t>
                      </a:r>
                      <a:endParaRPr sz="1900" b="0" i="0" u="none" strike="noStrike" cap="none">
                        <a:solidFill>
                          <a:schemeClr val="dk1"/>
                        </a:solidFill>
                        <a:latin typeface="Arial"/>
                        <a:ea typeface="Arial"/>
                        <a:cs typeface="Arial"/>
                        <a:sym typeface="Arial"/>
                      </a:endParaRPr>
                    </a:p>
                    <a:p>
                      <a:pPr marL="0" marR="0" lvl="0" indent="0" algn="l" rtl="0">
                        <a:lnSpc>
                          <a:spcPct val="100000"/>
                        </a:lnSpc>
                        <a:spcBef>
                          <a:spcPts val="360"/>
                        </a:spcBef>
                        <a:spcAft>
                          <a:spcPts val="0"/>
                        </a:spcAft>
                        <a:buClr>
                          <a:schemeClr val="dk1"/>
                        </a:buClr>
                        <a:buSzPts val="1800"/>
                        <a:buFont typeface="Arial"/>
                        <a:buNone/>
                      </a:pPr>
                      <a:r>
                        <a:rPr lang="en-US" sz="1900" b="0" i="0" u="none" strike="noStrike" cap="none">
                          <a:solidFill>
                            <a:schemeClr val="dk1"/>
                          </a:solidFill>
                          <a:latin typeface="Arial"/>
                          <a:ea typeface="Arial"/>
                          <a:cs typeface="Arial"/>
                          <a:sym typeface="Arial"/>
                        </a:rPr>
                        <a:t>email</a:t>
                      </a:r>
                      <a:endParaRPr sz="1500"/>
                    </a:p>
                  </a:txBody>
                  <a:tcPr marL="68574" marR="68574" marT="36372" marB="36372">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tr>
              <a:tr h="3102885">
                <a:tc>
                  <a:txBody>
                    <a:bodyPr/>
                    <a:lstStyle/>
                    <a:p>
                      <a:pPr marL="0" marR="0" lvl="0" indent="0" algn="l" rtl="0">
                        <a:lnSpc>
                          <a:spcPct val="100000"/>
                        </a:lnSpc>
                        <a:spcBef>
                          <a:spcPts val="0"/>
                        </a:spcBef>
                        <a:spcAft>
                          <a:spcPts val="0"/>
                        </a:spcAft>
                        <a:buClr>
                          <a:schemeClr val="dk1"/>
                        </a:buClr>
                        <a:buSzPts val="1800"/>
                        <a:buFont typeface="Arial"/>
                        <a:buNone/>
                      </a:pPr>
                      <a:r>
                        <a:rPr lang="en-US" sz="1900" b="0" i="0" u="none" strike="noStrike" cap="none">
                          <a:solidFill>
                            <a:schemeClr val="dk1"/>
                          </a:solidFill>
                          <a:latin typeface="Arial"/>
                          <a:ea typeface="Arial"/>
                          <a:cs typeface="Arial"/>
                          <a:sym typeface="Arial"/>
                        </a:rPr>
                        <a:t>getName()</a:t>
                      </a:r>
                      <a:endParaRPr sz="1500"/>
                    </a:p>
                    <a:p>
                      <a:pPr marL="0" marR="0" lvl="0" indent="0" algn="l" rtl="0">
                        <a:lnSpc>
                          <a:spcPct val="100000"/>
                        </a:lnSpc>
                        <a:spcBef>
                          <a:spcPts val="360"/>
                        </a:spcBef>
                        <a:spcAft>
                          <a:spcPts val="0"/>
                        </a:spcAft>
                        <a:buClr>
                          <a:schemeClr val="dk1"/>
                        </a:buClr>
                        <a:buSzPts val="1800"/>
                        <a:buFont typeface="Arial"/>
                        <a:buNone/>
                      </a:pPr>
                      <a:r>
                        <a:rPr lang="en-US" sz="1900" b="0" i="0" u="none" strike="noStrike" cap="none">
                          <a:solidFill>
                            <a:schemeClr val="dk1"/>
                          </a:solidFill>
                          <a:latin typeface="Arial"/>
                          <a:ea typeface="Arial"/>
                          <a:cs typeface="Arial"/>
                          <a:sym typeface="Arial"/>
                        </a:rPr>
                        <a:t>getEmail()</a:t>
                      </a:r>
                      <a:endParaRPr sz="1500"/>
                    </a:p>
                    <a:p>
                      <a:pPr marL="0" marR="0" lvl="0" indent="0" algn="l" rtl="0">
                        <a:lnSpc>
                          <a:spcPct val="100000"/>
                        </a:lnSpc>
                        <a:spcBef>
                          <a:spcPts val="360"/>
                        </a:spcBef>
                        <a:spcAft>
                          <a:spcPts val="0"/>
                        </a:spcAft>
                        <a:buClr>
                          <a:schemeClr val="dk1"/>
                        </a:buClr>
                        <a:buSzPts val="1800"/>
                        <a:buFont typeface="Arial"/>
                        <a:buNone/>
                      </a:pPr>
                      <a:r>
                        <a:rPr lang="en-US" sz="1900" b="0" i="0" u="none" strike="noStrike" cap="none">
                          <a:solidFill>
                            <a:schemeClr val="dk1"/>
                          </a:solidFill>
                          <a:latin typeface="Arial"/>
                          <a:ea typeface="Arial"/>
                          <a:cs typeface="Arial"/>
                          <a:sym typeface="Arial"/>
                        </a:rPr>
                        <a:t>setEmail( )</a:t>
                      </a:r>
                      <a:endParaRPr sz="1500"/>
                    </a:p>
                    <a:p>
                      <a:pPr marL="0" marR="0" lvl="0" indent="0" algn="l" rtl="0">
                        <a:lnSpc>
                          <a:spcPct val="100000"/>
                        </a:lnSpc>
                        <a:spcBef>
                          <a:spcPts val="360"/>
                        </a:spcBef>
                        <a:spcAft>
                          <a:spcPts val="0"/>
                        </a:spcAft>
                        <a:buClr>
                          <a:schemeClr val="dk1"/>
                        </a:buClr>
                        <a:buSzPts val="1800"/>
                        <a:buFont typeface="Arial"/>
                        <a:buNone/>
                      </a:pPr>
                      <a:r>
                        <a:rPr lang="en-US" sz="1900" b="0" i="0" u="none" strike="noStrike" cap="none">
                          <a:solidFill>
                            <a:schemeClr val="dk1"/>
                          </a:solidFill>
                          <a:latin typeface="Arial"/>
                          <a:ea typeface="Arial"/>
                          <a:cs typeface="Arial"/>
                          <a:sym typeface="Arial"/>
                        </a:rPr>
                        <a:t>equals( )</a:t>
                      </a:r>
                      <a:endParaRPr sz="1500"/>
                    </a:p>
                    <a:p>
                      <a:pPr marL="0" marR="0" lvl="0" indent="0" algn="l" rtl="0">
                        <a:lnSpc>
                          <a:spcPct val="100000"/>
                        </a:lnSpc>
                        <a:spcBef>
                          <a:spcPts val="360"/>
                        </a:spcBef>
                        <a:spcAft>
                          <a:spcPts val="0"/>
                        </a:spcAft>
                        <a:buClr>
                          <a:schemeClr val="dk1"/>
                        </a:buClr>
                        <a:buSzPts val="1800"/>
                        <a:buFont typeface="Arial"/>
                        <a:buNone/>
                      </a:pPr>
                      <a:r>
                        <a:rPr lang="en-US" sz="1900" b="0" i="0" u="none" strike="noStrike" cap="none">
                          <a:solidFill>
                            <a:schemeClr val="dk1"/>
                          </a:solidFill>
                          <a:latin typeface="Arial"/>
                          <a:ea typeface="Arial"/>
                          <a:cs typeface="Arial"/>
                          <a:sym typeface="Arial"/>
                        </a:rPr>
                        <a:t>toString()</a:t>
                      </a:r>
                      <a:endParaRPr sz="1500"/>
                    </a:p>
                  </a:txBody>
                  <a:tcPr marL="68574" marR="68574" marT="36372" marB="36372">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2"/>
                    </a:solidFill>
                  </a:tcPr>
                </a:tc>
              </a:tr>
            </a:tbl>
          </a:graphicData>
        </a:graphic>
      </p:graphicFrame>
      <p:graphicFrame>
        <p:nvGraphicFramePr>
          <p:cNvPr id="279" name="Google Shape;279;p35"/>
          <p:cNvGraphicFramePr/>
          <p:nvPr/>
        </p:nvGraphicFramePr>
        <p:xfrm>
          <a:off x="6324601" y="1999893"/>
          <a:ext cx="2914651" cy="4695268"/>
        </p:xfrm>
        <a:graphic>
          <a:graphicData uri="http://schemas.openxmlformats.org/drawingml/2006/table">
            <a:tbl>
              <a:tblPr>
                <a:noFill/>
                <a:tableStyleId>{EAB4D93D-5155-45FF-B7DC-D92D33961913}</a:tableStyleId>
              </a:tblPr>
              <a:tblGrid>
                <a:gridCol w="2914651"/>
              </a:tblGrid>
              <a:tr h="1081782">
                <a:tc>
                  <a:txBody>
                    <a:bodyPr/>
                    <a:lstStyle/>
                    <a:p>
                      <a:pPr marL="0" marR="0" lvl="0" indent="0" algn="ctr" rtl="0">
                        <a:lnSpc>
                          <a:spcPct val="100000"/>
                        </a:lnSpc>
                        <a:spcBef>
                          <a:spcPts val="0"/>
                        </a:spcBef>
                        <a:spcAft>
                          <a:spcPts val="0"/>
                        </a:spcAft>
                        <a:buClr>
                          <a:schemeClr val="lt1"/>
                        </a:buClr>
                        <a:buSzPts val="2100"/>
                        <a:buFont typeface="Arial"/>
                        <a:buNone/>
                      </a:pPr>
                      <a:r>
                        <a:rPr lang="en-US" sz="2200" b="0" i="0" u="none" strike="noStrike" cap="none">
                          <a:solidFill>
                            <a:schemeClr val="lt1"/>
                          </a:solidFill>
                          <a:latin typeface="Arial"/>
                          <a:ea typeface="Arial"/>
                          <a:cs typeface="Arial"/>
                          <a:sym typeface="Arial"/>
                        </a:rPr>
                        <a:t>SocialNetwork</a:t>
                      </a:r>
                      <a:endParaRPr sz="2200" b="0" i="0" u="none" strike="noStrike" cap="none">
                        <a:solidFill>
                          <a:schemeClr val="lt1"/>
                        </a:solidFill>
                        <a:latin typeface="Arial"/>
                        <a:ea typeface="Arial"/>
                        <a:cs typeface="Arial"/>
                        <a:sym typeface="Arial"/>
                      </a:endParaRPr>
                    </a:p>
                  </a:txBody>
                  <a:tcPr marL="68574" marR="68574" marT="36372" marB="36372">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r>
              <a:tr h="2025671">
                <a:tc>
                  <a:txBody>
                    <a:bodyPr/>
                    <a:lstStyle/>
                    <a:p>
                      <a:pPr marL="0" marR="0" lvl="0" indent="0" algn="l" rtl="0">
                        <a:lnSpc>
                          <a:spcPct val="100000"/>
                        </a:lnSpc>
                        <a:spcBef>
                          <a:spcPts val="0"/>
                        </a:spcBef>
                        <a:spcAft>
                          <a:spcPts val="0"/>
                        </a:spcAft>
                        <a:buClr>
                          <a:schemeClr val="dk1"/>
                        </a:buClr>
                        <a:buSzPts val="1800"/>
                        <a:buFont typeface="Arial"/>
                        <a:buNone/>
                      </a:pPr>
                      <a:r>
                        <a:rPr lang="en-US" sz="1900" b="0" i="0" u="none" strike="noStrike" cap="none">
                          <a:solidFill>
                            <a:schemeClr val="dk1"/>
                          </a:solidFill>
                          <a:latin typeface="Arial"/>
                          <a:ea typeface="Arial"/>
                          <a:cs typeface="Arial"/>
                          <a:sym typeface="Arial"/>
                        </a:rPr>
                        <a:t>friendList</a:t>
                      </a:r>
                      <a:endParaRPr sz="1900" b="0" i="0" u="none" strike="noStrike" cap="none">
                        <a:solidFill>
                          <a:schemeClr val="dk1"/>
                        </a:solidFill>
                        <a:latin typeface="Arial"/>
                        <a:ea typeface="Arial"/>
                        <a:cs typeface="Arial"/>
                        <a:sym typeface="Arial"/>
                      </a:endParaRPr>
                    </a:p>
                    <a:p>
                      <a:pPr marL="0" marR="0" lvl="0" indent="0" algn="l" rtl="0">
                        <a:lnSpc>
                          <a:spcPct val="100000"/>
                        </a:lnSpc>
                        <a:spcBef>
                          <a:spcPts val="360"/>
                        </a:spcBef>
                        <a:spcAft>
                          <a:spcPts val="0"/>
                        </a:spcAft>
                        <a:buClr>
                          <a:schemeClr val="dk1"/>
                        </a:buClr>
                        <a:buSzPts val="1800"/>
                        <a:buFont typeface="Arial"/>
                        <a:buNone/>
                      </a:pPr>
                      <a:r>
                        <a:rPr lang="en-US" sz="1900" b="0" i="0" u="none" strike="noStrike" cap="none">
                          <a:solidFill>
                            <a:schemeClr val="dk1"/>
                          </a:solidFill>
                          <a:latin typeface="Arial"/>
                          <a:ea typeface="Arial"/>
                          <a:cs typeface="Arial"/>
                          <a:sym typeface="Arial"/>
                        </a:rPr>
                        <a:t>numFriends</a:t>
                      </a:r>
                      <a:endParaRPr sz="1900" b="0" i="0" u="none" strike="noStrike" cap="none">
                        <a:solidFill>
                          <a:schemeClr val="dk1"/>
                        </a:solidFill>
                        <a:latin typeface="Arial"/>
                        <a:ea typeface="Arial"/>
                        <a:cs typeface="Arial"/>
                        <a:sym typeface="Arial"/>
                      </a:endParaRPr>
                    </a:p>
                    <a:p>
                      <a:pPr marL="0" marR="0" lvl="0" indent="0" algn="l" rtl="0">
                        <a:lnSpc>
                          <a:spcPct val="100000"/>
                        </a:lnSpc>
                        <a:spcBef>
                          <a:spcPts val="300"/>
                        </a:spcBef>
                        <a:spcAft>
                          <a:spcPts val="0"/>
                        </a:spcAft>
                        <a:buClr>
                          <a:schemeClr val="dk1"/>
                        </a:buClr>
                        <a:buSzPts val="1500"/>
                        <a:buFont typeface="Arial"/>
                        <a:buNone/>
                      </a:pPr>
                      <a:r>
                        <a:rPr lang="en-US" sz="1600" b="0" i="0" u="none" strike="noStrike" cap="none">
                          <a:solidFill>
                            <a:schemeClr val="dk1"/>
                          </a:solidFill>
                          <a:latin typeface="Arial"/>
                          <a:ea typeface="Arial"/>
                          <a:cs typeface="Arial"/>
                          <a:sym typeface="Arial"/>
                        </a:rPr>
                        <a:t>DEFAULT_MAX_FRIENDS</a:t>
                      </a:r>
                      <a:endParaRPr sz="1500"/>
                    </a:p>
                  </a:txBody>
                  <a:tcPr marL="68574" marR="68574" marT="36372" marB="36372">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tr>
              <a:tr h="1587815">
                <a:tc>
                  <a:txBody>
                    <a:bodyPr/>
                    <a:lstStyle/>
                    <a:p>
                      <a:pPr marL="0" marR="0" lvl="0" indent="0" algn="l" rtl="0">
                        <a:lnSpc>
                          <a:spcPct val="100000"/>
                        </a:lnSpc>
                        <a:spcBef>
                          <a:spcPts val="0"/>
                        </a:spcBef>
                        <a:spcAft>
                          <a:spcPts val="0"/>
                        </a:spcAft>
                        <a:buClr>
                          <a:schemeClr val="dk1"/>
                        </a:buClr>
                        <a:buSzPts val="1800"/>
                        <a:buFont typeface="Arial"/>
                        <a:buNone/>
                      </a:pPr>
                      <a:r>
                        <a:rPr lang="en-US" sz="1900" b="0" i="0" u="none" strike="noStrike" cap="none">
                          <a:solidFill>
                            <a:schemeClr val="dk1"/>
                          </a:solidFill>
                          <a:latin typeface="Arial"/>
                          <a:ea typeface="Arial"/>
                          <a:cs typeface="Arial"/>
                          <a:sym typeface="Arial"/>
                        </a:rPr>
                        <a:t>add( )</a:t>
                      </a:r>
                      <a:endParaRPr sz="1500"/>
                    </a:p>
                    <a:p>
                      <a:pPr marL="0" marR="0" lvl="0" indent="0" algn="l" rtl="0">
                        <a:lnSpc>
                          <a:spcPct val="100000"/>
                        </a:lnSpc>
                        <a:spcBef>
                          <a:spcPts val="360"/>
                        </a:spcBef>
                        <a:spcAft>
                          <a:spcPts val="0"/>
                        </a:spcAft>
                        <a:buClr>
                          <a:schemeClr val="dk1"/>
                        </a:buClr>
                        <a:buSzPts val="1800"/>
                        <a:buFont typeface="Arial"/>
                        <a:buNone/>
                      </a:pPr>
                      <a:r>
                        <a:rPr lang="en-US" sz="1900" b="0" i="0" u="none" strike="noStrike" cap="none">
                          <a:solidFill>
                            <a:schemeClr val="dk1"/>
                          </a:solidFill>
                          <a:latin typeface="Arial"/>
                          <a:ea typeface="Arial"/>
                          <a:cs typeface="Arial"/>
                          <a:sym typeface="Arial"/>
                        </a:rPr>
                        <a:t>remove()</a:t>
                      </a:r>
                      <a:endParaRPr sz="1500"/>
                    </a:p>
                    <a:p>
                      <a:pPr marL="0" marR="0" lvl="0" indent="0" algn="l" rtl="0">
                        <a:lnSpc>
                          <a:spcPct val="100000"/>
                        </a:lnSpc>
                        <a:spcBef>
                          <a:spcPts val="360"/>
                        </a:spcBef>
                        <a:spcAft>
                          <a:spcPts val="0"/>
                        </a:spcAft>
                        <a:buClr>
                          <a:schemeClr val="dk1"/>
                        </a:buClr>
                        <a:buSzPts val="1800"/>
                        <a:buFont typeface="Arial"/>
                        <a:buNone/>
                      </a:pPr>
                      <a:r>
                        <a:rPr lang="en-US" sz="1900" b="0" i="0" u="none" strike="noStrike" cap="none">
                          <a:solidFill>
                            <a:schemeClr val="dk1"/>
                          </a:solidFill>
                          <a:latin typeface="Arial"/>
                          <a:ea typeface="Arial"/>
                          <a:cs typeface="Arial"/>
                          <a:sym typeface="Arial"/>
                        </a:rPr>
                        <a:t>toString()</a:t>
                      </a:r>
                      <a:endParaRPr sz="1500"/>
                    </a:p>
                  </a:txBody>
                  <a:tcPr marL="68574" marR="68574" marT="36372" marB="36372">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2"/>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6"/>
          <p:cNvSpPr/>
          <p:nvPr/>
        </p:nvSpPr>
        <p:spPr>
          <a:xfrm>
            <a:off x="2895601" y="1939293"/>
            <a:ext cx="6629401" cy="391645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There are two kinds of Relationships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457200" marR="0" lvl="1" indent="-11430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Generalization (parent-child relationship)</a:t>
            </a:r>
            <a:endParaRPr/>
          </a:p>
          <a:p>
            <a:pPr marL="457200" marR="0" lvl="1" indent="0" algn="l"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457200" marR="0" lvl="1" indent="-11430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Association (student enrolls in course)</a:t>
            </a:r>
            <a:endParaRPr/>
          </a:p>
          <a:p>
            <a:pPr marL="457200" marR="0" lvl="1" indent="0" algn="l"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Associations can be further classified as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457200" marR="0" lvl="1" indent="-11430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Aggregation</a:t>
            </a:r>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11430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Composition</a:t>
            </a:r>
            <a:endParaRPr/>
          </a:p>
        </p:txBody>
      </p:sp>
      <p:sp>
        <p:nvSpPr>
          <p:cNvPr id="285" name="Google Shape;285;p36"/>
          <p:cNvSpPr txBox="1">
            <a:spLocks noGrp="1"/>
          </p:cNvSpPr>
          <p:nvPr>
            <p:ph type="title" idx="4294967295"/>
          </p:nvPr>
        </p:nvSpPr>
        <p:spPr>
          <a:xfrm>
            <a:off x="1524000" y="291231"/>
            <a:ext cx="8229600" cy="121205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US"/>
              <a:t>Relationships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7"/>
          <p:cNvSpPr txBox="1">
            <a:spLocks noGrp="1"/>
          </p:cNvSpPr>
          <p:nvPr>
            <p:ph type="title"/>
          </p:nvPr>
        </p:nvSpPr>
        <p:spPr>
          <a:xfrm>
            <a:off x="609600" y="291231"/>
            <a:ext cx="10972800" cy="121205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US"/>
              <a:t>Associations</a:t>
            </a:r>
            <a:endParaRPr/>
          </a:p>
        </p:txBody>
      </p:sp>
      <p:sp>
        <p:nvSpPr>
          <p:cNvPr id="291" name="Google Shape;291;p37"/>
          <p:cNvSpPr txBox="1">
            <a:spLocks noGrp="1"/>
          </p:cNvSpPr>
          <p:nvPr>
            <p:ph type="body" idx="1"/>
          </p:nvPr>
        </p:nvSpPr>
        <p:spPr>
          <a:xfrm>
            <a:off x="609600" y="1696883"/>
            <a:ext cx="10972800" cy="4799407"/>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Clr>
                <a:schemeClr val="dk1"/>
              </a:buClr>
              <a:buSzPts val="1800"/>
              <a:buChar char="•"/>
            </a:pPr>
            <a:r>
              <a:rPr lang="en-US" sz="1800"/>
              <a:t>Represent relationship between instances of classes</a:t>
            </a:r>
            <a:endParaRPr/>
          </a:p>
          <a:p>
            <a:pPr marL="557213" lvl="1" indent="-214312" algn="l" rtl="0">
              <a:spcBef>
                <a:spcPts val="360"/>
              </a:spcBef>
              <a:spcAft>
                <a:spcPts val="0"/>
              </a:spcAft>
              <a:buClr>
                <a:schemeClr val="dk1"/>
              </a:buClr>
              <a:buSzPts val="1800"/>
              <a:buFont typeface="Noto Sans Symbols"/>
              <a:buChar char="⮚"/>
            </a:pPr>
            <a:r>
              <a:rPr lang="en-US" sz="1800"/>
              <a:t>Student enrolls in a course</a:t>
            </a:r>
            <a:endParaRPr/>
          </a:p>
          <a:p>
            <a:pPr marL="557213" lvl="1" indent="-214312" algn="l" rtl="0">
              <a:spcBef>
                <a:spcPts val="360"/>
              </a:spcBef>
              <a:spcAft>
                <a:spcPts val="0"/>
              </a:spcAft>
              <a:buClr>
                <a:schemeClr val="dk1"/>
              </a:buClr>
              <a:buSzPts val="1800"/>
              <a:buFont typeface="Noto Sans Symbols"/>
              <a:buChar char="⮚"/>
            </a:pPr>
            <a:r>
              <a:rPr lang="en-US" sz="1800"/>
              <a:t>Courses have students</a:t>
            </a:r>
            <a:endParaRPr/>
          </a:p>
          <a:p>
            <a:pPr marL="557213" lvl="1" indent="-214312" algn="l" rtl="0">
              <a:spcBef>
                <a:spcPts val="360"/>
              </a:spcBef>
              <a:spcAft>
                <a:spcPts val="0"/>
              </a:spcAft>
              <a:buClr>
                <a:schemeClr val="dk1"/>
              </a:buClr>
              <a:buSzPts val="1800"/>
              <a:buFont typeface="Noto Sans Symbols"/>
              <a:buChar char="⮚"/>
            </a:pPr>
            <a:r>
              <a:rPr lang="en-US" sz="1800"/>
              <a:t>Courses have exams etc.</a:t>
            </a:r>
            <a:endParaRPr/>
          </a:p>
          <a:p>
            <a:pPr marL="557213" lvl="1" indent="-100012" algn="l" rtl="0">
              <a:spcBef>
                <a:spcPts val="360"/>
              </a:spcBef>
              <a:spcAft>
                <a:spcPts val="0"/>
              </a:spcAft>
              <a:buClr>
                <a:schemeClr val="dk1"/>
              </a:buClr>
              <a:buSzPts val="1800"/>
              <a:buFont typeface="Noto Sans Symbols"/>
              <a:buNone/>
            </a:pPr>
            <a:endParaRPr sz="1800"/>
          </a:p>
          <a:p>
            <a:pPr marL="257175" lvl="0" indent="-257175" algn="l" rtl="0">
              <a:spcBef>
                <a:spcPts val="360"/>
              </a:spcBef>
              <a:spcAft>
                <a:spcPts val="0"/>
              </a:spcAft>
              <a:buClr>
                <a:schemeClr val="dk1"/>
              </a:buClr>
              <a:buSzPts val="1800"/>
              <a:buChar char="•"/>
            </a:pPr>
            <a:r>
              <a:rPr lang="en-US" sz="1800"/>
              <a:t>Association has two ends</a:t>
            </a:r>
            <a:endParaRPr/>
          </a:p>
          <a:p>
            <a:pPr marL="557213" lvl="1" indent="-214312" algn="l" rtl="0">
              <a:spcBef>
                <a:spcPts val="360"/>
              </a:spcBef>
              <a:spcAft>
                <a:spcPts val="0"/>
              </a:spcAft>
              <a:buClr>
                <a:schemeClr val="dk1"/>
              </a:buClr>
              <a:buSzPts val="1800"/>
              <a:buFont typeface="Noto Sans Symbols"/>
              <a:buChar char="⮚"/>
            </a:pPr>
            <a:r>
              <a:rPr lang="en-US" sz="1800"/>
              <a:t>Role names (e.g. enrolls)</a:t>
            </a:r>
            <a:endParaRPr/>
          </a:p>
          <a:p>
            <a:pPr marL="557213" lvl="1" indent="-214312" algn="l" rtl="0">
              <a:spcBef>
                <a:spcPts val="360"/>
              </a:spcBef>
              <a:spcAft>
                <a:spcPts val="0"/>
              </a:spcAft>
              <a:buClr>
                <a:schemeClr val="dk1"/>
              </a:buClr>
              <a:buSzPts val="1800"/>
              <a:buFont typeface="Noto Sans Symbols"/>
              <a:buChar char="⮚"/>
            </a:pPr>
            <a:r>
              <a:rPr lang="en-US" sz="1800"/>
              <a:t>Multiplicity (e.g. One course can have many students)</a:t>
            </a:r>
            <a:endParaRPr/>
          </a:p>
          <a:p>
            <a:pPr marL="557213" lvl="1" indent="-214312" algn="l" rtl="0">
              <a:spcBef>
                <a:spcPts val="360"/>
              </a:spcBef>
              <a:spcAft>
                <a:spcPts val="0"/>
              </a:spcAft>
              <a:buClr>
                <a:schemeClr val="dk1"/>
              </a:buClr>
              <a:buSzPts val="1800"/>
              <a:buFont typeface="Noto Sans Symbols"/>
              <a:buChar char="⮚"/>
            </a:pPr>
            <a:r>
              <a:rPr lang="en-US" sz="1800"/>
              <a:t>Navigability (unidirectional, bidirectional)</a:t>
            </a:r>
            <a:endParaRPr/>
          </a:p>
          <a:p>
            <a:pPr marL="257175" lvl="0" indent="-142875" algn="l" rtl="0">
              <a:spcBef>
                <a:spcPts val="360"/>
              </a:spcBef>
              <a:spcAft>
                <a:spcPts val="0"/>
              </a:spcAft>
              <a:buClr>
                <a:schemeClr val="dk1"/>
              </a:buClr>
              <a:buSzPts val="1800"/>
              <a:buNone/>
            </a:pP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8"/>
          <p:cNvSpPr txBox="1">
            <a:spLocks noGrp="1"/>
          </p:cNvSpPr>
          <p:nvPr>
            <p:ph type="title"/>
          </p:nvPr>
        </p:nvSpPr>
        <p:spPr>
          <a:xfrm>
            <a:off x="3181351" y="1030248"/>
            <a:ext cx="5372100" cy="666631"/>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100"/>
              <a:buFont typeface="Times New Roman"/>
              <a:buNone/>
            </a:pPr>
            <a:r>
              <a:rPr lang="en-US" sz="2100">
                <a:latin typeface="Times New Roman"/>
                <a:ea typeface="Times New Roman"/>
                <a:cs typeface="Times New Roman"/>
                <a:sym typeface="Times New Roman"/>
              </a:rPr>
              <a:t>Notation of Class Diagram: </a:t>
            </a:r>
            <a:r>
              <a:rPr lang="en-US" sz="2100" b="1">
                <a:latin typeface="Times New Roman"/>
                <a:ea typeface="Times New Roman"/>
                <a:cs typeface="Times New Roman"/>
                <a:sym typeface="Times New Roman"/>
              </a:rPr>
              <a:t>association</a:t>
            </a:r>
            <a:endParaRPr sz="2100" b="1">
              <a:latin typeface="Times New Roman"/>
              <a:ea typeface="Times New Roman"/>
              <a:cs typeface="Times New Roman"/>
              <a:sym typeface="Times New Roman"/>
            </a:endParaRPr>
          </a:p>
        </p:txBody>
      </p:sp>
      <p:sp>
        <p:nvSpPr>
          <p:cNvPr id="297" name="Google Shape;297;p38"/>
          <p:cNvSpPr txBox="1">
            <a:spLocks noGrp="1"/>
          </p:cNvSpPr>
          <p:nvPr>
            <p:ph type="body" idx="1"/>
          </p:nvPr>
        </p:nvSpPr>
        <p:spPr>
          <a:xfrm>
            <a:off x="457202" y="2908935"/>
            <a:ext cx="9220201" cy="2363510"/>
          </a:xfrm>
          <a:prstGeom prst="rect">
            <a:avLst/>
          </a:prstGeom>
          <a:noFill/>
          <a:ln>
            <a:noFill/>
          </a:ln>
        </p:spPr>
        <p:txBody>
          <a:bodyPr spcFirstLastPara="1" wrap="square" lIns="91425" tIns="45700" rIns="91425" bIns="45700" anchor="t" anchorCtr="0">
            <a:normAutofit/>
          </a:bodyPr>
          <a:lstStyle/>
          <a:p>
            <a:pPr marL="257175" lvl="0" indent="-257175" algn="l" rtl="0">
              <a:lnSpc>
                <a:spcPct val="80000"/>
              </a:lnSpc>
              <a:spcBef>
                <a:spcPts val="0"/>
              </a:spcBef>
              <a:spcAft>
                <a:spcPts val="0"/>
              </a:spcAft>
              <a:buClr>
                <a:schemeClr val="dk1"/>
              </a:buClr>
              <a:buSzPts val="1800"/>
              <a:buChar char="•"/>
            </a:pPr>
            <a:r>
              <a:rPr lang="en-US" sz="1800"/>
              <a:t>Bi-directional association</a:t>
            </a:r>
            <a:br>
              <a:rPr lang="en-US" sz="1800"/>
            </a:br>
            <a:r>
              <a:rPr lang="en-US" sz="1800"/>
              <a:t>Associations are assumed to be bi-directional </a:t>
            </a:r>
            <a:endParaRPr/>
          </a:p>
          <a:p>
            <a:pPr marL="257175" lvl="0" indent="-257175" algn="l" rtl="0">
              <a:lnSpc>
                <a:spcPct val="80000"/>
              </a:lnSpc>
              <a:spcBef>
                <a:spcPts val="360"/>
              </a:spcBef>
              <a:spcAft>
                <a:spcPts val="0"/>
              </a:spcAft>
              <a:buClr>
                <a:schemeClr val="dk1"/>
              </a:buClr>
              <a:buSzPts val="1800"/>
              <a:buFont typeface="Calibri"/>
              <a:buNone/>
            </a:pPr>
            <a:r>
              <a:rPr lang="en-US" sz="1800"/>
              <a:t>     e.g. Flight and plane</a:t>
            </a:r>
            <a:endParaRPr/>
          </a:p>
          <a:p>
            <a:pPr marL="257175" lvl="0" indent="-257175" algn="l" rtl="0">
              <a:lnSpc>
                <a:spcPct val="80000"/>
              </a:lnSpc>
              <a:spcBef>
                <a:spcPts val="360"/>
              </a:spcBef>
              <a:spcAft>
                <a:spcPts val="0"/>
              </a:spcAft>
              <a:buClr>
                <a:schemeClr val="dk1"/>
              </a:buClr>
              <a:buSzPts val="1800"/>
              <a:buFont typeface="Calibri"/>
              <a:buNone/>
            </a:pPr>
            <a:r>
              <a:rPr lang="en-US" sz="1800"/>
              <a:t>         notation:</a:t>
            </a:r>
            <a:endParaRPr/>
          </a:p>
          <a:p>
            <a:pPr marL="257175" lvl="0" indent="-142875" algn="l" rtl="0">
              <a:lnSpc>
                <a:spcPct val="80000"/>
              </a:lnSpc>
              <a:spcBef>
                <a:spcPts val="360"/>
              </a:spcBef>
              <a:spcAft>
                <a:spcPts val="0"/>
              </a:spcAft>
              <a:buClr>
                <a:schemeClr val="dk1"/>
              </a:buClr>
              <a:buSzPts val="1800"/>
              <a:buNone/>
            </a:pPr>
            <a:endParaRPr sz="1800"/>
          </a:p>
          <a:p>
            <a:pPr marL="257175" lvl="0" indent="-257175" algn="l" rtl="0">
              <a:lnSpc>
                <a:spcPct val="80000"/>
              </a:lnSpc>
              <a:spcBef>
                <a:spcPts val="360"/>
              </a:spcBef>
              <a:spcAft>
                <a:spcPts val="0"/>
              </a:spcAft>
              <a:buClr>
                <a:schemeClr val="dk1"/>
              </a:buClr>
              <a:buSzPts val="1800"/>
              <a:buChar char="•"/>
            </a:pPr>
            <a:r>
              <a:rPr lang="en-US" sz="1800"/>
              <a:t>Uni-directional association</a:t>
            </a:r>
            <a:br>
              <a:rPr lang="en-US" sz="1800"/>
            </a:br>
            <a:r>
              <a:rPr lang="en-US" sz="1800"/>
              <a:t>e.g. Order and item</a:t>
            </a:r>
            <a:endParaRPr/>
          </a:p>
          <a:p>
            <a:pPr marL="257175" lvl="0" indent="-257175" algn="l" rtl="0">
              <a:lnSpc>
                <a:spcPct val="80000"/>
              </a:lnSpc>
              <a:spcBef>
                <a:spcPts val="360"/>
              </a:spcBef>
              <a:spcAft>
                <a:spcPts val="0"/>
              </a:spcAft>
              <a:buClr>
                <a:schemeClr val="dk1"/>
              </a:buClr>
              <a:buSzPts val="1800"/>
              <a:buFont typeface="Calibri"/>
              <a:buNone/>
            </a:pPr>
            <a:r>
              <a:rPr lang="en-US" sz="1800"/>
              <a:t>        notation:</a:t>
            </a:r>
            <a:endParaRPr/>
          </a:p>
        </p:txBody>
      </p:sp>
      <p:cxnSp>
        <p:nvCxnSpPr>
          <p:cNvPr id="298" name="Google Shape;298;p38"/>
          <p:cNvCxnSpPr/>
          <p:nvPr/>
        </p:nvCxnSpPr>
        <p:spPr>
          <a:xfrm>
            <a:off x="6254751" y="4848225"/>
            <a:ext cx="2114549" cy="0"/>
          </a:xfrm>
          <a:prstGeom prst="straightConnector1">
            <a:avLst/>
          </a:prstGeom>
          <a:noFill/>
          <a:ln w="9525" cap="flat" cmpd="sng">
            <a:solidFill>
              <a:schemeClr val="dk1"/>
            </a:solidFill>
            <a:prstDash val="solid"/>
            <a:miter lim="800000"/>
            <a:headEnd type="none" w="med" len="med"/>
            <a:tailEnd type="triangle" w="med" len="med"/>
          </a:ln>
        </p:spPr>
      </p:cxnSp>
      <p:cxnSp>
        <p:nvCxnSpPr>
          <p:cNvPr id="299" name="Google Shape;299;p38"/>
          <p:cNvCxnSpPr/>
          <p:nvPr/>
        </p:nvCxnSpPr>
        <p:spPr>
          <a:xfrm>
            <a:off x="6496050" y="3555365"/>
            <a:ext cx="2057401" cy="0"/>
          </a:xfrm>
          <a:prstGeom prst="straightConnector1">
            <a:avLst/>
          </a:prstGeom>
          <a:noFill/>
          <a:ln w="9525" cap="flat" cmpd="sng">
            <a:solidFill>
              <a:schemeClr val="dk1"/>
            </a:solidFill>
            <a:prstDash val="solid"/>
            <a:miter lim="800000"/>
            <a:headEnd type="none" w="med" len="med"/>
            <a:tailEnd type="none" w="med" len="med"/>
          </a:ln>
        </p:spPr>
      </p:cxnSp>
      <p:sp>
        <p:nvSpPr>
          <p:cNvPr id="300" name="Google Shape;300;p38"/>
          <p:cNvSpPr/>
          <p:nvPr/>
        </p:nvSpPr>
        <p:spPr>
          <a:xfrm>
            <a:off x="2057401" y="1578364"/>
            <a:ext cx="8610601" cy="1449089"/>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360"/>
              </a:spcBef>
              <a:spcAft>
                <a:spcPts val="0"/>
              </a:spcAft>
              <a:buNone/>
            </a:pPr>
            <a:r>
              <a:rPr lang="en-US" sz="1800">
                <a:solidFill>
                  <a:schemeClr val="dk1"/>
                </a:solidFill>
                <a:latin typeface="Times New Roman"/>
                <a:ea typeface="Times New Roman"/>
                <a:cs typeface="Times New Roman"/>
                <a:sym typeface="Times New Roman"/>
              </a:rPr>
              <a:t>   </a:t>
            </a:r>
            <a:r>
              <a:rPr lang="en-US" sz="1800">
                <a:solidFill>
                  <a:schemeClr val="dk1"/>
                </a:solidFill>
                <a:latin typeface="Calibri"/>
                <a:ea typeface="Calibri"/>
                <a:cs typeface="Calibri"/>
                <a:sym typeface="Calibri"/>
              </a:rPr>
              <a:t>Associations represent relationships between instances of classes . </a:t>
            </a:r>
            <a:endParaRPr/>
          </a:p>
          <a:p>
            <a:pPr marL="0" marR="0" lvl="0" indent="0" algn="l" rtl="0">
              <a:spcBef>
                <a:spcPts val="360"/>
              </a:spcBef>
              <a:spcAft>
                <a:spcPts val="0"/>
              </a:spcAft>
              <a:buNone/>
            </a:pPr>
            <a:r>
              <a:rPr lang="en-US" sz="1800">
                <a:solidFill>
                  <a:schemeClr val="dk1"/>
                </a:solidFill>
                <a:latin typeface="Calibri"/>
                <a:ea typeface="Calibri"/>
                <a:cs typeface="Calibri"/>
                <a:sym typeface="Calibri"/>
              </a:rPr>
              <a:t>   An association is a link connecting two classes. </a:t>
            </a:r>
            <a:endParaRPr/>
          </a:p>
          <a:p>
            <a:pPr marL="0" marR="0" lvl="0" indent="0" algn="l" rtl="0">
              <a:spcBef>
                <a:spcPts val="36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9"/>
          <p:cNvSpPr txBox="1">
            <a:spLocks noGrp="1"/>
          </p:cNvSpPr>
          <p:nvPr>
            <p:ph type="title"/>
          </p:nvPr>
        </p:nvSpPr>
        <p:spPr>
          <a:xfrm>
            <a:off x="3181352" y="1030248"/>
            <a:ext cx="5153026" cy="78783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Calibri"/>
              <a:buNone/>
            </a:pPr>
            <a:r>
              <a:rPr lang="en-US" sz="2400"/>
              <a:t>       </a:t>
            </a:r>
            <a:r>
              <a:rPr lang="en-US" sz="2100">
                <a:latin typeface="Times New Roman"/>
                <a:ea typeface="Times New Roman"/>
                <a:cs typeface="Times New Roman"/>
                <a:sym typeface="Times New Roman"/>
              </a:rPr>
              <a:t>Association: Multiplicity and Roles</a:t>
            </a:r>
            <a:endParaRPr/>
          </a:p>
        </p:txBody>
      </p:sp>
      <p:sp>
        <p:nvSpPr>
          <p:cNvPr id="306" name="Google Shape;306;p39"/>
          <p:cNvSpPr/>
          <p:nvPr/>
        </p:nvSpPr>
        <p:spPr>
          <a:xfrm>
            <a:off x="5085959" y="2892901"/>
            <a:ext cx="184731" cy="391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sp>
        <p:nvSpPr>
          <p:cNvPr id="307" name="Google Shape;307;p39"/>
          <p:cNvSpPr txBox="1"/>
          <p:nvPr/>
        </p:nvSpPr>
        <p:spPr>
          <a:xfrm>
            <a:off x="5200654" y="2882048"/>
            <a:ext cx="857927"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University</a:t>
            </a:r>
            <a:endParaRPr/>
          </a:p>
        </p:txBody>
      </p:sp>
      <p:sp>
        <p:nvSpPr>
          <p:cNvPr id="308" name="Google Shape;308;p39"/>
          <p:cNvSpPr/>
          <p:nvPr/>
        </p:nvSpPr>
        <p:spPr>
          <a:xfrm>
            <a:off x="7555710" y="2869670"/>
            <a:ext cx="184731" cy="391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sp>
        <p:nvSpPr>
          <p:cNvPr id="309" name="Google Shape;309;p39"/>
          <p:cNvSpPr txBox="1"/>
          <p:nvPr/>
        </p:nvSpPr>
        <p:spPr>
          <a:xfrm>
            <a:off x="7886702" y="2908938"/>
            <a:ext cx="670377"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Person</a:t>
            </a:r>
            <a:endParaRPr/>
          </a:p>
        </p:txBody>
      </p:sp>
      <p:cxnSp>
        <p:nvCxnSpPr>
          <p:cNvPr id="310" name="Google Shape;310;p39"/>
          <p:cNvCxnSpPr/>
          <p:nvPr/>
        </p:nvCxnSpPr>
        <p:spPr>
          <a:xfrm>
            <a:off x="5257802" y="3307904"/>
            <a:ext cx="2286000" cy="0"/>
          </a:xfrm>
          <a:prstGeom prst="straightConnector1">
            <a:avLst/>
          </a:prstGeom>
          <a:noFill/>
          <a:ln w="9525" cap="flat" cmpd="sng">
            <a:solidFill>
              <a:schemeClr val="dk1"/>
            </a:solidFill>
            <a:prstDash val="solid"/>
            <a:round/>
            <a:headEnd type="none" w="med" len="med"/>
            <a:tailEnd type="none" w="sm" len="sm"/>
          </a:ln>
        </p:spPr>
      </p:cxnSp>
      <p:cxnSp>
        <p:nvCxnSpPr>
          <p:cNvPr id="311" name="Google Shape;311;p39"/>
          <p:cNvCxnSpPr/>
          <p:nvPr/>
        </p:nvCxnSpPr>
        <p:spPr>
          <a:xfrm>
            <a:off x="5257802" y="2823082"/>
            <a:ext cx="2286000" cy="0"/>
          </a:xfrm>
          <a:prstGeom prst="straightConnector1">
            <a:avLst/>
          </a:prstGeom>
          <a:noFill/>
          <a:ln w="9525" cap="flat" cmpd="sng">
            <a:solidFill>
              <a:schemeClr val="dk1"/>
            </a:solidFill>
            <a:prstDash val="solid"/>
            <a:round/>
            <a:headEnd type="none" w="med" len="med"/>
            <a:tailEnd type="none" w="sm" len="sm"/>
          </a:ln>
        </p:spPr>
      </p:cxnSp>
      <p:sp>
        <p:nvSpPr>
          <p:cNvPr id="312" name="Google Shape;312;p39"/>
          <p:cNvSpPr txBox="1"/>
          <p:nvPr/>
        </p:nvSpPr>
        <p:spPr>
          <a:xfrm>
            <a:off x="5245895" y="2507445"/>
            <a:ext cx="269627"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accent2"/>
                </a:solidFill>
                <a:latin typeface="Arial"/>
                <a:ea typeface="Arial"/>
                <a:cs typeface="Arial"/>
                <a:sym typeface="Arial"/>
              </a:rPr>
              <a:t>1</a:t>
            </a:r>
            <a:endParaRPr/>
          </a:p>
        </p:txBody>
      </p:sp>
      <p:sp>
        <p:nvSpPr>
          <p:cNvPr id="313" name="Google Shape;313;p39"/>
          <p:cNvSpPr txBox="1"/>
          <p:nvPr/>
        </p:nvSpPr>
        <p:spPr>
          <a:xfrm>
            <a:off x="5314953" y="3429111"/>
            <a:ext cx="441147"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accent2"/>
                </a:solidFill>
                <a:latin typeface="Arial"/>
                <a:ea typeface="Arial"/>
                <a:cs typeface="Arial"/>
                <a:sym typeface="Arial"/>
              </a:rPr>
              <a:t>0..1</a:t>
            </a:r>
            <a:endParaRPr/>
          </a:p>
        </p:txBody>
      </p:sp>
      <p:sp>
        <p:nvSpPr>
          <p:cNvPr id="314" name="Google Shape;314;p39"/>
          <p:cNvSpPr txBox="1"/>
          <p:nvPr/>
        </p:nvSpPr>
        <p:spPr>
          <a:xfrm>
            <a:off x="7258051" y="2520070"/>
            <a:ext cx="243979"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accent2"/>
                </a:solidFill>
                <a:latin typeface="Arial"/>
                <a:ea typeface="Arial"/>
                <a:cs typeface="Arial"/>
                <a:sym typeface="Arial"/>
              </a:rPr>
              <a:t>*</a:t>
            </a:r>
            <a:endParaRPr/>
          </a:p>
        </p:txBody>
      </p:sp>
      <p:sp>
        <p:nvSpPr>
          <p:cNvPr id="315" name="Google Shape;315;p39"/>
          <p:cNvSpPr txBox="1"/>
          <p:nvPr/>
        </p:nvSpPr>
        <p:spPr>
          <a:xfrm>
            <a:off x="7258051" y="3429113"/>
            <a:ext cx="243979"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accent2"/>
                </a:solidFill>
                <a:latin typeface="Arial"/>
                <a:ea typeface="Arial"/>
                <a:cs typeface="Arial"/>
                <a:sym typeface="Arial"/>
              </a:rPr>
              <a:t>*</a:t>
            </a:r>
            <a:endParaRPr/>
          </a:p>
        </p:txBody>
      </p:sp>
      <p:sp>
        <p:nvSpPr>
          <p:cNvPr id="316" name="Google Shape;316;p39"/>
          <p:cNvSpPr txBox="1"/>
          <p:nvPr/>
        </p:nvSpPr>
        <p:spPr>
          <a:xfrm>
            <a:off x="2457056" y="4120992"/>
            <a:ext cx="2628900" cy="222621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spcBef>
                <a:spcPts val="0"/>
              </a:spcBef>
              <a:spcAft>
                <a:spcPts val="0"/>
              </a:spcAft>
              <a:buNone/>
            </a:pPr>
            <a:r>
              <a:rPr lang="en-US" sz="1050" b="1">
                <a:solidFill>
                  <a:schemeClr val="accent2"/>
                </a:solidFill>
                <a:latin typeface="Arial"/>
                <a:ea typeface="Arial"/>
                <a:cs typeface="Arial"/>
                <a:sym typeface="Arial"/>
              </a:rPr>
              <a:t>Multiplicity</a:t>
            </a:r>
            <a:endParaRPr/>
          </a:p>
          <a:p>
            <a:pPr marL="342900" marR="0" lvl="0" indent="-342900" algn="l" rtl="0">
              <a:spcBef>
                <a:spcPts val="450"/>
              </a:spcBef>
              <a:spcAft>
                <a:spcPts val="0"/>
              </a:spcAft>
              <a:buNone/>
            </a:pPr>
            <a:r>
              <a:rPr lang="en-US" sz="900" u="sng">
                <a:solidFill>
                  <a:schemeClr val="dk1"/>
                </a:solidFill>
                <a:latin typeface="Arial"/>
                <a:ea typeface="Arial"/>
                <a:cs typeface="Arial"/>
                <a:sym typeface="Arial"/>
              </a:rPr>
              <a:t>Symbol	Meaning</a:t>
            </a:r>
            <a:endParaRPr/>
          </a:p>
          <a:p>
            <a:pPr marL="342900" marR="0" lvl="0" indent="-342900" algn="l" rtl="0">
              <a:spcBef>
                <a:spcPts val="450"/>
              </a:spcBef>
              <a:spcAft>
                <a:spcPts val="0"/>
              </a:spcAft>
              <a:buNone/>
            </a:pPr>
            <a:r>
              <a:rPr lang="en-US" sz="900">
                <a:solidFill>
                  <a:schemeClr val="dk1"/>
                </a:solidFill>
                <a:latin typeface="Arial"/>
                <a:ea typeface="Arial"/>
                <a:cs typeface="Arial"/>
                <a:sym typeface="Arial"/>
              </a:rPr>
              <a:t>1		One and only one</a:t>
            </a:r>
            <a:endParaRPr/>
          </a:p>
          <a:p>
            <a:pPr marL="342900" marR="0" lvl="0" indent="-342900" algn="l" rtl="0">
              <a:spcBef>
                <a:spcPts val="450"/>
              </a:spcBef>
              <a:spcAft>
                <a:spcPts val="0"/>
              </a:spcAft>
              <a:buNone/>
            </a:pPr>
            <a:r>
              <a:rPr lang="en-US" sz="900">
                <a:solidFill>
                  <a:schemeClr val="dk1"/>
                </a:solidFill>
                <a:latin typeface="Arial"/>
                <a:ea typeface="Arial"/>
                <a:cs typeface="Arial"/>
                <a:sym typeface="Arial"/>
              </a:rPr>
              <a:t>0..1		Zero or one</a:t>
            </a:r>
            <a:endParaRPr/>
          </a:p>
          <a:p>
            <a:pPr marL="342900" marR="0" lvl="0" indent="-342900" algn="l" rtl="0">
              <a:spcBef>
                <a:spcPts val="450"/>
              </a:spcBef>
              <a:spcAft>
                <a:spcPts val="0"/>
              </a:spcAft>
              <a:buNone/>
            </a:pPr>
            <a:r>
              <a:rPr lang="en-US" sz="900">
                <a:solidFill>
                  <a:schemeClr val="dk1"/>
                </a:solidFill>
                <a:latin typeface="Arial"/>
                <a:ea typeface="Arial"/>
                <a:cs typeface="Arial"/>
                <a:sym typeface="Arial"/>
              </a:rPr>
              <a:t>M..N		From M to N (natural language)</a:t>
            </a:r>
            <a:endParaRPr/>
          </a:p>
          <a:p>
            <a:pPr marL="342900" marR="0" lvl="0" indent="-342900" algn="l" rtl="0">
              <a:spcBef>
                <a:spcPts val="450"/>
              </a:spcBef>
              <a:spcAft>
                <a:spcPts val="0"/>
              </a:spcAft>
              <a:buNone/>
            </a:pPr>
            <a:r>
              <a:rPr lang="en-US" sz="900">
                <a:solidFill>
                  <a:schemeClr val="dk1"/>
                </a:solidFill>
                <a:latin typeface="Arial"/>
                <a:ea typeface="Arial"/>
                <a:cs typeface="Arial"/>
                <a:sym typeface="Arial"/>
              </a:rPr>
              <a:t>*		From zero to any positive integer</a:t>
            </a:r>
            <a:endParaRPr/>
          </a:p>
          <a:p>
            <a:pPr marL="342900" marR="0" lvl="0" indent="-342900" algn="l" rtl="0">
              <a:spcBef>
                <a:spcPts val="450"/>
              </a:spcBef>
              <a:spcAft>
                <a:spcPts val="0"/>
              </a:spcAft>
              <a:buNone/>
            </a:pPr>
            <a:r>
              <a:rPr lang="en-US" sz="900">
                <a:solidFill>
                  <a:schemeClr val="dk1"/>
                </a:solidFill>
                <a:latin typeface="Arial"/>
                <a:ea typeface="Arial"/>
                <a:cs typeface="Arial"/>
                <a:sym typeface="Arial"/>
              </a:rPr>
              <a:t>0..*		From zero to any positive integer</a:t>
            </a:r>
            <a:endParaRPr/>
          </a:p>
          <a:p>
            <a:pPr marL="342900" marR="0" lvl="0" indent="-342900" algn="l" rtl="0">
              <a:spcBef>
                <a:spcPts val="450"/>
              </a:spcBef>
              <a:spcAft>
                <a:spcPts val="0"/>
              </a:spcAft>
              <a:buNone/>
            </a:pPr>
            <a:r>
              <a:rPr lang="en-US" sz="900">
                <a:solidFill>
                  <a:schemeClr val="dk1"/>
                </a:solidFill>
                <a:latin typeface="Arial"/>
                <a:ea typeface="Arial"/>
                <a:cs typeface="Arial"/>
                <a:sym typeface="Arial"/>
              </a:rPr>
              <a:t>1..*		From one to any positive integer</a:t>
            </a:r>
            <a:endParaRPr/>
          </a:p>
        </p:txBody>
      </p:sp>
      <p:sp>
        <p:nvSpPr>
          <p:cNvPr id="317" name="Google Shape;317;p39"/>
          <p:cNvSpPr txBox="1"/>
          <p:nvPr/>
        </p:nvSpPr>
        <p:spPr>
          <a:xfrm>
            <a:off x="7143752" y="3575569"/>
            <a:ext cx="696025"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folHlink"/>
                </a:solidFill>
                <a:latin typeface="Arial"/>
                <a:ea typeface="Arial"/>
                <a:cs typeface="Arial"/>
                <a:sym typeface="Arial"/>
              </a:rPr>
              <a:t>teacher</a:t>
            </a:r>
            <a:endParaRPr/>
          </a:p>
        </p:txBody>
      </p:sp>
      <p:sp>
        <p:nvSpPr>
          <p:cNvPr id="318" name="Google Shape;318;p39"/>
          <p:cNvSpPr txBox="1"/>
          <p:nvPr/>
        </p:nvSpPr>
        <p:spPr>
          <a:xfrm>
            <a:off x="5200654" y="3636172"/>
            <a:ext cx="814647"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folHlink"/>
                </a:solidFill>
                <a:latin typeface="Arial"/>
                <a:ea typeface="Arial"/>
                <a:cs typeface="Arial"/>
                <a:sym typeface="Arial"/>
              </a:rPr>
              <a:t>employer</a:t>
            </a:r>
            <a:endParaRPr/>
          </a:p>
        </p:txBody>
      </p:sp>
      <p:sp>
        <p:nvSpPr>
          <p:cNvPr id="319" name="Google Shape;319;p39"/>
          <p:cNvSpPr txBox="1"/>
          <p:nvPr/>
        </p:nvSpPr>
        <p:spPr>
          <a:xfrm>
            <a:off x="7829552" y="4120994"/>
            <a:ext cx="498855"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i="1">
                <a:solidFill>
                  <a:schemeClr val="accent1"/>
                </a:solidFill>
                <a:latin typeface="Arial"/>
                <a:ea typeface="Arial"/>
                <a:cs typeface="Arial"/>
                <a:sym typeface="Arial"/>
              </a:rPr>
              <a:t>Role</a:t>
            </a:r>
            <a:endParaRPr/>
          </a:p>
        </p:txBody>
      </p:sp>
      <p:cxnSp>
        <p:nvCxnSpPr>
          <p:cNvPr id="320" name="Google Shape;320;p39"/>
          <p:cNvCxnSpPr/>
          <p:nvPr/>
        </p:nvCxnSpPr>
        <p:spPr>
          <a:xfrm rot="10800000">
            <a:off x="7543802" y="3817977"/>
            <a:ext cx="342900" cy="303014"/>
          </a:xfrm>
          <a:prstGeom prst="straightConnector1">
            <a:avLst/>
          </a:prstGeom>
          <a:noFill/>
          <a:ln w="9525" cap="flat" cmpd="sng">
            <a:solidFill>
              <a:schemeClr val="accent1"/>
            </a:solidFill>
            <a:prstDash val="solid"/>
            <a:round/>
            <a:headEnd type="none" w="med" len="med"/>
            <a:tailEnd type="triangle" w="lg" len="lg"/>
          </a:ln>
        </p:spPr>
      </p:cxnSp>
      <p:sp>
        <p:nvSpPr>
          <p:cNvPr id="321" name="Google Shape;321;p39"/>
          <p:cNvSpPr txBox="1"/>
          <p:nvPr/>
        </p:nvSpPr>
        <p:spPr>
          <a:xfrm>
            <a:off x="6896100" y="4363406"/>
            <a:ext cx="2343150" cy="147215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chemeClr val="folHlink"/>
                </a:solidFill>
                <a:latin typeface="Arial"/>
                <a:ea typeface="Arial"/>
                <a:cs typeface="Arial"/>
                <a:sym typeface="Arial"/>
              </a:rPr>
              <a:t>Role</a:t>
            </a:r>
            <a:endParaRPr/>
          </a:p>
          <a:p>
            <a:pPr marL="0" marR="0" lvl="0" indent="0" algn="l" rtl="0">
              <a:spcBef>
                <a:spcPts val="525"/>
              </a:spcBef>
              <a:spcAft>
                <a:spcPts val="0"/>
              </a:spcAft>
              <a:buNone/>
            </a:pPr>
            <a:r>
              <a:rPr lang="en-US" sz="1050" i="1">
                <a:solidFill>
                  <a:schemeClr val="dk1"/>
                </a:solidFill>
                <a:latin typeface="Arial"/>
                <a:ea typeface="Arial"/>
                <a:cs typeface="Arial"/>
                <a:sym typeface="Arial"/>
              </a:rPr>
              <a:t>“A given university groups many people; some act as students, others as teachers.  A given student belongs to a single university; a given teacher may or may not be working for the university at a particular time.”</a:t>
            </a:r>
            <a:endParaRPr/>
          </a:p>
        </p:txBody>
      </p:sp>
      <p:sp>
        <p:nvSpPr>
          <p:cNvPr id="322" name="Google Shape;322;p39"/>
          <p:cNvSpPr txBox="1"/>
          <p:nvPr/>
        </p:nvSpPr>
        <p:spPr>
          <a:xfrm>
            <a:off x="7067554" y="2242307"/>
            <a:ext cx="688009"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folHlink"/>
                </a:solidFill>
                <a:latin typeface="Arial"/>
                <a:ea typeface="Arial"/>
                <a:cs typeface="Arial"/>
                <a:sym typeface="Arial"/>
              </a:rPr>
              <a:t>student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p:nvPr/>
        </p:nvSpPr>
        <p:spPr>
          <a:xfrm>
            <a:off x="4629151" y="2676624"/>
            <a:ext cx="285749" cy="363617"/>
          </a:xfrm>
          <a:prstGeom prst="triangle">
            <a:avLst>
              <a:gd name="adj" fmla="val 50000"/>
            </a:avLst>
          </a:prstGeom>
          <a:no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sp>
        <p:nvSpPr>
          <p:cNvPr id="328" name="Google Shape;328;p40"/>
          <p:cNvSpPr/>
          <p:nvPr/>
        </p:nvSpPr>
        <p:spPr>
          <a:xfrm>
            <a:off x="4200524" y="2292807"/>
            <a:ext cx="1314450" cy="363617"/>
          </a:xfrm>
          <a:prstGeom prst="rect">
            <a:avLst/>
          </a:prstGeom>
          <a:no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cxnSp>
        <p:nvCxnSpPr>
          <p:cNvPr id="329" name="Google Shape;329;p40"/>
          <p:cNvCxnSpPr/>
          <p:nvPr/>
        </p:nvCxnSpPr>
        <p:spPr>
          <a:xfrm>
            <a:off x="4200524" y="3504863"/>
            <a:ext cx="1314450" cy="0"/>
          </a:xfrm>
          <a:prstGeom prst="straightConnector1">
            <a:avLst/>
          </a:prstGeom>
          <a:noFill/>
          <a:ln w="12700" cap="sq" cmpd="sng">
            <a:solidFill>
              <a:schemeClr val="dk1"/>
            </a:solidFill>
            <a:prstDash val="solid"/>
            <a:round/>
            <a:headEnd type="none" w="sm" len="sm"/>
            <a:tailEnd type="none" w="sm" len="sm"/>
          </a:ln>
        </p:spPr>
      </p:cxnSp>
      <p:cxnSp>
        <p:nvCxnSpPr>
          <p:cNvPr id="330" name="Google Shape;330;p40"/>
          <p:cNvCxnSpPr/>
          <p:nvPr/>
        </p:nvCxnSpPr>
        <p:spPr>
          <a:xfrm>
            <a:off x="4200527" y="3504863"/>
            <a:ext cx="9525" cy="545425"/>
          </a:xfrm>
          <a:prstGeom prst="straightConnector1">
            <a:avLst/>
          </a:prstGeom>
          <a:noFill/>
          <a:ln w="12700" cap="sq" cmpd="sng">
            <a:solidFill>
              <a:schemeClr val="dk1"/>
            </a:solidFill>
            <a:prstDash val="solid"/>
            <a:round/>
            <a:headEnd type="none" w="sm" len="sm"/>
            <a:tailEnd type="none" w="sm" len="sm"/>
          </a:ln>
        </p:spPr>
      </p:cxnSp>
      <p:sp>
        <p:nvSpPr>
          <p:cNvPr id="331" name="Google Shape;331;p40"/>
          <p:cNvSpPr/>
          <p:nvPr/>
        </p:nvSpPr>
        <p:spPr>
          <a:xfrm>
            <a:off x="3743325" y="4050288"/>
            <a:ext cx="1028700" cy="424220"/>
          </a:xfrm>
          <a:prstGeom prst="rect">
            <a:avLst/>
          </a:prstGeom>
          <a:no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sp>
        <p:nvSpPr>
          <p:cNvPr id="332" name="Google Shape;332;p40"/>
          <p:cNvSpPr/>
          <p:nvPr/>
        </p:nvSpPr>
        <p:spPr>
          <a:xfrm>
            <a:off x="5010150" y="4040188"/>
            <a:ext cx="1143001" cy="424220"/>
          </a:xfrm>
          <a:prstGeom prst="rect">
            <a:avLst/>
          </a:prstGeom>
          <a:no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Subtype2</a:t>
            </a:r>
            <a:endParaRPr/>
          </a:p>
        </p:txBody>
      </p:sp>
      <p:sp>
        <p:nvSpPr>
          <p:cNvPr id="333" name="Google Shape;333;p40"/>
          <p:cNvSpPr txBox="1"/>
          <p:nvPr/>
        </p:nvSpPr>
        <p:spPr>
          <a:xfrm>
            <a:off x="4314825" y="2282706"/>
            <a:ext cx="131445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Supertype</a:t>
            </a:r>
            <a:endParaRPr/>
          </a:p>
        </p:txBody>
      </p:sp>
      <p:sp>
        <p:nvSpPr>
          <p:cNvPr id="334" name="Google Shape;334;p40"/>
          <p:cNvSpPr txBox="1"/>
          <p:nvPr/>
        </p:nvSpPr>
        <p:spPr>
          <a:xfrm>
            <a:off x="3743325" y="4050290"/>
            <a:ext cx="102870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Subtype1</a:t>
            </a:r>
            <a:endParaRPr/>
          </a:p>
        </p:txBody>
      </p:sp>
      <p:sp>
        <p:nvSpPr>
          <p:cNvPr id="335" name="Google Shape;335;p40"/>
          <p:cNvSpPr/>
          <p:nvPr/>
        </p:nvSpPr>
        <p:spPr>
          <a:xfrm>
            <a:off x="4038602" y="1315590"/>
            <a:ext cx="4668441" cy="48955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Notation of Class Diagram</a:t>
            </a:r>
            <a:r>
              <a:rPr lang="en-US" sz="1800">
                <a:solidFill>
                  <a:schemeClr val="dk2"/>
                </a:solidFill>
                <a:latin typeface="Times New Roman"/>
                <a:ea typeface="Times New Roman"/>
                <a:cs typeface="Times New Roman"/>
                <a:sym typeface="Times New Roman"/>
              </a:rPr>
              <a:t>:</a:t>
            </a:r>
            <a:r>
              <a:rPr lang="en-US" sz="2400">
                <a:solidFill>
                  <a:schemeClr val="dk2"/>
                </a:solidFill>
                <a:latin typeface="Times New Roman"/>
                <a:ea typeface="Times New Roman"/>
                <a:cs typeface="Times New Roman"/>
                <a:sym typeface="Times New Roman"/>
              </a:rPr>
              <a:t> </a:t>
            </a:r>
            <a:r>
              <a:rPr lang="en-US" sz="1800" b="1">
                <a:solidFill>
                  <a:schemeClr val="dk1"/>
                </a:solidFill>
                <a:latin typeface="Times New Roman"/>
                <a:ea typeface="Times New Roman"/>
                <a:cs typeface="Times New Roman"/>
                <a:sym typeface="Times New Roman"/>
              </a:rPr>
              <a:t>Generalization</a:t>
            </a:r>
            <a:endParaRPr/>
          </a:p>
        </p:txBody>
      </p:sp>
      <p:sp>
        <p:nvSpPr>
          <p:cNvPr id="336" name="Google Shape;336;p40"/>
          <p:cNvSpPr/>
          <p:nvPr/>
        </p:nvSpPr>
        <p:spPr>
          <a:xfrm>
            <a:off x="3067050" y="4787624"/>
            <a:ext cx="3886201" cy="802873"/>
          </a:xfrm>
          <a:prstGeom prst="rect">
            <a:avLst/>
          </a:prstGeom>
          <a:noFill/>
          <a:ln>
            <a:noFill/>
          </a:ln>
        </p:spPr>
        <p:txBody>
          <a:bodyPr spcFirstLastPara="1" wrap="square" lIns="91425" tIns="45700" rIns="91425" bIns="45700" anchor="t" anchorCtr="0">
            <a:noAutofit/>
          </a:bodyPr>
          <a:lstStyle/>
          <a:p>
            <a:pPr marL="257175" marR="0" lvl="0" indent="-257175" algn="l" rtl="0">
              <a:lnSpc>
                <a:spcPct val="80000"/>
              </a:lnSpc>
              <a:spcBef>
                <a:spcPts val="0"/>
              </a:spcBef>
              <a:spcAft>
                <a:spcPts val="0"/>
              </a:spcAft>
              <a:buNone/>
            </a:pPr>
            <a:r>
              <a:rPr lang="en-US" sz="1800">
                <a:solidFill>
                  <a:schemeClr val="dk1"/>
                </a:solidFill>
                <a:latin typeface="Calibri"/>
                <a:ea typeface="Calibri"/>
                <a:cs typeface="Calibri"/>
                <a:sym typeface="Calibri"/>
              </a:rPr>
              <a:t>Generalization expresses a relationship among related classes.  It is a class that includes its subclasses.</a:t>
            </a:r>
            <a:endParaRPr/>
          </a:p>
        </p:txBody>
      </p:sp>
      <p:sp>
        <p:nvSpPr>
          <p:cNvPr id="337" name="Google Shape;337;p40"/>
          <p:cNvSpPr/>
          <p:nvPr/>
        </p:nvSpPr>
        <p:spPr>
          <a:xfrm>
            <a:off x="7753351" y="2636223"/>
            <a:ext cx="171451" cy="242411"/>
          </a:xfrm>
          <a:prstGeom prst="triangle">
            <a:avLst>
              <a:gd name="adj" fmla="val 50000"/>
            </a:avLst>
          </a:prstGeom>
          <a:no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sp>
        <p:nvSpPr>
          <p:cNvPr id="338" name="Google Shape;338;p40"/>
          <p:cNvSpPr/>
          <p:nvPr/>
        </p:nvSpPr>
        <p:spPr>
          <a:xfrm>
            <a:off x="7229478" y="2302907"/>
            <a:ext cx="1152524" cy="303014"/>
          </a:xfrm>
          <a:prstGeom prst="rect">
            <a:avLst/>
          </a:prstGeom>
          <a:no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cxnSp>
        <p:nvCxnSpPr>
          <p:cNvPr id="339" name="Google Shape;339;p40"/>
          <p:cNvCxnSpPr/>
          <p:nvPr/>
        </p:nvCxnSpPr>
        <p:spPr>
          <a:xfrm>
            <a:off x="7839076" y="2898835"/>
            <a:ext cx="0" cy="242411"/>
          </a:xfrm>
          <a:prstGeom prst="straightConnector1">
            <a:avLst/>
          </a:prstGeom>
          <a:noFill/>
          <a:ln w="12700" cap="sq" cmpd="sng">
            <a:solidFill>
              <a:schemeClr val="dk1"/>
            </a:solidFill>
            <a:prstDash val="solid"/>
            <a:round/>
            <a:headEnd type="none" w="sm" len="sm"/>
            <a:tailEnd type="none" w="sm" len="sm"/>
          </a:ln>
        </p:spPr>
      </p:cxnSp>
      <p:cxnSp>
        <p:nvCxnSpPr>
          <p:cNvPr id="340" name="Google Shape;340;p40"/>
          <p:cNvCxnSpPr/>
          <p:nvPr/>
        </p:nvCxnSpPr>
        <p:spPr>
          <a:xfrm>
            <a:off x="7010401" y="3151346"/>
            <a:ext cx="1543051" cy="0"/>
          </a:xfrm>
          <a:prstGeom prst="straightConnector1">
            <a:avLst/>
          </a:prstGeom>
          <a:noFill/>
          <a:ln w="12700" cap="sq" cmpd="sng">
            <a:solidFill>
              <a:schemeClr val="dk1"/>
            </a:solidFill>
            <a:prstDash val="solid"/>
            <a:round/>
            <a:headEnd type="none" w="sm" len="sm"/>
            <a:tailEnd type="none" w="sm" len="sm"/>
          </a:ln>
        </p:spPr>
      </p:cxnSp>
      <p:sp>
        <p:nvSpPr>
          <p:cNvPr id="341" name="Google Shape;341;p40"/>
          <p:cNvSpPr/>
          <p:nvPr/>
        </p:nvSpPr>
        <p:spPr>
          <a:xfrm>
            <a:off x="6515102" y="3535164"/>
            <a:ext cx="1085851" cy="404019"/>
          </a:xfrm>
          <a:prstGeom prst="rect">
            <a:avLst/>
          </a:prstGeom>
          <a:no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Regular </a:t>
            </a:r>
            <a:endParaRPr/>
          </a:p>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Customer</a:t>
            </a:r>
            <a:endParaRPr/>
          </a:p>
        </p:txBody>
      </p:sp>
      <p:sp>
        <p:nvSpPr>
          <p:cNvPr id="342" name="Google Shape;342;p40"/>
          <p:cNvSpPr/>
          <p:nvPr/>
        </p:nvSpPr>
        <p:spPr>
          <a:xfrm>
            <a:off x="8039101" y="3545268"/>
            <a:ext cx="1143001" cy="393918"/>
          </a:xfrm>
          <a:prstGeom prst="rect">
            <a:avLst/>
          </a:prstGeom>
          <a:no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Loyalty</a:t>
            </a:r>
            <a:endParaRPr/>
          </a:p>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 Customer</a:t>
            </a:r>
            <a:endParaRPr/>
          </a:p>
        </p:txBody>
      </p:sp>
      <p:sp>
        <p:nvSpPr>
          <p:cNvPr id="343" name="Google Shape;343;p40"/>
          <p:cNvSpPr txBox="1"/>
          <p:nvPr/>
        </p:nvSpPr>
        <p:spPr>
          <a:xfrm>
            <a:off x="7343776" y="2302909"/>
            <a:ext cx="1314450" cy="3231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imes New Roman"/>
                <a:ea typeface="Times New Roman"/>
                <a:cs typeface="Times New Roman"/>
                <a:sym typeface="Times New Roman"/>
              </a:rPr>
              <a:t>Customer</a:t>
            </a:r>
            <a:endParaRPr/>
          </a:p>
        </p:txBody>
      </p:sp>
      <p:sp>
        <p:nvSpPr>
          <p:cNvPr id="344" name="Google Shape;344;p40"/>
          <p:cNvSpPr txBox="1"/>
          <p:nvPr/>
        </p:nvSpPr>
        <p:spPr>
          <a:xfrm>
            <a:off x="6267451" y="2292809"/>
            <a:ext cx="857250"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  Example:</a:t>
            </a:r>
            <a:endParaRPr/>
          </a:p>
        </p:txBody>
      </p:sp>
      <p:cxnSp>
        <p:nvCxnSpPr>
          <p:cNvPr id="345" name="Google Shape;345;p40"/>
          <p:cNvCxnSpPr/>
          <p:nvPr/>
        </p:nvCxnSpPr>
        <p:spPr>
          <a:xfrm>
            <a:off x="5524500" y="3504863"/>
            <a:ext cx="0" cy="545425"/>
          </a:xfrm>
          <a:prstGeom prst="straightConnector1">
            <a:avLst/>
          </a:prstGeom>
          <a:noFill/>
          <a:ln w="12700" cap="sq" cmpd="sng">
            <a:solidFill>
              <a:schemeClr val="dk1"/>
            </a:solidFill>
            <a:prstDash val="solid"/>
            <a:round/>
            <a:headEnd type="none" w="sm" len="sm"/>
            <a:tailEnd type="none" w="sm" len="sm"/>
          </a:ln>
        </p:spPr>
      </p:cxnSp>
      <p:cxnSp>
        <p:nvCxnSpPr>
          <p:cNvPr id="346" name="Google Shape;346;p40"/>
          <p:cNvCxnSpPr/>
          <p:nvPr/>
        </p:nvCxnSpPr>
        <p:spPr>
          <a:xfrm>
            <a:off x="7010400" y="3151346"/>
            <a:ext cx="0" cy="363617"/>
          </a:xfrm>
          <a:prstGeom prst="straightConnector1">
            <a:avLst/>
          </a:prstGeom>
          <a:noFill/>
          <a:ln w="9525" cap="flat" cmpd="sng">
            <a:solidFill>
              <a:schemeClr val="dk1"/>
            </a:solidFill>
            <a:prstDash val="solid"/>
            <a:miter lim="800000"/>
            <a:headEnd type="none" w="med" len="med"/>
            <a:tailEnd type="none" w="med" len="med"/>
          </a:ln>
        </p:spPr>
      </p:cxnSp>
      <p:cxnSp>
        <p:nvCxnSpPr>
          <p:cNvPr id="347" name="Google Shape;347;p40"/>
          <p:cNvCxnSpPr/>
          <p:nvPr/>
        </p:nvCxnSpPr>
        <p:spPr>
          <a:xfrm>
            <a:off x="8553451" y="3151346"/>
            <a:ext cx="0" cy="424220"/>
          </a:xfrm>
          <a:prstGeom prst="straightConnector1">
            <a:avLst/>
          </a:prstGeom>
          <a:noFill/>
          <a:ln w="9525" cap="flat" cmpd="sng">
            <a:solidFill>
              <a:schemeClr val="dk1"/>
            </a:solidFill>
            <a:prstDash val="solid"/>
            <a:miter lim="800000"/>
            <a:headEnd type="none" w="med" len="med"/>
            <a:tailEnd type="none" w="med" len="med"/>
          </a:ln>
        </p:spPr>
      </p:cxnSp>
      <p:cxnSp>
        <p:nvCxnSpPr>
          <p:cNvPr id="348" name="Google Shape;348;p40"/>
          <p:cNvCxnSpPr/>
          <p:nvPr/>
        </p:nvCxnSpPr>
        <p:spPr>
          <a:xfrm rot="10800000">
            <a:off x="4781550" y="3030141"/>
            <a:ext cx="0" cy="484823"/>
          </a:xfrm>
          <a:prstGeom prst="straightConnector1">
            <a:avLst/>
          </a:prstGeom>
          <a:noFill/>
          <a:ln w="9525" cap="flat" cmpd="sng">
            <a:solidFill>
              <a:schemeClr val="dk1"/>
            </a:solidFill>
            <a:prstDash val="solid"/>
            <a:miter lim="800000"/>
            <a:headEnd type="none" w="med" len="med"/>
            <a:tailEnd type="none" w="med" len="med"/>
          </a:ln>
        </p:spPr>
      </p:cxnSp>
      <p:sp>
        <p:nvSpPr>
          <p:cNvPr id="349" name="Google Shape;349;p40"/>
          <p:cNvSpPr/>
          <p:nvPr/>
        </p:nvSpPr>
        <p:spPr>
          <a:xfrm>
            <a:off x="7296152" y="4363403"/>
            <a:ext cx="1152524" cy="303014"/>
          </a:xfrm>
          <a:prstGeom prst="rect">
            <a:avLst/>
          </a:prstGeom>
          <a:no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sp>
        <p:nvSpPr>
          <p:cNvPr id="350" name="Google Shape;350;p40"/>
          <p:cNvSpPr/>
          <p:nvPr/>
        </p:nvSpPr>
        <p:spPr>
          <a:xfrm>
            <a:off x="6581776" y="5595660"/>
            <a:ext cx="1085851" cy="404019"/>
          </a:xfrm>
          <a:prstGeom prst="rect">
            <a:avLst/>
          </a:prstGeom>
          <a:no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Regular </a:t>
            </a:r>
            <a:endParaRPr/>
          </a:p>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Customer</a:t>
            </a:r>
            <a:endParaRPr/>
          </a:p>
        </p:txBody>
      </p:sp>
      <p:sp>
        <p:nvSpPr>
          <p:cNvPr id="351" name="Google Shape;351;p40"/>
          <p:cNvSpPr/>
          <p:nvPr/>
        </p:nvSpPr>
        <p:spPr>
          <a:xfrm>
            <a:off x="8105775" y="5605763"/>
            <a:ext cx="1143001" cy="393918"/>
          </a:xfrm>
          <a:prstGeom prst="rect">
            <a:avLst/>
          </a:prstGeom>
          <a:no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Loyalty</a:t>
            </a:r>
            <a:endParaRPr/>
          </a:p>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 Customer</a:t>
            </a:r>
            <a:endParaRPr/>
          </a:p>
        </p:txBody>
      </p:sp>
      <p:sp>
        <p:nvSpPr>
          <p:cNvPr id="352" name="Google Shape;352;p40"/>
          <p:cNvSpPr txBox="1"/>
          <p:nvPr/>
        </p:nvSpPr>
        <p:spPr>
          <a:xfrm>
            <a:off x="7410450" y="4363405"/>
            <a:ext cx="1314450" cy="3231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imes New Roman"/>
                <a:ea typeface="Times New Roman"/>
                <a:cs typeface="Times New Roman"/>
                <a:sym typeface="Times New Roman"/>
              </a:rPr>
              <a:t>Customer</a:t>
            </a:r>
            <a:endParaRPr/>
          </a:p>
        </p:txBody>
      </p:sp>
      <p:sp>
        <p:nvSpPr>
          <p:cNvPr id="353" name="Google Shape;353;p40"/>
          <p:cNvSpPr txBox="1"/>
          <p:nvPr/>
        </p:nvSpPr>
        <p:spPr>
          <a:xfrm>
            <a:off x="6334125" y="4353306"/>
            <a:ext cx="857250"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  or:</a:t>
            </a:r>
            <a:endParaRPr/>
          </a:p>
        </p:txBody>
      </p:sp>
      <p:cxnSp>
        <p:nvCxnSpPr>
          <p:cNvPr id="354" name="Google Shape;354;p40"/>
          <p:cNvCxnSpPr/>
          <p:nvPr/>
        </p:nvCxnSpPr>
        <p:spPr>
          <a:xfrm rot="10800000" flipH="1">
            <a:off x="7096125" y="4848225"/>
            <a:ext cx="457200" cy="727234"/>
          </a:xfrm>
          <a:prstGeom prst="straightConnector1">
            <a:avLst/>
          </a:prstGeom>
          <a:noFill/>
          <a:ln w="9525" cap="flat" cmpd="sng">
            <a:solidFill>
              <a:schemeClr val="dk1"/>
            </a:solidFill>
            <a:prstDash val="solid"/>
            <a:miter lim="800000"/>
            <a:headEnd type="none" w="med" len="med"/>
            <a:tailEnd type="none" w="med" len="med"/>
          </a:ln>
        </p:spPr>
      </p:cxnSp>
      <p:cxnSp>
        <p:nvCxnSpPr>
          <p:cNvPr id="355" name="Google Shape;355;p40"/>
          <p:cNvCxnSpPr/>
          <p:nvPr/>
        </p:nvCxnSpPr>
        <p:spPr>
          <a:xfrm>
            <a:off x="7467602" y="4787622"/>
            <a:ext cx="171451" cy="121206"/>
          </a:xfrm>
          <a:prstGeom prst="straightConnector1">
            <a:avLst/>
          </a:prstGeom>
          <a:noFill/>
          <a:ln w="9525" cap="flat" cmpd="sng">
            <a:solidFill>
              <a:schemeClr val="dk1"/>
            </a:solidFill>
            <a:prstDash val="solid"/>
            <a:miter lim="800000"/>
            <a:headEnd type="none" w="med" len="med"/>
            <a:tailEnd type="none" w="med" len="med"/>
          </a:ln>
        </p:spPr>
      </p:cxnSp>
      <p:cxnSp>
        <p:nvCxnSpPr>
          <p:cNvPr id="356" name="Google Shape;356;p40"/>
          <p:cNvCxnSpPr/>
          <p:nvPr/>
        </p:nvCxnSpPr>
        <p:spPr>
          <a:xfrm rot="10800000" flipH="1">
            <a:off x="7467601" y="4666417"/>
            <a:ext cx="228601" cy="121206"/>
          </a:xfrm>
          <a:prstGeom prst="straightConnector1">
            <a:avLst/>
          </a:prstGeom>
          <a:noFill/>
          <a:ln w="9525" cap="flat" cmpd="sng">
            <a:solidFill>
              <a:schemeClr val="dk1"/>
            </a:solidFill>
            <a:prstDash val="solid"/>
            <a:miter lim="800000"/>
            <a:headEnd type="none" w="med" len="med"/>
            <a:tailEnd type="none" w="med" len="med"/>
          </a:ln>
        </p:spPr>
      </p:cxnSp>
      <p:cxnSp>
        <p:nvCxnSpPr>
          <p:cNvPr id="357" name="Google Shape;357;p40"/>
          <p:cNvCxnSpPr/>
          <p:nvPr/>
        </p:nvCxnSpPr>
        <p:spPr>
          <a:xfrm flipH="1">
            <a:off x="7639052" y="4666417"/>
            <a:ext cx="57150" cy="242411"/>
          </a:xfrm>
          <a:prstGeom prst="straightConnector1">
            <a:avLst/>
          </a:prstGeom>
          <a:noFill/>
          <a:ln w="9525" cap="flat" cmpd="sng">
            <a:solidFill>
              <a:schemeClr val="dk1"/>
            </a:solidFill>
            <a:prstDash val="solid"/>
            <a:miter lim="800000"/>
            <a:headEnd type="none" w="med" len="med"/>
            <a:tailEnd type="none" w="med" len="med"/>
          </a:ln>
        </p:spPr>
      </p:cxnSp>
      <p:cxnSp>
        <p:nvCxnSpPr>
          <p:cNvPr id="358" name="Google Shape;358;p40"/>
          <p:cNvCxnSpPr/>
          <p:nvPr/>
        </p:nvCxnSpPr>
        <p:spPr>
          <a:xfrm rot="10800000">
            <a:off x="7981951" y="4848225"/>
            <a:ext cx="685801" cy="727234"/>
          </a:xfrm>
          <a:prstGeom prst="straightConnector1">
            <a:avLst/>
          </a:prstGeom>
          <a:noFill/>
          <a:ln w="9525" cap="flat" cmpd="sng">
            <a:solidFill>
              <a:schemeClr val="dk1"/>
            </a:solidFill>
            <a:prstDash val="solid"/>
            <a:miter lim="800000"/>
            <a:headEnd type="none" w="med" len="med"/>
            <a:tailEnd type="none" w="med" len="med"/>
          </a:ln>
        </p:spPr>
      </p:cxnSp>
      <p:cxnSp>
        <p:nvCxnSpPr>
          <p:cNvPr id="359" name="Google Shape;359;p40"/>
          <p:cNvCxnSpPr/>
          <p:nvPr/>
        </p:nvCxnSpPr>
        <p:spPr>
          <a:xfrm>
            <a:off x="7810501" y="4666417"/>
            <a:ext cx="57150" cy="242411"/>
          </a:xfrm>
          <a:prstGeom prst="straightConnector1">
            <a:avLst/>
          </a:prstGeom>
          <a:noFill/>
          <a:ln w="9525" cap="flat" cmpd="sng">
            <a:solidFill>
              <a:schemeClr val="dk1"/>
            </a:solidFill>
            <a:prstDash val="solid"/>
            <a:miter lim="800000"/>
            <a:headEnd type="none" w="med" len="med"/>
            <a:tailEnd type="none" w="med" len="med"/>
          </a:ln>
        </p:spPr>
      </p:cxnSp>
      <p:cxnSp>
        <p:nvCxnSpPr>
          <p:cNvPr id="360" name="Google Shape;360;p40"/>
          <p:cNvCxnSpPr/>
          <p:nvPr/>
        </p:nvCxnSpPr>
        <p:spPr>
          <a:xfrm rot="10800000" flipH="1">
            <a:off x="7867650" y="4787622"/>
            <a:ext cx="171451" cy="121206"/>
          </a:xfrm>
          <a:prstGeom prst="straightConnector1">
            <a:avLst/>
          </a:prstGeom>
          <a:noFill/>
          <a:ln w="9525" cap="flat" cmpd="sng">
            <a:solidFill>
              <a:schemeClr val="dk1"/>
            </a:solidFill>
            <a:prstDash val="solid"/>
            <a:miter lim="800000"/>
            <a:headEnd type="none" w="med" len="med"/>
            <a:tailEnd type="none" w="med" len="med"/>
          </a:ln>
        </p:spPr>
      </p:cxnSp>
      <p:cxnSp>
        <p:nvCxnSpPr>
          <p:cNvPr id="361" name="Google Shape;361;p40"/>
          <p:cNvCxnSpPr/>
          <p:nvPr/>
        </p:nvCxnSpPr>
        <p:spPr>
          <a:xfrm>
            <a:off x="7810501" y="4666417"/>
            <a:ext cx="228601" cy="121206"/>
          </a:xfrm>
          <a:prstGeom prst="straightConnector1">
            <a:avLst/>
          </a:prstGeom>
          <a:noFill/>
          <a:ln w="9525" cap="flat" cmpd="sng">
            <a:solidFill>
              <a:schemeClr val="dk1"/>
            </a:solidFill>
            <a:prstDash val="solid"/>
            <a:miter lim="800000"/>
            <a:headEnd type="none" w="med" len="med"/>
            <a:tailEnd type="non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1"/>
          <p:cNvSpPr/>
          <p:nvPr/>
        </p:nvSpPr>
        <p:spPr>
          <a:xfrm>
            <a:off x="3238500" y="5111018"/>
            <a:ext cx="5829300" cy="424220"/>
          </a:xfrm>
          <a:prstGeom prst="rect">
            <a:avLst/>
          </a:prstGeom>
          <a:noFill/>
          <a:ln w="9525" cap="flat" cmpd="sng">
            <a:solidFill>
              <a:schemeClr val="dk1"/>
            </a:solidFill>
            <a:prstDash val="solid"/>
            <a:miter lim="800000"/>
            <a:headEnd type="none" w="sm" len="sm"/>
            <a:tailEnd type="none" w="sm" len="sm"/>
          </a:ln>
        </p:spPr>
        <p:txBody>
          <a:bodyPr spcFirstLastPara="1" wrap="square" lIns="69050" tIns="34525" rIns="69050" bIns="34525"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Notation of Class Diagram: </a:t>
            </a:r>
            <a:r>
              <a:rPr lang="en-US" sz="1800" b="1">
                <a:solidFill>
                  <a:schemeClr val="dk1"/>
                </a:solidFill>
                <a:latin typeface="Times New Roman"/>
                <a:ea typeface="Times New Roman"/>
                <a:cs typeface="Times New Roman"/>
                <a:sym typeface="Times New Roman"/>
              </a:rPr>
              <a:t>Composition</a:t>
            </a:r>
            <a:endParaRPr/>
          </a:p>
        </p:txBody>
      </p:sp>
      <p:sp>
        <p:nvSpPr>
          <p:cNvPr id="367" name="Google Shape;367;p41"/>
          <p:cNvSpPr/>
          <p:nvPr/>
        </p:nvSpPr>
        <p:spPr>
          <a:xfrm>
            <a:off x="4170762" y="1991055"/>
            <a:ext cx="857250" cy="303014"/>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rgbClr val="000000"/>
                </a:solidFill>
                <a:latin typeface="Times New Roman"/>
                <a:ea typeface="Times New Roman"/>
                <a:cs typeface="Times New Roman"/>
                <a:sym typeface="Times New Roman"/>
              </a:rPr>
              <a:t>Class W</a:t>
            </a:r>
            <a:endParaRPr/>
          </a:p>
        </p:txBody>
      </p:sp>
      <p:sp>
        <p:nvSpPr>
          <p:cNvPr id="368" name="Google Shape;368;p41"/>
          <p:cNvSpPr/>
          <p:nvPr/>
        </p:nvSpPr>
        <p:spPr>
          <a:xfrm>
            <a:off x="3625455" y="2917776"/>
            <a:ext cx="857250" cy="345941"/>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rgbClr val="000000"/>
                </a:solidFill>
                <a:latin typeface="Times New Roman"/>
                <a:ea typeface="Times New Roman"/>
                <a:cs typeface="Times New Roman"/>
                <a:sym typeface="Times New Roman"/>
              </a:rPr>
              <a:t>Class</a:t>
            </a:r>
            <a:r>
              <a:rPr lang="en-US" sz="1050" b="1">
                <a:solidFill>
                  <a:schemeClr val="dk1"/>
                </a:solidFill>
                <a:latin typeface="Times New Roman"/>
                <a:ea typeface="Times New Roman"/>
                <a:cs typeface="Times New Roman"/>
                <a:sym typeface="Times New Roman"/>
              </a:rPr>
              <a:t> </a:t>
            </a:r>
            <a:r>
              <a:rPr lang="en-US" sz="1050" b="1">
                <a:solidFill>
                  <a:srgbClr val="000000"/>
                </a:solidFill>
                <a:latin typeface="Times New Roman"/>
                <a:ea typeface="Times New Roman"/>
                <a:cs typeface="Times New Roman"/>
                <a:sym typeface="Times New Roman"/>
              </a:rPr>
              <a:t>P</a:t>
            </a:r>
            <a:r>
              <a:rPr lang="en-US" sz="1050" b="1" baseline="-25000">
                <a:solidFill>
                  <a:srgbClr val="000000"/>
                </a:solidFill>
                <a:latin typeface="Times New Roman"/>
                <a:ea typeface="Times New Roman"/>
                <a:cs typeface="Times New Roman"/>
                <a:sym typeface="Times New Roman"/>
              </a:rPr>
              <a:t>1</a:t>
            </a:r>
            <a:endParaRPr/>
          </a:p>
        </p:txBody>
      </p:sp>
      <p:sp>
        <p:nvSpPr>
          <p:cNvPr id="369" name="Google Shape;369;p41"/>
          <p:cNvSpPr/>
          <p:nvPr/>
        </p:nvSpPr>
        <p:spPr>
          <a:xfrm>
            <a:off x="4724401" y="2908935"/>
            <a:ext cx="857250" cy="354779"/>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rgbClr val="000000"/>
                </a:solidFill>
                <a:latin typeface="Times New Roman"/>
                <a:ea typeface="Times New Roman"/>
                <a:cs typeface="Times New Roman"/>
                <a:sym typeface="Times New Roman"/>
              </a:rPr>
              <a:t>Class</a:t>
            </a:r>
            <a:r>
              <a:rPr lang="en-US" sz="1050" b="1">
                <a:solidFill>
                  <a:schemeClr val="dk1"/>
                </a:solidFill>
                <a:latin typeface="Times New Roman"/>
                <a:ea typeface="Times New Roman"/>
                <a:cs typeface="Times New Roman"/>
                <a:sym typeface="Times New Roman"/>
              </a:rPr>
              <a:t> </a:t>
            </a:r>
            <a:r>
              <a:rPr lang="en-US" sz="1050" b="1">
                <a:solidFill>
                  <a:srgbClr val="000000"/>
                </a:solidFill>
                <a:latin typeface="Times New Roman"/>
                <a:ea typeface="Times New Roman"/>
                <a:cs typeface="Times New Roman"/>
                <a:sym typeface="Times New Roman"/>
              </a:rPr>
              <a:t>P</a:t>
            </a:r>
            <a:r>
              <a:rPr lang="en-US" sz="1050" b="1" baseline="-25000">
                <a:solidFill>
                  <a:srgbClr val="000000"/>
                </a:solidFill>
                <a:latin typeface="Times New Roman"/>
                <a:ea typeface="Times New Roman"/>
                <a:cs typeface="Times New Roman"/>
                <a:sym typeface="Times New Roman"/>
              </a:rPr>
              <a:t>2 </a:t>
            </a:r>
            <a:endParaRPr/>
          </a:p>
        </p:txBody>
      </p:sp>
      <p:sp>
        <p:nvSpPr>
          <p:cNvPr id="370" name="Google Shape;370;p41"/>
          <p:cNvSpPr/>
          <p:nvPr/>
        </p:nvSpPr>
        <p:spPr>
          <a:xfrm>
            <a:off x="4056462" y="2657687"/>
            <a:ext cx="1085851" cy="242411"/>
          </a:xfrm>
          <a:custGeom>
            <a:avLst/>
            <a:gdLst/>
            <a:ahLst/>
            <a:cxnLst/>
            <a:rect l="l" t="t" r="r" b="b"/>
            <a:pathLst>
              <a:path w="1824" h="96" extrusionOk="0">
                <a:moveTo>
                  <a:pt x="0" y="96"/>
                </a:moveTo>
                <a:lnTo>
                  <a:pt x="0" y="0"/>
                </a:lnTo>
                <a:lnTo>
                  <a:pt x="1824" y="0"/>
                </a:lnTo>
                <a:lnTo>
                  <a:pt x="1824" y="96"/>
                </a:lnTo>
              </a:path>
            </a:pathLst>
          </a:custGeom>
          <a:noFill/>
          <a:ln w="952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grpSp>
        <p:nvGrpSpPr>
          <p:cNvPr id="371" name="Google Shape;371;p41"/>
          <p:cNvGrpSpPr/>
          <p:nvPr/>
        </p:nvGrpSpPr>
        <p:grpSpPr>
          <a:xfrm>
            <a:off x="4510089" y="2292809"/>
            <a:ext cx="171451" cy="353516"/>
            <a:chOff x="4480" y="1304"/>
            <a:chExt cx="144" cy="280"/>
          </a:xfrm>
        </p:grpSpPr>
        <p:cxnSp>
          <p:nvCxnSpPr>
            <p:cNvPr id="372" name="Google Shape;372;p41"/>
            <p:cNvCxnSpPr/>
            <p:nvPr/>
          </p:nvCxnSpPr>
          <p:spPr>
            <a:xfrm>
              <a:off x="4552" y="1488"/>
              <a:ext cx="4" cy="96"/>
            </a:xfrm>
            <a:prstGeom prst="straightConnector1">
              <a:avLst/>
            </a:prstGeom>
            <a:noFill/>
            <a:ln w="9525" cap="flat" cmpd="sng">
              <a:solidFill>
                <a:schemeClr val="dk1"/>
              </a:solidFill>
              <a:prstDash val="solid"/>
              <a:round/>
              <a:headEnd type="none" w="med" len="med"/>
              <a:tailEnd type="none" w="med" len="med"/>
            </a:ln>
          </p:spPr>
        </p:cxnSp>
        <p:sp>
          <p:nvSpPr>
            <p:cNvPr id="373" name="Google Shape;373;p41"/>
            <p:cNvSpPr/>
            <p:nvPr/>
          </p:nvSpPr>
          <p:spPr>
            <a:xfrm>
              <a:off x="4480" y="1304"/>
              <a:ext cx="144" cy="192"/>
            </a:xfrm>
            <a:prstGeom prst="diamond">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grpSp>
      <p:sp>
        <p:nvSpPr>
          <p:cNvPr id="374" name="Google Shape;374;p41"/>
          <p:cNvSpPr txBox="1"/>
          <p:nvPr/>
        </p:nvSpPr>
        <p:spPr>
          <a:xfrm>
            <a:off x="2749806" y="1025351"/>
            <a:ext cx="2816796"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imes New Roman"/>
                <a:ea typeface="Times New Roman"/>
                <a:cs typeface="Times New Roman"/>
                <a:sym typeface="Times New Roman"/>
              </a:rPr>
              <a:t>COMPOSITION</a:t>
            </a:r>
            <a:endParaRPr/>
          </a:p>
        </p:txBody>
      </p:sp>
      <p:sp>
        <p:nvSpPr>
          <p:cNvPr id="375" name="Google Shape;375;p41"/>
          <p:cNvSpPr txBox="1"/>
          <p:nvPr/>
        </p:nvSpPr>
        <p:spPr>
          <a:xfrm>
            <a:off x="3798097" y="1766321"/>
            <a:ext cx="899605" cy="25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b="1">
                <a:solidFill>
                  <a:schemeClr val="dk1"/>
                </a:solidFill>
                <a:latin typeface="Times New Roman"/>
                <a:ea typeface="Times New Roman"/>
                <a:cs typeface="Times New Roman"/>
                <a:sym typeface="Times New Roman"/>
              </a:rPr>
              <a:t>Whole Class</a:t>
            </a:r>
            <a:endParaRPr/>
          </a:p>
        </p:txBody>
      </p:sp>
      <p:sp>
        <p:nvSpPr>
          <p:cNvPr id="376" name="Google Shape;376;p41"/>
          <p:cNvSpPr txBox="1"/>
          <p:nvPr/>
        </p:nvSpPr>
        <p:spPr>
          <a:xfrm>
            <a:off x="4227914" y="3566729"/>
            <a:ext cx="891591" cy="25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b="1">
                <a:solidFill>
                  <a:schemeClr val="dk1"/>
                </a:solidFill>
                <a:latin typeface="Times New Roman"/>
                <a:ea typeface="Times New Roman"/>
                <a:cs typeface="Times New Roman"/>
                <a:sym typeface="Times New Roman"/>
              </a:rPr>
              <a:t>Part Classes</a:t>
            </a:r>
            <a:endParaRPr/>
          </a:p>
        </p:txBody>
      </p:sp>
      <p:sp>
        <p:nvSpPr>
          <p:cNvPr id="377" name="Google Shape;377;p41"/>
          <p:cNvSpPr/>
          <p:nvPr/>
        </p:nvSpPr>
        <p:spPr>
          <a:xfrm rot="-5400000">
            <a:off x="4537057" y="2790026"/>
            <a:ext cx="181808" cy="1371600"/>
          </a:xfrm>
          <a:prstGeom prst="leftBrace">
            <a:avLst>
              <a:gd name="adj1" fmla="val 66667"/>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grpSp>
        <p:nvGrpSpPr>
          <p:cNvPr id="378" name="Google Shape;378;p41"/>
          <p:cNvGrpSpPr/>
          <p:nvPr/>
        </p:nvGrpSpPr>
        <p:grpSpPr>
          <a:xfrm>
            <a:off x="6496054" y="1985103"/>
            <a:ext cx="1956197" cy="1272659"/>
            <a:chOff x="742" y="2640"/>
            <a:chExt cx="1643" cy="1008"/>
          </a:xfrm>
        </p:grpSpPr>
        <p:sp>
          <p:nvSpPr>
            <p:cNvPr id="379" name="Google Shape;379;p41"/>
            <p:cNvSpPr/>
            <p:nvPr/>
          </p:nvSpPr>
          <p:spPr>
            <a:xfrm>
              <a:off x="1200" y="2640"/>
              <a:ext cx="720" cy="240"/>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rgbClr val="000000"/>
                  </a:solidFill>
                  <a:latin typeface="Times New Roman"/>
                  <a:ea typeface="Times New Roman"/>
                  <a:cs typeface="Times New Roman"/>
                  <a:sym typeface="Times New Roman"/>
                </a:rPr>
                <a:t>Automobile</a:t>
              </a:r>
              <a:endParaRPr/>
            </a:p>
          </p:txBody>
        </p:sp>
        <p:sp>
          <p:nvSpPr>
            <p:cNvPr id="380" name="Google Shape;380;p41"/>
            <p:cNvSpPr/>
            <p:nvPr/>
          </p:nvSpPr>
          <p:spPr>
            <a:xfrm>
              <a:off x="742" y="3374"/>
              <a:ext cx="720" cy="274"/>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rgbClr val="000000"/>
                  </a:solidFill>
                  <a:latin typeface="Times New Roman"/>
                  <a:ea typeface="Times New Roman"/>
                  <a:cs typeface="Times New Roman"/>
                  <a:sym typeface="Times New Roman"/>
                </a:rPr>
                <a:t>Engine</a:t>
              </a:r>
              <a:endParaRPr sz="1050" b="1" baseline="-25000">
                <a:solidFill>
                  <a:srgbClr val="000000"/>
                </a:solidFill>
                <a:latin typeface="Times New Roman"/>
                <a:ea typeface="Times New Roman"/>
                <a:cs typeface="Times New Roman"/>
                <a:sym typeface="Times New Roman"/>
              </a:endParaRPr>
            </a:p>
          </p:txBody>
        </p:sp>
        <p:sp>
          <p:nvSpPr>
            <p:cNvPr id="381" name="Google Shape;381;p41"/>
            <p:cNvSpPr/>
            <p:nvPr/>
          </p:nvSpPr>
          <p:spPr>
            <a:xfrm>
              <a:off x="1665" y="3367"/>
              <a:ext cx="720" cy="281"/>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rgbClr val="000000"/>
                  </a:solidFill>
                  <a:latin typeface="Times New Roman"/>
                  <a:ea typeface="Times New Roman"/>
                  <a:cs typeface="Times New Roman"/>
                  <a:sym typeface="Times New Roman"/>
                </a:rPr>
                <a:t>Transmission</a:t>
              </a:r>
              <a:r>
                <a:rPr lang="en-US" sz="1050" b="1" baseline="-25000">
                  <a:solidFill>
                    <a:schemeClr val="dk1"/>
                  </a:solidFill>
                  <a:latin typeface="Times New Roman"/>
                  <a:ea typeface="Times New Roman"/>
                  <a:cs typeface="Times New Roman"/>
                  <a:sym typeface="Times New Roman"/>
                </a:rPr>
                <a:t> </a:t>
              </a:r>
              <a:endParaRPr/>
            </a:p>
          </p:txBody>
        </p:sp>
        <p:sp>
          <p:nvSpPr>
            <p:cNvPr id="382" name="Google Shape;382;p41"/>
            <p:cNvSpPr/>
            <p:nvPr/>
          </p:nvSpPr>
          <p:spPr>
            <a:xfrm>
              <a:off x="1104" y="3168"/>
              <a:ext cx="912" cy="192"/>
            </a:xfrm>
            <a:custGeom>
              <a:avLst/>
              <a:gdLst/>
              <a:ahLst/>
              <a:cxnLst/>
              <a:rect l="l" t="t" r="r" b="b"/>
              <a:pathLst>
                <a:path w="1824" h="96" extrusionOk="0">
                  <a:moveTo>
                    <a:pt x="0" y="96"/>
                  </a:moveTo>
                  <a:lnTo>
                    <a:pt x="0" y="0"/>
                  </a:lnTo>
                  <a:lnTo>
                    <a:pt x="1824" y="0"/>
                  </a:lnTo>
                  <a:lnTo>
                    <a:pt x="1824" y="96"/>
                  </a:lnTo>
                </a:path>
              </a:pathLst>
            </a:custGeom>
            <a:noFill/>
            <a:ln w="952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grpSp>
          <p:nvGrpSpPr>
            <p:cNvPr id="383" name="Google Shape;383;p41"/>
            <p:cNvGrpSpPr/>
            <p:nvPr/>
          </p:nvGrpSpPr>
          <p:grpSpPr>
            <a:xfrm>
              <a:off x="1473" y="2887"/>
              <a:ext cx="144" cy="288"/>
              <a:chOff x="2640" y="2880"/>
              <a:chExt cx="144" cy="288"/>
            </a:xfrm>
          </p:grpSpPr>
          <p:cxnSp>
            <p:nvCxnSpPr>
              <p:cNvPr id="384" name="Google Shape;384;p41"/>
              <p:cNvCxnSpPr/>
              <p:nvPr/>
            </p:nvCxnSpPr>
            <p:spPr>
              <a:xfrm>
                <a:off x="2712" y="3048"/>
                <a:ext cx="0" cy="120"/>
              </a:xfrm>
              <a:prstGeom prst="straightConnector1">
                <a:avLst/>
              </a:prstGeom>
              <a:noFill/>
              <a:ln w="9525" cap="flat" cmpd="sng">
                <a:solidFill>
                  <a:schemeClr val="dk1"/>
                </a:solidFill>
                <a:prstDash val="solid"/>
                <a:round/>
                <a:headEnd type="none" w="med" len="med"/>
                <a:tailEnd type="none" w="med" len="med"/>
              </a:ln>
            </p:spPr>
          </p:cxnSp>
          <p:sp>
            <p:nvSpPr>
              <p:cNvPr id="385" name="Google Shape;385;p41"/>
              <p:cNvSpPr/>
              <p:nvPr/>
            </p:nvSpPr>
            <p:spPr>
              <a:xfrm>
                <a:off x="2640" y="2880"/>
                <a:ext cx="144" cy="192"/>
              </a:xfrm>
              <a:prstGeom prst="diamond">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grpSp>
      </p:grpSp>
      <p:sp>
        <p:nvSpPr>
          <p:cNvPr id="386" name="Google Shape;386;p41"/>
          <p:cNvSpPr txBox="1"/>
          <p:nvPr/>
        </p:nvSpPr>
        <p:spPr>
          <a:xfrm>
            <a:off x="3695701" y="4060389"/>
            <a:ext cx="692818" cy="25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b="1">
                <a:solidFill>
                  <a:srgbClr val="0000FF"/>
                </a:solidFill>
                <a:latin typeface="Times New Roman"/>
                <a:ea typeface="Times New Roman"/>
                <a:cs typeface="Times New Roman"/>
                <a:sym typeface="Times New Roman"/>
              </a:rPr>
              <a:t>Example</a:t>
            </a:r>
            <a:endParaRPr/>
          </a:p>
        </p:txBody>
      </p:sp>
      <p:pic>
        <p:nvPicPr>
          <p:cNvPr id="387" name="Google Shape;387;p41"/>
          <p:cNvPicPr preferRelativeResize="0"/>
          <p:nvPr/>
        </p:nvPicPr>
        <p:blipFill rotWithShape="1">
          <a:blip r:embed="rId3">
            <a:alphaModFix/>
          </a:blip>
          <a:srcRect/>
          <a:stretch/>
        </p:blipFill>
        <p:spPr>
          <a:xfrm>
            <a:off x="5397500" y="3824711"/>
            <a:ext cx="2628900" cy="84843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2"/>
          <p:cNvSpPr/>
          <p:nvPr/>
        </p:nvSpPr>
        <p:spPr>
          <a:xfrm>
            <a:off x="1905000" y="1725068"/>
            <a:ext cx="8153401" cy="37695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a:solidFill>
                  <a:schemeClr val="dk1"/>
                </a:solidFill>
                <a:latin typeface="Calibri"/>
                <a:ea typeface="Calibri"/>
                <a:cs typeface="Calibri"/>
                <a:sym typeface="Calibri"/>
              </a:rPr>
              <a:t>Composition: expresses a relationship among instances of related classes.  It is a specific kind of Whole-Part relationship.   </a:t>
            </a:r>
            <a:endParaRPr/>
          </a:p>
          <a:p>
            <a:pPr marL="0" marR="0" lvl="0" indent="0" algn="l" rtl="0">
              <a:spcBef>
                <a:spcPts val="0"/>
              </a:spcBef>
              <a:spcAft>
                <a:spcPts val="0"/>
              </a:spcAft>
              <a:buNone/>
            </a:pPr>
            <a:endParaRPr sz="1500">
              <a:solidFill>
                <a:schemeClr val="dk1"/>
              </a:solidFill>
              <a:latin typeface="Calibri"/>
              <a:ea typeface="Calibri"/>
              <a:cs typeface="Calibri"/>
              <a:sym typeface="Calibri"/>
            </a:endParaRPr>
          </a:p>
          <a:p>
            <a:pPr marL="0" marR="0" lvl="0" indent="0" algn="l" rtl="0">
              <a:spcBef>
                <a:spcPts val="0"/>
              </a:spcBef>
              <a:spcAft>
                <a:spcPts val="0"/>
              </a:spcAft>
              <a:buNone/>
            </a:pPr>
            <a:r>
              <a:rPr lang="en-US" sz="1500">
                <a:solidFill>
                  <a:schemeClr val="dk1"/>
                </a:solidFill>
                <a:latin typeface="Calibri"/>
                <a:ea typeface="Calibri"/>
                <a:cs typeface="Calibri"/>
                <a:sym typeface="Calibri"/>
              </a:rPr>
              <a:t> It expresses a relationship where an instance of the Whole-class has the responsibility to create and initialize  instances of each Part-class.  </a:t>
            </a:r>
            <a:br>
              <a:rPr lang="en-US" sz="1500">
                <a:solidFill>
                  <a:schemeClr val="dk1"/>
                </a:solidFill>
                <a:latin typeface="Calibri"/>
                <a:ea typeface="Calibri"/>
                <a:cs typeface="Calibri"/>
                <a:sym typeface="Calibri"/>
              </a:rPr>
            </a:br>
            <a:r>
              <a:rPr lang="en-US" sz="1500">
                <a:solidFill>
                  <a:schemeClr val="dk1"/>
                </a:solidFill>
                <a:latin typeface="Calibri"/>
                <a:ea typeface="Calibri"/>
                <a:cs typeface="Calibri"/>
                <a:sym typeface="Calibri"/>
              </a:rPr>
              <a:t/>
            </a:r>
            <a:br>
              <a:rPr lang="en-US" sz="1500">
                <a:solidFill>
                  <a:schemeClr val="dk1"/>
                </a:solidFill>
                <a:latin typeface="Calibri"/>
                <a:ea typeface="Calibri"/>
                <a:cs typeface="Calibri"/>
                <a:sym typeface="Calibri"/>
              </a:rPr>
            </a:br>
            <a:r>
              <a:rPr lang="en-US" sz="1500">
                <a:solidFill>
                  <a:schemeClr val="dk1"/>
                </a:solidFill>
                <a:latin typeface="Calibri"/>
                <a:ea typeface="Calibri"/>
                <a:cs typeface="Calibri"/>
                <a:sym typeface="Calibri"/>
              </a:rPr>
              <a:t>It may also be used to express a relationship where instances of the Part-classes have privileged access or visibility to certain attributes and/or behaviors defined by the</a:t>
            </a:r>
            <a:br>
              <a:rPr lang="en-US" sz="1500">
                <a:solidFill>
                  <a:schemeClr val="dk1"/>
                </a:solidFill>
                <a:latin typeface="Calibri"/>
                <a:ea typeface="Calibri"/>
                <a:cs typeface="Calibri"/>
                <a:sym typeface="Calibri"/>
              </a:rPr>
            </a:br>
            <a:r>
              <a:rPr lang="en-US" sz="1500">
                <a:solidFill>
                  <a:schemeClr val="dk1"/>
                </a:solidFill>
                <a:latin typeface="Calibri"/>
                <a:ea typeface="Calibri"/>
                <a:cs typeface="Calibri"/>
                <a:sym typeface="Calibri"/>
              </a:rPr>
              <a:t>Whole-class.  </a:t>
            </a:r>
            <a:br>
              <a:rPr lang="en-US" sz="1500">
                <a:solidFill>
                  <a:schemeClr val="dk1"/>
                </a:solidFill>
                <a:latin typeface="Calibri"/>
                <a:ea typeface="Calibri"/>
                <a:cs typeface="Calibri"/>
                <a:sym typeface="Calibri"/>
              </a:rPr>
            </a:br>
            <a:r>
              <a:rPr lang="en-US" sz="1500">
                <a:solidFill>
                  <a:schemeClr val="dk1"/>
                </a:solidFill>
                <a:latin typeface="Calibri"/>
                <a:ea typeface="Calibri"/>
                <a:cs typeface="Calibri"/>
                <a:sym typeface="Calibri"/>
              </a:rPr>
              <a:t/>
            </a:r>
            <a:br>
              <a:rPr lang="en-US" sz="1500">
                <a:solidFill>
                  <a:schemeClr val="dk1"/>
                </a:solidFill>
                <a:latin typeface="Calibri"/>
                <a:ea typeface="Calibri"/>
                <a:cs typeface="Calibri"/>
                <a:sym typeface="Calibri"/>
              </a:rPr>
            </a:br>
            <a:r>
              <a:rPr lang="en-US" sz="1500">
                <a:solidFill>
                  <a:schemeClr val="dk1"/>
                </a:solidFill>
                <a:latin typeface="Calibri"/>
                <a:ea typeface="Calibri"/>
                <a:cs typeface="Calibri"/>
                <a:sym typeface="Calibri"/>
              </a:rPr>
              <a:t>Composition should also be used to express relationship where  instances of the Whole-class have exclusive access to and  control of instances of the Part-classes. Composition should be used to express a relationship where the behavior of Part instances is undefined without beingrelated to an instance of the Whole.  And, conversely,  the behavior of the Whole is ill-defined or incomplete if one or more of the Part instances are undefined.</a:t>
            </a:r>
            <a:endParaRPr/>
          </a:p>
        </p:txBody>
      </p:sp>
      <p:sp>
        <p:nvSpPr>
          <p:cNvPr id="393" name="Google Shape;393;p42"/>
          <p:cNvSpPr/>
          <p:nvPr/>
        </p:nvSpPr>
        <p:spPr>
          <a:xfrm>
            <a:off x="3181352" y="1151453"/>
            <a:ext cx="5829300" cy="424220"/>
          </a:xfrm>
          <a:prstGeom prst="rect">
            <a:avLst/>
          </a:prstGeom>
          <a:noFill/>
          <a:ln w="9525" cap="flat" cmpd="sng">
            <a:solidFill>
              <a:schemeClr val="dk1"/>
            </a:solidFill>
            <a:prstDash val="solid"/>
            <a:miter lim="800000"/>
            <a:headEnd type="none" w="sm" len="sm"/>
            <a:tailEnd type="none" w="sm" len="sm"/>
          </a:ln>
        </p:spPr>
        <p:txBody>
          <a:bodyPr spcFirstLastPara="1" wrap="square" lIns="69050" tIns="34525" rIns="69050" bIns="34525"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Notation of Class Diagram: </a:t>
            </a:r>
            <a:r>
              <a:rPr lang="en-US" sz="1800" b="1">
                <a:solidFill>
                  <a:schemeClr val="dk1"/>
                </a:solidFill>
                <a:latin typeface="Times New Roman"/>
                <a:ea typeface="Times New Roman"/>
                <a:cs typeface="Times New Roman"/>
                <a:sym typeface="Times New Roman"/>
              </a:rPr>
              <a:t>Composition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3"/>
          <p:cNvSpPr txBox="1">
            <a:spLocks noGrp="1"/>
          </p:cNvSpPr>
          <p:nvPr>
            <p:ph type="title"/>
          </p:nvPr>
        </p:nvSpPr>
        <p:spPr>
          <a:xfrm>
            <a:off x="3138490" y="733877"/>
            <a:ext cx="5929314" cy="424220"/>
          </a:xfrm>
          <a:prstGeom prst="rect">
            <a:avLst/>
          </a:prstGeom>
          <a:noFill/>
          <a:ln>
            <a:noFill/>
          </a:ln>
        </p:spPr>
        <p:txBody>
          <a:bodyPr spcFirstLastPara="1" wrap="square" lIns="69050" tIns="34525" rIns="69050" bIns="34525" anchor="ctr" anchorCtr="0">
            <a:noAutofit/>
          </a:bodyPr>
          <a:lstStyle/>
          <a:p>
            <a:pPr marL="0" lvl="0" indent="0" algn="ctr" rtl="0">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Notation of Class Diagram: </a:t>
            </a:r>
            <a:r>
              <a:rPr lang="en-US" sz="2400" b="1">
                <a:latin typeface="Times New Roman"/>
                <a:ea typeface="Times New Roman"/>
                <a:cs typeface="Times New Roman"/>
                <a:sym typeface="Times New Roman"/>
              </a:rPr>
              <a:t>Aggregation</a:t>
            </a:r>
            <a:endParaRPr/>
          </a:p>
        </p:txBody>
      </p:sp>
      <p:sp>
        <p:nvSpPr>
          <p:cNvPr id="399" name="Google Shape;399;p43"/>
          <p:cNvSpPr/>
          <p:nvPr/>
        </p:nvSpPr>
        <p:spPr>
          <a:xfrm>
            <a:off x="4438651" y="2121099"/>
            <a:ext cx="857250" cy="303014"/>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rgbClr val="000000"/>
                </a:solidFill>
                <a:latin typeface="Times New Roman"/>
                <a:ea typeface="Times New Roman"/>
                <a:cs typeface="Times New Roman"/>
                <a:sym typeface="Times New Roman"/>
              </a:rPr>
              <a:t>Class</a:t>
            </a:r>
            <a:r>
              <a:rPr lang="en-US" sz="1050" b="1">
                <a:solidFill>
                  <a:schemeClr val="dk1"/>
                </a:solidFill>
                <a:latin typeface="Times New Roman"/>
                <a:ea typeface="Times New Roman"/>
                <a:cs typeface="Times New Roman"/>
                <a:sym typeface="Times New Roman"/>
              </a:rPr>
              <a:t> </a:t>
            </a:r>
            <a:r>
              <a:rPr lang="en-US" sz="1050" b="1">
                <a:solidFill>
                  <a:srgbClr val="000000"/>
                </a:solidFill>
                <a:latin typeface="Times New Roman"/>
                <a:ea typeface="Times New Roman"/>
                <a:cs typeface="Times New Roman"/>
                <a:sym typeface="Times New Roman"/>
              </a:rPr>
              <a:t>C</a:t>
            </a:r>
            <a:endParaRPr/>
          </a:p>
        </p:txBody>
      </p:sp>
      <p:sp>
        <p:nvSpPr>
          <p:cNvPr id="400" name="Google Shape;400;p43"/>
          <p:cNvSpPr/>
          <p:nvPr/>
        </p:nvSpPr>
        <p:spPr>
          <a:xfrm>
            <a:off x="3893345" y="3047819"/>
            <a:ext cx="857250" cy="345941"/>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rgbClr val="000000"/>
                </a:solidFill>
                <a:latin typeface="Times New Roman"/>
                <a:ea typeface="Times New Roman"/>
                <a:cs typeface="Times New Roman"/>
                <a:sym typeface="Times New Roman"/>
              </a:rPr>
              <a:t>Class E</a:t>
            </a:r>
            <a:r>
              <a:rPr lang="en-US" sz="1050" b="1" baseline="-25000">
                <a:solidFill>
                  <a:srgbClr val="000000"/>
                </a:solidFill>
                <a:latin typeface="Times New Roman"/>
                <a:ea typeface="Times New Roman"/>
                <a:cs typeface="Times New Roman"/>
                <a:sym typeface="Times New Roman"/>
              </a:rPr>
              <a:t>1</a:t>
            </a:r>
            <a:endParaRPr/>
          </a:p>
        </p:txBody>
      </p:sp>
      <p:sp>
        <p:nvSpPr>
          <p:cNvPr id="401" name="Google Shape;401;p43"/>
          <p:cNvSpPr/>
          <p:nvPr/>
        </p:nvSpPr>
        <p:spPr>
          <a:xfrm>
            <a:off x="4992292" y="3038982"/>
            <a:ext cx="857250" cy="354778"/>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rgbClr val="000000"/>
                </a:solidFill>
                <a:latin typeface="Times New Roman"/>
                <a:ea typeface="Times New Roman"/>
                <a:cs typeface="Times New Roman"/>
                <a:sym typeface="Times New Roman"/>
              </a:rPr>
              <a:t>Class E</a:t>
            </a:r>
            <a:r>
              <a:rPr lang="en-US" sz="1050" b="1" baseline="-25000">
                <a:solidFill>
                  <a:srgbClr val="000000"/>
                </a:solidFill>
                <a:latin typeface="Times New Roman"/>
                <a:ea typeface="Times New Roman"/>
                <a:cs typeface="Times New Roman"/>
                <a:sym typeface="Times New Roman"/>
              </a:rPr>
              <a:t>2</a:t>
            </a:r>
            <a:r>
              <a:rPr lang="en-US" sz="1050" b="1" baseline="-25000">
                <a:solidFill>
                  <a:schemeClr val="dk1"/>
                </a:solidFill>
                <a:latin typeface="Times New Roman"/>
                <a:ea typeface="Times New Roman"/>
                <a:cs typeface="Times New Roman"/>
                <a:sym typeface="Times New Roman"/>
              </a:rPr>
              <a:t> </a:t>
            </a:r>
            <a:endParaRPr/>
          </a:p>
        </p:txBody>
      </p:sp>
      <p:sp>
        <p:nvSpPr>
          <p:cNvPr id="402" name="Google Shape;402;p43"/>
          <p:cNvSpPr/>
          <p:nvPr/>
        </p:nvSpPr>
        <p:spPr>
          <a:xfrm>
            <a:off x="4324352" y="2787730"/>
            <a:ext cx="1085851" cy="242411"/>
          </a:xfrm>
          <a:custGeom>
            <a:avLst/>
            <a:gdLst/>
            <a:ahLst/>
            <a:cxnLst/>
            <a:rect l="l" t="t" r="r" b="b"/>
            <a:pathLst>
              <a:path w="1824" h="96" extrusionOk="0">
                <a:moveTo>
                  <a:pt x="0" y="96"/>
                </a:moveTo>
                <a:lnTo>
                  <a:pt x="0" y="0"/>
                </a:lnTo>
                <a:lnTo>
                  <a:pt x="1824" y="0"/>
                </a:lnTo>
                <a:lnTo>
                  <a:pt x="1824" y="96"/>
                </a:lnTo>
              </a:path>
            </a:pathLst>
          </a:custGeom>
          <a:noFill/>
          <a:ln w="952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grpSp>
        <p:nvGrpSpPr>
          <p:cNvPr id="403" name="Google Shape;403;p43"/>
          <p:cNvGrpSpPr/>
          <p:nvPr/>
        </p:nvGrpSpPr>
        <p:grpSpPr>
          <a:xfrm>
            <a:off x="4777980" y="2422854"/>
            <a:ext cx="171451" cy="353516"/>
            <a:chOff x="4480" y="1304"/>
            <a:chExt cx="144" cy="280"/>
          </a:xfrm>
        </p:grpSpPr>
        <p:cxnSp>
          <p:nvCxnSpPr>
            <p:cNvPr id="404" name="Google Shape;404;p43"/>
            <p:cNvCxnSpPr/>
            <p:nvPr/>
          </p:nvCxnSpPr>
          <p:spPr>
            <a:xfrm>
              <a:off x="4552" y="1488"/>
              <a:ext cx="4" cy="96"/>
            </a:xfrm>
            <a:prstGeom prst="straightConnector1">
              <a:avLst/>
            </a:prstGeom>
            <a:noFill/>
            <a:ln w="9525" cap="flat" cmpd="sng">
              <a:solidFill>
                <a:schemeClr val="dk1"/>
              </a:solidFill>
              <a:prstDash val="solid"/>
              <a:round/>
              <a:headEnd type="none" w="med" len="med"/>
              <a:tailEnd type="none" w="med" len="med"/>
            </a:ln>
          </p:spPr>
        </p:cxnSp>
        <p:sp>
          <p:nvSpPr>
            <p:cNvPr id="405" name="Google Shape;405;p43"/>
            <p:cNvSpPr/>
            <p:nvPr/>
          </p:nvSpPr>
          <p:spPr>
            <a:xfrm>
              <a:off x="4480" y="1304"/>
              <a:ext cx="144" cy="192"/>
            </a:xfrm>
            <a:prstGeom prst="diamond">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grpSp>
      <p:sp>
        <p:nvSpPr>
          <p:cNvPr id="406" name="Google Shape;406;p43"/>
          <p:cNvSpPr txBox="1"/>
          <p:nvPr/>
        </p:nvSpPr>
        <p:spPr>
          <a:xfrm>
            <a:off x="3638555" y="2484716"/>
            <a:ext cx="1225015" cy="25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b="1">
                <a:solidFill>
                  <a:srgbClr val="FF0000"/>
                </a:solidFill>
                <a:latin typeface="Times New Roman"/>
                <a:ea typeface="Times New Roman"/>
                <a:cs typeface="Times New Roman"/>
                <a:sym typeface="Times New Roman"/>
              </a:rPr>
              <a:t>AGGREGATION</a:t>
            </a:r>
            <a:endParaRPr/>
          </a:p>
        </p:txBody>
      </p:sp>
      <p:sp>
        <p:nvSpPr>
          <p:cNvPr id="407" name="Google Shape;407;p43"/>
          <p:cNvSpPr txBox="1"/>
          <p:nvPr/>
        </p:nvSpPr>
        <p:spPr>
          <a:xfrm>
            <a:off x="4324355" y="1878688"/>
            <a:ext cx="1109598" cy="25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b="1">
                <a:solidFill>
                  <a:schemeClr val="dk1"/>
                </a:solidFill>
                <a:latin typeface="Times New Roman"/>
                <a:ea typeface="Times New Roman"/>
                <a:cs typeface="Times New Roman"/>
                <a:sym typeface="Times New Roman"/>
              </a:rPr>
              <a:t>Container Class</a:t>
            </a:r>
            <a:endParaRPr/>
          </a:p>
        </p:txBody>
      </p:sp>
      <p:sp>
        <p:nvSpPr>
          <p:cNvPr id="408" name="Google Shape;408;p43"/>
          <p:cNvSpPr txBox="1"/>
          <p:nvPr/>
        </p:nvSpPr>
        <p:spPr>
          <a:xfrm>
            <a:off x="4324352" y="3696772"/>
            <a:ext cx="1221810" cy="25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b="1">
                <a:solidFill>
                  <a:schemeClr val="dk1"/>
                </a:solidFill>
                <a:latin typeface="Times New Roman"/>
                <a:ea typeface="Times New Roman"/>
                <a:cs typeface="Times New Roman"/>
                <a:sym typeface="Times New Roman"/>
              </a:rPr>
              <a:t>Containee Classes</a:t>
            </a:r>
            <a:endParaRPr/>
          </a:p>
        </p:txBody>
      </p:sp>
      <p:sp>
        <p:nvSpPr>
          <p:cNvPr id="409" name="Google Shape;409;p43"/>
          <p:cNvSpPr/>
          <p:nvPr/>
        </p:nvSpPr>
        <p:spPr>
          <a:xfrm rot="-5400000">
            <a:off x="4804947" y="2920069"/>
            <a:ext cx="181808" cy="1371600"/>
          </a:xfrm>
          <a:prstGeom prst="leftBrace">
            <a:avLst>
              <a:gd name="adj1" fmla="val 66667"/>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sp>
        <p:nvSpPr>
          <p:cNvPr id="410" name="Google Shape;410;p43"/>
          <p:cNvSpPr/>
          <p:nvPr/>
        </p:nvSpPr>
        <p:spPr>
          <a:xfrm>
            <a:off x="4469606" y="4545211"/>
            <a:ext cx="857250" cy="303014"/>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rgbClr val="000000"/>
                </a:solidFill>
                <a:latin typeface="Times New Roman"/>
                <a:ea typeface="Times New Roman"/>
                <a:cs typeface="Times New Roman"/>
                <a:sym typeface="Times New Roman"/>
              </a:rPr>
              <a:t>Bag</a:t>
            </a:r>
            <a:endParaRPr/>
          </a:p>
        </p:txBody>
      </p:sp>
      <p:sp>
        <p:nvSpPr>
          <p:cNvPr id="411" name="Google Shape;411;p43"/>
          <p:cNvSpPr/>
          <p:nvPr/>
        </p:nvSpPr>
        <p:spPr>
          <a:xfrm>
            <a:off x="3924301" y="5471932"/>
            <a:ext cx="857250" cy="345941"/>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rgbClr val="000000"/>
                </a:solidFill>
                <a:latin typeface="Times New Roman"/>
                <a:ea typeface="Times New Roman"/>
                <a:cs typeface="Times New Roman"/>
                <a:sym typeface="Times New Roman"/>
              </a:rPr>
              <a:t>Apples</a:t>
            </a:r>
            <a:endParaRPr sz="1050" b="1" baseline="-25000">
              <a:solidFill>
                <a:srgbClr val="000000"/>
              </a:solidFill>
              <a:latin typeface="Times New Roman"/>
              <a:ea typeface="Times New Roman"/>
              <a:cs typeface="Times New Roman"/>
              <a:sym typeface="Times New Roman"/>
            </a:endParaRPr>
          </a:p>
        </p:txBody>
      </p:sp>
      <p:sp>
        <p:nvSpPr>
          <p:cNvPr id="412" name="Google Shape;412;p43"/>
          <p:cNvSpPr/>
          <p:nvPr/>
        </p:nvSpPr>
        <p:spPr>
          <a:xfrm>
            <a:off x="5023249" y="5463095"/>
            <a:ext cx="857250" cy="354778"/>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rgbClr val="000000"/>
                </a:solidFill>
                <a:latin typeface="Times New Roman"/>
                <a:ea typeface="Times New Roman"/>
                <a:cs typeface="Times New Roman"/>
                <a:sym typeface="Times New Roman"/>
              </a:rPr>
              <a:t>Milk</a:t>
            </a:r>
            <a:r>
              <a:rPr lang="en-US" sz="1050" b="1" baseline="-25000">
                <a:solidFill>
                  <a:schemeClr val="dk1"/>
                </a:solidFill>
                <a:latin typeface="Times New Roman"/>
                <a:ea typeface="Times New Roman"/>
                <a:cs typeface="Times New Roman"/>
                <a:sym typeface="Times New Roman"/>
              </a:rPr>
              <a:t> </a:t>
            </a:r>
            <a:endParaRPr/>
          </a:p>
        </p:txBody>
      </p:sp>
      <p:sp>
        <p:nvSpPr>
          <p:cNvPr id="413" name="Google Shape;413;p43"/>
          <p:cNvSpPr/>
          <p:nvPr/>
        </p:nvSpPr>
        <p:spPr>
          <a:xfrm>
            <a:off x="4355307" y="5211842"/>
            <a:ext cx="1085851" cy="242411"/>
          </a:xfrm>
          <a:custGeom>
            <a:avLst/>
            <a:gdLst/>
            <a:ahLst/>
            <a:cxnLst/>
            <a:rect l="l" t="t" r="r" b="b"/>
            <a:pathLst>
              <a:path w="1824" h="96" extrusionOk="0">
                <a:moveTo>
                  <a:pt x="0" y="96"/>
                </a:moveTo>
                <a:lnTo>
                  <a:pt x="0" y="0"/>
                </a:lnTo>
                <a:lnTo>
                  <a:pt x="1824" y="0"/>
                </a:lnTo>
                <a:lnTo>
                  <a:pt x="1824" y="96"/>
                </a:lnTo>
              </a:path>
            </a:pathLst>
          </a:custGeom>
          <a:noFill/>
          <a:ln w="952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grpSp>
        <p:nvGrpSpPr>
          <p:cNvPr id="414" name="Google Shape;414;p43"/>
          <p:cNvGrpSpPr/>
          <p:nvPr/>
        </p:nvGrpSpPr>
        <p:grpSpPr>
          <a:xfrm>
            <a:off x="4794649" y="4857064"/>
            <a:ext cx="171451" cy="363617"/>
            <a:chOff x="2640" y="2880"/>
            <a:chExt cx="144" cy="288"/>
          </a:xfrm>
        </p:grpSpPr>
        <p:cxnSp>
          <p:nvCxnSpPr>
            <p:cNvPr id="415" name="Google Shape;415;p43"/>
            <p:cNvCxnSpPr/>
            <p:nvPr/>
          </p:nvCxnSpPr>
          <p:spPr>
            <a:xfrm>
              <a:off x="2712" y="3048"/>
              <a:ext cx="0" cy="120"/>
            </a:xfrm>
            <a:prstGeom prst="straightConnector1">
              <a:avLst/>
            </a:prstGeom>
            <a:noFill/>
            <a:ln w="9525" cap="flat" cmpd="sng">
              <a:solidFill>
                <a:schemeClr val="dk1"/>
              </a:solidFill>
              <a:prstDash val="solid"/>
              <a:round/>
              <a:headEnd type="none" w="med" len="med"/>
              <a:tailEnd type="none" w="med" len="med"/>
            </a:ln>
          </p:spPr>
        </p:cxnSp>
        <p:sp>
          <p:nvSpPr>
            <p:cNvPr id="416" name="Google Shape;416;p43"/>
            <p:cNvSpPr/>
            <p:nvPr/>
          </p:nvSpPr>
          <p:spPr>
            <a:xfrm>
              <a:off x="2640" y="2880"/>
              <a:ext cx="144" cy="192"/>
            </a:xfrm>
            <a:prstGeom prst="diamond">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grpSp>
      <p:sp>
        <p:nvSpPr>
          <p:cNvPr id="417" name="Google Shape;417;p43"/>
          <p:cNvSpPr txBox="1"/>
          <p:nvPr/>
        </p:nvSpPr>
        <p:spPr>
          <a:xfrm>
            <a:off x="3695701" y="4484609"/>
            <a:ext cx="692818" cy="25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b="1">
                <a:solidFill>
                  <a:srgbClr val="0000FF"/>
                </a:solidFill>
                <a:latin typeface="Times New Roman"/>
                <a:ea typeface="Times New Roman"/>
                <a:cs typeface="Times New Roman"/>
                <a:sym typeface="Times New Roman"/>
              </a:rPr>
              <a:t>Example</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29522"/>
            <a:ext cx="10972800" cy="535474"/>
          </a:xfrm>
          <a:prstGeom prst="rect">
            <a:avLst/>
          </a:prstGeom>
        </p:spPr>
        <p:txBody>
          <a:bodyPr vert="horz" wrap="square" lIns="0" tIns="14675" rIns="0" bIns="0" rtlCol="0">
            <a:spAutoFit/>
          </a:bodyPr>
          <a:lstStyle/>
          <a:p>
            <a:pPr marL="127438">
              <a:spcBef>
                <a:spcPts val="116"/>
              </a:spcBef>
              <a:tabLst>
                <a:tab pos="10024337" algn="l"/>
              </a:tabLst>
            </a:pPr>
            <a:r>
              <a:rPr spc="-6" dirty="0"/>
              <a:t>What </a:t>
            </a:r>
            <a:r>
              <a:rPr dirty="0"/>
              <a:t>is</a:t>
            </a:r>
            <a:r>
              <a:rPr spc="-91" dirty="0"/>
              <a:t> </a:t>
            </a:r>
            <a:r>
              <a:rPr spc="-6" dirty="0"/>
              <a:t>OO?</a:t>
            </a:r>
            <a:r>
              <a:rPr spc="-6" dirty="0">
                <a:latin typeface="Times New Roman"/>
                <a:cs typeface="Times New Roman"/>
              </a:rPr>
              <a:t>	</a:t>
            </a:r>
          </a:p>
        </p:txBody>
      </p:sp>
      <p:sp>
        <p:nvSpPr>
          <p:cNvPr id="3" name="object 3"/>
          <p:cNvSpPr txBox="1"/>
          <p:nvPr/>
        </p:nvSpPr>
        <p:spPr>
          <a:xfrm>
            <a:off x="609600" y="1454467"/>
            <a:ext cx="11176000" cy="1238752"/>
          </a:xfrm>
          <a:prstGeom prst="rect">
            <a:avLst/>
          </a:prstGeom>
          <a:solidFill>
            <a:srgbClr val="FFF9B3"/>
          </a:solidFill>
        </p:spPr>
        <p:txBody>
          <a:bodyPr vert="horz" wrap="square" lIns="0" tIns="53292" rIns="0" bIns="0" rtlCol="0">
            <a:spAutoFit/>
          </a:bodyPr>
          <a:lstStyle/>
          <a:p>
            <a:pPr marL="111991">
              <a:spcBef>
                <a:spcPts val="420"/>
              </a:spcBef>
            </a:pPr>
            <a:r>
              <a:rPr sz="2400" spc="-6" dirty="0">
                <a:solidFill>
                  <a:srgbClr val="D64A29"/>
                </a:solidFill>
                <a:latin typeface="Verdana"/>
                <a:cs typeface="Verdana"/>
              </a:rPr>
              <a:t>Definition</a:t>
            </a:r>
            <a:endParaRPr sz="2400">
              <a:latin typeface="Verdana"/>
              <a:cs typeface="Verdana"/>
            </a:endParaRPr>
          </a:p>
          <a:p>
            <a:pPr marL="111991" marR="217803" indent="-772">
              <a:spcBef>
                <a:spcPts val="584"/>
              </a:spcBef>
            </a:pPr>
            <a:r>
              <a:rPr sz="2400" spc="-6" dirty="0">
                <a:solidFill>
                  <a:srgbClr val="363639"/>
                </a:solidFill>
                <a:latin typeface="Verdana"/>
                <a:cs typeface="Verdana"/>
              </a:rPr>
              <a:t>Object orientation is about viewing and modelling the world (or  any system) as </a:t>
            </a:r>
            <a:r>
              <a:rPr sz="2400" dirty="0">
                <a:solidFill>
                  <a:srgbClr val="363639"/>
                </a:solidFill>
                <a:latin typeface="Verdana"/>
                <a:cs typeface="Verdana"/>
              </a:rPr>
              <a:t>a </a:t>
            </a:r>
            <a:r>
              <a:rPr sz="2400" spc="-6" dirty="0">
                <a:solidFill>
                  <a:srgbClr val="363639"/>
                </a:solidFill>
                <a:latin typeface="Verdana"/>
                <a:cs typeface="Verdana"/>
              </a:rPr>
              <a:t>set of interacting and interrelated</a:t>
            </a:r>
            <a:r>
              <a:rPr sz="2400" spc="-24" dirty="0">
                <a:solidFill>
                  <a:srgbClr val="363639"/>
                </a:solidFill>
                <a:latin typeface="Verdana"/>
                <a:cs typeface="Verdana"/>
              </a:rPr>
              <a:t> </a:t>
            </a:r>
            <a:r>
              <a:rPr sz="2400" spc="-6" dirty="0">
                <a:solidFill>
                  <a:srgbClr val="363639"/>
                </a:solidFill>
                <a:latin typeface="Verdana"/>
                <a:cs typeface="Verdana"/>
              </a:rPr>
              <a:t>objects.</a:t>
            </a:r>
            <a:endParaRPr sz="2400">
              <a:latin typeface="Verdana"/>
              <a:cs typeface="Verdana"/>
            </a:endParaRPr>
          </a:p>
        </p:txBody>
      </p:sp>
      <p:sp>
        <p:nvSpPr>
          <p:cNvPr id="4" name="object 4"/>
          <p:cNvSpPr txBox="1"/>
          <p:nvPr/>
        </p:nvSpPr>
        <p:spPr>
          <a:xfrm>
            <a:off x="715600" y="3265223"/>
            <a:ext cx="10745893" cy="2434152"/>
          </a:xfrm>
          <a:prstGeom prst="rect">
            <a:avLst/>
          </a:prstGeom>
        </p:spPr>
        <p:txBody>
          <a:bodyPr vert="horz" wrap="square" lIns="0" tIns="200811" rIns="0" bIns="0" rtlCol="0">
            <a:spAutoFit/>
          </a:bodyPr>
          <a:lstStyle/>
          <a:p>
            <a:pPr marL="15447">
              <a:spcBef>
                <a:spcPts val="1581"/>
              </a:spcBef>
            </a:pPr>
            <a:r>
              <a:rPr sz="2400" spc="-6" dirty="0">
                <a:solidFill>
                  <a:srgbClr val="363639"/>
                </a:solidFill>
                <a:latin typeface="Verdana"/>
                <a:cs typeface="Verdana"/>
              </a:rPr>
              <a:t>An approach characterized </a:t>
            </a:r>
            <a:r>
              <a:rPr sz="2400" dirty="0">
                <a:solidFill>
                  <a:srgbClr val="363639"/>
                </a:solidFill>
                <a:latin typeface="Verdana"/>
                <a:cs typeface="Verdana"/>
              </a:rPr>
              <a:t>by </a:t>
            </a:r>
            <a:r>
              <a:rPr sz="2400" spc="-6" dirty="0">
                <a:solidFill>
                  <a:srgbClr val="363639"/>
                </a:solidFill>
                <a:latin typeface="Verdana"/>
                <a:cs typeface="Verdana"/>
              </a:rPr>
              <a:t>the following</a:t>
            </a:r>
            <a:r>
              <a:rPr sz="2400" spc="-36" dirty="0">
                <a:solidFill>
                  <a:srgbClr val="363639"/>
                </a:solidFill>
                <a:latin typeface="Verdana"/>
                <a:cs typeface="Verdana"/>
              </a:rPr>
              <a:t> </a:t>
            </a:r>
            <a:r>
              <a:rPr sz="2400" spc="-6" dirty="0">
                <a:solidFill>
                  <a:srgbClr val="363639"/>
                </a:solidFill>
                <a:latin typeface="Verdana"/>
                <a:cs typeface="Verdana"/>
              </a:rPr>
              <a:t>features:</a:t>
            </a:r>
            <a:endParaRPr sz="2400">
              <a:latin typeface="Verdana"/>
              <a:cs typeface="Verdana"/>
            </a:endParaRPr>
          </a:p>
          <a:p>
            <a:pPr marL="431744" marR="222437" indent="-417069">
              <a:spcBef>
                <a:spcPts val="1460"/>
              </a:spcBef>
              <a:buAutoNum type="arabicParenR"/>
              <a:tabLst>
                <a:tab pos="432516" algn="l"/>
              </a:tabLst>
            </a:pPr>
            <a:r>
              <a:rPr sz="2400" spc="-6" dirty="0">
                <a:solidFill>
                  <a:srgbClr val="363639"/>
                </a:solidFill>
                <a:latin typeface="Verdana"/>
                <a:cs typeface="Verdana"/>
              </a:rPr>
              <a:t>views the universe of discourse as consisting of interacting  objects</a:t>
            </a:r>
            <a:endParaRPr sz="2400">
              <a:latin typeface="Verdana"/>
              <a:cs typeface="Verdana"/>
            </a:endParaRPr>
          </a:p>
          <a:p>
            <a:pPr marL="431744" marR="6179" indent="-417069">
              <a:spcBef>
                <a:spcPts val="1460"/>
              </a:spcBef>
              <a:buAutoNum type="arabicParenR"/>
              <a:tabLst>
                <a:tab pos="432516" algn="l"/>
              </a:tabLst>
            </a:pPr>
            <a:r>
              <a:rPr sz="2400" spc="-6" dirty="0">
                <a:solidFill>
                  <a:srgbClr val="363639"/>
                </a:solidFill>
                <a:latin typeface="Verdana"/>
                <a:cs typeface="Verdana"/>
              </a:rPr>
              <a:t>describes and builds systems consisting of representation of  objects</a:t>
            </a:r>
            <a:endParaRPr sz="2400">
              <a:latin typeface="Verdana"/>
              <a:cs typeface="Verdana"/>
            </a:endParaRPr>
          </a:p>
        </p:txBody>
      </p:sp>
    </p:spTree>
    <p:extLst>
      <p:ext uri="{BB962C8B-B14F-4D97-AF65-F5344CB8AC3E}">
        <p14:creationId xmlns:p14="http://schemas.microsoft.com/office/powerpoint/2010/main" val="13471190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4"/>
          <p:cNvSpPr/>
          <p:nvPr/>
        </p:nvSpPr>
        <p:spPr>
          <a:xfrm>
            <a:off x="2133600" y="1535274"/>
            <a:ext cx="7315200" cy="391645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Aggregation: expresses a relationship among instances  of related classes.  It is a specific kind of Container-Containee relationship.   </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It expresses a relationship where an instance of the Container-class has the responsibility to hold and maintain instances of each Containee-class that have been created outside the auspices of the Container-class.  </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Aggregation should be used to express a more informal relationship than composition expresses.  That is, it is an appropriate relationship where the Container and its Containees can be manipulated independently.</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Aggregation is appropriate when Container and Containees have no special access privileges to each other.</a:t>
            </a:r>
            <a:endParaRPr sz="1800">
              <a:solidFill>
                <a:schemeClr val="dk1"/>
              </a:solidFill>
              <a:latin typeface="Times New Roman"/>
              <a:ea typeface="Times New Roman"/>
              <a:cs typeface="Times New Roman"/>
              <a:sym typeface="Times New Roman"/>
            </a:endParaRPr>
          </a:p>
        </p:txBody>
      </p:sp>
      <p:sp>
        <p:nvSpPr>
          <p:cNvPr id="423" name="Google Shape;423;p44"/>
          <p:cNvSpPr txBox="1"/>
          <p:nvPr/>
        </p:nvSpPr>
        <p:spPr>
          <a:xfrm>
            <a:off x="3048003" y="646430"/>
            <a:ext cx="5929314" cy="424220"/>
          </a:xfrm>
          <a:prstGeom prst="rect">
            <a:avLst/>
          </a:prstGeom>
          <a:noFill/>
          <a:ln>
            <a:noFill/>
          </a:ln>
        </p:spPr>
        <p:txBody>
          <a:bodyPr spcFirstLastPara="1" wrap="square" lIns="69050" tIns="34525" rIns="69050" bIns="34525" anchor="ctr" anchorCtr="0">
            <a:normAutofit fontScale="97500"/>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Aggregation</a:t>
            </a:r>
            <a:endParaRPr sz="1800" b="1">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pic>
        <p:nvPicPr>
          <p:cNvPr id="428" name="Google Shape;428;p45"/>
          <p:cNvPicPr preferRelativeResize="0"/>
          <p:nvPr/>
        </p:nvPicPr>
        <p:blipFill rotWithShape="1">
          <a:blip r:embed="rId3">
            <a:alphaModFix/>
          </a:blip>
          <a:srcRect/>
          <a:stretch/>
        </p:blipFill>
        <p:spPr>
          <a:xfrm>
            <a:off x="3195640" y="1530223"/>
            <a:ext cx="5800725" cy="4211896"/>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6"/>
          <p:cNvSpPr txBox="1">
            <a:spLocks noGrp="1"/>
          </p:cNvSpPr>
          <p:nvPr>
            <p:ph type="title"/>
          </p:nvPr>
        </p:nvSpPr>
        <p:spPr>
          <a:xfrm>
            <a:off x="3409954" y="1371143"/>
            <a:ext cx="4924425" cy="507548"/>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2400" b="1"/>
              <a:t/>
            </a:r>
            <a:br>
              <a:rPr lang="en-US" sz="2400" b="1"/>
            </a:br>
            <a:r>
              <a:rPr lang="en-US" b="1"/>
              <a:t/>
            </a:r>
            <a:br>
              <a:rPr lang="en-US" b="1"/>
            </a:br>
            <a:endParaRPr b="1"/>
          </a:p>
        </p:txBody>
      </p:sp>
      <p:sp>
        <p:nvSpPr>
          <p:cNvPr id="434" name="Google Shape;434;p46"/>
          <p:cNvSpPr/>
          <p:nvPr/>
        </p:nvSpPr>
        <p:spPr>
          <a:xfrm>
            <a:off x="1828801" y="1939294"/>
            <a:ext cx="8458201" cy="41612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b="1">
                <a:solidFill>
                  <a:schemeClr val="dk1"/>
                </a:solidFill>
                <a:latin typeface="Times New Roman"/>
                <a:ea typeface="Times New Roman"/>
                <a:cs typeface="Times New Roman"/>
                <a:sym typeface="Times New Roman"/>
              </a:rPr>
              <a:t>Composition</a:t>
            </a:r>
            <a:r>
              <a:rPr lang="en-US" sz="1500">
                <a:solidFill>
                  <a:schemeClr val="dk1"/>
                </a:solidFill>
                <a:latin typeface="Times New Roman"/>
                <a:ea typeface="Times New Roman"/>
                <a:cs typeface="Times New Roman"/>
                <a:sym typeface="Times New Roman"/>
              </a:rPr>
              <a:t> is really a strong form of </a:t>
            </a:r>
            <a:r>
              <a:rPr lang="en-US" sz="1500" b="1">
                <a:solidFill>
                  <a:schemeClr val="dk1"/>
                </a:solidFill>
                <a:latin typeface="Times New Roman"/>
                <a:ea typeface="Times New Roman"/>
                <a:cs typeface="Times New Roman"/>
                <a:sym typeface="Times New Roman"/>
              </a:rPr>
              <a:t>aggregation</a:t>
            </a:r>
            <a:r>
              <a:rPr lang="en-US" sz="1500">
                <a:solidFill>
                  <a:schemeClr val="dk1"/>
                </a:solidFill>
                <a:latin typeface="Times New Roman"/>
                <a:ea typeface="Times New Roman"/>
                <a:cs typeface="Times New Roman"/>
                <a:sym typeface="Times New Roman"/>
              </a:rPr>
              <a:t> </a:t>
            </a:r>
            <a:endParaRPr/>
          </a:p>
          <a:p>
            <a:pPr marL="914400" marR="0" lvl="2" indent="-95250" algn="l" rtl="0">
              <a:spcBef>
                <a:spcPts val="0"/>
              </a:spcBef>
              <a:spcAft>
                <a:spcPts val="0"/>
              </a:spcAft>
              <a:buClr>
                <a:schemeClr val="dk1"/>
              </a:buClr>
              <a:buSzPts val="1500"/>
              <a:buFont typeface="Times New Roman"/>
              <a:buChar char="•"/>
            </a:pPr>
            <a:r>
              <a:rPr lang="en-US" sz="1500" b="0" i="0" u="none" strike="noStrike" cap="none">
                <a:solidFill>
                  <a:schemeClr val="dk1"/>
                </a:solidFill>
                <a:latin typeface="Times New Roman"/>
                <a:ea typeface="Times New Roman"/>
                <a:cs typeface="Times New Roman"/>
                <a:sym typeface="Times New Roman"/>
              </a:rPr>
              <a:t>components have only one owner </a:t>
            </a:r>
            <a:endParaRPr/>
          </a:p>
          <a:p>
            <a:pPr marL="914400" marR="0" lvl="2" indent="-95250" algn="l" rtl="0">
              <a:spcBef>
                <a:spcPts val="0"/>
              </a:spcBef>
              <a:spcAft>
                <a:spcPts val="0"/>
              </a:spcAft>
              <a:buClr>
                <a:schemeClr val="dk1"/>
              </a:buClr>
              <a:buSzPts val="1500"/>
              <a:buFont typeface="Times New Roman"/>
              <a:buChar char="•"/>
            </a:pPr>
            <a:r>
              <a:rPr lang="en-US" sz="1500" b="0" i="0" u="none" strike="noStrike" cap="none">
                <a:solidFill>
                  <a:schemeClr val="dk1"/>
                </a:solidFill>
                <a:latin typeface="Times New Roman"/>
                <a:ea typeface="Times New Roman"/>
                <a:cs typeface="Times New Roman"/>
                <a:sym typeface="Times New Roman"/>
              </a:rPr>
              <a:t>components cannot exist independent of their owner;    </a:t>
            </a:r>
            <a:endParaRPr/>
          </a:p>
          <a:p>
            <a:pPr marL="914400" marR="0" lvl="2" indent="0" algn="l" rtl="0">
              <a:spcBef>
                <a:spcPts val="0"/>
              </a:spcBef>
              <a:spcAft>
                <a:spcPts val="0"/>
              </a:spcAft>
              <a:buNone/>
            </a:pPr>
            <a:r>
              <a:rPr lang="en-US" sz="1500" b="0" i="0" u="none" strike="noStrike" cap="none">
                <a:solidFill>
                  <a:schemeClr val="dk1"/>
                </a:solidFill>
                <a:latin typeface="Times New Roman"/>
                <a:ea typeface="Times New Roman"/>
                <a:cs typeface="Times New Roman"/>
                <a:sym typeface="Times New Roman"/>
              </a:rPr>
              <a:t>     both have coincident lifetimes</a:t>
            </a:r>
            <a:r>
              <a:rPr lang="en-US" sz="18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Times New Roman"/>
                <a:ea typeface="Times New Roman"/>
                <a:cs typeface="Times New Roman"/>
                <a:sym typeface="Times New Roman"/>
              </a:rPr>
              <a:t> </a:t>
            </a:r>
            <a:endParaRPr/>
          </a:p>
          <a:p>
            <a:pPr marL="914400" marR="0" lvl="2" indent="-95250" algn="l" rtl="0">
              <a:spcBef>
                <a:spcPts val="0"/>
              </a:spcBef>
              <a:spcAft>
                <a:spcPts val="0"/>
              </a:spcAft>
              <a:buClr>
                <a:schemeClr val="dk1"/>
              </a:buClr>
              <a:buSzPts val="1500"/>
              <a:buFont typeface="Times New Roman"/>
              <a:buChar char="•"/>
            </a:pPr>
            <a:r>
              <a:rPr lang="en-US" sz="1500" b="0" i="0" u="none" strike="noStrike" cap="none">
                <a:solidFill>
                  <a:schemeClr val="dk1"/>
                </a:solidFill>
                <a:latin typeface="Times New Roman"/>
                <a:ea typeface="Times New Roman"/>
                <a:cs typeface="Times New Roman"/>
                <a:sym typeface="Times New Roman"/>
              </a:rPr>
              <a:t>components live or die with their owner </a:t>
            </a:r>
            <a:endParaRPr/>
          </a:p>
          <a:p>
            <a:pPr marL="914400" marR="0" lvl="2" indent="0" algn="l" rtl="0">
              <a:spcBef>
                <a:spcPts val="0"/>
              </a:spcBef>
              <a:spcAft>
                <a:spcPts val="0"/>
              </a:spcAft>
              <a:buNone/>
            </a:pPr>
            <a:r>
              <a:rPr lang="en-US" sz="1500" b="0" i="0" u="none" strike="noStrike" cap="none">
                <a:solidFill>
                  <a:schemeClr val="dk1"/>
                </a:solidFill>
                <a:latin typeface="Times New Roman"/>
                <a:ea typeface="Times New Roman"/>
                <a:cs typeface="Times New Roman"/>
                <a:sym typeface="Times New Roman"/>
              </a:rPr>
              <a:t>e.g. (1)Each car has an engine that can not be shared   </a:t>
            </a:r>
            <a:endParaRPr/>
          </a:p>
          <a:p>
            <a:pPr marL="914400" marR="0" lvl="2" indent="0" algn="l" rtl="0">
              <a:spcBef>
                <a:spcPts val="0"/>
              </a:spcBef>
              <a:spcAft>
                <a:spcPts val="0"/>
              </a:spcAft>
              <a:buNone/>
            </a:pPr>
            <a:r>
              <a:rPr lang="en-US" sz="1500" b="0" i="0" u="none" strike="noStrike" cap="none">
                <a:solidFill>
                  <a:schemeClr val="dk1"/>
                </a:solidFill>
                <a:latin typeface="Times New Roman"/>
                <a:ea typeface="Times New Roman"/>
                <a:cs typeface="Times New Roman"/>
                <a:sym typeface="Times New Roman"/>
              </a:rPr>
              <a:t>            with other cars. </a:t>
            </a:r>
            <a:r>
              <a:rPr lang="en-US" sz="1800" b="0" i="0" u="none" strike="noStrike" cap="none">
                <a:solidFill>
                  <a:schemeClr val="dk1"/>
                </a:solidFill>
                <a:latin typeface="Comic Sans MS"/>
                <a:ea typeface="Comic Sans MS"/>
                <a:cs typeface="Comic Sans MS"/>
                <a:sym typeface="Comic Sans MS"/>
              </a:rPr>
              <a:t> </a:t>
            </a:r>
            <a:endParaRPr/>
          </a:p>
          <a:p>
            <a:pPr marL="914400" marR="0" lvl="2" indent="0" algn="l" rtl="0">
              <a:spcBef>
                <a:spcPts val="0"/>
              </a:spcBef>
              <a:spcAft>
                <a:spcPts val="0"/>
              </a:spcAft>
              <a:buNone/>
            </a:pPr>
            <a:r>
              <a:rPr lang="en-US" sz="1500" b="0" i="0" u="none" strike="noStrike" cap="none">
                <a:solidFill>
                  <a:schemeClr val="dk1"/>
                </a:solidFill>
                <a:latin typeface="Times New Roman"/>
                <a:ea typeface="Times New Roman"/>
                <a:cs typeface="Times New Roman"/>
                <a:sym typeface="Times New Roman"/>
              </a:rPr>
              <a:t>      (2) If the polygon is destroyed, so are the points.</a:t>
            </a:r>
            <a:endParaRPr/>
          </a:p>
          <a:p>
            <a:pPr marL="914400" marR="0" lvl="2" indent="0" algn="l" rtl="0">
              <a:spcBef>
                <a:spcPts val="0"/>
              </a:spcBef>
              <a:spcAft>
                <a:spcPts val="0"/>
              </a:spcAft>
              <a:buNone/>
            </a:pPr>
            <a:endParaRPr sz="1500" b="1" i="0" u="none" strike="noStrike" cap="none">
              <a:solidFill>
                <a:schemeClr val="dk1"/>
              </a:solidFill>
              <a:latin typeface="Times New Roman"/>
              <a:ea typeface="Times New Roman"/>
              <a:cs typeface="Times New Roman"/>
              <a:sym typeface="Times New Roman"/>
            </a:endParaRPr>
          </a:p>
          <a:p>
            <a:pPr marL="914400" marR="0" lvl="2" indent="0" algn="l" rtl="0">
              <a:spcBef>
                <a:spcPts val="0"/>
              </a:spcBef>
              <a:spcAft>
                <a:spcPts val="0"/>
              </a:spcAft>
              <a:buNone/>
            </a:pPr>
            <a:r>
              <a:rPr lang="en-US" sz="1500" b="1" i="0" u="none" strike="noStrike" cap="none">
                <a:solidFill>
                  <a:schemeClr val="dk1"/>
                </a:solidFill>
                <a:latin typeface="Times New Roman"/>
                <a:ea typeface="Times New Roman"/>
                <a:cs typeface="Times New Roman"/>
                <a:sym typeface="Times New Roman"/>
              </a:rPr>
              <a:t>Aggregations</a:t>
            </a:r>
            <a:r>
              <a:rPr lang="en-US" sz="1500" b="0" i="0" u="none" strike="noStrike" cap="none">
                <a:solidFill>
                  <a:schemeClr val="dk1"/>
                </a:solidFill>
                <a:latin typeface="Times New Roman"/>
                <a:ea typeface="Times New Roman"/>
                <a:cs typeface="Times New Roman"/>
                <a:sym typeface="Times New Roman"/>
              </a:rPr>
              <a:t> may form "part of" the aggregate, but may not be essential to it. They may also exist independent of the aggregate. Less rigorous than a composition.</a:t>
            </a:r>
            <a:endParaRPr/>
          </a:p>
          <a:p>
            <a:pPr marL="457200" marR="0" lvl="1" indent="0" algn="l" rtl="0">
              <a:spcBef>
                <a:spcPts val="0"/>
              </a:spcBef>
              <a:spcAft>
                <a:spcPts val="0"/>
              </a:spcAft>
              <a:buNone/>
            </a:pPr>
            <a:r>
              <a:rPr lang="en-US" sz="1500" b="0" i="0" u="none" strike="noStrike" cap="none">
                <a:solidFill>
                  <a:schemeClr val="dk1"/>
                </a:solidFill>
                <a:latin typeface="Times New Roman"/>
                <a:ea typeface="Times New Roman"/>
                <a:cs typeface="Times New Roman"/>
                <a:sym typeface="Times New Roman"/>
              </a:rPr>
              <a:t>       e.g. (1)Apples may exist independent of the bag.</a:t>
            </a:r>
            <a:endParaRPr/>
          </a:p>
          <a:p>
            <a:pPr marL="457200" marR="0" lvl="1" indent="0" algn="l" rtl="0">
              <a:spcBef>
                <a:spcPts val="0"/>
              </a:spcBef>
              <a:spcAft>
                <a:spcPts val="0"/>
              </a:spcAft>
              <a:buNone/>
            </a:pPr>
            <a:r>
              <a:rPr lang="en-US" sz="1800" b="0" i="0" u="none" strike="noStrike" cap="none">
                <a:solidFill>
                  <a:schemeClr val="dk1"/>
                </a:solidFill>
                <a:latin typeface="Comic Sans MS"/>
                <a:ea typeface="Comic Sans MS"/>
                <a:cs typeface="Comic Sans MS"/>
                <a:sym typeface="Comic Sans MS"/>
              </a:rPr>
              <a:t>             (2)</a:t>
            </a:r>
            <a:r>
              <a:rPr lang="en-US" sz="1500" b="0" i="0" u="none" strike="noStrike" cap="none">
                <a:solidFill>
                  <a:schemeClr val="dk1"/>
                </a:solidFill>
                <a:latin typeface="Times New Roman"/>
                <a:ea typeface="Times New Roman"/>
                <a:cs typeface="Times New Roman"/>
                <a:sym typeface="Times New Roman"/>
              </a:rPr>
              <a:t>An order is made up of several products, but the   </a:t>
            </a:r>
            <a:endParaRPr/>
          </a:p>
          <a:p>
            <a:pPr marL="457200" marR="0" lvl="1" indent="0" algn="l" rtl="0">
              <a:spcBef>
                <a:spcPts val="0"/>
              </a:spcBef>
              <a:spcAft>
                <a:spcPts val="0"/>
              </a:spcAft>
              <a:buNone/>
            </a:pPr>
            <a:r>
              <a:rPr lang="en-US" sz="1500" b="0" i="0" u="none" strike="noStrike" cap="none">
                <a:solidFill>
                  <a:schemeClr val="dk1"/>
                </a:solidFill>
                <a:latin typeface="Times New Roman"/>
                <a:ea typeface="Times New Roman"/>
                <a:cs typeface="Times New Roman"/>
                <a:sym typeface="Times New Roman"/>
              </a:rPr>
              <a:t>                   products are still there even if an order is </a:t>
            </a:r>
            <a:endParaRPr/>
          </a:p>
          <a:p>
            <a:pPr marL="457200" marR="0" lvl="1" indent="0" algn="l" rtl="0">
              <a:spcBef>
                <a:spcPts val="0"/>
              </a:spcBef>
              <a:spcAft>
                <a:spcPts val="0"/>
              </a:spcAft>
              <a:buNone/>
            </a:pPr>
            <a:r>
              <a:rPr lang="en-US" sz="1500" b="0" i="0" u="none" strike="noStrike" cap="none">
                <a:solidFill>
                  <a:schemeClr val="dk1"/>
                </a:solidFill>
                <a:latin typeface="Times New Roman"/>
                <a:ea typeface="Times New Roman"/>
                <a:cs typeface="Times New Roman"/>
                <a:sym typeface="Times New Roman"/>
              </a:rPr>
              <a:t>                   cancelled.</a:t>
            </a:r>
            <a:endParaRPr/>
          </a:p>
          <a:p>
            <a:pPr marL="0" marR="0" lvl="0" indent="0" algn="l" rtl="0">
              <a:spcBef>
                <a:spcPts val="0"/>
              </a:spcBef>
              <a:spcAft>
                <a:spcPts val="0"/>
              </a:spcAft>
              <a:buNone/>
            </a:pPr>
            <a:endParaRPr sz="1500">
              <a:solidFill>
                <a:schemeClr val="dk1"/>
              </a:solidFill>
              <a:latin typeface="Times New Roman"/>
              <a:ea typeface="Times New Roman"/>
              <a:cs typeface="Times New Roman"/>
              <a:sym typeface="Times New Roman"/>
            </a:endParaRPr>
          </a:p>
        </p:txBody>
      </p:sp>
      <p:sp>
        <p:nvSpPr>
          <p:cNvPr id="435" name="Google Shape;435;p46"/>
          <p:cNvSpPr/>
          <p:nvPr/>
        </p:nvSpPr>
        <p:spPr>
          <a:xfrm>
            <a:off x="4188850" y="679938"/>
            <a:ext cx="3366628" cy="4406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100">
                <a:solidFill>
                  <a:schemeClr val="dk1"/>
                </a:solidFill>
                <a:latin typeface="Times New Roman"/>
                <a:ea typeface="Times New Roman"/>
                <a:cs typeface="Times New Roman"/>
                <a:sym typeface="Times New Roman"/>
              </a:rPr>
              <a:t>Aggregation vs. Composition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47"/>
          <p:cNvSpPr txBox="1">
            <a:spLocks noGrp="1"/>
          </p:cNvSpPr>
          <p:nvPr>
            <p:ph type="title"/>
          </p:nvPr>
        </p:nvSpPr>
        <p:spPr>
          <a:xfrm>
            <a:off x="609600" y="291231"/>
            <a:ext cx="10972800" cy="121205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US"/>
              <a:t>UML Class Example</a:t>
            </a:r>
            <a:endParaRPr/>
          </a:p>
        </p:txBody>
      </p:sp>
      <p:pic>
        <p:nvPicPr>
          <p:cNvPr id="442" name="Google Shape;442;p47"/>
          <p:cNvPicPr preferRelativeResize="0">
            <a:picLocks noGrp="1"/>
          </p:cNvPicPr>
          <p:nvPr>
            <p:ph type="body" idx="1"/>
          </p:nvPr>
        </p:nvPicPr>
        <p:blipFill rotWithShape="1">
          <a:blip r:embed="rId3">
            <a:alphaModFix/>
          </a:blip>
          <a:srcRect/>
          <a:stretch/>
        </p:blipFill>
        <p:spPr>
          <a:xfrm>
            <a:off x="2895601" y="2242304"/>
            <a:ext cx="6457950" cy="339375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8"/>
          <p:cNvSpPr txBox="1">
            <a:spLocks noGrp="1"/>
          </p:cNvSpPr>
          <p:nvPr>
            <p:ph type="title" idx="4294967295"/>
          </p:nvPr>
        </p:nvSpPr>
        <p:spPr>
          <a:xfrm>
            <a:off x="0" y="291231"/>
            <a:ext cx="10972800" cy="121205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US"/>
              <a:t>Interaction Diagrams</a:t>
            </a:r>
            <a:endParaRPr/>
          </a:p>
        </p:txBody>
      </p:sp>
      <p:sp>
        <p:nvSpPr>
          <p:cNvPr id="449" name="Google Shape;449;p48"/>
          <p:cNvSpPr txBox="1">
            <a:spLocks noGrp="1"/>
          </p:cNvSpPr>
          <p:nvPr>
            <p:ph type="body" idx="4294967295"/>
          </p:nvPr>
        </p:nvSpPr>
        <p:spPr>
          <a:xfrm>
            <a:off x="0" y="1696879"/>
            <a:ext cx="10972800" cy="4799407"/>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Clr>
                <a:schemeClr val="dk1"/>
              </a:buClr>
              <a:buSzPts val="2400"/>
              <a:buChar char="•"/>
            </a:pPr>
            <a:r>
              <a:rPr lang="en-US"/>
              <a:t>Interaction diagrams are dynamic  -- they describe how objects collaborate.</a:t>
            </a:r>
            <a:endParaRPr/>
          </a:p>
          <a:p>
            <a:pPr marL="257175" lvl="0" indent="-257175" algn="l" rtl="0">
              <a:spcBef>
                <a:spcPts val="480"/>
              </a:spcBef>
              <a:spcAft>
                <a:spcPts val="0"/>
              </a:spcAft>
              <a:buClr>
                <a:schemeClr val="dk1"/>
              </a:buClr>
              <a:buSzPts val="2400"/>
              <a:buChar char="•"/>
            </a:pPr>
            <a:r>
              <a:rPr lang="en-US"/>
              <a:t>A Sequence Diagram:</a:t>
            </a:r>
            <a:endParaRPr/>
          </a:p>
          <a:p>
            <a:pPr marL="557213" lvl="1" indent="-214312" algn="l" rtl="0">
              <a:spcBef>
                <a:spcPts val="420"/>
              </a:spcBef>
              <a:spcAft>
                <a:spcPts val="0"/>
              </a:spcAft>
              <a:buClr>
                <a:schemeClr val="dk1"/>
              </a:buClr>
              <a:buSzPts val="2100"/>
              <a:buChar char="–"/>
            </a:pPr>
            <a:r>
              <a:rPr lang="en-US"/>
              <a:t>Indicates what messages are sent and when</a:t>
            </a:r>
            <a:endParaRPr/>
          </a:p>
          <a:p>
            <a:pPr marL="557213" lvl="1" indent="-214312" algn="l" rtl="0">
              <a:spcBef>
                <a:spcPts val="420"/>
              </a:spcBef>
              <a:spcAft>
                <a:spcPts val="0"/>
              </a:spcAft>
              <a:buClr>
                <a:schemeClr val="dk1"/>
              </a:buClr>
              <a:buSzPts val="2100"/>
              <a:buChar char="–"/>
            </a:pPr>
            <a:r>
              <a:rPr lang="en-US"/>
              <a:t>Time progresses from top to bottom</a:t>
            </a:r>
            <a:endParaRPr/>
          </a:p>
          <a:p>
            <a:pPr marL="557213" lvl="1" indent="-214312" algn="l" rtl="0">
              <a:spcBef>
                <a:spcPts val="420"/>
              </a:spcBef>
              <a:spcAft>
                <a:spcPts val="0"/>
              </a:spcAft>
              <a:buClr>
                <a:schemeClr val="dk1"/>
              </a:buClr>
              <a:buSzPts val="2100"/>
              <a:buChar char="–"/>
            </a:pPr>
            <a:r>
              <a:rPr lang="en-US"/>
              <a:t>Objects involved are listed left to right</a:t>
            </a:r>
            <a:endParaRPr/>
          </a:p>
          <a:p>
            <a:pPr marL="557213" lvl="1" indent="-214312" algn="l" rtl="0">
              <a:spcBef>
                <a:spcPts val="420"/>
              </a:spcBef>
              <a:spcAft>
                <a:spcPts val="0"/>
              </a:spcAft>
              <a:buClr>
                <a:schemeClr val="dk1"/>
              </a:buClr>
              <a:buSzPts val="2100"/>
              <a:buChar char="–"/>
            </a:pPr>
            <a:r>
              <a:rPr lang="en-US"/>
              <a:t>Messages are sent left to right between objects in sequence</a:t>
            </a:r>
            <a:endParaRPr/>
          </a:p>
          <a:p>
            <a:pPr marL="557213" lvl="1" indent="-80962" algn="l" rtl="0">
              <a:spcBef>
                <a:spcPts val="420"/>
              </a:spcBef>
              <a:spcAft>
                <a:spcPts val="0"/>
              </a:spcAft>
              <a:buClr>
                <a:schemeClr val="dk1"/>
              </a:buClr>
              <a:buSzPts val="2100"/>
              <a:buNone/>
            </a:pPr>
            <a:endParaRPr/>
          </a:p>
          <a:p>
            <a:pPr marL="257175" lvl="0" indent="-257175" algn="l" rtl="0">
              <a:spcBef>
                <a:spcPts val="480"/>
              </a:spcBef>
              <a:spcAft>
                <a:spcPts val="0"/>
              </a:spcAft>
              <a:buClr>
                <a:schemeClr val="dk1"/>
              </a:buClr>
              <a:buSzPts val="2400"/>
              <a:buFont typeface="Calibri"/>
              <a:buNone/>
            </a:pPr>
            <a:endParaRPr/>
          </a:p>
          <a:p>
            <a:pPr marL="257175" lvl="0" indent="-104775" algn="l" rtl="0">
              <a:spcBef>
                <a:spcPts val="480"/>
              </a:spcBef>
              <a:spcAft>
                <a:spcPts val="0"/>
              </a:spcAft>
              <a:buClr>
                <a:schemeClr val="dk1"/>
              </a:buClr>
              <a:buSzPts val="2400"/>
              <a:buNone/>
            </a:pPr>
            <a:endParaRPr/>
          </a:p>
        </p:txBody>
      </p:sp>
      <p:sp>
        <p:nvSpPr>
          <p:cNvPr id="450" name="Google Shape;450;p48"/>
          <p:cNvSpPr txBox="1"/>
          <p:nvPr/>
        </p:nvSpPr>
        <p:spPr>
          <a:xfrm>
            <a:off x="2057402" y="1373664"/>
            <a:ext cx="8077200" cy="5218576"/>
          </a:xfrm>
          <a:prstGeom prst="rect">
            <a:avLst/>
          </a:prstGeom>
          <a:noFill/>
          <a:ln>
            <a:noFill/>
          </a:ln>
        </p:spPr>
        <p:txBody>
          <a:bodyPr spcFirstLastPara="1" wrap="square" lIns="91425" tIns="45700" rIns="91425" bIns="45700" anchor="t" anchorCtr="0">
            <a:normAutofit lnSpcReduction="10000"/>
          </a:bodyPr>
          <a:lstStyle/>
          <a:p>
            <a:pPr marL="0" marR="0" lvl="0" indent="0" algn="l" rtl="0">
              <a:spcBef>
                <a:spcPts val="0"/>
              </a:spcBef>
              <a:spcAft>
                <a:spcPts val="0"/>
              </a:spcAft>
              <a:buClr>
                <a:schemeClr val="dk1"/>
              </a:buClr>
              <a:buSzPct val="100000"/>
              <a:buFont typeface="Arial"/>
              <a:buNone/>
            </a:pPr>
            <a:endParaRPr sz="2400">
              <a:solidFill>
                <a:schemeClr val="dk1"/>
              </a:solidFill>
              <a:latin typeface="Calibri"/>
              <a:ea typeface="Calibri"/>
              <a:cs typeface="Calibri"/>
              <a:sym typeface="Calibri"/>
            </a:endParaRPr>
          </a:p>
          <a:p>
            <a:pPr marL="0" marR="0" lvl="0" indent="0" algn="l" rtl="0">
              <a:spcBef>
                <a:spcPts val="444"/>
              </a:spcBef>
              <a:spcAft>
                <a:spcPts val="0"/>
              </a:spcAft>
              <a:buClr>
                <a:schemeClr val="dk1"/>
              </a:buClr>
              <a:buSzPct val="100000"/>
              <a:buFont typeface="Arial"/>
              <a:buNone/>
            </a:pPr>
            <a:endParaRPr sz="2400">
              <a:solidFill>
                <a:schemeClr val="dk1"/>
              </a:solidFill>
              <a:latin typeface="Calibri"/>
              <a:ea typeface="Calibri"/>
              <a:cs typeface="Calibri"/>
              <a:sym typeface="Calibri"/>
            </a:endParaRPr>
          </a:p>
          <a:p>
            <a:pPr marL="0" marR="0" lvl="0" indent="0" algn="l" rtl="0">
              <a:spcBef>
                <a:spcPts val="444"/>
              </a:spcBef>
              <a:spcAft>
                <a:spcPts val="0"/>
              </a:spcAft>
              <a:buClr>
                <a:schemeClr val="dk1"/>
              </a:buClr>
              <a:buSzPct val="100000"/>
              <a:buFont typeface="Arial"/>
              <a:buNone/>
            </a:pPr>
            <a:r>
              <a:rPr lang="en-US" sz="2400">
                <a:solidFill>
                  <a:schemeClr val="dk1"/>
                </a:solidFill>
                <a:latin typeface="Calibri"/>
                <a:ea typeface="Calibri"/>
                <a:cs typeface="Calibri"/>
                <a:sym typeface="Calibri"/>
              </a:rPr>
              <a:t>                OBJECT INTERACTION DIAGRAM</a:t>
            </a:r>
            <a:endParaRPr/>
          </a:p>
          <a:p>
            <a:pPr marL="0" marR="0" lvl="0" indent="0" algn="l" rtl="0">
              <a:spcBef>
                <a:spcPts val="444"/>
              </a:spcBef>
              <a:spcAft>
                <a:spcPts val="0"/>
              </a:spcAft>
              <a:buClr>
                <a:schemeClr val="dk1"/>
              </a:buClr>
              <a:buSzPct val="100000"/>
              <a:buFont typeface="Arial"/>
              <a:buNone/>
            </a:pPr>
            <a:endParaRPr sz="2400">
              <a:solidFill>
                <a:schemeClr val="dk1"/>
              </a:solidFill>
              <a:latin typeface="Calibri"/>
              <a:ea typeface="Calibri"/>
              <a:cs typeface="Calibri"/>
              <a:sym typeface="Calibri"/>
            </a:endParaRPr>
          </a:p>
          <a:p>
            <a:pPr marL="0" marR="0" lvl="0" indent="0" algn="l" rtl="0">
              <a:spcBef>
                <a:spcPts val="444"/>
              </a:spcBef>
              <a:spcAft>
                <a:spcPts val="0"/>
              </a:spcAft>
              <a:buClr>
                <a:schemeClr val="dk1"/>
              </a:buClr>
              <a:buSzPct val="100000"/>
              <a:buFont typeface="Arial"/>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marL="0" marR="0" lvl="0" indent="0" algn="l" rtl="0">
              <a:spcBef>
                <a:spcPts val="444"/>
              </a:spcBef>
              <a:spcAft>
                <a:spcPts val="0"/>
              </a:spcAft>
              <a:buClr>
                <a:schemeClr val="dk1"/>
              </a:buClr>
              <a:buSzPct val="100000"/>
              <a:buFont typeface="Arial"/>
              <a:buNone/>
            </a:pPr>
            <a:endParaRPr sz="2400">
              <a:solidFill>
                <a:schemeClr val="dk1"/>
              </a:solidFill>
              <a:latin typeface="Calibri"/>
              <a:ea typeface="Calibri"/>
              <a:cs typeface="Calibri"/>
              <a:sym typeface="Calibri"/>
            </a:endParaRPr>
          </a:p>
          <a:p>
            <a:pPr marL="0" marR="0" lvl="0" indent="0" algn="l" rtl="0">
              <a:spcBef>
                <a:spcPts val="444"/>
              </a:spcBef>
              <a:spcAft>
                <a:spcPts val="0"/>
              </a:spcAft>
              <a:buClr>
                <a:schemeClr val="dk1"/>
              </a:buClr>
              <a:buSzPct val="100000"/>
              <a:buFont typeface="Arial"/>
              <a:buNone/>
            </a:pPr>
            <a:endParaRPr sz="2400">
              <a:solidFill>
                <a:schemeClr val="dk1"/>
              </a:solidFill>
              <a:latin typeface="Calibri"/>
              <a:ea typeface="Calibri"/>
              <a:cs typeface="Calibri"/>
              <a:sym typeface="Calibri"/>
            </a:endParaRPr>
          </a:p>
          <a:p>
            <a:pPr marL="0" marR="0" lvl="0" indent="0" algn="l" rtl="0">
              <a:spcBef>
                <a:spcPts val="444"/>
              </a:spcBef>
              <a:spcAft>
                <a:spcPts val="0"/>
              </a:spcAft>
              <a:buClr>
                <a:schemeClr val="dk1"/>
              </a:buClr>
              <a:buSzPct val="100000"/>
              <a:buFont typeface="Arial"/>
              <a:buNone/>
            </a:pPr>
            <a:endParaRPr sz="2400">
              <a:solidFill>
                <a:schemeClr val="dk1"/>
              </a:solidFill>
              <a:latin typeface="Calibri"/>
              <a:ea typeface="Calibri"/>
              <a:cs typeface="Calibri"/>
              <a:sym typeface="Calibri"/>
            </a:endParaRPr>
          </a:p>
          <a:p>
            <a:pPr marL="0" marR="0" lvl="0" indent="0" algn="l" rtl="0">
              <a:spcBef>
                <a:spcPts val="444"/>
              </a:spcBef>
              <a:spcAft>
                <a:spcPts val="0"/>
              </a:spcAft>
              <a:buClr>
                <a:schemeClr val="dk1"/>
              </a:buClr>
              <a:buSzPct val="100000"/>
              <a:buFont typeface="Arial"/>
              <a:buNone/>
            </a:pPr>
            <a:r>
              <a:rPr lang="en-US" sz="2400">
                <a:solidFill>
                  <a:schemeClr val="dk1"/>
                </a:solidFill>
                <a:latin typeface="Calibri"/>
                <a:ea typeface="Calibri"/>
                <a:cs typeface="Calibri"/>
                <a:sym typeface="Calibri"/>
              </a:rPr>
              <a:t>UML sequence diagram represent behavior in terms of interactions.</a:t>
            </a:r>
            <a:endParaRPr/>
          </a:p>
          <a:p>
            <a:pPr marL="0" marR="0" lvl="0" indent="0" algn="l" rtl="0">
              <a:spcBef>
                <a:spcPts val="444"/>
              </a:spcBef>
              <a:spcAft>
                <a:spcPts val="0"/>
              </a:spcAft>
              <a:buClr>
                <a:schemeClr val="dk1"/>
              </a:buClr>
              <a:buSzPct val="100000"/>
              <a:buFont typeface="Arial"/>
              <a:buNone/>
            </a:pPr>
            <a:r>
              <a:rPr lang="en-US" sz="2400">
                <a:solidFill>
                  <a:schemeClr val="dk1"/>
                </a:solidFill>
                <a:latin typeface="Calibri"/>
                <a:ea typeface="Calibri"/>
                <a:cs typeface="Calibri"/>
                <a:sym typeface="Calibri"/>
              </a:rPr>
              <a:t>Useful to find missing objects.</a:t>
            </a:r>
            <a:endParaRPr/>
          </a:p>
          <a:p>
            <a:pPr marL="0" marR="0" lvl="0" indent="0" algn="l" rtl="0">
              <a:spcBef>
                <a:spcPts val="444"/>
              </a:spcBef>
              <a:spcAft>
                <a:spcPts val="0"/>
              </a:spcAft>
              <a:buClr>
                <a:schemeClr val="dk1"/>
              </a:buClr>
              <a:buSzPct val="100000"/>
              <a:buFont typeface="Arial"/>
              <a:buNone/>
            </a:pPr>
            <a:r>
              <a:rPr lang="en-US" sz="2400">
                <a:solidFill>
                  <a:schemeClr val="dk1"/>
                </a:solidFill>
                <a:latin typeface="Calibri"/>
                <a:ea typeface="Calibri"/>
                <a:cs typeface="Calibri"/>
                <a:sym typeface="Calibri"/>
              </a:rPr>
              <a:t>Time consuming to build but worth the investment.</a:t>
            </a:r>
            <a:endParaRPr/>
          </a:p>
          <a:p>
            <a:pPr marL="0" marR="0" lvl="0" indent="0" algn="l" rtl="0">
              <a:spcBef>
                <a:spcPts val="444"/>
              </a:spcBef>
              <a:spcAft>
                <a:spcPts val="0"/>
              </a:spcAft>
              <a:buClr>
                <a:schemeClr val="dk1"/>
              </a:buClr>
              <a:buSzPct val="100000"/>
              <a:buFont typeface="Arial"/>
              <a:buNone/>
            </a:pPr>
            <a:r>
              <a:rPr lang="en-US" sz="2400">
                <a:solidFill>
                  <a:schemeClr val="dk1"/>
                </a:solidFill>
                <a:latin typeface="Calibri"/>
                <a:ea typeface="Calibri"/>
                <a:cs typeface="Calibri"/>
                <a:sym typeface="Calibri"/>
              </a:rPr>
              <a:t>Complement the class diagrams (which represent structure).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grpSp>
        <p:nvGrpSpPr>
          <p:cNvPr id="455" name="Google Shape;455;p49"/>
          <p:cNvGrpSpPr/>
          <p:nvPr/>
        </p:nvGrpSpPr>
        <p:grpSpPr>
          <a:xfrm>
            <a:off x="1981202" y="646430"/>
            <a:ext cx="3392489" cy="5710132"/>
            <a:chOff x="600" y="720"/>
            <a:chExt cx="2137" cy="3392"/>
          </a:xfrm>
        </p:grpSpPr>
        <p:sp>
          <p:nvSpPr>
            <p:cNvPr id="456" name="Google Shape;456;p49"/>
            <p:cNvSpPr/>
            <p:nvPr/>
          </p:nvSpPr>
          <p:spPr>
            <a:xfrm>
              <a:off x="852" y="1484"/>
              <a:ext cx="119" cy="1603"/>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grpSp>
          <p:nvGrpSpPr>
            <p:cNvPr id="457" name="Google Shape;457;p49"/>
            <p:cNvGrpSpPr/>
            <p:nvPr/>
          </p:nvGrpSpPr>
          <p:grpSpPr>
            <a:xfrm>
              <a:off x="971" y="1489"/>
              <a:ext cx="1173" cy="136"/>
              <a:chOff x="971" y="1489"/>
              <a:chExt cx="1173" cy="136"/>
            </a:xfrm>
          </p:grpSpPr>
          <p:cxnSp>
            <p:nvCxnSpPr>
              <p:cNvPr id="458" name="Google Shape;458;p49"/>
              <p:cNvCxnSpPr/>
              <p:nvPr/>
            </p:nvCxnSpPr>
            <p:spPr>
              <a:xfrm>
                <a:off x="971" y="1602"/>
                <a:ext cx="1173" cy="1"/>
              </a:xfrm>
              <a:prstGeom prst="straightConnector1">
                <a:avLst/>
              </a:prstGeom>
              <a:noFill/>
              <a:ln w="17450" cap="flat" cmpd="sng">
                <a:solidFill>
                  <a:srgbClr val="000000"/>
                </a:solidFill>
                <a:prstDash val="solid"/>
                <a:round/>
                <a:headEnd type="none" w="med" len="med"/>
                <a:tailEnd type="triangle" w="med" len="med"/>
              </a:ln>
            </p:spPr>
          </p:cxnSp>
          <p:sp>
            <p:nvSpPr>
              <p:cNvPr id="459" name="Google Shape;459;p49"/>
              <p:cNvSpPr/>
              <p:nvPr/>
            </p:nvSpPr>
            <p:spPr>
              <a:xfrm>
                <a:off x="1084" y="1489"/>
                <a:ext cx="812" cy="136"/>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400">
                    <a:solidFill>
                      <a:srgbClr val="000000"/>
                    </a:solidFill>
                    <a:latin typeface="Courier"/>
                    <a:ea typeface="Courier"/>
                    <a:cs typeface="Courier"/>
                    <a:sym typeface="Courier"/>
                  </a:rPr>
                  <a:t>selectZone()</a:t>
                </a:r>
                <a:endParaRPr sz="1800" b="0">
                  <a:solidFill>
                    <a:schemeClr val="dk1"/>
                  </a:solidFill>
                  <a:latin typeface="Comic Sans MS"/>
                  <a:ea typeface="Comic Sans MS"/>
                  <a:cs typeface="Comic Sans MS"/>
                  <a:sym typeface="Comic Sans MS"/>
                </a:endParaRPr>
              </a:p>
            </p:txBody>
          </p:sp>
        </p:grpSp>
        <p:grpSp>
          <p:nvGrpSpPr>
            <p:cNvPr id="460" name="Google Shape;460;p49"/>
            <p:cNvGrpSpPr/>
            <p:nvPr/>
          </p:nvGrpSpPr>
          <p:grpSpPr>
            <a:xfrm>
              <a:off x="981" y="2845"/>
              <a:ext cx="1187" cy="136"/>
              <a:chOff x="981" y="2037"/>
              <a:chExt cx="1187" cy="136"/>
            </a:xfrm>
          </p:grpSpPr>
          <p:cxnSp>
            <p:nvCxnSpPr>
              <p:cNvPr id="461" name="Google Shape;461;p49"/>
              <p:cNvCxnSpPr/>
              <p:nvPr/>
            </p:nvCxnSpPr>
            <p:spPr>
              <a:xfrm>
                <a:off x="981" y="2151"/>
                <a:ext cx="1187" cy="1"/>
              </a:xfrm>
              <a:prstGeom prst="straightConnector1">
                <a:avLst/>
              </a:prstGeom>
              <a:noFill/>
              <a:ln w="17450" cap="flat" cmpd="sng">
                <a:solidFill>
                  <a:srgbClr val="000000"/>
                </a:solidFill>
                <a:prstDash val="solid"/>
                <a:round/>
                <a:headEnd type="none" w="med" len="med"/>
                <a:tailEnd type="triangle" w="med" len="med"/>
              </a:ln>
            </p:spPr>
          </p:cxnSp>
          <p:sp>
            <p:nvSpPr>
              <p:cNvPr id="462" name="Google Shape;462;p49"/>
              <p:cNvSpPr/>
              <p:nvPr/>
            </p:nvSpPr>
            <p:spPr>
              <a:xfrm>
                <a:off x="1084" y="2037"/>
                <a:ext cx="947" cy="136"/>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400">
                    <a:solidFill>
                      <a:srgbClr val="000000"/>
                    </a:solidFill>
                    <a:latin typeface="Courier"/>
                    <a:ea typeface="Courier"/>
                    <a:cs typeface="Courier"/>
                    <a:sym typeface="Courier"/>
                  </a:rPr>
                  <a:t>pickupChange()</a:t>
                </a:r>
                <a:endParaRPr sz="1800" b="0">
                  <a:solidFill>
                    <a:schemeClr val="dk1"/>
                  </a:solidFill>
                  <a:latin typeface="Comic Sans MS"/>
                  <a:ea typeface="Comic Sans MS"/>
                  <a:cs typeface="Comic Sans MS"/>
                  <a:sym typeface="Comic Sans MS"/>
                </a:endParaRPr>
              </a:p>
            </p:txBody>
          </p:sp>
        </p:grpSp>
        <p:grpSp>
          <p:nvGrpSpPr>
            <p:cNvPr id="463" name="Google Shape;463;p49"/>
            <p:cNvGrpSpPr/>
            <p:nvPr/>
          </p:nvGrpSpPr>
          <p:grpSpPr>
            <a:xfrm>
              <a:off x="971" y="3508"/>
              <a:ext cx="1189" cy="136"/>
              <a:chOff x="971" y="2468"/>
              <a:chExt cx="1189" cy="136"/>
            </a:xfrm>
          </p:grpSpPr>
          <p:cxnSp>
            <p:nvCxnSpPr>
              <p:cNvPr id="464" name="Google Shape;464;p49"/>
              <p:cNvCxnSpPr/>
              <p:nvPr/>
            </p:nvCxnSpPr>
            <p:spPr>
              <a:xfrm>
                <a:off x="971" y="2603"/>
                <a:ext cx="1189" cy="1"/>
              </a:xfrm>
              <a:prstGeom prst="straightConnector1">
                <a:avLst/>
              </a:prstGeom>
              <a:noFill/>
              <a:ln w="17450" cap="flat" cmpd="sng">
                <a:solidFill>
                  <a:srgbClr val="000000"/>
                </a:solidFill>
                <a:prstDash val="solid"/>
                <a:round/>
                <a:headEnd type="none" w="med" len="med"/>
                <a:tailEnd type="triangle" w="med" len="med"/>
              </a:ln>
            </p:spPr>
          </p:cxnSp>
          <p:sp>
            <p:nvSpPr>
              <p:cNvPr id="465" name="Google Shape;465;p49"/>
              <p:cNvSpPr/>
              <p:nvPr/>
            </p:nvSpPr>
            <p:spPr>
              <a:xfrm>
                <a:off x="1084" y="2468"/>
                <a:ext cx="947" cy="136"/>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400">
                    <a:solidFill>
                      <a:srgbClr val="000000"/>
                    </a:solidFill>
                    <a:latin typeface="Courier"/>
                    <a:ea typeface="Courier"/>
                    <a:cs typeface="Courier"/>
                    <a:sym typeface="Courier"/>
                  </a:rPr>
                  <a:t>pickUpTicket()</a:t>
                </a:r>
                <a:endParaRPr sz="1800" b="0">
                  <a:solidFill>
                    <a:schemeClr val="dk1"/>
                  </a:solidFill>
                  <a:latin typeface="Comic Sans MS"/>
                  <a:ea typeface="Comic Sans MS"/>
                  <a:cs typeface="Comic Sans MS"/>
                  <a:sym typeface="Comic Sans MS"/>
                </a:endParaRPr>
              </a:p>
            </p:txBody>
          </p:sp>
        </p:grpSp>
        <p:grpSp>
          <p:nvGrpSpPr>
            <p:cNvPr id="466" name="Google Shape;466;p49"/>
            <p:cNvGrpSpPr/>
            <p:nvPr/>
          </p:nvGrpSpPr>
          <p:grpSpPr>
            <a:xfrm>
              <a:off x="981" y="2160"/>
              <a:ext cx="1166" cy="136"/>
              <a:chOff x="981" y="1736"/>
              <a:chExt cx="1166" cy="136"/>
            </a:xfrm>
          </p:grpSpPr>
          <p:cxnSp>
            <p:nvCxnSpPr>
              <p:cNvPr id="467" name="Google Shape;467;p49"/>
              <p:cNvCxnSpPr/>
              <p:nvPr/>
            </p:nvCxnSpPr>
            <p:spPr>
              <a:xfrm>
                <a:off x="981" y="1850"/>
                <a:ext cx="1166" cy="1"/>
              </a:xfrm>
              <a:prstGeom prst="straightConnector1">
                <a:avLst/>
              </a:prstGeom>
              <a:noFill/>
              <a:ln w="17450" cap="flat" cmpd="sng">
                <a:solidFill>
                  <a:srgbClr val="000000"/>
                </a:solidFill>
                <a:prstDash val="solid"/>
                <a:round/>
                <a:headEnd type="none" w="med" len="med"/>
                <a:tailEnd type="triangle" w="med" len="med"/>
              </a:ln>
            </p:spPr>
          </p:cxnSp>
          <p:sp>
            <p:nvSpPr>
              <p:cNvPr id="468" name="Google Shape;468;p49"/>
              <p:cNvSpPr/>
              <p:nvPr/>
            </p:nvSpPr>
            <p:spPr>
              <a:xfrm>
                <a:off x="1084" y="1736"/>
                <a:ext cx="880" cy="136"/>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400">
                    <a:solidFill>
                      <a:srgbClr val="000000"/>
                    </a:solidFill>
                    <a:latin typeface="Courier"/>
                    <a:ea typeface="Courier"/>
                    <a:cs typeface="Courier"/>
                    <a:sym typeface="Courier"/>
                  </a:rPr>
                  <a:t>insertCoins()</a:t>
                </a:r>
                <a:endParaRPr sz="1800" b="0">
                  <a:solidFill>
                    <a:schemeClr val="dk1"/>
                  </a:solidFill>
                  <a:latin typeface="Comic Sans MS"/>
                  <a:ea typeface="Comic Sans MS"/>
                  <a:cs typeface="Comic Sans MS"/>
                  <a:sym typeface="Comic Sans MS"/>
                </a:endParaRPr>
              </a:p>
            </p:txBody>
          </p:sp>
        </p:grpSp>
        <p:sp>
          <p:nvSpPr>
            <p:cNvPr id="469" name="Google Shape;469;p49"/>
            <p:cNvSpPr/>
            <p:nvPr/>
          </p:nvSpPr>
          <p:spPr>
            <a:xfrm>
              <a:off x="788" y="817"/>
              <a:ext cx="129" cy="376"/>
            </a:xfrm>
            <a:custGeom>
              <a:avLst/>
              <a:gdLst/>
              <a:ahLst/>
              <a:cxnLst/>
              <a:rect l="l" t="t" r="r" b="b"/>
              <a:pathLst>
                <a:path w="129" h="376" extrusionOk="0">
                  <a:moveTo>
                    <a:pt x="129" y="0"/>
                  </a:moveTo>
                  <a:lnTo>
                    <a:pt x="129" y="237"/>
                  </a:lnTo>
                  <a:lnTo>
                    <a:pt x="0" y="376"/>
                  </a:lnTo>
                </a:path>
              </a:pathLst>
            </a:custGeom>
            <a:noFill/>
            <a:ln w="174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cxnSp>
          <p:nvCxnSpPr>
            <p:cNvPr id="470" name="Google Shape;470;p49"/>
            <p:cNvCxnSpPr/>
            <p:nvPr/>
          </p:nvCxnSpPr>
          <p:spPr>
            <a:xfrm>
              <a:off x="917" y="1054"/>
              <a:ext cx="140" cy="139"/>
            </a:xfrm>
            <a:prstGeom prst="straightConnector1">
              <a:avLst/>
            </a:prstGeom>
            <a:noFill/>
            <a:ln w="17450" cap="flat" cmpd="sng">
              <a:solidFill>
                <a:srgbClr val="000000"/>
              </a:solidFill>
              <a:prstDash val="solid"/>
              <a:round/>
              <a:headEnd type="none" w="med" len="med"/>
              <a:tailEnd type="none" w="med" len="med"/>
            </a:ln>
          </p:spPr>
        </p:cxnSp>
        <p:cxnSp>
          <p:nvCxnSpPr>
            <p:cNvPr id="471" name="Google Shape;471;p49"/>
            <p:cNvCxnSpPr/>
            <p:nvPr/>
          </p:nvCxnSpPr>
          <p:spPr>
            <a:xfrm>
              <a:off x="788" y="924"/>
              <a:ext cx="269" cy="1"/>
            </a:xfrm>
            <a:prstGeom prst="straightConnector1">
              <a:avLst/>
            </a:prstGeom>
            <a:noFill/>
            <a:ln w="17450" cap="flat" cmpd="sng">
              <a:solidFill>
                <a:srgbClr val="000000"/>
              </a:solidFill>
              <a:prstDash val="solid"/>
              <a:round/>
              <a:headEnd type="none" w="med" len="med"/>
              <a:tailEnd type="none" w="med" len="med"/>
            </a:ln>
          </p:spPr>
        </p:cxnSp>
        <p:sp>
          <p:nvSpPr>
            <p:cNvPr id="472" name="Google Shape;472;p49"/>
            <p:cNvSpPr/>
            <p:nvPr/>
          </p:nvSpPr>
          <p:spPr>
            <a:xfrm>
              <a:off x="852" y="720"/>
              <a:ext cx="140" cy="140"/>
            </a:xfrm>
            <a:prstGeom prst="ellipse">
              <a:avLst/>
            </a:prstGeom>
            <a:solidFill>
              <a:srgbClr val="FFFFFF"/>
            </a:solidFill>
            <a:ln w="174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sp>
          <p:nvSpPr>
            <p:cNvPr id="473" name="Google Shape;473;p49"/>
            <p:cNvSpPr/>
            <p:nvPr/>
          </p:nvSpPr>
          <p:spPr>
            <a:xfrm>
              <a:off x="600" y="1220"/>
              <a:ext cx="609" cy="136"/>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400">
                  <a:solidFill>
                    <a:srgbClr val="000000"/>
                  </a:solidFill>
                  <a:latin typeface="Courier"/>
                  <a:ea typeface="Courier"/>
                  <a:cs typeface="Courier"/>
                  <a:sym typeface="Courier"/>
                </a:rPr>
                <a:t>Passenger</a:t>
              </a:r>
              <a:endParaRPr sz="1800" b="0">
                <a:solidFill>
                  <a:schemeClr val="dk1"/>
                </a:solidFill>
                <a:latin typeface="Comic Sans MS"/>
                <a:ea typeface="Comic Sans MS"/>
                <a:cs typeface="Comic Sans MS"/>
                <a:sym typeface="Comic Sans MS"/>
              </a:endParaRPr>
            </a:p>
          </p:txBody>
        </p:sp>
        <p:sp>
          <p:nvSpPr>
            <p:cNvPr id="474" name="Google Shape;474;p49"/>
            <p:cNvSpPr/>
            <p:nvPr/>
          </p:nvSpPr>
          <p:spPr>
            <a:xfrm>
              <a:off x="852" y="1484"/>
              <a:ext cx="129" cy="2526"/>
            </a:xfrm>
            <a:prstGeom prst="rect">
              <a:avLst/>
            </a:prstGeom>
            <a:solidFill>
              <a:schemeClr val="lt1"/>
            </a:solidFill>
            <a:ln w="174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grpSp>
          <p:nvGrpSpPr>
            <p:cNvPr id="475" name="Google Shape;475;p49"/>
            <p:cNvGrpSpPr/>
            <p:nvPr/>
          </p:nvGrpSpPr>
          <p:grpSpPr>
            <a:xfrm>
              <a:off x="1720" y="1075"/>
              <a:ext cx="1017" cy="3037"/>
              <a:chOff x="1648" y="1075"/>
              <a:chExt cx="1017" cy="3037"/>
            </a:xfrm>
          </p:grpSpPr>
          <p:sp>
            <p:nvSpPr>
              <p:cNvPr id="476" name="Google Shape;476;p49"/>
              <p:cNvSpPr/>
              <p:nvPr/>
            </p:nvSpPr>
            <p:spPr>
              <a:xfrm>
                <a:off x="1648" y="1075"/>
                <a:ext cx="1011" cy="247"/>
              </a:xfrm>
              <a:prstGeom prst="rect">
                <a:avLst/>
              </a:prstGeom>
              <a:noFill/>
              <a:ln w="174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sp>
            <p:nvSpPr>
              <p:cNvPr id="477" name="Google Shape;477;p49"/>
              <p:cNvSpPr/>
              <p:nvPr/>
            </p:nvSpPr>
            <p:spPr>
              <a:xfrm>
                <a:off x="1785" y="1155"/>
                <a:ext cx="880" cy="136"/>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400">
                    <a:solidFill>
                      <a:srgbClr val="000000"/>
                    </a:solidFill>
                    <a:latin typeface="Courier"/>
                    <a:ea typeface="Courier"/>
                    <a:cs typeface="Courier"/>
                    <a:sym typeface="Courier"/>
                  </a:rPr>
                  <a:t>TicketMachine</a:t>
                </a:r>
                <a:endParaRPr sz="1800" b="0">
                  <a:solidFill>
                    <a:schemeClr val="dk1"/>
                  </a:solidFill>
                  <a:latin typeface="Comic Sans MS"/>
                  <a:ea typeface="Comic Sans MS"/>
                  <a:cs typeface="Comic Sans MS"/>
                  <a:sym typeface="Comic Sans MS"/>
                </a:endParaRPr>
              </a:p>
            </p:txBody>
          </p:sp>
          <p:cxnSp>
            <p:nvCxnSpPr>
              <p:cNvPr id="478" name="Google Shape;478;p49"/>
              <p:cNvCxnSpPr/>
              <p:nvPr/>
            </p:nvCxnSpPr>
            <p:spPr>
              <a:xfrm>
                <a:off x="2154" y="1320"/>
                <a:ext cx="0" cy="2792"/>
              </a:xfrm>
              <a:prstGeom prst="straightConnector1">
                <a:avLst/>
              </a:prstGeom>
              <a:noFill/>
              <a:ln w="9525" cap="flat" cmpd="sng">
                <a:solidFill>
                  <a:schemeClr val="dk1"/>
                </a:solidFill>
                <a:prstDash val="dash"/>
                <a:round/>
                <a:headEnd type="none" w="med" len="med"/>
                <a:tailEnd type="none" w="med" len="med"/>
              </a:ln>
            </p:spPr>
          </p:cxnSp>
          <p:sp>
            <p:nvSpPr>
              <p:cNvPr id="479" name="Google Shape;479;p49"/>
              <p:cNvSpPr/>
              <p:nvPr/>
            </p:nvSpPr>
            <p:spPr>
              <a:xfrm>
                <a:off x="2084" y="1596"/>
                <a:ext cx="129" cy="326"/>
              </a:xfrm>
              <a:prstGeom prst="rect">
                <a:avLst/>
              </a:prstGeom>
              <a:solidFill>
                <a:schemeClr val="lt1"/>
              </a:solidFill>
              <a:ln w="174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sp>
            <p:nvSpPr>
              <p:cNvPr id="480" name="Google Shape;480;p49"/>
              <p:cNvSpPr/>
              <p:nvPr/>
            </p:nvSpPr>
            <p:spPr>
              <a:xfrm>
                <a:off x="2084" y="2276"/>
                <a:ext cx="129" cy="326"/>
              </a:xfrm>
              <a:prstGeom prst="rect">
                <a:avLst/>
              </a:prstGeom>
              <a:solidFill>
                <a:schemeClr val="lt1"/>
              </a:solidFill>
              <a:ln w="174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sp>
            <p:nvSpPr>
              <p:cNvPr id="481" name="Google Shape;481;p49"/>
              <p:cNvSpPr/>
              <p:nvPr/>
            </p:nvSpPr>
            <p:spPr>
              <a:xfrm>
                <a:off x="2084" y="2956"/>
                <a:ext cx="129" cy="326"/>
              </a:xfrm>
              <a:prstGeom prst="rect">
                <a:avLst/>
              </a:prstGeom>
              <a:solidFill>
                <a:schemeClr val="lt1"/>
              </a:solidFill>
              <a:ln w="174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sp>
            <p:nvSpPr>
              <p:cNvPr id="482" name="Google Shape;482;p49"/>
              <p:cNvSpPr/>
              <p:nvPr/>
            </p:nvSpPr>
            <p:spPr>
              <a:xfrm>
                <a:off x="2084" y="3636"/>
                <a:ext cx="129" cy="326"/>
              </a:xfrm>
              <a:prstGeom prst="rect">
                <a:avLst/>
              </a:prstGeom>
              <a:solidFill>
                <a:schemeClr val="lt1"/>
              </a:solidFill>
              <a:ln w="174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grpSp>
      </p:grpSp>
      <p:sp>
        <p:nvSpPr>
          <p:cNvPr id="483" name="Google Shape;483;p49"/>
          <p:cNvSpPr txBox="1"/>
          <p:nvPr/>
        </p:nvSpPr>
        <p:spPr>
          <a:xfrm>
            <a:off x="6113467" y="1420799"/>
            <a:ext cx="4046537" cy="5090637"/>
          </a:xfrm>
          <a:prstGeom prst="rect">
            <a:avLst/>
          </a:prstGeom>
          <a:noFill/>
          <a:ln>
            <a:noFill/>
          </a:ln>
        </p:spPr>
        <p:txBody>
          <a:bodyPr spcFirstLastPara="1" wrap="square" lIns="91425" tIns="45700" rIns="91425" bIns="45700" anchor="t" anchorCtr="0">
            <a:noAutofit/>
          </a:bodyPr>
          <a:lstStyle/>
          <a:p>
            <a:pPr marL="257175" marR="0" lvl="0" indent="-257175"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Used during requirements analysis</a:t>
            </a:r>
            <a:endParaRPr/>
          </a:p>
          <a:p>
            <a:pPr marL="557213" marR="0" lvl="1" indent="-214312" algn="l" rtl="0">
              <a:spcBef>
                <a:spcPts val="36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To refine use case descriptions</a:t>
            </a:r>
            <a:endParaRPr/>
          </a:p>
          <a:p>
            <a:pPr marL="557213" marR="0" lvl="1" indent="-214312" algn="l" rtl="0">
              <a:spcBef>
                <a:spcPts val="36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to find additional objects (“participating objects”)</a:t>
            </a:r>
            <a:endParaRPr/>
          </a:p>
          <a:p>
            <a:pPr marL="257175" marR="0" lvl="0" indent="-257175" algn="l" rtl="0">
              <a:spcBef>
                <a:spcPts val="4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Used during system design </a:t>
            </a:r>
            <a:endParaRPr/>
          </a:p>
          <a:p>
            <a:pPr marL="557213" marR="0" lvl="1" indent="-214312" algn="l" rtl="0">
              <a:spcBef>
                <a:spcPts val="36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to refine subsystem interfaces</a:t>
            </a:r>
            <a:endParaRPr/>
          </a:p>
          <a:p>
            <a:pPr marL="257175" marR="0" lvl="0" indent="-257175" algn="l" rtl="0">
              <a:spcBef>
                <a:spcPts val="400"/>
              </a:spcBef>
              <a:spcAft>
                <a:spcPts val="0"/>
              </a:spcAft>
              <a:buClr>
                <a:schemeClr val="dk1"/>
              </a:buClr>
              <a:buSzPts val="2000"/>
              <a:buFont typeface="Arial"/>
              <a:buChar char="•"/>
            </a:pPr>
            <a:r>
              <a:rPr lang="en-US" sz="2000" b="1" i="1">
                <a:solidFill>
                  <a:schemeClr val="dk1"/>
                </a:solidFill>
                <a:latin typeface="Calibri"/>
                <a:ea typeface="Calibri"/>
                <a:cs typeface="Calibri"/>
                <a:sym typeface="Calibri"/>
              </a:rPr>
              <a:t>Classes</a:t>
            </a:r>
            <a:r>
              <a:rPr lang="en-US" sz="2000">
                <a:solidFill>
                  <a:schemeClr val="dk1"/>
                </a:solidFill>
                <a:latin typeface="Calibri"/>
                <a:ea typeface="Calibri"/>
                <a:cs typeface="Calibri"/>
                <a:sym typeface="Calibri"/>
              </a:rPr>
              <a:t> are represented by columns</a:t>
            </a:r>
            <a:endParaRPr/>
          </a:p>
          <a:p>
            <a:pPr marL="257175" marR="0" lvl="0" indent="-257175" algn="l" rtl="0">
              <a:spcBef>
                <a:spcPts val="400"/>
              </a:spcBef>
              <a:spcAft>
                <a:spcPts val="0"/>
              </a:spcAft>
              <a:buClr>
                <a:schemeClr val="dk1"/>
              </a:buClr>
              <a:buSzPts val="2000"/>
              <a:buFont typeface="Arial"/>
              <a:buChar char="•"/>
            </a:pPr>
            <a:r>
              <a:rPr lang="en-US" sz="2000" b="1" i="1">
                <a:solidFill>
                  <a:schemeClr val="dk1"/>
                </a:solidFill>
                <a:latin typeface="Calibri"/>
                <a:ea typeface="Calibri"/>
                <a:cs typeface="Calibri"/>
                <a:sym typeface="Calibri"/>
              </a:rPr>
              <a:t>Messages</a:t>
            </a:r>
            <a:r>
              <a:rPr lang="en-US" sz="2000">
                <a:solidFill>
                  <a:schemeClr val="dk1"/>
                </a:solidFill>
                <a:latin typeface="Calibri"/>
                <a:ea typeface="Calibri"/>
                <a:cs typeface="Calibri"/>
                <a:sym typeface="Calibri"/>
              </a:rPr>
              <a:t> are represented by arrows</a:t>
            </a:r>
            <a:endParaRPr/>
          </a:p>
          <a:p>
            <a:pPr marL="257175" marR="0" lvl="0" indent="-257175" algn="l" rtl="0">
              <a:spcBef>
                <a:spcPts val="400"/>
              </a:spcBef>
              <a:spcAft>
                <a:spcPts val="0"/>
              </a:spcAft>
              <a:buClr>
                <a:schemeClr val="dk1"/>
              </a:buClr>
              <a:buSzPts val="2000"/>
              <a:buFont typeface="Arial"/>
              <a:buChar char="•"/>
            </a:pPr>
            <a:r>
              <a:rPr lang="en-US" sz="2000" b="1" i="1">
                <a:solidFill>
                  <a:schemeClr val="dk1"/>
                </a:solidFill>
                <a:latin typeface="Calibri"/>
                <a:ea typeface="Calibri"/>
                <a:cs typeface="Calibri"/>
                <a:sym typeface="Calibri"/>
              </a:rPr>
              <a:t>Activations</a:t>
            </a:r>
            <a:r>
              <a:rPr lang="en-US" sz="2000">
                <a:solidFill>
                  <a:schemeClr val="dk1"/>
                </a:solidFill>
                <a:latin typeface="Calibri"/>
                <a:ea typeface="Calibri"/>
                <a:cs typeface="Calibri"/>
                <a:sym typeface="Calibri"/>
              </a:rPr>
              <a:t> are represented by narrow rectangles</a:t>
            </a:r>
            <a:endParaRPr/>
          </a:p>
          <a:p>
            <a:pPr marL="257175" marR="0" lvl="0" indent="-257175" algn="l" rtl="0">
              <a:spcBef>
                <a:spcPts val="400"/>
              </a:spcBef>
              <a:spcAft>
                <a:spcPts val="0"/>
              </a:spcAft>
              <a:buClr>
                <a:schemeClr val="dk1"/>
              </a:buClr>
              <a:buSzPts val="2000"/>
              <a:buFont typeface="Arial"/>
              <a:buChar char="•"/>
            </a:pPr>
            <a:r>
              <a:rPr lang="en-US" sz="2000" b="1" i="1">
                <a:solidFill>
                  <a:schemeClr val="dk1"/>
                </a:solidFill>
                <a:latin typeface="Calibri"/>
                <a:ea typeface="Calibri"/>
                <a:cs typeface="Calibri"/>
                <a:sym typeface="Calibri"/>
              </a:rPr>
              <a:t>Lifelines</a:t>
            </a:r>
            <a:r>
              <a:rPr lang="en-US" sz="2000">
                <a:solidFill>
                  <a:schemeClr val="dk1"/>
                </a:solidFill>
                <a:latin typeface="Calibri"/>
                <a:ea typeface="Calibri"/>
                <a:cs typeface="Calibri"/>
                <a:sym typeface="Calibri"/>
              </a:rPr>
              <a:t> are represented by dashed lines</a:t>
            </a:r>
            <a:endParaRPr sz="2000">
              <a:solidFill>
                <a:schemeClr val="dk1"/>
              </a:solidFill>
              <a:latin typeface="Calibri"/>
              <a:ea typeface="Calibri"/>
              <a:cs typeface="Calibri"/>
              <a:sym typeface="Calibri"/>
            </a:endParaRPr>
          </a:p>
        </p:txBody>
      </p:sp>
      <p:sp>
        <p:nvSpPr>
          <p:cNvPr id="484" name="Google Shape;484;p49"/>
          <p:cNvSpPr txBox="1"/>
          <p:nvPr/>
        </p:nvSpPr>
        <p:spPr>
          <a:xfrm>
            <a:off x="1981200" y="291231"/>
            <a:ext cx="8229600" cy="121205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300"/>
              <a:buFont typeface="Calibri"/>
              <a:buNone/>
            </a:pPr>
            <a:r>
              <a:rPr lang="en-US" sz="3300">
                <a:solidFill>
                  <a:schemeClr val="dk1"/>
                </a:solidFill>
                <a:latin typeface="Calibri"/>
                <a:ea typeface="Calibri"/>
                <a:cs typeface="Calibri"/>
                <a:sym typeface="Calibri"/>
              </a:rPr>
              <a:t>Sequence Diagram Format</a:t>
            </a:r>
            <a:endParaRPr sz="33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489" name="Google Shape;489;p50"/>
          <p:cNvPicPr preferRelativeResize="0"/>
          <p:nvPr/>
        </p:nvPicPr>
        <p:blipFill rotWithShape="1">
          <a:blip r:embed="rId3">
            <a:alphaModFix/>
          </a:blip>
          <a:srcRect/>
          <a:stretch/>
        </p:blipFill>
        <p:spPr>
          <a:xfrm>
            <a:off x="457201" y="1674154"/>
            <a:ext cx="9677401" cy="5274969"/>
          </a:xfrm>
          <a:prstGeom prst="rect">
            <a:avLst/>
          </a:prstGeom>
          <a:noFill/>
          <a:ln>
            <a:noFill/>
          </a:ln>
        </p:spPr>
      </p:pic>
      <p:sp>
        <p:nvSpPr>
          <p:cNvPr id="490" name="Google Shape;490;p50"/>
          <p:cNvSpPr txBox="1">
            <a:spLocks noGrp="1"/>
          </p:cNvSpPr>
          <p:nvPr>
            <p:ph type="title" idx="4294967295"/>
          </p:nvPr>
        </p:nvSpPr>
        <p:spPr>
          <a:xfrm>
            <a:off x="1524000" y="291231"/>
            <a:ext cx="8229600" cy="121205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US"/>
              <a:t>EXAMPLE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51"/>
          <p:cNvSpPr txBox="1">
            <a:spLocks noGrp="1"/>
          </p:cNvSpPr>
          <p:nvPr>
            <p:ph type="title"/>
          </p:nvPr>
        </p:nvSpPr>
        <p:spPr>
          <a:xfrm>
            <a:off x="609600" y="291231"/>
            <a:ext cx="10972800" cy="121205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US"/>
              <a:t>STUDENT CLASSROOM PORTAL</a:t>
            </a:r>
            <a:endParaRPr/>
          </a:p>
        </p:txBody>
      </p:sp>
      <p:sp>
        <p:nvSpPr>
          <p:cNvPr id="496" name="Google Shape;496;p51"/>
          <p:cNvSpPr txBox="1">
            <a:spLocks noGrp="1"/>
          </p:cNvSpPr>
          <p:nvPr>
            <p:ph type="body" idx="1"/>
          </p:nvPr>
        </p:nvSpPr>
        <p:spPr>
          <a:xfrm>
            <a:off x="609600" y="1696883"/>
            <a:ext cx="10972800" cy="479940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600"/>
              <a:buNone/>
            </a:pPr>
            <a:r>
              <a:rPr lang="en-US" sz="3600"/>
              <a:t>REQUIREMENTS</a:t>
            </a:r>
            <a:endParaRPr/>
          </a:p>
          <a:p>
            <a:pPr marL="257175" lvl="0" indent="-257175" algn="l" rtl="0">
              <a:spcBef>
                <a:spcPts val="720"/>
              </a:spcBef>
              <a:spcAft>
                <a:spcPts val="0"/>
              </a:spcAft>
              <a:buClr>
                <a:schemeClr val="dk1"/>
              </a:buClr>
              <a:buSzPts val="3600"/>
              <a:buChar char="•"/>
            </a:pPr>
            <a:r>
              <a:rPr lang="en-US" sz="3600"/>
              <a:t>LOGIN</a:t>
            </a:r>
            <a:endParaRPr/>
          </a:p>
          <a:p>
            <a:pPr marL="257175" lvl="0" indent="-257175" algn="l" rtl="0">
              <a:spcBef>
                <a:spcPts val="720"/>
              </a:spcBef>
              <a:spcAft>
                <a:spcPts val="0"/>
              </a:spcAft>
              <a:buClr>
                <a:schemeClr val="dk1"/>
              </a:buClr>
              <a:buSzPts val="3600"/>
              <a:buChar char="•"/>
            </a:pPr>
            <a:r>
              <a:rPr lang="en-US" sz="3600"/>
              <a:t>VALIDATION IN DATABASE</a:t>
            </a:r>
            <a:endParaRPr/>
          </a:p>
          <a:p>
            <a:pPr marL="257175" lvl="0" indent="-257175" algn="l" rtl="0">
              <a:spcBef>
                <a:spcPts val="720"/>
              </a:spcBef>
              <a:spcAft>
                <a:spcPts val="0"/>
              </a:spcAft>
              <a:buClr>
                <a:schemeClr val="dk1"/>
              </a:buClr>
              <a:buSzPts val="3600"/>
              <a:buChar char="•"/>
            </a:pPr>
            <a:r>
              <a:rPr lang="en-US" sz="3600"/>
              <a:t>ROUTES TO CLASSROOM</a:t>
            </a:r>
            <a:endParaRPr/>
          </a:p>
          <a:p>
            <a:pPr marL="257175" lvl="0" indent="-257175" algn="l" rtl="0">
              <a:spcBef>
                <a:spcPts val="720"/>
              </a:spcBef>
              <a:spcAft>
                <a:spcPts val="0"/>
              </a:spcAft>
              <a:buClr>
                <a:schemeClr val="dk1"/>
              </a:buClr>
              <a:buSzPts val="3600"/>
              <a:buChar char="•"/>
            </a:pPr>
            <a:r>
              <a:rPr lang="en-US" sz="3600"/>
              <a:t>ATTENDANCE FORM</a:t>
            </a:r>
            <a:endParaRPr/>
          </a:p>
          <a:p>
            <a:pPr marL="257175" lvl="0" indent="-104775" algn="l" rtl="0">
              <a:spcBef>
                <a:spcPts val="480"/>
              </a:spcBef>
              <a:spcAft>
                <a:spcPts val="0"/>
              </a:spcAft>
              <a:buClr>
                <a:schemeClr val="dk1"/>
              </a:buClr>
              <a:buSzPts val="2400"/>
              <a:buNone/>
            </a:pPr>
            <a:endParaRPr/>
          </a:p>
          <a:p>
            <a:pPr marL="257175" lvl="0" indent="-104775" algn="l" rtl="0">
              <a:spcBef>
                <a:spcPts val="480"/>
              </a:spcBef>
              <a:spcAft>
                <a:spcPts val="0"/>
              </a:spcAft>
              <a:buClr>
                <a:schemeClr val="dk1"/>
              </a:buClr>
              <a:buSzPts val="2400"/>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pic>
        <p:nvPicPr>
          <p:cNvPr id="501" name="Google Shape;501;p52" descr="Sequence diagram for student | Download Scientific Diagram"/>
          <p:cNvPicPr preferRelativeResize="0"/>
          <p:nvPr/>
        </p:nvPicPr>
        <p:blipFill rotWithShape="1">
          <a:blip r:embed="rId3">
            <a:alphaModFix/>
          </a:blip>
          <a:srcRect/>
          <a:stretch/>
        </p:blipFill>
        <p:spPr>
          <a:xfrm>
            <a:off x="1447801" y="242411"/>
            <a:ext cx="8096251" cy="654510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53"/>
          <p:cNvSpPr txBox="1">
            <a:spLocks noGrp="1"/>
          </p:cNvSpPr>
          <p:nvPr>
            <p:ph type="title"/>
          </p:nvPr>
        </p:nvSpPr>
        <p:spPr>
          <a:xfrm>
            <a:off x="609600" y="291231"/>
            <a:ext cx="10972800" cy="121205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US"/>
              <a:t>Components</a:t>
            </a:r>
            <a:endParaRPr/>
          </a:p>
        </p:txBody>
      </p:sp>
      <p:sp>
        <p:nvSpPr>
          <p:cNvPr id="507" name="Google Shape;507;p53"/>
          <p:cNvSpPr txBox="1">
            <a:spLocks noGrp="1"/>
          </p:cNvSpPr>
          <p:nvPr>
            <p:ph type="body" idx="1"/>
          </p:nvPr>
        </p:nvSpPr>
        <p:spPr>
          <a:xfrm>
            <a:off x="609600" y="1696883"/>
            <a:ext cx="10972800" cy="4799407"/>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Clr>
                <a:schemeClr val="dk1"/>
              </a:buClr>
              <a:buSzPts val="2400"/>
              <a:buChar char="•"/>
            </a:pPr>
            <a:r>
              <a:rPr lang="en-US" b="1"/>
              <a:t>Actors</a:t>
            </a:r>
            <a:endParaRPr/>
          </a:p>
          <a:p>
            <a:pPr marL="257175" lvl="0" indent="-257175" algn="l" rtl="0">
              <a:spcBef>
                <a:spcPts val="480"/>
              </a:spcBef>
              <a:spcAft>
                <a:spcPts val="0"/>
              </a:spcAft>
              <a:buClr>
                <a:schemeClr val="dk1"/>
              </a:buClr>
              <a:buSzPts val="2400"/>
              <a:buChar char="•"/>
            </a:pPr>
            <a:r>
              <a:rPr lang="en-US" b="1"/>
              <a:t>Lifelines </a:t>
            </a:r>
            <a:endParaRPr b="1"/>
          </a:p>
          <a:p>
            <a:pPr marL="257175" lvl="0" indent="-257175" algn="l" rtl="0">
              <a:spcBef>
                <a:spcPts val="480"/>
              </a:spcBef>
              <a:spcAft>
                <a:spcPts val="0"/>
              </a:spcAft>
              <a:buClr>
                <a:schemeClr val="dk1"/>
              </a:buClr>
              <a:buSzPts val="2400"/>
              <a:buChar char="•"/>
            </a:pPr>
            <a:r>
              <a:rPr lang="en-US" b="1"/>
              <a:t>Messages :</a:t>
            </a:r>
            <a:endParaRPr/>
          </a:p>
          <a:p>
            <a:pPr marL="0" lvl="0" indent="0" algn="l" rtl="0">
              <a:spcBef>
                <a:spcPts val="480"/>
              </a:spcBef>
              <a:spcAft>
                <a:spcPts val="0"/>
              </a:spcAft>
              <a:buClr>
                <a:schemeClr val="dk1"/>
              </a:buClr>
              <a:buSzPts val="2400"/>
              <a:buNone/>
            </a:pPr>
            <a:r>
              <a:rPr lang="en-US" b="1"/>
              <a:t>                 Synchronous messages</a:t>
            </a:r>
            <a:endParaRPr/>
          </a:p>
          <a:p>
            <a:pPr marL="0" lvl="0" indent="0" algn="l" rtl="0">
              <a:spcBef>
                <a:spcPts val="480"/>
              </a:spcBef>
              <a:spcAft>
                <a:spcPts val="0"/>
              </a:spcAft>
              <a:buClr>
                <a:schemeClr val="dk1"/>
              </a:buClr>
              <a:buSzPts val="2400"/>
              <a:buNone/>
            </a:pPr>
            <a:r>
              <a:rPr lang="en-US" b="1"/>
              <a:t>                    Asynchronous Messages, </a:t>
            </a:r>
            <a:endParaRPr b="1"/>
          </a:p>
          <a:p>
            <a:pPr marL="0" lvl="0" indent="0" algn="l" rtl="0">
              <a:spcBef>
                <a:spcPts val="480"/>
              </a:spcBef>
              <a:spcAft>
                <a:spcPts val="0"/>
              </a:spcAft>
              <a:buClr>
                <a:schemeClr val="dk1"/>
              </a:buClr>
              <a:buSzPts val="2400"/>
              <a:buNone/>
            </a:pPr>
            <a:r>
              <a:rPr lang="en-US" b="1"/>
              <a:t>                   Create message, </a:t>
            </a:r>
            <a:endParaRPr b="1"/>
          </a:p>
          <a:p>
            <a:pPr marL="0" lvl="0" indent="0" algn="l" rtl="0">
              <a:spcBef>
                <a:spcPts val="480"/>
              </a:spcBef>
              <a:spcAft>
                <a:spcPts val="0"/>
              </a:spcAft>
              <a:buClr>
                <a:schemeClr val="dk1"/>
              </a:buClr>
              <a:buSzPts val="2400"/>
              <a:buNone/>
            </a:pPr>
            <a:r>
              <a:rPr lang="en-US" b="1"/>
              <a:t>                    Delete Message , </a:t>
            </a:r>
            <a:endParaRPr b="1"/>
          </a:p>
          <a:p>
            <a:pPr marL="0" lvl="0" indent="0" algn="l" rtl="0">
              <a:spcBef>
                <a:spcPts val="480"/>
              </a:spcBef>
              <a:spcAft>
                <a:spcPts val="0"/>
              </a:spcAft>
              <a:buClr>
                <a:schemeClr val="dk1"/>
              </a:buClr>
              <a:buSzPts val="2400"/>
              <a:buNone/>
            </a:pPr>
            <a:r>
              <a:rPr lang="en-US" b="1"/>
              <a:t>                    Self Message ,</a:t>
            </a:r>
            <a:endParaRPr b="1"/>
          </a:p>
          <a:p>
            <a:pPr marL="0" lvl="0" indent="0" algn="l" rtl="0">
              <a:spcBef>
                <a:spcPts val="480"/>
              </a:spcBef>
              <a:spcAft>
                <a:spcPts val="0"/>
              </a:spcAft>
              <a:buClr>
                <a:schemeClr val="dk1"/>
              </a:buClr>
              <a:buSzPts val="2400"/>
              <a:buNone/>
            </a:pPr>
            <a:r>
              <a:rPr lang="en-US" b="1"/>
              <a:t>                    Reply Message </a:t>
            </a:r>
            <a:endParaRPr b="1"/>
          </a:p>
          <a:p>
            <a:pPr marL="0" lvl="0" indent="0" algn="l" rtl="0">
              <a:spcBef>
                <a:spcPts val="480"/>
              </a:spcBef>
              <a:spcAft>
                <a:spcPts val="0"/>
              </a:spcAft>
              <a:buClr>
                <a:schemeClr val="dk1"/>
              </a:buClr>
              <a:buSzPts val="2400"/>
              <a:buNone/>
            </a:pPr>
            <a:r>
              <a:rPr lang="en-US" b="1"/>
              <a:t>                 </a:t>
            </a:r>
            <a:endParaRPr b="1"/>
          </a:p>
          <a:p>
            <a:pPr marL="257175" lvl="0" indent="-104775" algn="l" rtl="0">
              <a:spcBef>
                <a:spcPts val="480"/>
              </a:spcBef>
              <a:spcAft>
                <a:spcPts val="0"/>
              </a:spcAft>
              <a:buClr>
                <a:schemeClr val="dk1"/>
              </a:buClr>
              <a:buSzPts val="2400"/>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29522"/>
            <a:ext cx="10972800" cy="535474"/>
          </a:xfrm>
          <a:prstGeom prst="rect">
            <a:avLst/>
          </a:prstGeom>
        </p:spPr>
        <p:txBody>
          <a:bodyPr vert="horz" wrap="square" lIns="0" tIns="14675" rIns="0" bIns="0" rtlCol="0">
            <a:spAutoFit/>
          </a:bodyPr>
          <a:lstStyle/>
          <a:p>
            <a:pPr marL="127438">
              <a:spcBef>
                <a:spcPts val="116"/>
              </a:spcBef>
              <a:tabLst>
                <a:tab pos="10024337" algn="l"/>
              </a:tabLst>
            </a:pPr>
            <a:r>
              <a:rPr spc="-6" dirty="0"/>
              <a:t>Principles </a:t>
            </a:r>
            <a:r>
              <a:rPr dirty="0"/>
              <a:t>of</a:t>
            </a:r>
            <a:r>
              <a:rPr spc="-73" dirty="0"/>
              <a:t> </a:t>
            </a:r>
            <a:r>
              <a:rPr dirty="0"/>
              <a:t>OO</a:t>
            </a:r>
            <a:r>
              <a:rPr dirty="0">
                <a:latin typeface="Times New Roman"/>
                <a:cs typeface="Times New Roman"/>
              </a:rPr>
              <a:t>	</a:t>
            </a:r>
          </a:p>
        </p:txBody>
      </p:sp>
      <p:sp>
        <p:nvSpPr>
          <p:cNvPr id="3" name="object 3"/>
          <p:cNvSpPr txBox="1"/>
          <p:nvPr/>
        </p:nvSpPr>
        <p:spPr>
          <a:xfrm>
            <a:off x="715599" y="1487865"/>
            <a:ext cx="2892213" cy="3015640"/>
          </a:xfrm>
          <a:prstGeom prst="rect">
            <a:avLst/>
          </a:prstGeom>
        </p:spPr>
        <p:txBody>
          <a:bodyPr vert="horz" wrap="square" lIns="0" tIns="14675" rIns="0" bIns="0" rtlCol="0">
            <a:spAutoFit/>
          </a:bodyPr>
          <a:lstStyle/>
          <a:p>
            <a:pPr marL="478857" indent="-463410">
              <a:spcBef>
                <a:spcPts val="116"/>
              </a:spcBef>
              <a:buAutoNum type="arabicParenR"/>
              <a:tabLst>
                <a:tab pos="478857" algn="l"/>
              </a:tabLst>
            </a:pPr>
            <a:r>
              <a:rPr sz="2400" spc="-6" dirty="0">
                <a:solidFill>
                  <a:srgbClr val="363639"/>
                </a:solidFill>
                <a:latin typeface="Verdana"/>
                <a:cs typeface="Verdana"/>
              </a:rPr>
              <a:t>Abstraction</a:t>
            </a:r>
            <a:endParaRPr sz="2400">
              <a:latin typeface="Verdana"/>
              <a:cs typeface="Verdana"/>
            </a:endParaRPr>
          </a:p>
          <a:p>
            <a:pPr>
              <a:spcBef>
                <a:spcPts val="12"/>
              </a:spcBef>
              <a:buClr>
                <a:srgbClr val="363639"/>
              </a:buClr>
              <a:buFont typeface="Verdana"/>
              <a:buAutoNum type="arabicParenR"/>
            </a:pPr>
            <a:endParaRPr sz="3300">
              <a:latin typeface="Verdana"/>
              <a:cs typeface="Verdana"/>
            </a:endParaRPr>
          </a:p>
          <a:p>
            <a:pPr marL="478857" indent="-463410">
              <a:spcBef>
                <a:spcPts val="6"/>
              </a:spcBef>
              <a:buAutoNum type="arabicParenR"/>
              <a:tabLst>
                <a:tab pos="478857" algn="l"/>
              </a:tabLst>
            </a:pPr>
            <a:r>
              <a:rPr sz="2400" spc="-6" dirty="0">
                <a:solidFill>
                  <a:srgbClr val="363639"/>
                </a:solidFill>
                <a:latin typeface="Verdana"/>
                <a:cs typeface="Verdana"/>
              </a:rPr>
              <a:t>Encapsulation</a:t>
            </a:r>
            <a:endParaRPr sz="2400">
              <a:latin typeface="Verdana"/>
              <a:cs typeface="Verdana"/>
            </a:endParaRPr>
          </a:p>
          <a:p>
            <a:pPr>
              <a:spcBef>
                <a:spcPts val="6"/>
              </a:spcBef>
              <a:buClr>
                <a:srgbClr val="363639"/>
              </a:buClr>
              <a:buFont typeface="Verdana"/>
              <a:buAutoNum type="arabicParenR"/>
            </a:pPr>
            <a:endParaRPr sz="3300">
              <a:latin typeface="Verdana"/>
              <a:cs typeface="Verdana"/>
            </a:endParaRPr>
          </a:p>
          <a:p>
            <a:pPr marL="478857" indent="-463410">
              <a:buAutoNum type="arabicParenR"/>
              <a:tabLst>
                <a:tab pos="478857" algn="l"/>
              </a:tabLst>
            </a:pPr>
            <a:r>
              <a:rPr sz="2400" spc="-6" dirty="0">
                <a:solidFill>
                  <a:srgbClr val="363639"/>
                </a:solidFill>
                <a:latin typeface="Verdana"/>
                <a:cs typeface="Verdana"/>
              </a:rPr>
              <a:t>Modularity</a:t>
            </a:r>
            <a:endParaRPr sz="2400">
              <a:latin typeface="Verdana"/>
              <a:cs typeface="Verdana"/>
            </a:endParaRPr>
          </a:p>
          <a:p>
            <a:pPr>
              <a:spcBef>
                <a:spcPts val="6"/>
              </a:spcBef>
              <a:buClr>
                <a:srgbClr val="363639"/>
              </a:buClr>
              <a:buFont typeface="Verdana"/>
              <a:buAutoNum type="arabicParenR"/>
            </a:pPr>
            <a:endParaRPr sz="3300">
              <a:latin typeface="Verdana"/>
              <a:cs typeface="Verdana"/>
            </a:endParaRPr>
          </a:p>
          <a:p>
            <a:pPr marL="478857" indent="-463410">
              <a:buAutoNum type="arabicParenR"/>
              <a:tabLst>
                <a:tab pos="478857" algn="l"/>
              </a:tabLst>
            </a:pPr>
            <a:r>
              <a:rPr sz="2400" spc="-6" dirty="0">
                <a:solidFill>
                  <a:srgbClr val="363639"/>
                </a:solidFill>
                <a:latin typeface="Verdana"/>
                <a:cs typeface="Verdana"/>
              </a:rPr>
              <a:t>Hierarchy</a:t>
            </a:r>
            <a:endParaRPr sz="2400">
              <a:latin typeface="Verdana"/>
              <a:cs typeface="Verdana"/>
            </a:endParaRPr>
          </a:p>
        </p:txBody>
      </p:sp>
    </p:spTree>
    <p:extLst>
      <p:ext uri="{BB962C8B-B14F-4D97-AF65-F5344CB8AC3E}">
        <p14:creationId xmlns:p14="http://schemas.microsoft.com/office/powerpoint/2010/main" val="41486203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pic>
        <p:nvPicPr>
          <p:cNvPr id="512" name="Google Shape;512;p54" descr="https://media.geeksforgeeks.org/wp-content/cdn-uploads/seq5.png"/>
          <p:cNvPicPr preferRelativeResize="0"/>
          <p:nvPr/>
        </p:nvPicPr>
        <p:blipFill rotWithShape="1">
          <a:blip r:embed="rId3">
            <a:alphaModFix/>
          </a:blip>
          <a:srcRect/>
          <a:stretch/>
        </p:blipFill>
        <p:spPr>
          <a:xfrm>
            <a:off x="2057401" y="1050449"/>
            <a:ext cx="6619876" cy="5333048"/>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55"/>
          <p:cNvSpPr/>
          <p:nvPr/>
        </p:nvSpPr>
        <p:spPr>
          <a:xfrm>
            <a:off x="533402" y="1"/>
            <a:ext cx="11125200" cy="640143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4400">
                <a:solidFill>
                  <a:schemeClr val="dk1"/>
                </a:solidFill>
                <a:latin typeface="Calibri"/>
                <a:ea typeface="Calibri"/>
                <a:cs typeface="Calibri"/>
                <a:sym typeface="Calibri"/>
              </a:rPr>
              <a:t>Example: Emotion based music player:</a:t>
            </a:r>
            <a:endParaRPr/>
          </a:p>
          <a:p>
            <a:pPr marL="0" marR="0" lvl="0" indent="-152400" algn="l" rtl="0">
              <a:lnSpc>
                <a:spcPct val="150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Firstly the application is opened by the user.</a:t>
            </a:r>
            <a:endParaRPr/>
          </a:p>
          <a:p>
            <a:pPr marL="0" marR="0" lvl="0" indent="-152400" algn="l" rtl="0">
              <a:lnSpc>
                <a:spcPct val="150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The device then gets access to the web cam.</a:t>
            </a:r>
            <a:endParaRPr/>
          </a:p>
          <a:p>
            <a:pPr marL="0" marR="0" lvl="0" indent="-152400" algn="l" rtl="0">
              <a:lnSpc>
                <a:spcPct val="150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The webcam captures the image of the user.</a:t>
            </a:r>
            <a:endParaRPr/>
          </a:p>
          <a:p>
            <a:pPr marL="0" marR="0" lvl="0" indent="-152400" algn="l" rtl="0">
              <a:lnSpc>
                <a:spcPct val="150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The device uses algorithms to detect the face and predict the mood.</a:t>
            </a:r>
            <a:endParaRPr/>
          </a:p>
          <a:p>
            <a:pPr marL="0" marR="0" lvl="0" indent="-152400" algn="l" rtl="0">
              <a:lnSpc>
                <a:spcPct val="150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It then requests database for dictionary of possible moods.</a:t>
            </a:r>
            <a:endParaRPr/>
          </a:p>
          <a:p>
            <a:pPr marL="0" marR="0" lvl="0" indent="-152400" algn="l" rtl="0">
              <a:lnSpc>
                <a:spcPct val="150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The mood is retrieved from the database.</a:t>
            </a:r>
            <a:endParaRPr/>
          </a:p>
          <a:p>
            <a:pPr marL="0" marR="0" lvl="0" indent="-152400" algn="l" rtl="0">
              <a:lnSpc>
                <a:spcPct val="150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The mood is displayed to the user.</a:t>
            </a:r>
            <a:endParaRPr/>
          </a:p>
          <a:p>
            <a:pPr marL="0" marR="0" lvl="0" indent="-152400" algn="l" rtl="0">
              <a:lnSpc>
                <a:spcPct val="150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The music is requested from the database.</a:t>
            </a:r>
            <a:endParaRPr/>
          </a:p>
          <a:p>
            <a:pPr marL="0" marR="0" lvl="0" indent="-152400" algn="l" rtl="0">
              <a:lnSpc>
                <a:spcPct val="150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The playlist is generated and finally shown to the user.</a:t>
            </a:r>
            <a:endParaRPr sz="2400" b="0" i="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pic>
        <p:nvPicPr>
          <p:cNvPr id="522" name="Google Shape;522;p56" descr="https://media.geeksforgeeks.org/wp-content/cdn-uploads/seq19.png"/>
          <p:cNvPicPr preferRelativeResize="0"/>
          <p:nvPr/>
        </p:nvPicPr>
        <p:blipFill rotWithShape="1">
          <a:blip r:embed="rId3">
            <a:alphaModFix/>
          </a:blip>
          <a:srcRect/>
          <a:stretch/>
        </p:blipFill>
        <p:spPr>
          <a:xfrm>
            <a:off x="2286001" y="888841"/>
            <a:ext cx="8382000" cy="589867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pic>
        <p:nvPicPr>
          <p:cNvPr id="528" name="Google Shape;528;p57" descr="Unified Modeling Language: Online Movie Ticket Booking - Sequence ..."/>
          <p:cNvPicPr preferRelativeResize="0"/>
          <p:nvPr/>
        </p:nvPicPr>
        <p:blipFill rotWithShape="1">
          <a:blip r:embed="rId3">
            <a:alphaModFix/>
          </a:blip>
          <a:srcRect/>
          <a:stretch/>
        </p:blipFill>
        <p:spPr>
          <a:xfrm>
            <a:off x="1219200" y="90903"/>
            <a:ext cx="9753600" cy="7181435"/>
          </a:xfrm>
          <a:prstGeom prst="rect">
            <a:avLst/>
          </a:prstGeom>
          <a:noFill/>
          <a:ln>
            <a:noFill/>
          </a:ln>
        </p:spPr>
      </p:pic>
      <p:pic>
        <p:nvPicPr>
          <p:cNvPr id="529" name="Google Shape;529;p57" descr="Unified Modeling Language: Online Movie Ticket Booking - Sequence ..."/>
          <p:cNvPicPr preferRelativeResize="0"/>
          <p:nvPr/>
        </p:nvPicPr>
        <p:blipFill rotWithShape="1">
          <a:blip r:embed="rId3">
            <a:alphaModFix/>
          </a:blip>
          <a:srcRect/>
          <a:stretch/>
        </p:blipFill>
        <p:spPr>
          <a:xfrm>
            <a:off x="1371600" y="252511"/>
            <a:ext cx="9753600" cy="718143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58"/>
          <p:cNvSpPr txBox="1">
            <a:spLocks noGrp="1"/>
          </p:cNvSpPr>
          <p:nvPr>
            <p:ph type="title"/>
          </p:nvPr>
        </p:nvSpPr>
        <p:spPr>
          <a:xfrm>
            <a:off x="3181350" y="1030251"/>
            <a:ext cx="5200651" cy="101888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100"/>
              <a:buFont typeface="Arial"/>
              <a:buNone/>
            </a:pPr>
            <a:r>
              <a:rPr lang="en-US" sz="2100" b="1">
                <a:latin typeface="Arial"/>
                <a:ea typeface="Arial"/>
                <a:cs typeface="Arial"/>
                <a:sym typeface="Arial"/>
              </a:rPr>
              <a:t>      State Diagrams</a:t>
            </a:r>
            <a:br>
              <a:rPr lang="en-US" sz="2100" b="1">
                <a:latin typeface="Arial"/>
                <a:ea typeface="Arial"/>
                <a:cs typeface="Arial"/>
                <a:sym typeface="Arial"/>
              </a:rPr>
            </a:br>
            <a:r>
              <a:rPr lang="en-US" sz="2100" b="1">
                <a:latin typeface="Arial"/>
                <a:ea typeface="Arial"/>
                <a:cs typeface="Arial"/>
                <a:sym typeface="Arial"/>
              </a:rPr>
              <a:t>      </a:t>
            </a:r>
            <a:endParaRPr sz="1800" b="1"/>
          </a:p>
        </p:txBody>
      </p:sp>
      <p:sp>
        <p:nvSpPr>
          <p:cNvPr id="535" name="Google Shape;535;p58"/>
          <p:cNvSpPr txBox="1"/>
          <p:nvPr/>
        </p:nvSpPr>
        <p:spPr>
          <a:xfrm>
            <a:off x="381002" y="2242305"/>
            <a:ext cx="11430000" cy="1824049"/>
          </a:xfrm>
          <a:prstGeom prst="rect">
            <a:avLst/>
          </a:prstGeom>
          <a:noFill/>
          <a:ln>
            <a:noFill/>
          </a:ln>
        </p:spPr>
        <p:txBody>
          <a:bodyPr spcFirstLastPara="1" wrap="square" lIns="91425" tIns="45700" rIns="91425" bIns="45700" anchor="t" anchorCtr="0">
            <a:spAutoFit/>
          </a:bodyPr>
          <a:lstStyle/>
          <a:p>
            <a:pPr marL="257175" marR="0" lvl="0" indent="-257175" algn="l" rtl="0">
              <a:lnSpc>
                <a:spcPct val="70000"/>
              </a:lnSpc>
              <a:spcBef>
                <a:spcPts val="0"/>
              </a:spcBef>
              <a:spcAft>
                <a:spcPts val="0"/>
              </a:spcAft>
              <a:buNone/>
            </a:pPr>
            <a:r>
              <a:rPr lang="en-US" sz="3200">
                <a:solidFill>
                  <a:schemeClr val="dk1"/>
                </a:solidFill>
                <a:latin typeface="Calibri"/>
                <a:ea typeface="Calibri"/>
                <a:cs typeface="Calibri"/>
                <a:sym typeface="Calibri"/>
              </a:rPr>
              <a:t>State Diagrams show the sequences of states an object goes through during its life cycle in response to stimuli, together with its responses and actions; an abstraction of all possible behaviors.</a:t>
            </a:r>
            <a:endParaRPr/>
          </a:p>
          <a:p>
            <a:pPr marL="0" marR="0" lvl="0" indent="0" algn="l" rtl="0">
              <a:spcBef>
                <a:spcPts val="1600"/>
              </a:spcBef>
              <a:spcAft>
                <a:spcPts val="0"/>
              </a:spcAft>
              <a:buNone/>
            </a:pPr>
            <a:endParaRPr sz="3200">
              <a:solidFill>
                <a:schemeClr val="dk1"/>
              </a:solidFill>
              <a:latin typeface="Times New Roman"/>
              <a:ea typeface="Times New Roman"/>
              <a:cs typeface="Times New Roman"/>
              <a:sym typeface="Times New Roman"/>
            </a:endParaRPr>
          </a:p>
        </p:txBody>
      </p:sp>
      <p:sp>
        <p:nvSpPr>
          <p:cNvPr id="536" name="Google Shape;536;p58"/>
          <p:cNvSpPr/>
          <p:nvPr/>
        </p:nvSpPr>
        <p:spPr>
          <a:xfrm>
            <a:off x="5067301" y="4706819"/>
            <a:ext cx="733426" cy="303014"/>
          </a:xfrm>
          <a:prstGeom prst="flowChartAlternateProcess">
            <a:avLst/>
          </a:prstGeom>
          <a:no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Unpaid</a:t>
            </a:r>
            <a:endParaRPr/>
          </a:p>
        </p:txBody>
      </p:sp>
      <p:sp>
        <p:nvSpPr>
          <p:cNvPr id="537" name="Google Shape;537;p58"/>
          <p:cNvSpPr/>
          <p:nvPr/>
        </p:nvSpPr>
        <p:spPr>
          <a:xfrm>
            <a:off x="3952875" y="4757321"/>
            <a:ext cx="228601" cy="242411"/>
          </a:xfrm>
          <a:prstGeom prst="ellipse">
            <a:avLst/>
          </a:prstGeom>
          <a:solidFill>
            <a:schemeClr val="dk1"/>
          </a:solid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mic Sans MS"/>
              <a:ea typeface="Comic Sans MS"/>
              <a:cs typeface="Comic Sans MS"/>
              <a:sym typeface="Comic Sans MS"/>
            </a:endParaRPr>
          </a:p>
        </p:txBody>
      </p:sp>
      <p:sp>
        <p:nvSpPr>
          <p:cNvPr id="538" name="Google Shape;538;p58"/>
          <p:cNvSpPr/>
          <p:nvPr/>
        </p:nvSpPr>
        <p:spPr>
          <a:xfrm>
            <a:off x="8448675" y="4747221"/>
            <a:ext cx="228601" cy="242411"/>
          </a:xfrm>
          <a:prstGeom prst="ellipse">
            <a:avLst/>
          </a:prstGeom>
          <a:solidFill>
            <a:schemeClr val="accent1"/>
          </a:solid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sp>
        <p:nvSpPr>
          <p:cNvPr id="539" name="Google Shape;539;p58"/>
          <p:cNvSpPr/>
          <p:nvPr/>
        </p:nvSpPr>
        <p:spPr>
          <a:xfrm>
            <a:off x="8391526" y="4686618"/>
            <a:ext cx="342900" cy="363617"/>
          </a:xfrm>
          <a:prstGeom prst="ellipse">
            <a:avLst/>
          </a:prstGeom>
          <a:no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sp>
        <p:nvSpPr>
          <p:cNvPr id="540" name="Google Shape;540;p58"/>
          <p:cNvSpPr txBox="1"/>
          <p:nvPr/>
        </p:nvSpPr>
        <p:spPr>
          <a:xfrm>
            <a:off x="3752852" y="4242198"/>
            <a:ext cx="74294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Start</a:t>
            </a:r>
            <a:endParaRPr/>
          </a:p>
        </p:txBody>
      </p:sp>
      <p:sp>
        <p:nvSpPr>
          <p:cNvPr id="541" name="Google Shape;541;p58"/>
          <p:cNvSpPr txBox="1"/>
          <p:nvPr/>
        </p:nvSpPr>
        <p:spPr>
          <a:xfrm>
            <a:off x="8324850" y="4181595"/>
            <a:ext cx="112395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End</a:t>
            </a:r>
            <a:endParaRPr/>
          </a:p>
        </p:txBody>
      </p:sp>
      <p:sp>
        <p:nvSpPr>
          <p:cNvPr id="542" name="Google Shape;542;p58"/>
          <p:cNvSpPr/>
          <p:nvPr/>
        </p:nvSpPr>
        <p:spPr>
          <a:xfrm>
            <a:off x="6562727" y="4727020"/>
            <a:ext cx="742949" cy="303014"/>
          </a:xfrm>
          <a:prstGeom prst="flowChartAlternateProcess">
            <a:avLst/>
          </a:prstGeom>
          <a:no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Paid</a:t>
            </a:r>
            <a:endParaRPr/>
          </a:p>
        </p:txBody>
      </p:sp>
      <p:cxnSp>
        <p:nvCxnSpPr>
          <p:cNvPr id="543" name="Google Shape;543;p58"/>
          <p:cNvCxnSpPr/>
          <p:nvPr/>
        </p:nvCxnSpPr>
        <p:spPr>
          <a:xfrm>
            <a:off x="4210051" y="4848225"/>
            <a:ext cx="857250" cy="0"/>
          </a:xfrm>
          <a:prstGeom prst="straightConnector1">
            <a:avLst/>
          </a:prstGeom>
          <a:noFill/>
          <a:ln w="9525" cap="flat" cmpd="sng">
            <a:solidFill>
              <a:schemeClr val="dk1"/>
            </a:solidFill>
            <a:prstDash val="solid"/>
            <a:miter lim="800000"/>
            <a:headEnd type="none" w="med" len="med"/>
            <a:tailEnd type="triangle" w="med" len="med"/>
          </a:ln>
        </p:spPr>
      </p:cxnSp>
      <p:sp>
        <p:nvSpPr>
          <p:cNvPr id="544" name="Google Shape;544;p58"/>
          <p:cNvSpPr txBox="1"/>
          <p:nvPr/>
        </p:nvSpPr>
        <p:spPr>
          <a:xfrm>
            <a:off x="4152901" y="4969432"/>
            <a:ext cx="1040670" cy="25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dk1"/>
                </a:solidFill>
                <a:latin typeface="Times New Roman"/>
                <a:ea typeface="Times New Roman"/>
                <a:cs typeface="Times New Roman"/>
                <a:sym typeface="Times New Roman"/>
              </a:rPr>
              <a:t>Invoice  created</a:t>
            </a:r>
            <a:endParaRPr/>
          </a:p>
        </p:txBody>
      </p:sp>
      <p:cxnSp>
        <p:nvCxnSpPr>
          <p:cNvPr id="545" name="Google Shape;545;p58"/>
          <p:cNvCxnSpPr/>
          <p:nvPr/>
        </p:nvCxnSpPr>
        <p:spPr>
          <a:xfrm>
            <a:off x="5810252" y="4848225"/>
            <a:ext cx="742949" cy="0"/>
          </a:xfrm>
          <a:prstGeom prst="straightConnector1">
            <a:avLst/>
          </a:prstGeom>
          <a:noFill/>
          <a:ln w="9525" cap="flat" cmpd="sng">
            <a:solidFill>
              <a:schemeClr val="dk1"/>
            </a:solidFill>
            <a:prstDash val="solid"/>
            <a:miter lim="800000"/>
            <a:headEnd type="none" w="med" len="med"/>
            <a:tailEnd type="triangle" w="med" len="med"/>
          </a:ln>
        </p:spPr>
      </p:cxnSp>
      <p:sp>
        <p:nvSpPr>
          <p:cNvPr id="546" name="Google Shape;546;p58"/>
          <p:cNvSpPr txBox="1"/>
          <p:nvPr/>
        </p:nvSpPr>
        <p:spPr>
          <a:xfrm>
            <a:off x="5924553" y="4969432"/>
            <a:ext cx="962025" cy="25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dk1"/>
                </a:solidFill>
                <a:latin typeface="Times New Roman"/>
                <a:ea typeface="Times New Roman"/>
                <a:cs typeface="Times New Roman"/>
                <a:sym typeface="Times New Roman"/>
              </a:rPr>
              <a:t>paying</a:t>
            </a:r>
            <a:endParaRPr/>
          </a:p>
        </p:txBody>
      </p:sp>
      <p:cxnSp>
        <p:nvCxnSpPr>
          <p:cNvPr id="547" name="Google Shape;547;p58"/>
          <p:cNvCxnSpPr/>
          <p:nvPr/>
        </p:nvCxnSpPr>
        <p:spPr>
          <a:xfrm>
            <a:off x="7296151" y="4848225"/>
            <a:ext cx="1085851" cy="0"/>
          </a:xfrm>
          <a:prstGeom prst="straightConnector1">
            <a:avLst/>
          </a:prstGeom>
          <a:noFill/>
          <a:ln w="9525" cap="flat" cmpd="sng">
            <a:solidFill>
              <a:schemeClr val="dk1"/>
            </a:solidFill>
            <a:prstDash val="solid"/>
            <a:miter lim="800000"/>
            <a:headEnd type="none" w="med" len="med"/>
            <a:tailEnd type="triangle" w="med" len="med"/>
          </a:ln>
        </p:spPr>
      </p:cxnSp>
      <p:sp>
        <p:nvSpPr>
          <p:cNvPr id="548" name="Google Shape;548;p58"/>
          <p:cNvSpPr txBox="1"/>
          <p:nvPr/>
        </p:nvSpPr>
        <p:spPr>
          <a:xfrm>
            <a:off x="7296149" y="4969432"/>
            <a:ext cx="1188146" cy="25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dk1"/>
                </a:solidFill>
                <a:latin typeface="Times New Roman"/>
                <a:ea typeface="Times New Roman"/>
                <a:cs typeface="Times New Roman"/>
                <a:sym typeface="Times New Roman"/>
              </a:rPr>
              <a:t>Invoice destroying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59"/>
          <p:cNvSpPr txBox="1">
            <a:spLocks noGrp="1"/>
          </p:cNvSpPr>
          <p:nvPr>
            <p:ph type="title"/>
          </p:nvPr>
        </p:nvSpPr>
        <p:spPr>
          <a:xfrm>
            <a:off x="3810001" y="1212056"/>
            <a:ext cx="4857749" cy="60602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Arial"/>
              <a:buNone/>
            </a:pPr>
            <a:r>
              <a:rPr lang="en-US" sz="2400" b="1">
                <a:latin typeface="Arial"/>
                <a:ea typeface="Arial"/>
                <a:cs typeface="Arial"/>
                <a:sym typeface="Arial"/>
              </a:rPr>
              <a:t>Basic rules for</a:t>
            </a:r>
            <a:r>
              <a:rPr lang="en-US" sz="2400"/>
              <a:t> </a:t>
            </a:r>
            <a:r>
              <a:rPr lang="en-US" sz="2400" b="1">
                <a:latin typeface="Arial"/>
                <a:ea typeface="Arial"/>
                <a:cs typeface="Arial"/>
                <a:sym typeface="Arial"/>
              </a:rPr>
              <a:t>State Diagrams</a:t>
            </a:r>
            <a:endParaRPr/>
          </a:p>
        </p:txBody>
      </p:sp>
      <p:sp>
        <p:nvSpPr>
          <p:cNvPr id="554" name="Google Shape;554;p59"/>
          <p:cNvSpPr txBox="1">
            <a:spLocks noGrp="1"/>
          </p:cNvSpPr>
          <p:nvPr>
            <p:ph type="body" idx="1"/>
          </p:nvPr>
        </p:nvSpPr>
        <p:spPr>
          <a:xfrm>
            <a:off x="1752602" y="1757482"/>
            <a:ext cx="9296400" cy="4363403"/>
          </a:xfrm>
          <a:prstGeom prst="rect">
            <a:avLst/>
          </a:prstGeom>
          <a:noFill/>
          <a:ln>
            <a:noFill/>
          </a:ln>
        </p:spPr>
        <p:txBody>
          <a:bodyPr spcFirstLastPara="1" wrap="square" lIns="91425" tIns="45700" rIns="91425" bIns="45700" anchor="t" anchorCtr="0">
            <a:normAutofit/>
          </a:bodyPr>
          <a:lstStyle/>
          <a:p>
            <a:pPr marL="257175" lvl="0" indent="-257175" algn="l" rtl="0">
              <a:lnSpc>
                <a:spcPct val="80000"/>
              </a:lnSpc>
              <a:spcBef>
                <a:spcPts val="0"/>
              </a:spcBef>
              <a:spcAft>
                <a:spcPts val="0"/>
              </a:spcAft>
              <a:buClr>
                <a:schemeClr val="dk1"/>
              </a:buClr>
              <a:buSzPts val="1350"/>
              <a:buFont typeface="Calibri"/>
              <a:buNone/>
            </a:pPr>
            <a:endParaRPr sz="1350"/>
          </a:p>
          <a:p>
            <a:pPr marL="257175" lvl="0" indent="-257175" algn="l" rtl="0">
              <a:lnSpc>
                <a:spcPct val="80000"/>
              </a:lnSpc>
              <a:spcBef>
                <a:spcPts val="360"/>
              </a:spcBef>
              <a:spcAft>
                <a:spcPts val="0"/>
              </a:spcAft>
              <a:buClr>
                <a:schemeClr val="dk1"/>
              </a:buClr>
              <a:buSzPts val="1800"/>
              <a:buChar char="•"/>
            </a:pPr>
            <a:r>
              <a:rPr lang="en-US" sz="1800"/>
              <a:t>Draw only one object's chart at a time.</a:t>
            </a:r>
            <a:endParaRPr/>
          </a:p>
          <a:p>
            <a:pPr marL="257175" lvl="0" indent="-142875" algn="l" rtl="0">
              <a:lnSpc>
                <a:spcPct val="80000"/>
              </a:lnSpc>
              <a:spcBef>
                <a:spcPts val="360"/>
              </a:spcBef>
              <a:spcAft>
                <a:spcPts val="0"/>
              </a:spcAft>
              <a:buClr>
                <a:schemeClr val="dk1"/>
              </a:buClr>
              <a:buSzPts val="1800"/>
              <a:buNone/>
            </a:pPr>
            <a:endParaRPr sz="1800"/>
          </a:p>
          <a:p>
            <a:pPr marL="257175" lvl="0" indent="-257175" algn="l" rtl="0">
              <a:lnSpc>
                <a:spcPct val="80000"/>
              </a:lnSpc>
              <a:spcBef>
                <a:spcPts val="360"/>
              </a:spcBef>
              <a:spcAft>
                <a:spcPts val="0"/>
              </a:spcAft>
              <a:buClr>
                <a:schemeClr val="dk1"/>
              </a:buClr>
              <a:buSzPts val="1800"/>
              <a:buChar char="•"/>
            </a:pPr>
            <a:r>
              <a:rPr lang="en-US" sz="1800"/>
              <a:t>A state is drawn as a box with rounded corners. </a:t>
            </a:r>
            <a:endParaRPr/>
          </a:p>
          <a:p>
            <a:pPr marL="257175" lvl="0" indent="-142875" algn="l" rtl="0">
              <a:lnSpc>
                <a:spcPct val="80000"/>
              </a:lnSpc>
              <a:spcBef>
                <a:spcPts val="360"/>
              </a:spcBef>
              <a:spcAft>
                <a:spcPts val="0"/>
              </a:spcAft>
              <a:buClr>
                <a:schemeClr val="dk1"/>
              </a:buClr>
              <a:buSzPts val="1800"/>
              <a:buNone/>
            </a:pPr>
            <a:endParaRPr sz="1800"/>
          </a:p>
          <a:p>
            <a:pPr marL="257175" lvl="0" indent="-257175" algn="l" rtl="0">
              <a:lnSpc>
                <a:spcPct val="80000"/>
              </a:lnSpc>
              <a:spcBef>
                <a:spcPts val="360"/>
              </a:spcBef>
              <a:spcAft>
                <a:spcPts val="0"/>
              </a:spcAft>
              <a:buClr>
                <a:schemeClr val="dk1"/>
              </a:buClr>
              <a:buSzPts val="1800"/>
              <a:buChar char="•"/>
            </a:pPr>
            <a:r>
              <a:rPr lang="en-US" sz="1800"/>
              <a:t>From each state draw an arrow to another state if the object can change from one to the other in one step.</a:t>
            </a:r>
            <a:endParaRPr/>
          </a:p>
          <a:p>
            <a:pPr marL="257175" lvl="0" indent="-257175" algn="l" rtl="0">
              <a:lnSpc>
                <a:spcPct val="80000"/>
              </a:lnSpc>
              <a:spcBef>
                <a:spcPts val="360"/>
              </a:spcBef>
              <a:spcAft>
                <a:spcPts val="0"/>
              </a:spcAft>
              <a:buClr>
                <a:schemeClr val="dk1"/>
              </a:buClr>
              <a:buSzPts val="1800"/>
              <a:buFont typeface="Calibri"/>
              <a:buNone/>
            </a:pPr>
            <a:r>
              <a:rPr lang="en-US" sz="1800"/>
              <a:t> </a:t>
            </a:r>
            <a:endParaRPr/>
          </a:p>
          <a:p>
            <a:pPr marL="257175" lvl="0" indent="-257175" algn="l" rtl="0">
              <a:lnSpc>
                <a:spcPct val="80000"/>
              </a:lnSpc>
              <a:spcBef>
                <a:spcPts val="360"/>
              </a:spcBef>
              <a:spcAft>
                <a:spcPts val="0"/>
              </a:spcAft>
              <a:buClr>
                <a:schemeClr val="dk1"/>
              </a:buClr>
              <a:buSzPts val="1800"/>
              <a:buChar char="•"/>
            </a:pPr>
            <a:r>
              <a:rPr lang="en-US" sz="1800"/>
              <a:t>Label the arrow with the event that causes it. </a:t>
            </a:r>
            <a:endParaRPr/>
          </a:p>
          <a:p>
            <a:pPr marL="257175" lvl="0" indent="-142875" algn="l" rtl="0">
              <a:lnSpc>
                <a:spcPct val="80000"/>
              </a:lnSpc>
              <a:spcBef>
                <a:spcPts val="360"/>
              </a:spcBef>
              <a:spcAft>
                <a:spcPts val="0"/>
              </a:spcAft>
              <a:buClr>
                <a:schemeClr val="dk1"/>
              </a:buClr>
              <a:buSzPts val="1800"/>
              <a:buNone/>
            </a:pPr>
            <a:endParaRPr sz="1800"/>
          </a:p>
          <a:p>
            <a:pPr marL="257175" lvl="0" indent="-257175" algn="l" rtl="0">
              <a:lnSpc>
                <a:spcPct val="80000"/>
              </a:lnSpc>
              <a:spcBef>
                <a:spcPts val="360"/>
              </a:spcBef>
              <a:spcAft>
                <a:spcPts val="0"/>
              </a:spcAft>
              <a:buClr>
                <a:schemeClr val="dk1"/>
              </a:buClr>
              <a:buSzPts val="1800"/>
              <a:buChar char="•"/>
            </a:pPr>
            <a:r>
              <a:rPr lang="en-US" sz="1800"/>
              <a:t>Show the initial state by drawing an arrow from a black filled circle to the initial state. </a:t>
            </a:r>
            <a:endParaRPr/>
          </a:p>
          <a:p>
            <a:pPr marL="257175" lvl="0" indent="-142875" algn="l" rtl="0">
              <a:lnSpc>
                <a:spcPct val="80000"/>
              </a:lnSpc>
              <a:spcBef>
                <a:spcPts val="360"/>
              </a:spcBef>
              <a:spcAft>
                <a:spcPts val="0"/>
              </a:spcAft>
              <a:buClr>
                <a:schemeClr val="dk1"/>
              </a:buClr>
              <a:buSzPts val="1800"/>
              <a:buNone/>
            </a:pPr>
            <a:endParaRPr sz="1800"/>
          </a:p>
          <a:p>
            <a:pPr marL="257175" lvl="0" indent="-257175" algn="l" rtl="0">
              <a:lnSpc>
                <a:spcPct val="80000"/>
              </a:lnSpc>
              <a:spcBef>
                <a:spcPts val="360"/>
              </a:spcBef>
              <a:spcAft>
                <a:spcPts val="0"/>
              </a:spcAft>
              <a:buClr>
                <a:schemeClr val="dk1"/>
              </a:buClr>
              <a:buSzPts val="1800"/>
              <a:buChar char="•"/>
            </a:pPr>
            <a:r>
              <a:rPr lang="en-US" sz="1800"/>
              <a:t>Show the end state by drawing an arrow to a circle with a filled circle inside it. </a:t>
            </a:r>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pic>
        <p:nvPicPr>
          <p:cNvPr id="559" name="Google Shape;559;p60"/>
          <p:cNvPicPr preferRelativeResize="0"/>
          <p:nvPr/>
        </p:nvPicPr>
        <p:blipFill rotWithShape="1">
          <a:blip r:embed="rId3">
            <a:alphaModFix/>
          </a:blip>
          <a:srcRect/>
          <a:stretch/>
        </p:blipFill>
        <p:spPr>
          <a:xfrm>
            <a:off x="1600202" y="808039"/>
            <a:ext cx="6677026" cy="533304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pic>
        <p:nvPicPr>
          <p:cNvPr id="564" name="Google Shape;564;p61"/>
          <p:cNvPicPr preferRelativeResize="0"/>
          <p:nvPr/>
        </p:nvPicPr>
        <p:blipFill rotWithShape="1">
          <a:blip r:embed="rId3">
            <a:alphaModFix/>
          </a:blip>
          <a:srcRect/>
          <a:stretch/>
        </p:blipFill>
        <p:spPr>
          <a:xfrm>
            <a:off x="914400" y="969645"/>
            <a:ext cx="10363200" cy="5413852"/>
          </a:xfrm>
          <a:prstGeom prst="rect">
            <a:avLst/>
          </a:prstGeom>
          <a:noFill/>
          <a:ln>
            <a:noFill/>
          </a:ln>
        </p:spPr>
      </p:pic>
      <p:sp>
        <p:nvSpPr>
          <p:cNvPr id="565" name="Google Shape;565;p61"/>
          <p:cNvSpPr/>
          <p:nvPr/>
        </p:nvSpPr>
        <p:spPr>
          <a:xfrm>
            <a:off x="6096001" y="323215"/>
            <a:ext cx="4750018" cy="39164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5F6368"/>
                </a:solidFill>
                <a:latin typeface="arial"/>
                <a:ea typeface="arial"/>
                <a:cs typeface="arial"/>
                <a:sym typeface="arial"/>
              </a:rPr>
              <a:t>state diagram</a:t>
            </a:r>
            <a:r>
              <a:rPr lang="en-US" sz="1800">
                <a:solidFill>
                  <a:srgbClr val="4D5156"/>
                </a:solidFill>
                <a:latin typeface="arial"/>
                <a:ea typeface="arial"/>
                <a:cs typeface="arial"/>
                <a:sym typeface="arial"/>
              </a:rPr>
              <a:t>, state machine or </a:t>
            </a:r>
            <a:r>
              <a:rPr lang="en-US" sz="1800" b="1">
                <a:solidFill>
                  <a:srgbClr val="5F6368"/>
                </a:solidFill>
                <a:latin typeface="arial"/>
                <a:ea typeface="arial"/>
                <a:cs typeface="arial"/>
                <a:sym typeface="arial"/>
              </a:rPr>
              <a:t>state chart</a:t>
            </a:r>
            <a:endParaRPr sz="1800">
              <a:solidFill>
                <a:schemeClr val="dk1"/>
              </a:solidFill>
              <a:latin typeface="Comic Sans MS"/>
              <a:ea typeface="Comic Sans MS"/>
              <a:cs typeface="Comic Sans MS"/>
              <a:sym typeface="Comic Sans M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62"/>
          <p:cNvSpPr/>
          <p:nvPr/>
        </p:nvSpPr>
        <p:spPr>
          <a:xfrm>
            <a:off x="457201" y="2"/>
            <a:ext cx="11734800" cy="68864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Here is just an example of how an online ordering system might look like :</a:t>
            </a:r>
            <a:endParaRPr/>
          </a:p>
          <a:p>
            <a:pPr marL="0" marR="0" lvl="0" indent="-203200" algn="l" rtl="0">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On the event of an order being received, we transit from our initial state to Unprocessed order state.</a:t>
            </a:r>
            <a:endParaRPr/>
          </a:p>
          <a:p>
            <a:pPr marL="0" marR="0" lvl="0" indent="-203200" algn="l" rtl="0">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The unprocessed order is then checked.</a:t>
            </a:r>
            <a:endParaRPr/>
          </a:p>
          <a:p>
            <a:pPr marL="0" marR="0" lvl="0" indent="-203200" algn="l" rtl="0">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If the order is rejected, we transit to the Rejected Order state.</a:t>
            </a:r>
            <a:endParaRPr/>
          </a:p>
          <a:p>
            <a:pPr marL="0" marR="0" lvl="0" indent="-203200" algn="l" rtl="0">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If the order is accepted and we have the items available we transit to the fulfilled order state.</a:t>
            </a:r>
            <a:endParaRPr/>
          </a:p>
          <a:p>
            <a:pPr marL="0" marR="0" lvl="0" indent="-203200" algn="l" rtl="0">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However if the items are not available we transit to the Pending Order state.</a:t>
            </a:r>
            <a:endParaRPr/>
          </a:p>
          <a:p>
            <a:pPr marL="0" marR="0" lvl="0" indent="-203200" algn="l" rtl="0">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After the order is fulfilled, we transit to the final state. In this example, we merge the two states i.e. Fulfilled order and Rejected order into one final state.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pic>
        <p:nvPicPr>
          <p:cNvPr id="575" name="Google Shape;575;p63" descr="UML-State-Diagram"/>
          <p:cNvPicPr preferRelativeResize="0"/>
          <p:nvPr/>
        </p:nvPicPr>
        <p:blipFill rotWithShape="1">
          <a:blip r:embed="rId3">
            <a:alphaModFix/>
          </a:blip>
          <a:srcRect/>
          <a:stretch/>
        </p:blipFill>
        <p:spPr>
          <a:xfrm>
            <a:off x="2286002" y="404019"/>
            <a:ext cx="6962775" cy="6474402"/>
          </a:xfrm>
          <a:prstGeom prst="rect">
            <a:avLst/>
          </a:prstGeom>
          <a:noFill/>
          <a:ln>
            <a:noFill/>
          </a:ln>
        </p:spPr>
      </p:pic>
      <p:sp>
        <p:nvSpPr>
          <p:cNvPr id="576" name="Google Shape;576;p63"/>
          <p:cNvSpPr/>
          <p:nvPr/>
        </p:nvSpPr>
        <p:spPr>
          <a:xfrm>
            <a:off x="6705602" y="565626"/>
            <a:ext cx="1938350" cy="39164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omic Sans MS"/>
                <a:ea typeface="Comic Sans MS"/>
                <a:cs typeface="Comic Sans MS"/>
                <a:sym typeface="Comic Sans MS"/>
              </a:rPr>
              <a:t>State Diagrams </a:t>
            </a:r>
            <a:endParaRPr sz="1800">
              <a:solidFill>
                <a:schemeClr val="dk1"/>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29522"/>
            <a:ext cx="10972800" cy="535474"/>
          </a:xfrm>
          <a:prstGeom prst="rect">
            <a:avLst/>
          </a:prstGeom>
        </p:spPr>
        <p:txBody>
          <a:bodyPr vert="horz" wrap="square" lIns="0" tIns="14675" rIns="0" bIns="0" rtlCol="0">
            <a:spAutoFit/>
          </a:bodyPr>
          <a:lstStyle/>
          <a:p>
            <a:pPr marL="127438">
              <a:spcBef>
                <a:spcPts val="116"/>
              </a:spcBef>
              <a:tabLst>
                <a:tab pos="10024337" algn="l"/>
              </a:tabLst>
            </a:pPr>
            <a:r>
              <a:rPr spc="-6" dirty="0"/>
              <a:t>Abstraction</a:t>
            </a:r>
            <a:r>
              <a:rPr spc="-6" dirty="0">
                <a:latin typeface="Times New Roman"/>
                <a:cs typeface="Times New Roman"/>
              </a:rPr>
              <a:t>	</a:t>
            </a:r>
          </a:p>
        </p:txBody>
      </p:sp>
      <p:sp>
        <p:nvSpPr>
          <p:cNvPr id="3" name="object 3"/>
          <p:cNvSpPr txBox="1"/>
          <p:nvPr/>
        </p:nvSpPr>
        <p:spPr>
          <a:xfrm>
            <a:off x="715602" y="1487866"/>
            <a:ext cx="10750127" cy="1999977"/>
          </a:xfrm>
          <a:prstGeom prst="rect">
            <a:avLst/>
          </a:prstGeom>
        </p:spPr>
        <p:txBody>
          <a:bodyPr vert="horz" wrap="square" lIns="0" tIns="14675" rIns="0" bIns="0" rtlCol="0">
            <a:spAutoFit/>
          </a:bodyPr>
          <a:lstStyle/>
          <a:p>
            <a:pPr marL="15447" marR="989381">
              <a:spcBef>
                <a:spcPts val="116"/>
              </a:spcBef>
            </a:pPr>
            <a:r>
              <a:rPr sz="2400" dirty="0">
                <a:solidFill>
                  <a:srgbClr val="363639"/>
                </a:solidFill>
                <a:latin typeface="Verdana"/>
                <a:cs typeface="Verdana"/>
              </a:rPr>
              <a:t>A </a:t>
            </a:r>
            <a:r>
              <a:rPr sz="2400" spc="-6" dirty="0">
                <a:solidFill>
                  <a:srgbClr val="363639"/>
                </a:solidFill>
                <a:latin typeface="Verdana"/>
                <a:cs typeface="Verdana"/>
              </a:rPr>
              <a:t>model that includes </a:t>
            </a:r>
            <a:r>
              <a:rPr sz="2400" spc="-6" dirty="0">
                <a:solidFill>
                  <a:srgbClr val="575077"/>
                </a:solidFill>
                <a:latin typeface="Verdana"/>
                <a:cs typeface="Verdana"/>
              </a:rPr>
              <a:t>most important </a:t>
            </a:r>
            <a:r>
              <a:rPr sz="2400" spc="-6" dirty="0">
                <a:solidFill>
                  <a:srgbClr val="363639"/>
                </a:solidFill>
                <a:latin typeface="Verdana"/>
                <a:cs typeface="Verdana"/>
              </a:rPr>
              <a:t>aspects of </a:t>
            </a:r>
            <a:r>
              <a:rPr sz="2400" dirty="0">
                <a:solidFill>
                  <a:srgbClr val="363639"/>
                </a:solidFill>
                <a:latin typeface="Verdana"/>
                <a:cs typeface="Verdana"/>
              </a:rPr>
              <a:t>a </a:t>
            </a:r>
            <a:r>
              <a:rPr sz="2400" spc="-6" dirty="0">
                <a:solidFill>
                  <a:srgbClr val="363639"/>
                </a:solidFill>
                <a:latin typeface="Verdana"/>
                <a:cs typeface="Verdana"/>
              </a:rPr>
              <a:t>given  system while ignoring </a:t>
            </a:r>
            <a:r>
              <a:rPr sz="2400" spc="-6" dirty="0">
                <a:solidFill>
                  <a:srgbClr val="575077"/>
                </a:solidFill>
                <a:latin typeface="Verdana"/>
                <a:cs typeface="Verdana"/>
              </a:rPr>
              <a:t>less important</a:t>
            </a:r>
            <a:r>
              <a:rPr sz="2400" spc="-18" dirty="0">
                <a:solidFill>
                  <a:srgbClr val="575077"/>
                </a:solidFill>
                <a:latin typeface="Verdana"/>
                <a:cs typeface="Verdana"/>
              </a:rPr>
              <a:t> </a:t>
            </a:r>
            <a:r>
              <a:rPr sz="2400" spc="-6" dirty="0">
                <a:solidFill>
                  <a:srgbClr val="363639"/>
                </a:solidFill>
                <a:latin typeface="Verdana"/>
                <a:cs typeface="Verdana"/>
              </a:rPr>
              <a:t>details.</a:t>
            </a:r>
            <a:endParaRPr sz="2400">
              <a:latin typeface="Verdana"/>
              <a:cs typeface="Verdana"/>
            </a:endParaRPr>
          </a:p>
          <a:p>
            <a:pPr>
              <a:spcBef>
                <a:spcPts val="12"/>
              </a:spcBef>
            </a:pPr>
            <a:endParaRPr sz="3300">
              <a:latin typeface="Verdana"/>
              <a:cs typeface="Verdana"/>
            </a:endParaRPr>
          </a:p>
          <a:p>
            <a:pPr marL="15447" marR="6179">
              <a:spcBef>
                <a:spcPts val="6"/>
              </a:spcBef>
            </a:pPr>
            <a:r>
              <a:rPr sz="2400" spc="-6" dirty="0">
                <a:solidFill>
                  <a:srgbClr val="363639"/>
                </a:solidFill>
                <a:latin typeface="Verdana"/>
                <a:cs typeface="Verdana"/>
              </a:rPr>
              <a:t>Abstraction allows us to manage complexity </a:t>
            </a:r>
            <a:r>
              <a:rPr sz="2400" dirty="0">
                <a:solidFill>
                  <a:srgbClr val="363639"/>
                </a:solidFill>
                <a:latin typeface="Verdana"/>
                <a:cs typeface="Verdana"/>
              </a:rPr>
              <a:t>by </a:t>
            </a:r>
            <a:r>
              <a:rPr sz="2400" spc="-6" dirty="0">
                <a:solidFill>
                  <a:srgbClr val="363639"/>
                </a:solidFill>
                <a:latin typeface="Verdana"/>
                <a:cs typeface="Verdana"/>
              </a:rPr>
              <a:t>concentrating  on essential characteristics that makes an entity different from  others.</a:t>
            </a:r>
            <a:endParaRPr sz="2400">
              <a:latin typeface="Verdana"/>
              <a:cs typeface="Verdana"/>
            </a:endParaRPr>
          </a:p>
        </p:txBody>
      </p:sp>
      <p:sp>
        <p:nvSpPr>
          <p:cNvPr id="4" name="object 4"/>
          <p:cNvSpPr/>
          <p:nvPr/>
        </p:nvSpPr>
        <p:spPr>
          <a:xfrm>
            <a:off x="4689857" y="3879387"/>
            <a:ext cx="2127503" cy="190535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94079" y="3965040"/>
            <a:ext cx="2183384" cy="193928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042400" y="4214724"/>
            <a:ext cx="1939883" cy="1481941"/>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1795609" y="5790949"/>
            <a:ext cx="7161107" cy="775721"/>
          </a:xfrm>
          <a:prstGeom prst="rect">
            <a:avLst/>
          </a:prstGeom>
        </p:spPr>
        <p:txBody>
          <a:bodyPr vert="horz" wrap="square" lIns="0" tIns="84959" rIns="0" bIns="0" rtlCol="0">
            <a:spAutoFit/>
          </a:bodyPr>
          <a:lstStyle/>
          <a:p>
            <a:pPr marL="15447">
              <a:spcBef>
                <a:spcPts val="669"/>
              </a:spcBef>
            </a:pPr>
            <a:r>
              <a:rPr sz="1700" spc="-6" dirty="0">
                <a:solidFill>
                  <a:srgbClr val="363639"/>
                </a:solidFill>
                <a:latin typeface="Verdana"/>
                <a:cs typeface="Verdana"/>
              </a:rPr>
              <a:t>Customer</a:t>
            </a:r>
            <a:endParaRPr sz="1700">
              <a:latin typeface="Verdana"/>
              <a:cs typeface="Verdana"/>
            </a:endParaRPr>
          </a:p>
          <a:p>
            <a:pPr marL="2255263">
              <a:spcBef>
                <a:spcPts val="712"/>
              </a:spcBef>
            </a:pPr>
            <a:r>
              <a:rPr sz="2200" spc="-43" dirty="0">
                <a:solidFill>
                  <a:srgbClr val="363639"/>
                </a:solidFill>
              </a:rPr>
              <a:t>An </a:t>
            </a:r>
            <a:r>
              <a:rPr sz="2200" spc="-328" dirty="0">
                <a:solidFill>
                  <a:srgbClr val="363639"/>
                </a:solidFill>
              </a:rPr>
              <a:t>example </a:t>
            </a:r>
            <a:r>
              <a:rPr sz="2200" spc="-286" dirty="0">
                <a:solidFill>
                  <a:srgbClr val="363639"/>
                </a:solidFill>
              </a:rPr>
              <a:t>of </a:t>
            </a:r>
            <a:r>
              <a:rPr sz="2200" spc="-304" dirty="0">
                <a:solidFill>
                  <a:srgbClr val="363639"/>
                </a:solidFill>
              </a:rPr>
              <a:t>an </a:t>
            </a:r>
            <a:r>
              <a:rPr sz="2200" spc="-298" dirty="0">
                <a:solidFill>
                  <a:srgbClr val="363639"/>
                </a:solidFill>
              </a:rPr>
              <a:t>order </a:t>
            </a:r>
            <a:r>
              <a:rPr sz="2200" spc="-365" dirty="0">
                <a:solidFill>
                  <a:srgbClr val="363639"/>
                </a:solidFill>
              </a:rPr>
              <a:t>processing</a:t>
            </a:r>
            <a:r>
              <a:rPr sz="2200" spc="-328" dirty="0">
                <a:solidFill>
                  <a:srgbClr val="363639"/>
                </a:solidFill>
              </a:rPr>
              <a:t> </a:t>
            </a:r>
            <a:r>
              <a:rPr sz="2200" spc="-262" dirty="0">
                <a:solidFill>
                  <a:srgbClr val="363639"/>
                </a:solidFill>
              </a:rPr>
              <a:t>abstraction</a:t>
            </a:r>
            <a:endParaRPr sz="2200"/>
          </a:p>
        </p:txBody>
      </p:sp>
      <p:sp>
        <p:nvSpPr>
          <p:cNvPr id="8" name="object 8"/>
          <p:cNvSpPr txBox="1"/>
          <p:nvPr/>
        </p:nvSpPr>
        <p:spPr>
          <a:xfrm>
            <a:off x="6160349" y="5448056"/>
            <a:ext cx="1192107" cy="276428"/>
          </a:xfrm>
          <a:prstGeom prst="rect">
            <a:avLst/>
          </a:prstGeom>
        </p:spPr>
        <p:txBody>
          <a:bodyPr vert="horz" wrap="square" lIns="0" tIns="14675" rIns="0" bIns="0" rtlCol="0">
            <a:spAutoFit/>
          </a:bodyPr>
          <a:lstStyle/>
          <a:p>
            <a:pPr marL="15447">
              <a:spcBef>
                <a:spcPts val="116"/>
              </a:spcBef>
            </a:pPr>
            <a:r>
              <a:rPr sz="1700" spc="-6" dirty="0">
                <a:solidFill>
                  <a:srgbClr val="363639"/>
                </a:solidFill>
                <a:latin typeface="Verdana"/>
                <a:cs typeface="Verdana"/>
              </a:rPr>
              <a:t>Salesman</a:t>
            </a:r>
            <a:endParaRPr sz="1700">
              <a:latin typeface="Verdana"/>
              <a:cs typeface="Verdana"/>
            </a:endParaRPr>
          </a:p>
        </p:txBody>
      </p:sp>
      <p:sp>
        <p:nvSpPr>
          <p:cNvPr id="9" name="object 9"/>
          <p:cNvSpPr txBox="1"/>
          <p:nvPr/>
        </p:nvSpPr>
        <p:spPr>
          <a:xfrm>
            <a:off x="9538551" y="5690467"/>
            <a:ext cx="937260" cy="276428"/>
          </a:xfrm>
          <a:prstGeom prst="rect">
            <a:avLst/>
          </a:prstGeom>
        </p:spPr>
        <p:txBody>
          <a:bodyPr vert="horz" wrap="square" lIns="0" tIns="14675" rIns="0" bIns="0" rtlCol="0">
            <a:spAutoFit/>
          </a:bodyPr>
          <a:lstStyle/>
          <a:p>
            <a:pPr marL="15447">
              <a:spcBef>
                <a:spcPts val="116"/>
              </a:spcBef>
            </a:pPr>
            <a:r>
              <a:rPr sz="1700" spc="-6" dirty="0">
                <a:solidFill>
                  <a:srgbClr val="363639"/>
                </a:solidFill>
                <a:latin typeface="Verdana"/>
                <a:cs typeface="Verdana"/>
              </a:rPr>
              <a:t>Product</a:t>
            </a:r>
            <a:endParaRPr sz="1700">
              <a:latin typeface="Verdana"/>
              <a:cs typeface="Verdana"/>
            </a:endParaRPr>
          </a:p>
        </p:txBody>
      </p:sp>
    </p:spTree>
    <p:extLst>
      <p:ext uri="{BB962C8B-B14F-4D97-AF65-F5344CB8AC3E}">
        <p14:creationId xmlns:p14="http://schemas.microsoft.com/office/powerpoint/2010/main" val="10576327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pic>
        <p:nvPicPr>
          <p:cNvPr id="581" name="Google Shape;581;p64" descr="State Machine Diagram - UML Diagrams - Unified Modeling Language Tool"/>
          <p:cNvPicPr preferRelativeResize="0"/>
          <p:nvPr/>
        </p:nvPicPr>
        <p:blipFill rotWithShape="1">
          <a:blip r:embed="rId3">
            <a:alphaModFix/>
          </a:blip>
          <a:srcRect/>
          <a:stretch/>
        </p:blipFill>
        <p:spPr>
          <a:xfrm>
            <a:off x="2514602" y="888841"/>
            <a:ext cx="5762626" cy="6060282"/>
          </a:xfrm>
          <a:prstGeom prst="rect">
            <a:avLst/>
          </a:prstGeom>
          <a:noFill/>
          <a:ln>
            <a:noFill/>
          </a:ln>
        </p:spPr>
      </p:pic>
      <p:sp>
        <p:nvSpPr>
          <p:cNvPr id="582" name="Google Shape;582;p64"/>
          <p:cNvSpPr/>
          <p:nvPr/>
        </p:nvSpPr>
        <p:spPr>
          <a:xfrm>
            <a:off x="8309885" y="693018"/>
            <a:ext cx="3914853" cy="39164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omic Sans MS"/>
                <a:ea typeface="Comic Sans MS"/>
                <a:cs typeface="Comic Sans MS"/>
                <a:sym typeface="Comic Sans MS"/>
              </a:rPr>
              <a:t>State Diagrams for a booking page</a:t>
            </a:r>
            <a:endParaRPr sz="1800">
              <a:solidFill>
                <a:schemeClr val="dk1"/>
              </a:solidFill>
              <a:latin typeface="Comic Sans MS"/>
              <a:ea typeface="Comic Sans MS"/>
              <a:cs typeface="Comic Sans MS"/>
              <a:sym typeface="Comic Sans M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65"/>
          <p:cNvSpPr txBox="1">
            <a:spLocks noGrp="1"/>
          </p:cNvSpPr>
          <p:nvPr>
            <p:ph type="title"/>
          </p:nvPr>
        </p:nvSpPr>
        <p:spPr>
          <a:xfrm>
            <a:off x="609600" y="291231"/>
            <a:ext cx="10972800" cy="121205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US"/>
              <a:t>Activity Diagrams</a:t>
            </a:r>
            <a:endParaRPr/>
          </a:p>
        </p:txBody>
      </p:sp>
      <p:sp>
        <p:nvSpPr>
          <p:cNvPr id="589" name="Google Shape;589;p65"/>
          <p:cNvSpPr txBox="1">
            <a:spLocks noGrp="1"/>
          </p:cNvSpPr>
          <p:nvPr>
            <p:ph type="body" idx="1"/>
          </p:nvPr>
        </p:nvSpPr>
        <p:spPr>
          <a:xfrm>
            <a:off x="609600" y="1292862"/>
            <a:ext cx="10972800" cy="4799407"/>
          </a:xfrm>
          <a:prstGeom prst="rect">
            <a:avLst/>
          </a:prstGeom>
          <a:noFill/>
          <a:ln>
            <a:noFill/>
          </a:ln>
        </p:spPr>
        <p:txBody>
          <a:bodyPr spcFirstLastPara="1" wrap="square" lIns="91425" tIns="45700" rIns="91425" bIns="45700" anchor="t" anchorCtr="0">
            <a:noAutofit/>
          </a:bodyPr>
          <a:lstStyle/>
          <a:p>
            <a:pPr marL="257175" lvl="0" indent="-257175" algn="l" rtl="0">
              <a:lnSpc>
                <a:spcPct val="80000"/>
              </a:lnSpc>
              <a:spcBef>
                <a:spcPts val="0"/>
              </a:spcBef>
              <a:spcAft>
                <a:spcPts val="0"/>
              </a:spcAft>
              <a:buClr>
                <a:schemeClr val="dk1"/>
              </a:buClr>
              <a:buSzPts val="2400"/>
              <a:buChar char="•"/>
            </a:pPr>
            <a:r>
              <a:rPr lang="en-US"/>
              <a:t>Fancy flowchart</a:t>
            </a:r>
            <a:endParaRPr/>
          </a:p>
          <a:p>
            <a:pPr marL="557213" lvl="1" indent="-214312" algn="l" rtl="0">
              <a:lnSpc>
                <a:spcPct val="80000"/>
              </a:lnSpc>
              <a:spcBef>
                <a:spcPts val="480"/>
              </a:spcBef>
              <a:spcAft>
                <a:spcPts val="0"/>
              </a:spcAft>
              <a:buClr>
                <a:schemeClr val="dk1"/>
              </a:buClr>
              <a:buSzPts val="2400"/>
              <a:buChar char="–"/>
            </a:pPr>
            <a:r>
              <a:rPr lang="en-US" sz="2400"/>
              <a:t>Displays the flow of activities involved in a single process </a:t>
            </a:r>
            <a:endParaRPr/>
          </a:p>
          <a:p>
            <a:pPr marL="557213" lvl="1" indent="-214312" algn="l" rtl="0">
              <a:lnSpc>
                <a:spcPct val="80000"/>
              </a:lnSpc>
              <a:spcBef>
                <a:spcPts val="480"/>
              </a:spcBef>
              <a:spcAft>
                <a:spcPts val="0"/>
              </a:spcAft>
              <a:buClr>
                <a:schemeClr val="dk1"/>
              </a:buClr>
              <a:buSzPts val="2400"/>
              <a:buChar char="–"/>
            </a:pPr>
            <a:r>
              <a:rPr lang="en-US" sz="2400"/>
              <a:t>States </a:t>
            </a:r>
            <a:endParaRPr/>
          </a:p>
          <a:p>
            <a:pPr marL="857250" lvl="2" indent="-171450" algn="l" rtl="0">
              <a:lnSpc>
                <a:spcPct val="80000"/>
              </a:lnSpc>
              <a:spcBef>
                <a:spcPts val="480"/>
              </a:spcBef>
              <a:spcAft>
                <a:spcPts val="0"/>
              </a:spcAft>
              <a:buClr>
                <a:schemeClr val="dk1"/>
              </a:buClr>
              <a:buSzPts val="2400"/>
              <a:buChar char="•"/>
            </a:pPr>
            <a:r>
              <a:rPr lang="en-US" sz="2400"/>
              <a:t>Describe what is being processed</a:t>
            </a:r>
            <a:endParaRPr/>
          </a:p>
          <a:p>
            <a:pPr marL="857250" lvl="2" indent="-171450" algn="l" rtl="0">
              <a:lnSpc>
                <a:spcPct val="80000"/>
              </a:lnSpc>
              <a:spcBef>
                <a:spcPts val="480"/>
              </a:spcBef>
              <a:spcAft>
                <a:spcPts val="0"/>
              </a:spcAft>
              <a:buClr>
                <a:schemeClr val="dk1"/>
              </a:buClr>
              <a:buSzPts val="2400"/>
              <a:buChar char="•"/>
            </a:pPr>
            <a:r>
              <a:rPr lang="en-US" sz="2400"/>
              <a:t>Indicated by boxes with rounded corners</a:t>
            </a:r>
            <a:endParaRPr/>
          </a:p>
          <a:p>
            <a:pPr marL="557213" lvl="1" indent="-214312" algn="l" rtl="0">
              <a:lnSpc>
                <a:spcPct val="80000"/>
              </a:lnSpc>
              <a:spcBef>
                <a:spcPts val="480"/>
              </a:spcBef>
              <a:spcAft>
                <a:spcPts val="0"/>
              </a:spcAft>
              <a:buClr>
                <a:schemeClr val="dk1"/>
              </a:buClr>
              <a:buSzPts val="2400"/>
              <a:buChar char="–"/>
            </a:pPr>
            <a:r>
              <a:rPr lang="en-US" sz="2400"/>
              <a:t>Swim lanes</a:t>
            </a:r>
            <a:endParaRPr/>
          </a:p>
          <a:p>
            <a:pPr marL="857250" lvl="2" indent="-171450" algn="l" rtl="0">
              <a:lnSpc>
                <a:spcPct val="80000"/>
              </a:lnSpc>
              <a:spcBef>
                <a:spcPts val="480"/>
              </a:spcBef>
              <a:spcAft>
                <a:spcPts val="0"/>
              </a:spcAft>
              <a:buClr>
                <a:schemeClr val="dk1"/>
              </a:buClr>
              <a:buSzPts val="2400"/>
              <a:buChar char="•"/>
            </a:pPr>
            <a:r>
              <a:rPr lang="en-US" sz="2400"/>
              <a:t>Indicates which object is responsible for what activity</a:t>
            </a:r>
            <a:endParaRPr/>
          </a:p>
          <a:p>
            <a:pPr marL="557213" lvl="1" indent="-214312" algn="l" rtl="0">
              <a:lnSpc>
                <a:spcPct val="80000"/>
              </a:lnSpc>
              <a:spcBef>
                <a:spcPts val="480"/>
              </a:spcBef>
              <a:spcAft>
                <a:spcPts val="0"/>
              </a:spcAft>
              <a:buClr>
                <a:schemeClr val="dk1"/>
              </a:buClr>
              <a:buSzPts val="2400"/>
              <a:buChar char="–"/>
            </a:pPr>
            <a:r>
              <a:rPr lang="en-US" sz="2400"/>
              <a:t>Branch</a:t>
            </a:r>
            <a:endParaRPr/>
          </a:p>
          <a:p>
            <a:pPr marL="857250" lvl="2" indent="-171450" algn="l" rtl="0">
              <a:lnSpc>
                <a:spcPct val="80000"/>
              </a:lnSpc>
              <a:spcBef>
                <a:spcPts val="480"/>
              </a:spcBef>
              <a:spcAft>
                <a:spcPts val="0"/>
              </a:spcAft>
              <a:buClr>
                <a:schemeClr val="dk1"/>
              </a:buClr>
              <a:buSzPts val="2400"/>
              <a:buChar char="•"/>
            </a:pPr>
            <a:r>
              <a:rPr lang="en-US" sz="2400"/>
              <a:t>Transition that branch</a:t>
            </a:r>
            <a:endParaRPr/>
          </a:p>
          <a:p>
            <a:pPr marL="857250" lvl="2" indent="-171450" algn="l" rtl="0">
              <a:lnSpc>
                <a:spcPct val="80000"/>
              </a:lnSpc>
              <a:spcBef>
                <a:spcPts val="480"/>
              </a:spcBef>
              <a:spcAft>
                <a:spcPts val="0"/>
              </a:spcAft>
              <a:buClr>
                <a:schemeClr val="dk1"/>
              </a:buClr>
              <a:buSzPts val="2400"/>
              <a:buChar char="•"/>
            </a:pPr>
            <a:r>
              <a:rPr lang="en-US" sz="2400"/>
              <a:t>Indicated by a diamond</a:t>
            </a:r>
            <a:endParaRPr/>
          </a:p>
          <a:p>
            <a:pPr marL="557213" lvl="1" indent="-214312" algn="l" rtl="0">
              <a:lnSpc>
                <a:spcPct val="80000"/>
              </a:lnSpc>
              <a:spcBef>
                <a:spcPts val="480"/>
              </a:spcBef>
              <a:spcAft>
                <a:spcPts val="0"/>
              </a:spcAft>
              <a:buClr>
                <a:schemeClr val="dk1"/>
              </a:buClr>
              <a:buSzPts val="2400"/>
              <a:buChar char="–"/>
            </a:pPr>
            <a:r>
              <a:rPr lang="en-US" sz="2400"/>
              <a:t>Start and End</a:t>
            </a:r>
            <a:endParaRPr/>
          </a:p>
          <a:p>
            <a:pPr marL="557213" lvl="1" indent="-61912" algn="l" rtl="0">
              <a:lnSpc>
                <a:spcPct val="80000"/>
              </a:lnSpc>
              <a:spcBef>
                <a:spcPts val="480"/>
              </a:spcBef>
              <a:spcAft>
                <a:spcPts val="0"/>
              </a:spcAft>
              <a:buClr>
                <a:schemeClr val="dk1"/>
              </a:buClr>
              <a:buSzPts val="2400"/>
              <a:buNone/>
            </a:pPr>
            <a:endParaRPr sz="2400"/>
          </a:p>
          <a:p>
            <a:pPr marL="257175" lvl="0" indent="-104775" algn="l" rtl="0">
              <a:lnSpc>
                <a:spcPct val="80000"/>
              </a:lnSpc>
              <a:spcBef>
                <a:spcPts val="480"/>
              </a:spcBef>
              <a:spcAft>
                <a:spcPts val="0"/>
              </a:spcAft>
              <a:buClr>
                <a:schemeClr val="dk1"/>
              </a:buClr>
              <a:buSzPts val="2400"/>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66"/>
          <p:cNvSpPr txBox="1">
            <a:spLocks noGrp="1"/>
          </p:cNvSpPr>
          <p:nvPr>
            <p:ph type="body" idx="4294967295"/>
          </p:nvPr>
        </p:nvSpPr>
        <p:spPr>
          <a:xfrm>
            <a:off x="0" y="1373664"/>
            <a:ext cx="10972800" cy="4799407"/>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Clr>
                <a:schemeClr val="dk1"/>
              </a:buClr>
              <a:buSzPts val="2400"/>
              <a:buChar char="•"/>
            </a:pPr>
            <a:r>
              <a:rPr lang="en-US"/>
              <a:t>Fork. A black bar with one flow going into it and several leaving it. This denotes the beginning of parallel activity.</a:t>
            </a:r>
            <a:endParaRPr/>
          </a:p>
          <a:p>
            <a:pPr marL="257175" lvl="0" indent="-257175" algn="l" rtl="0">
              <a:spcBef>
                <a:spcPts val="480"/>
              </a:spcBef>
              <a:spcAft>
                <a:spcPts val="0"/>
              </a:spcAft>
              <a:buClr>
                <a:schemeClr val="dk1"/>
              </a:buClr>
              <a:buSzPts val="2400"/>
              <a:buChar char="•"/>
            </a:pPr>
            <a:r>
              <a:rPr lang="en-US"/>
              <a:t>Join. A black bar with several flows entering it and one leaving it. All flows going into the join must reach it before processing may continue. This denotes the end of parallel processing. </a:t>
            </a:r>
            <a:r>
              <a:rPr lang="en-US">
                <a:solidFill>
                  <a:schemeClr val="lt1"/>
                </a:solidFill>
              </a:rPr>
              <a:t>DF</a:t>
            </a:r>
            <a:endParaRPr/>
          </a:p>
          <a:p>
            <a:pPr marL="257175" lvl="0" indent="-257175" algn="l" rtl="0">
              <a:spcBef>
                <a:spcPts val="480"/>
              </a:spcBef>
              <a:spcAft>
                <a:spcPts val="0"/>
              </a:spcAft>
              <a:buClr>
                <a:schemeClr val="dk1"/>
              </a:buClr>
              <a:buSzPts val="2400"/>
              <a:buChar char="•"/>
            </a:pPr>
            <a:r>
              <a:rPr lang="en-US"/>
              <a:t>Merge. A diamond with several flows entering and one leaving. The implication is that one or more incoming flows must reach this point until processing continues, based on any guards on the outgoing flow. </a:t>
            </a:r>
            <a:endParaRPr/>
          </a:p>
          <a:p>
            <a:pPr marL="257175" lvl="0" indent="-257175" algn="l" rtl="0">
              <a:spcBef>
                <a:spcPts val="480"/>
              </a:spcBef>
              <a:spcAft>
                <a:spcPts val="0"/>
              </a:spcAft>
              <a:buClr>
                <a:schemeClr val="dk1"/>
              </a:buClr>
              <a:buSzPts val="2400"/>
              <a:buChar char="•"/>
            </a:pPr>
            <a:r>
              <a:rPr lang="en-US"/>
              <a:t>A guard is a condition that must be true in order to traverse a transition. </a:t>
            </a:r>
            <a:endParaRPr/>
          </a:p>
          <a:p>
            <a:pPr marL="257175" lvl="0" indent="-104775" algn="l" rtl="0">
              <a:spcBef>
                <a:spcPts val="480"/>
              </a:spcBef>
              <a:spcAft>
                <a:spcPts val="0"/>
              </a:spcAft>
              <a:buClr>
                <a:schemeClr val="dk1"/>
              </a:buClr>
              <a:buSzPts val="2400"/>
              <a:buNone/>
            </a:pPr>
            <a:endParaRPr/>
          </a:p>
          <a:p>
            <a:pPr marL="257175" lvl="0" indent="-104775" algn="l" rtl="0">
              <a:spcBef>
                <a:spcPts val="480"/>
              </a:spcBef>
              <a:spcAft>
                <a:spcPts val="0"/>
              </a:spcAft>
              <a:buClr>
                <a:schemeClr val="dk1"/>
              </a:buClr>
              <a:buSzPts val="2400"/>
              <a:buNone/>
            </a:pPr>
            <a:endParaRPr/>
          </a:p>
        </p:txBody>
      </p:sp>
      <p:sp>
        <p:nvSpPr>
          <p:cNvPr id="595" name="Google Shape;595;p66" descr="UML-Activity-Diagram"/>
          <p:cNvSpPr/>
          <p:nvPr/>
        </p:nvSpPr>
        <p:spPr>
          <a:xfrm>
            <a:off x="155575" y="-153190"/>
            <a:ext cx="304800" cy="32321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67" descr="UML-Activity-Diagram"/>
          <p:cNvSpPr/>
          <p:nvPr/>
        </p:nvSpPr>
        <p:spPr>
          <a:xfrm>
            <a:off x="155575" y="-153190"/>
            <a:ext cx="304800" cy="32321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pic>
        <p:nvPicPr>
          <p:cNvPr id="602" name="Google Shape;602;p67"/>
          <p:cNvPicPr preferRelativeResize="0"/>
          <p:nvPr/>
        </p:nvPicPr>
        <p:blipFill rotWithShape="1">
          <a:blip r:embed="rId3">
            <a:alphaModFix/>
          </a:blip>
          <a:srcRect/>
          <a:stretch/>
        </p:blipFill>
        <p:spPr>
          <a:xfrm>
            <a:off x="685802" y="1050450"/>
            <a:ext cx="3200400" cy="2262505"/>
          </a:xfrm>
          <a:prstGeom prst="rect">
            <a:avLst/>
          </a:prstGeom>
          <a:noFill/>
          <a:ln>
            <a:noFill/>
          </a:ln>
        </p:spPr>
      </p:pic>
      <p:pic>
        <p:nvPicPr>
          <p:cNvPr id="603" name="Google Shape;603;p67"/>
          <p:cNvPicPr preferRelativeResize="0"/>
          <p:nvPr/>
        </p:nvPicPr>
        <p:blipFill rotWithShape="1">
          <a:blip r:embed="rId4">
            <a:alphaModFix/>
          </a:blip>
          <a:srcRect/>
          <a:stretch/>
        </p:blipFill>
        <p:spPr>
          <a:xfrm>
            <a:off x="927499" y="3393760"/>
            <a:ext cx="2314574" cy="3020040"/>
          </a:xfrm>
          <a:prstGeom prst="rect">
            <a:avLst/>
          </a:prstGeom>
          <a:noFill/>
          <a:ln>
            <a:noFill/>
          </a:ln>
        </p:spPr>
      </p:pic>
      <p:sp>
        <p:nvSpPr>
          <p:cNvPr id="604" name="Google Shape;604;p67"/>
          <p:cNvSpPr txBox="1">
            <a:spLocks noGrp="1"/>
          </p:cNvSpPr>
          <p:nvPr>
            <p:ph type="body" idx="4294967295"/>
          </p:nvPr>
        </p:nvSpPr>
        <p:spPr>
          <a:xfrm>
            <a:off x="0" y="727234"/>
            <a:ext cx="10972800" cy="622188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a:t>                                                    GUARD</a:t>
            </a:r>
            <a:endParaRPr/>
          </a:p>
          <a:p>
            <a:pPr marL="0" lvl="0" indent="0" algn="l" rtl="0">
              <a:spcBef>
                <a:spcPts val="480"/>
              </a:spcBef>
              <a:spcAft>
                <a:spcPts val="0"/>
              </a:spcAft>
              <a:buClr>
                <a:schemeClr val="dk1"/>
              </a:buClr>
              <a:buSzPts val="2400"/>
              <a:buNone/>
            </a:pPr>
            <a:r>
              <a:rPr lang="en-US"/>
              <a:t>                                                                                                                          MERGE</a:t>
            </a:r>
            <a:endParaRPr/>
          </a:p>
          <a:p>
            <a:pPr marL="257175" lvl="0" indent="-104775" algn="l" rtl="0">
              <a:spcBef>
                <a:spcPts val="480"/>
              </a:spcBef>
              <a:spcAft>
                <a:spcPts val="0"/>
              </a:spcAft>
              <a:buClr>
                <a:schemeClr val="dk1"/>
              </a:buClr>
              <a:buSzPts val="2400"/>
              <a:buNone/>
            </a:pPr>
            <a:endParaRPr/>
          </a:p>
          <a:p>
            <a:pPr marL="257175" lvl="0" indent="-104775" algn="l" rtl="0">
              <a:spcBef>
                <a:spcPts val="480"/>
              </a:spcBef>
              <a:spcAft>
                <a:spcPts val="0"/>
              </a:spcAft>
              <a:buClr>
                <a:schemeClr val="dk1"/>
              </a:buClr>
              <a:buSzPts val="2400"/>
              <a:buNone/>
            </a:pPr>
            <a:endParaRPr/>
          </a:p>
          <a:p>
            <a:pPr marL="257175" lvl="0" indent="-104775" algn="l" rtl="0">
              <a:spcBef>
                <a:spcPts val="480"/>
              </a:spcBef>
              <a:spcAft>
                <a:spcPts val="0"/>
              </a:spcAft>
              <a:buClr>
                <a:schemeClr val="dk1"/>
              </a:buClr>
              <a:buSzPts val="2400"/>
              <a:buNone/>
            </a:pPr>
            <a:endParaRPr/>
          </a:p>
          <a:p>
            <a:pPr marL="257175" lvl="0" indent="-104775" algn="l" rtl="0">
              <a:spcBef>
                <a:spcPts val="480"/>
              </a:spcBef>
              <a:spcAft>
                <a:spcPts val="0"/>
              </a:spcAft>
              <a:buClr>
                <a:schemeClr val="dk1"/>
              </a:buClr>
              <a:buSzPts val="2400"/>
              <a:buNone/>
            </a:pPr>
            <a:endParaRPr/>
          </a:p>
          <a:p>
            <a:pPr marL="0" lvl="0" indent="0" algn="l" rtl="0">
              <a:spcBef>
                <a:spcPts val="480"/>
              </a:spcBef>
              <a:spcAft>
                <a:spcPts val="0"/>
              </a:spcAft>
              <a:buClr>
                <a:schemeClr val="dk1"/>
              </a:buClr>
              <a:buSzPts val="2400"/>
              <a:buNone/>
            </a:pPr>
            <a:r>
              <a:rPr lang="en-US"/>
              <a:t>FORK                                                                                                                     </a:t>
            </a:r>
            <a:endParaRPr/>
          </a:p>
          <a:p>
            <a:pPr marL="0" lvl="0" indent="0" algn="l" rtl="0">
              <a:spcBef>
                <a:spcPts val="480"/>
              </a:spcBef>
              <a:spcAft>
                <a:spcPts val="0"/>
              </a:spcAft>
              <a:buClr>
                <a:schemeClr val="dk1"/>
              </a:buClr>
              <a:buSzPts val="2400"/>
              <a:buNone/>
            </a:pPr>
            <a:r>
              <a:rPr lang="en-US"/>
              <a:t>                                                                                                                             JOIN</a:t>
            </a:r>
            <a:endParaRPr/>
          </a:p>
        </p:txBody>
      </p:sp>
      <p:pic>
        <p:nvPicPr>
          <p:cNvPr id="605" name="Google Shape;605;p67"/>
          <p:cNvPicPr preferRelativeResize="0"/>
          <p:nvPr/>
        </p:nvPicPr>
        <p:blipFill rotWithShape="1">
          <a:blip r:embed="rId5">
            <a:alphaModFix/>
          </a:blip>
          <a:srcRect/>
          <a:stretch/>
        </p:blipFill>
        <p:spPr>
          <a:xfrm>
            <a:off x="6484144" y="727234"/>
            <a:ext cx="1647826" cy="2666524"/>
          </a:xfrm>
          <a:prstGeom prst="rect">
            <a:avLst/>
          </a:prstGeom>
          <a:noFill/>
          <a:ln>
            <a:noFill/>
          </a:ln>
        </p:spPr>
      </p:pic>
      <p:pic>
        <p:nvPicPr>
          <p:cNvPr id="606" name="Google Shape;606;p67"/>
          <p:cNvPicPr preferRelativeResize="0"/>
          <p:nvPr/>
        </p:nvPicPr>
        <p:blipFill rotWithShape="1">
          <a:blip r:embed="rId6">
            <a:alphaModFix/>
          </a:blip>
          <a:srcRect/>
          <a:stretch/>
        </p:blipFill>
        <p:spPr>
          <a:xfrm>
            <a:off x="6584158" y="3950968"/>
            <a:ext cx="1933575" cy="237625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68"/>
          <p:cNvSpPr txBox="1">
            <a:spLocks noGrp="1"/>
          </p:cNvSpPr>
          <p:nvPr>
            <p:ph type="title"/>
          </p:nvPr>
        </p:nvSpPr>
        <p:spPr>
          <a:xfrm>
            <a:off x="3028952" y="242411"/>
            <a:ext cx="5829300" cy="90904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US"/>
              <a:t>Activity Diagram Example</a:t>
            </a:r>
            <a:endParaRPr/>
          </a:p>
        </p:txBody>
      </p:sp>
      <p:pic>
        <p:nvPicPr>
          <p:cNvPr id="613" name="Google Shape;613;p68"/>
          <p:cNvPicPr preferRelativeResize="0">
            <a:picLocks noGrp="1"/>
          </p:cNvPicPr>
          <p:nvPr>
            <p:ph type="body" idx="1"/>
          </p:nvPr>
        </p:nvPicPr>
        <p:blipFill rotWithShape="1">
          <a:blip r:embed="rId3">
            <a:alphaModFix/>
          </a:blip>
          <a:srcRect/>
          <a:stretch/>
        </p:blipFill>
        <p:spPr>
          <a:xfrm>
            <a:off x="1676400" y="1454469"/>
            <a:ext cx="8534400" cy="549465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69"/>
          <p:cNvSpPr txBox="1">
            <a:spLocks noGrp="1"/>
          </p:cNvSpPr>
          <p:nvPr>
            <p:ph type="title" idx="4294967295"/>
          </p:nvPr>
        </p:nvSpPr>
        <p:spPr>
          <a:xfrm>
            <a:off x="1" y="909042"/>
            <a:ext cx="5029200" cy="523204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ct val="100000"/>
              <a:buFont typeface="Calibri"/>
              <a:buNone/>
            </a:pPr>
            <a:r>
              <a:rPr lang="en-US"/>
              <a:t>Sample Activity Diagram</a:t>
            </a:r>
            <a:br>
              <a:rPr lang="en-US"/>
            </a:br>
            <a:r>
              <a:rPr lang="en-US"/>
              <a:t/>
            </a:r>
            <a:br>
              <a:rPr lang="en-US"/>
            </a:br>
            <a:r>
              <a:rPr lang="en-US"/>
              <a:t>In an organization on receiving an order, how order is dispatched. </a:t>
            </a:r>
            <a:br>
              <a:rPr lang="en-US"/>
            </a:br>
            <a:r>
              <a:rPr lang="en-US"/>
              <a:t/>
            </a:r>
            <a:br>
              <a:rPr lang="en-US"/>
            </a:br>
            <a:r>
              <a:rPr lang="en-US"/>
              <a:t/>
            </a:r>
            <a:br>
              <a:rPr lang="en-US"/>
            </a:br>
            <a:r>
              <a:rPr lang="en-US"/>
              <a:t/>
            </a:r>
            <a:br>
              <a:rPr lang="en-US"/>
            </a:br>
            <a:r>
              <a:rPr lang="en-US"/>
              <a:t/>
            </a:r>
            <a:br>
              <a:rPr lang="en-US"/>
            </a:br>
            <a:endParaRPr/>
          </a:p>
        </p:txBody>
      </p:sp>
      <p:pic>
        <p:nvPicPr>
          <p:cNvPr id="620" name="Google Shape;620;p69"/>
          <p:cNvPicPr preferRelativeResize="0"/>
          <p:nvPr/>
        </p:nvPicPr>
        <p:blipFill rotWithShape="1">
          <a:blip r:embed="rId3">
            <a:alphaModFix/>
          </a:blip>
          <a:srcRect/>
          <a:stretch/>
        </p:blipFill>
        <p:spPr>
          <a:xfrm>
            <a:off x="5029201" y="880184"/>
            <a:ext cx="5943600" cy="6221889"/>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70"/>
          <p:cNvSpPr/>
          <p:nvPr/>
        </p:nvSpPr>
        <p:spPr>
          <a:xfrm>
            <a:off x="457200" y="161609"/>
            <a:ext cx="11582400" cy="23498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Open Sans"/>
                <a:ea typeface="Open Sans"/>
                <a:cs typeface="Open Sans"/>
                <a:sym typeface="Open Sans"/>
              </a:rPr>
              <a:t>The figure below shows a comparison of a state diagram with a flowchart. A state machine diagram in the Figure on the left below performs actions in response to explicit events. In contrast, the Activity diagram in the Figure of the right below does not need explicit events but rather transitions from node to node in its graph automatically upon completion of activities.</a:t>
            </a:r>
            <a:endParaRPr/>
          </a:p>
          <a:p>
            <a:pPr marL="0" marR="0" lvl="0" indent="0" algn="l" rtl="0">
              <a:spcBef>
                <a:spcPts val="0"/>
              </a:spcBef>
              <a:spcAft>
                <a:spcPts val="0"/>
              </a:spcAft>
              <a:buNone/>
            </a:pPr>
            <a:endParaRPr sz="1800">
              <a:solidFill>
                <a:schemeClr val="dk1"/>
              </a:solidFill>
              <a:latin typeface="Comic Sans MS"/>
              <a:ea typeface="Comic Sans MS"/>
              <a:cs typeface="Comic Sans MS"/>
              <a:sym typeface="Comic Sans MS"/>
            </a:endParaRPr>
          </a:p>
        </p:txBody>
      </p:sp>
      <p:pic>
        <p:nvPicPr>
          <p:cNvPr id="626" name="Google Shape;626;p70"/>
          <p:cNvPicPr preferRelativeResize="0"/>
          <p:nvPr/>
        </p:nvPicPr>
        <p:blipFill rotWithShape="1">
          <a:blip r:embed="rId3">
            <a:alphaModFix/>
          </a:blip>
          <a:srcRect/>
          <a:stretch/>
        </p:blipFill>
        <p:spPr>
          <a:xfrm>
            <a:off x="1981201" y="2424112"/>
            <a:ext cx="6934201" cy="4444207"/>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71"/>
          <p:cNvSpPr txBox="1">
            <a:spLocks noGrp="1"/>
          </p:cNvSpPr>
          <p:nvPr>
            <p:ph type="title"/>
          </p:nvPr>
        </p:nvSpPr>
        <p:spPr>
          <a:xfrm>
            <a:off x="3181352" y="1030248"/>
            <a:ext cx="5153026" cy="727234"/>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Open Sans"/>
              <a:buNone/>
            </a:pPr>
            <a:r>
              <a:rPr lang="en-US" sz="2400">
                <a:latin typeface="Open Sans"/>
                <a:ea typeface="Open Sans"/>
                <a:cs typeface="Open Sans"/>
                <a:sym typeface="Open Sans"/>
              </a:rPr>
              <a:t>Component Diagram</a:t>
            </a:r>
            <a:endParaRPr/>
          </a:p>
        </p:txBody>
      </p:sp>
      <p:sp>
        <p:nvSpPr>
          <p:cNvPr id="632" name="Google Shape;632;p71"/>
          <p:cNvSpPr txBox="1">
            <a:spLocks noGrp="1"/>
          </p:cNvSpPr>
          <p:nvPr>
            <p:ph type="body" idx="1"/>
          </p:nvPr>
        </p:nvSpPr>
        <p:spPr>
          <a:xfrm>
            <a:off x="457201" y="1878687"/>
            <a:ext cx="11506201" cy="4302800"/>
          </a:xfrm>
          <a:prstGeom prst="rect">
            <a:avLst/>
          </a:prstGeom>
          <a:noFill/>
          <a:ln>
            <a:noFill/>
          </a:ln>
        </p:spPr>
        <p:txBody>
          <a:bodyPr spcFirstLastPara="1" wrap="square" lIns="91425" tIns="45700" rIns="91425" bIns="45700" anchor="t" anchorCtr="0">
            <a:normAutofit/>
          </a:bodyPr>
          <a:lstStyle/>
          <a:p>
            <a:pPr marL="257175" lvl="0" indent="-257175" algn="l" rtl="0">
              <a:lnSpc>
                <a:spcPct val="90000"/>
              </a:lnSpc>
              <a:spcBef>
                <a:spcPts val="0"/>
              </a:spcBef>
              <a:spcAft>
                <a:spcPts val="0"/>
              </a:spcAft>
              <a:buClr>
                <a:schemeClr val="dk1"/>
              </a:buClr>
              <a:buSzPts val="2400"/>
              <a:buChar char="•"/>
            </a:pPr>
            <a:r>
              <a:rPr lang="en-US">
                <a:latin typeface="Open Sans"/>
                <a:ea typeface="Open Sans"/>
                <a:cs typeface="Open Sans"/>
                <a:sym typeface="Open Sans"/>
              </a:rPr>
              <a:t>Illustrate the organizations and dependencies of the physical components in a system. </a:t>
            </a:r>
            <a:endParaRPr/>
          </a:p>
          <a:p>
            <a:pPr marL="257175" lvl="0" indent="-257175" algn="l" rtl="0">
              <a:lnSpc>
                <a:spcPct val="90000"/>
              </a:lnSpc>
              <a:spcBef>
                <a:spcPts val="480"/>
              </a:spcBef>
              <a:spcAft>
                <a:spcPts val="0"/>
              </a:spcAft>
              <a:buClr>
                <a:schemeClr val="dk1"/>
              </a:buClr>
              <a:buSzPts val="2400"/>
              <a:buChar char="•"/>
            </a:pPr>
            <a:r>
              <a:rPr lang="en-US">
                <a:latin typeface="Open Sans"/>
                <a:ea typeface="Open Sans"/>
                <a:cs typeface="Open Sans"/>
                <a:sym typeface="Open Sans"/>
              </a:rPr>
              <a:t>Has a higher level of abstraction than a Class diagram - usually implemented by one or more classes.</a:t>
            </a:r>
            <a:endParaRPr/>
          </a:p>
          <a:p>
            <a:pPr marL="257175" lvl="0" indent="-257175" algn="l" rtl="0">
              <a:lnSpc>
                <a:spcPct val="90000"/>
              </a:lnSpc>
              <a:spcBef>
                <a:spcPts val="480"/>
              </a:spcBef>
              <a:spcAft>
                <a:spcPts val="0"/>
              </a:spcAft>
              <a:buClr>
                <a:schemeClr val="dk1"/>
              </a:buClr>
              <a:buSzPts val="2400"/>
              <a:buFont typeface="Open Sans"/>
              <a:buNone/>
            </a:pPr>
            <a:r>
              <a:rPr lang="en-US">
                <a:latin typeface="Open Sans"/>
                <a:ea typeface="Open Sans"/>
                <a:cs typeface="Open Sans"/>
                <a:sym typeface="Open Sans"/>
              </a:rPr>
              <a:t>   Symbols and Notations</a:t>
            </a:r>
            <a:br>
              <a:rPr lang="en-US">
                <a:latin typeface="Open Sans"/>
                <a:ea typeface="Open Sans"/>
                <a:cs typeface="Open Sans"/>
                <a:sym typeface="Open Sans"/>
              </a:rPr>
            </a:br>
            <a:endParaRPr>
              <a:latin typeface="Open Sans"/>
              <a:ea typeface="Open Sans"/>
              <a:cs typeface="Open Sans"/>
              <a:sym typeface="Open Sans"/>
            </a:endParaRPr>
          </a:p>
          <a:p>
            <a:pPr marL="257175" lvl="0" indent="-257175" algn="l" rtl="0">
              <a:lnSpc>
                <a:spcPct val="90000"/>
              </a:lnSpc>
              <a:spcBef>
                <a:spcPts val="360"/>
              </a:spcBef>
              <a:spcAft>
                <a:spcPts val="0"/>
              </a:spcAft>
              <a:buClr>
                <a:schemeClr val="dk1"/>
              </a:buClr>
              <a:buSzPts val="1800"/>
              <a:buFont typeface="Calibri"/>
              <a:buNone/>
            </a:pPr>
            <a:r>
              <a:rPr lang="en-US" sz="1800"/>
              <a:t>   </a:t>
            </a:r>
            <a:r>
              <a:rPr lang="en-US" sz="1500"/>
              <a:t> </a:t>
            </a:r>
            <a:r>
              <a:rPr lang="en-US" sz="1500" b="1" u="sng"/>
              <a:t>Components</a:t>
            </a:r>
            <a:r>
              <a:rPr lang="en-US" sz="1500"/>
              <a:t> </a:t>
            </a:r>
            <a:endParaRPr/>
          </a:p>
          <a:p>
            <a:pPr marL="257175" lvl="0" indent="-257175" algn="l" rtl="0">
              <a:lnSpc>
                <a:spcPct val="90000"/>
              </a:lnSpc>
              <a:spcBef>
                <a:spcPts val="480"/>
              </a:spcBef>
              <a:spcAft>
                <a:spcPts val="0"/>
              </a:spcAft>
              <a:buClr>
                <a:schemeClr val="dk1"/>
              </a:buClr>
              <a:buSzPts val="1500"/>
              <a:buFont typeface="Calibri"/>
              <a:buNone/>
            </a:pPr>
            <a:r>
              <a:rPr lang="en-US" sz="1500"/>
              <a:t>      </a:t>
            </a:r>
            <a:r>
              <a:rPr lang="en-US"/>
              <a:t>A component is a logical unit block of the system, a slightly higher abstraction</a:t>
            </a:r>
            <a:endParaRPr/>
          </a:p>
        </p:txBody>
      </p:sp>
      <p:pic>
        <p:nvPicPr>
          <p:cNvPr id="633" name="Google Shape;633;p71"/>
          <p:cNvPicPr preferRelativeResize="0"/>
          <p:nvPr/>
        </p:nvPicPr>
        <p:blipFill rotWithShape="1">
          <a:blip r:embed="rId3">
            <a:alphaModFix/>
          </a:blip>
          <a:srcRect/>
          <a:stretch/>
        </p:blipFill>
        <p:spPr>
          <a:xfrm>
            <a:off x="6204858" y="5191641"/>
            <a:ext cx="1809749" cy="98984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72"/>
          <p:cNvSpPr txBox="1">
            <a:spLocks noGrp="1"/>
          </p:cNvSpPr>
          <p:nvPr>
            <p:ph type="body" idx="4294967295"/>
          </p:nvPr>
        </p:nvSpPr>
        <p:spPr>
          <a:xfrm>
            <a:off x="111581" y="771242"/>
            <a:ext cx="12039598" cy="3999786"/>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Clr>
                <a:schemeClr val="dk1"/>
              </a:buClr>
              <a:buSzPts val="2400"/>
              <a:buChar char="•"/>
            </a:pPr>
            <a:r>
              <a:rPr lang="en-US" b="1"/>
              <a:t>  </a:t>
            </a:r>
            <a:r>
              <a:rPr lang="en-US"/>
              <a:t>Interface: (small circle or semi-circle on a stick) describes a group of operations used (required) or created (provided) by components. </a:t>
            </a:r>
            <a:endParaRPr/>
          </a:p>
          <a:p>
            <a:pPr marL="257175" lvl="0" indent="-104775" algn="l" rtl="0">
              <a:spcBef>
                <a:spcPts val="480"/>
              </a:spcBef>
              <a:spcAft>
                <a:spcPts val="0"/>
              </a:spcAft>
              <a:buClr>
                <a:schemeClr val="dk1"/>
              </a:buClr>
              <a:buSzPts val="2400"/>
              <a:buNone/>
            </a:pPr>
            <a:endParaRPr/>
          </a:p>
          <a:p>
            <a:pPr marL="257175" lvl="0" indent="-104775" algn="l" rtl="0">
              <a:spcBef>
                <a:spcPts val="480"/>
              </a:spcBef>
              <a:spcAft>
                <a:spcPts val="0"/>
              </a:spcAft>
              <a:buClr>
                <a:schemeClr val="dk1"/>
              </a:buClr>
              <a:buSzPts val="2400"/>
              <a:buNone/>
            </a:pPr>
            <a:endParaRPr/>
          </a:p>
          <a:p>
            <a:pPr marL="257175" lvl="0" indent="-104775" algn="l" rtl="0">
              <a:spcBef>
                <a:spcPts val="480"/>
              </a:spcBef>
              <a:spcAft>
                <a:spcPts val="0"/>
              </a:spcAft>
              <a:buClr>
                <a:schemeClr val="dk1"/>
              </a:buClr>
              <a:buSzPts val="2400"/>
              <a:buNone/>
            </a:pPr>
            <a:endParaRPr/>
          </a:p>
          <a:p>
            <a:pPr marL="257175" lvl="0" indent="-257175" algn="l" rtl="0">
              <a:spcBef>
                <a:spcPts val="480"/>
              </a:spcBef>
              <a:spcAft>
                <a:spcPts val="0"/>
              </a:spcAft>
              <a:buClr>
                <a:schemeClr val="dk1"/>
              </a:buClr>
              <a:buSzPts val="2400"/>
              <a:buChar char="•"/>
            </a:pPr>
            <a:r>
              <a:rPr lang="en-US"/>
              <a:t>Dependencies:  dependencies among components using dashed arrows.</a:t>
            </a:r>
            <a:endParaRPr/>
          </a:p>
          <a:p>
            <a:pPr marL="0" lvl="0" indent="0" algn="l" rtl="0">
              <a:spcBef>
                <a:spcPts val="480"/>
              </a:spcBef>
              <a:spcAft>
                <a:spcPts val="0"/>
              </a:spcAft>
              <a:buClr>
                <a:schemeClr val="dk1"/>
              </a:buClr>
              <a:buSzPts val="2400"/>
              <a:buNone/>
            </a:pPr>
            <a:r>
              <a:rPr lang="en-US"/>
              <a:t/>
            </a:r>
            <a:br>
              <a:rPr lang="en-US"/>
            </a:br>
            <a:endParaRPr/>
          </a:p>
        </p:txBody>
      </p:sp>
      <p:pic>
        <p:nvPicPr>
          <p:cNvPr id="639" name="Google Shape;639;p72"/>
          <p:cNvPicPr preferRelativeResize="0"/>
          <p:nvPr/>
        </p:nvPicPr>
        <p:blipFill rotWithShape="1">
          <a:blip r:embed="rId3">
            <a:alphaModFix/>
          </a:blip>
          <a:srcRect/>
          <a:stretch/>
        </p:blipFill>
        <p:spPr>
          <a:xfrm>
            <a:off x="3505200" y="1503527"/>
            <a:ext cx="4086226" cy="1272659"/>
          </a:xfrm>
          <a:prstGeom prst="rect">
            <a:avLst/>
          </a:prstGeom>
          <a:noFill/>
          <a:ln>
            <a:noFill/>
          </a:ln>
        </p:spPr>
      </p:pic>
      <p:pic>
        <p:nvPicPr>
          <p:cNvPr id="640" name="Google Shape;640;p72"/>
          <p:cNvPicPr preferRelativeResize="0"/>
          <p:nvPr/>
        </p:nvPicPr>
        <p:blipFill rotWithShape="1">
          <a:blip r:embed="rId4">
            <a:alphaModFix/>
          </a:blip>
          <a:srcRect/>
          <a:stretch/>
        </p:blipFill>
        <p:spPr>
          <a:xfrm>
            <a:off x="3886203" y="3508471"/>
            <a:ext cx="4124325" cy="1262559"/>
          </a:xfrm>
          <a:prstGeom prst="rect">
            <a:avLst/>
          </a:prstGeom>
          <a:noFill/>
          <a:ln>
            <a:noFill/>
          </a:ln>
        </p:spPr>
      </p:pic>
      <p:pic>
        <p:nvPicPr>
          <p:cNvPr id="641" name="Google Shape;641;p72" descr="Port symbol"/>
          <p:cNvPicPr preferRelativeResize="0"/>
          <p:nvPr/>
        </p:nvPicPr>
        <p:blipFill rotWithShape="1">
          <a:blip r:embed="rId5">
            <a:alphaModFix/>
          </a:blip>
          <a:srcRect/>
          <a:stretch/>
        </p:blipFill>
        <p:spPr>
          <a:xfrm>
            <a:off x="7162802" y="5918044"/>
            <a:ext cx="3838574" cy="1191855"/>
          </a:xfrm>
          <a:prstGeom prst="rect">
            <a:avLst/>
          </a:prstGeom>
          <a:noFill/>
          <a:ln>
            <a:noFill/>
          </a:ln>
        </p:spPr>
      </p:pic>
      <p:sp>
        <p:nvSpPr>
          <p:cNvPr id="642" name="Google Shape;642;p72"/>
          <p:cNvSpPr/>
          <p:nvPr/>
        </p:nvSpPr>
        <p:spPr>
          <a:xfrm>
            <a:off x="606880" y="5163142"/>
            <a:ext cx="11049001" cy="48955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444444"/>
                </a:solidFill>
                <a:latin typeface="Overpass"/>
                <a:ea typeface="Overpass"/>
                <a:cs typeface="Overpass"/>
                <a:sym typeface="Overpass"/>
              </a:rPr>
              <a:t>A </a:t>
            </a:r>
            <a:r>
              <a:rPr lang="en-US" sz="2400">
                <a:solidFill>
                  <a:schemeClr val="dk1"/>
                </a:solidFill>
                <a:latin typeface="Calibri"/>
                <a:ea typeface="Calibri"/>
                <a:cs typeface="Calibri"/>
                <a:sym typeface="Calibri"/>
              </a:rPr>
              <a:t>port is often used to help expose required and provided interfaces of a component.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73"/>
          <p:cNvSpPr/>
          <p:nvPr/>
        </p:nvSpPr>
        <p:spPr>
          <a:xfrm>
            <a:off x="1866900" y="3289386"/>
            <a:ext cx="12192000" cy="48482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444444"/>
              </a:buClr>
              <a:buSzPts val="2200"/>
              <a:buFont typeface="Overpass"/>
              <a:buNone/>
            </a:pPr>
            <a:r>
              <a:rPr lang="en-US" sz="2200" b="0" i="0" u="none" strike="noStrike" cap="none">
                <a:solidFill>
                  <a:srgbClr val="444444"/>
                </a:solidFill>
                <a:latin typeface="Overpass"/>
                <a:ea typeface="Overpass"/>
                <a:cs typeface="Overpass"/>
                <a:sym typeface="Overpass"/>
              </a:rPr>
              <a:t>Component Diagram</a:t>
            </a:r>
            <a:endParaRPr/>
          </a:p>
          <a:p>
            <a:pPr marL="0" marR="0" lvl="0" indent="0" algn="l" rtl="0">
              <a:lnSpc>
                <a:spcPct val="100000"/>
              </a:lnSpc>
              <a:spcBef>
                <a:spcPts val="0"/>
              </a:spcBef>
              <a:spcAft>
                <a:spcPts val="0"/>
              </a:spcAft>
              <a:buClr>
                <a:schemeClr val="dk1"/>
              </a:buClr>
              <a:buSzPts val="1100"/>
              <a:buFont typeface="Comic Sans MS"/>
              <a:buNone/>
            </a:pPr>
            <a:r>
              <a:rPr lang="en-US" sz="1100" b="0" i="0" u="none" strike="noStrike" cap="none">
                <a:solidFill>
                  <a:schemeClr val="dk1"/>
                </a:solidFill>
                <a:latin typeface="Comic Sans MS"/>
                <a:ea typeface="Comic Sans MS"/>
                <a:cs typeface="Comic Sans MS"/>
                <a:sym typeface="Comic Sans MS"/>
              </a:rPr>
              <a:t>  </a:t>
            </a:r>
            <a:r>
              <a:rPr lang="en-US" sz="17100" b="0" i="0" u="none" strike="noStrike" cap="none">
                <a:solidFill>
                  <a:schemeClr val="dk1"/>
                </a:solidFill>
                <a:latin typeface="Comic Sans MS"/>
                <a:ea typeface="Comic Sans MS"/>
                <a:cs typeface="Comic Sans MS"/>
                <a:sym typeface="Comic Sans MS"/>
              </a:rPr>
              <a:t> </a:t>
            </a:r>
            <a:r>
              <a:rPr lang="en-US" sz="1100" b="0" i="0" u="none" strike="noStrike" cap="none">
                <a:solidFill>
                  <a:schemeClr val="dk1"/>
                </a:solidFill>
                <a:latin typeface="Comic Sans MS"/>
                <a:ea typeface="Comic Sans MS"/>
                <a:cs typeface="Comic Sans MS"/>
                <a:sym typeface="Comic Sans MS"/>
              </a:rPr>
              <a:t>                                                                                                                                                        </a:t>
            </a:r>
            <a:r>
              <a:rPr lang="en-US" sz="1800" b="0" i="0" u="none" strike="noStrike" cap="none">
                <a:solidFill>
                  <a:schemeClr val="dk1"/>
                </a:solidFill>
                <a:latin typeface="Arial"/>
                <a:ea typeface="Arial"/>
                <a:cs typeface="Arial"/>
                <a:sym typeface="Arial"/>
              </a:rPr>
              <a:t/>
            </a: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pic>
        <p:nvPicPr>
          <p:cNvPr id="648" name="Google Shape;648;p73" descr="Component diagram example"/>
          <p:cNvPicPr preferRelativeResize="0"/>
          <p:nvPr/>
        </p:nvPicPr>
        <p:blipFill rotWithShape="1">
          <a:blip r:embed="rId3">
            <a:alphaModFix/>
          </a:blip>
          <a:srcRect/>
          <a:stretch/>
        </p:blipFill>
        <p:spPr>
          <a:xfrm>
            <a:off x="1905000" y="2181701"/>
            <a:ext cx="5848350" cy="43634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29522"/>
            <a:ext cx="10972800" cy="535474"/>
          </a:xfrm>
          <a:prstGeom prst="rect">
            <a:avLst/>
          </a:prstGeom>
        </p:spPr>
        <p:txBody>
          <a:bodyPr vert="horz" wrap="square" lIns="0" tIns="14675" rIns="0" bIns="0" rtlCol="0">
            <a:spAutoFit/>
          </a:bodyPr>
          <a:lstStyle/>
          <a:p>
            <a:pPr marL="127438">
              <a:spcBef>
                <a:spcPts val="116"/>
              </a:spcBef>
              <a:tabLst>
                <a:tab pos="10024337" algn="l"/>
              </a:tabLst>
            </a:pPr>
            <a:r>
              <a:rPr spc="-6" dirty="0"/>
              <a:t>Encapsulation</a:t>
            </a:r>
            <a:r>
              <a:rPr spc="-61" dirty="0"/>
              <a:t> </a:t>
            </a:r>
            <a:r>
              <a:rPr dirty="0"/>
              <a:t>1</a:t>
            </a:r>
            <a:r>
              <a:rPr dirty="0">
                <a:latin typeface="Times New Roman"/>
                <a:cs typeface="Times New Roman"/>
              </a:rPr>
              <a:t>	</a:t>
            </a:r>
          </a:p>
        </p:txBody>
      </p:sp>
      <p:sp>
        <p:nvSpPr>
          <p:cNvPr id="3" name="object 3"/>
          <p:cNvSpPr txBox="1"/>
          <p:nvPr/>
        </p:nvSpPr>
        <p:spPr>
          <a:xfrm>
            <a:off x="715585" y="1487866"/>
            <a:ext cx="9849273" cy="1630645"/>
          </a:xfrm>
          <a:prstGeom prst="rect">
            <a:avLst/>
          </a:prstGeom>
        </p:spPr>
        <p:txBody>
          <a:bodyPr vert="horz" wrap="square" lIns="0" tIns="14675" rIns="0" bIns="0" rtlCol="0">
            <a:spAutoFit/>
          </a:bodyPr>
          <a:lstStyle/>
          <a:p>
            <a:pPr marL="478085" marR="6179" indent="-463410">
              <a:spcBef>
                <a:spcPts val="116"/>
              </a:spcBef>
              <a:buAutoNum type="arabicParenR"/>
              <a:tabLst>
                <a:tab pos="479630" algn="l"/>
              </a:tabLst>
            </a:pPr>
            <a:r>
              <a:rPr sz="2400" spc="-6" dirty="0">
                <a:solidFill>
                  <a:srgbClr val="363639"/>
                </a:solidFill>
                <a:latin typeface="Verdana"/>
                <a:cs typeface="Verdana"/>
              </a:rPr>
              <a:t>Encapsulation separates implementation from users or  clients.</a:t>
            </a:r>
            <a:endParaRPr sz="2400">
              <a:latin typeface="Verdana"/>
              <a:cs typeface="Verdana"/>
            </a:endParaRPr>
          </a:p>
          <a:p>
            <a:pPr>
              <a:spcBef>
                <a:spcPts val="12"/>
              </a:spcBef>
              <a:buClr>
                <a:srgbClr val="363639"/>
              </a:buClr>
              <a:buFont typeface="Verdana"/>
              <a:buAutoNum type="arabicParenR"/>
            </a:pPr>
            <a:endParaRPr sz="3300">
              <a:latin typeface="Verdana"/>
              <a:cs typeface="Verdana"/>
            </a:endParaRPr>
          </a:p>
          <a:p>
            <a:pPr marL="478857" indent="-463410">
              <a:spcBef>
                <a:spcPts val="6"/>
              </a:spcBef>
              <a:buAutoNum type="arabicParenR"/>
              <a:tabLst>
                <a:tab pos="478857" algn="l"/>
              </a:tabLst>
            </a:pPr>
            <a:r>
              <a:rPr sz="2400" spc="-6" dirty="0">
                <a:solidFill>
                  <a:srgbClr val="363639"/>
                </a:solidFill>
                <a:latin typeface="Verdana"/>
                <a:cs typeface="Verdana"/>
              </a:rPr>
              <a:t>Clients depend on</a:t>
            </a:r>
            <a:r>
              <a:rPr sz="2400" spc="-18" dirty="0">
                <a:solidFill>
                  <a:srgbClr val="363639"/>
                </a:solidFill>
                <a:latin typeface="Verdana"/>
                <a:cs typeface="Verdana"/>
              </a:rPr>
              <a:t> </a:t>
            </a:r>
            <a:r>
              <a:rPr sz="2400" spc="-6" dirty="0">
                <a:solidFill>
                  <a:srgbClr val="363639"/>
                </a:solidFill>
                <a:latin typeface="Verdana"/>
                <a:cs typeface="Verdana"/>
              </a:rPr>
              <a:t>interface.</a:t>
            </a:r>
            <a:endParaRPr sz="2400">
              <a:latin typeface="Verdana"/>
              <a:cs typeface="Verdana"/>
            </a:endParaRPr>
          </a:p>
        </p:txBody>
      </p:sp>
      <p:sp>
        <p:nvSpPr>
          <p:cNvPr id="4" name="object 4"/>
          <p:cNvSpPr/>
          <p:nvPr/>
        </p:nvSpPr>
        <p:spPr>
          <a:xfrm>
            <a:off x="7347711" y="3151347"/>
            <a:ext cx="2376423" cy="2325531"/>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2743200" y="3636170"/>
            <a:ext cx="2448560" cy="1791823"/>
            <a:chOff x="2057400" y="3429000"/>
            <a:chExt cx="1836420" cy="1689735"/>
          </a:xfrm>
        </p:grpSpPr>
        <p:sp>
          <p:nvSpPr>
            <p:cNvPr id="6" name="object 6"/>
            <p:cNvSpPr/>
            <p:nvPr/>
          </p:nvSpPr>
          <p:spPr>
            <a:xfrm>
              <a:off x="2078735" y="3876293"/>
              <a:ext cx="1529715" cy="1023619"/>
            </a:xfrm>
            <a:custGeom>
              <a:avLst/>
              <a:gdLst/>
              <a:ahLst/>
              <a:cxnLst/>
              <a:rect l="l" t="t" r="r" b="b"/>
              <a:pathLst>
                <a:path w="1529714" h="1023620">
                  <a:moveTo>
                    <a:pt x="1529333" y="237743"/>
                  </a:moveTo>
                  <a:lnTo>
                    <a:pt x="1511045" y="190499"/>
                  </a:lnTo>
                  <a:lnTo>
                    <a:pt x="1480565" y="158495"/>
                  </a:lnTo>
                  <a:lnTo>
                    <a:pt x="1427225" y="133349"/>
                  </a:lnTo>
                  <a:lnTo>
                    <a:pt x="1400555" y="124205"/>
                  </a:lnTo>
                  <a:lnTo>
                    <a:pt x="1369313" y="112775"/>
                  </a:lnTo>
                  <a:lnTo>
                    <a:pt x="1333499" y="101345"/>
                  </a:lnTo>
                  <a:lnTo>
                    <a:pt x="1295399" y="88391"/>
                  </a:lnTo>
                  <a:lnTo>
                    <a:pt x="1255013" y="75437"/>
                  </a:lnTo>
                  <a:lnTo>
                    <a:pt x="1214627" y="61721"/>
                  </a:lnTo>
                  <a:lnTo>
                    <a:pt x="1174241" y="48767"/>
                  </a:lnTo>
                  <a:lnTo>
                    <a:pt x="1136141" y="37337"/>
                  </a:lnTo>
                  <a:lnTo>
                    <a:pt x="1099565" y="25145"/>
                  </a:lnTo>
                  <a:lnTo>
                    <a:pt x="1068323" y="16001"/>
                  </a:lnTo>
                  <a:lnTo>
                    <a:pt x="1040891" y="9143"/>
                  </a:lnTo>
                  <a:lnTo>
                    <a:pt x="1021079" y="3047"/>
                  </a:lnTo>
                  <a:lnTo>
                    <a:pt x="1007363" y="761"/>
                  </a:lnTo>
                  <a:lnTo>
                    <a:pt x="990599" y="0"/>
                  </a:lnTo>
                  <a:lnTo>
                    <a:pt x="976883" y="761"/>
                  </a:lnTo>
                  <a:lnTo>
                    <a:pt x="965453" y="4571"/>
                  </a:lnTo>
                  <a:lnTo>
                    <a:pt x="953261" y="9905"/>
                  </a:lnTo>
                  <a:lnTo>
                    <a:pt x="940307" y="19049"/>
                  </a:lnTo>
                  <a:lnTo>
                    <a:pt x="925067" y="29717"/>
                  </a:lnTo>
                  <a:lnTo>
                    <a:pt x="904493" y="44195"/>
                  </a:lnTo>
                  <a:lnTo>
                    <a:pt x="879347" y="61721"/>
                  </a:lnTo>
                  <a:lnTo>
                    <a:pt x="870203" y="68579"/>
                  </a:lnTo>
                  <a:lnTo>
                    <a:pt x="856487" y="77723"/>
                  </a:lnTo>
                  <a:lnTo>
                    <a:pt x="838961" y="89153"/>
                  </a:lnTo>
                  <a:lnTo>
                    <a:pt x="819149" y="103631"/>
                  </a:lnTo>
                  <a:lnTo>
                    <a:pt x="794765" y="120395"/>
                  </a:lnTo>
                  <a:lnTo>
                    <a:pt x="768857" y="139445"/>
                  </a:lnTo>
                  <a:lnTo>
                    <a:pt x="739901" y="160781"/>
                  </a:lnTo>
                  <a:lnTo>
                    <a:pt x="709421" y="183641"/>
                  </a:lnTo>
                  <a:lnTo>
                    <a:pt x="675131" y="207263"/>
                  </a:lnTo>
                  <a:lnTo>
                    <a:pt x="640079" y="233171"/>
                  </a:lnTo>
                  <a:lnTo>
                    <a:pt x="603503" y="259079"/>
                  </a:lnTo>
                  <a:lnTo>
                    <a:pt x="566165" y="286511"/>
                  </a:lnTo>
                  <a:lnTo>
                    <a:pt x="528065" y="315467"/>
                  </a:lnTo>
                  <a:lnTo>
                    <a:pt x="488441" y="343661"/>
                  </a:lnTo>
                  <a:lnTo>
                    <a:pt x="449579" y="372617"/>
                  </a:lnTo>
                  <a:lnTo>
                    <a:pt x="409955" y="402335"/>
                  </a:lnTo>
                  <a:lnTo>
                    <a:pt x="370331" y="430529"/>
                  </a:lnTo>
                  <a:lnTo>
                    <a:pt x="332231" y="458723"/>
                  </a:lnTo>
                  <a:lnTo>
                    <a:pt x="294893" y="486917"/>
                  </a:lnTo>
                  <a:lnTo>
                    <a:pt x="257555" y="513587"/>
                  </a:lnTo>
                  <a:lnTo>
                    <a:pt x="222503" y="540257"/>
                  </a:lnTo>
                  <a:lnTo>
                    <a:pt x="188975" y="564641"/>
                  </a:lnTo>
                  <a:lnTo>
                    <a:pt x="156971" y="589025"/>
                  </a:lnTo>
                  <a:lnTo>
                    <a:pt x="126491" y="610361"/>
                  </a:lnTo>
                  <a:lnTo>
                    <a:pt x="74675" y="649223"/>
                  </a:lnTo>
                  <a:lnTo>
                    <a:pt x="53339" y="664463"/>
                  </a:lnTo>
                  <a:lnTo>
                    <a:pt x="35051" y="678179"/>
                  </a:lnTo>
                  <a:lnTo>
                    <a:pt x="20573" y="689609"/>
                  </a:lnTo>
                  <a:lnTo>
                    <a:pt x="9143" y="697229"/>
                  </a:lnTo>
                  <a:lnTo>
                    <a:pt x="0" y="704087"/>
                  </a:lnTo>
                  <a:lnTo>
                    <a:pt x="649223" y="1023365"/>
                  </a:lnTo>
                  <a:lnTo>
                    <a:pt x="652271" y="1021079"/>
                  </a:lnTo>
                  <a:lnTo>
                    <a:pt x="658367" y="1015745"/>
                  </a:lnTo>
                  <a:lnTo>
                    <a:pt x="669797" y="1006601"/>
                  </a:lnTo>
                  <a:lnTo>
                    <a:pt x="684275" y="994409"/>
                  </a:lnTo>
                  <a:lnTo>
                    <a:pt x="702563" y="979169"/>
                  </a:lnTo>
                  <a:lnTo>
                    <a:pt x="723899" y="961643"/>
                  </a:lnTo>
                  <a:lnTo>
                    <a:pt x="748283" y="941831"/>
                  </a:lnTo>
                  <a:lnTo>
                    <a:pt x="775715" y="918971"/>
                  </a:lnTo>
                  <a:lnTo>
                    <a:pt x="805433" y="893825"/>
                  </a:lnTo>
                  <a:lnTo>
                    <a:pt x="837437" y="867917"/>
                  </a:lnTo>
                  <a:lnTo>
                    <a:pt x="870965" y="840485"/>
                  </a:lnTo>
                  <a:lnTo>
                    <a:pt x="906017" y="810767"/>
                  </a:lnTo>
                  <a:lnTo>
                    <a:pt x="942593" y="779525"/>
                  </a:lnTo>
                  <a:lnTo>
                    <a:pt x="979931" y="749045"/>
                  </a:lnTo>
                  <a:lnTo>
                    <a:pt x="1018031" y="717041"/>
                  </a:lnTo>
                  <a:lnTo>
                    <a:pt x="1056893" y="685037"/>
                  </a:lnTo>
                  <a:lnTo>
                    <a:pt x="1095755" y="651509"/>
                  </a:lnTo>
                  <a:lnTo>
                    <a:pt x="1134617" y="618743"/>
                  </a:lnTo>
                  <a:lnTo>
                    <a:pt x="1210817" y="554735"/>
                  </a:lnTo>
                  <a:lnTo>
                    <a:pt x="1247393" y="523493"/>
                  </a:lnTo>
                  <a:lnTo>
                    <a:pt x="1283207" y="493775"/>
                  </a:lnTo>
                  <a:lnTo>
                    <a:pt x="1317497" y="464057"/>
                  </a:lnTo>
                  <a:lnTo>
                    <a:pt x="1350263" y="435863"/>
                  </a:lnTo>
                  <a:lnTo>
                    <a:pt x="1379981" y="409955"/>
                  </a:lnTo>
                  <a:lnTo>
                    <a:pt x="1407413" y="385571"/>
                  </a:lnTo>
                  <a:lnTo>
                    <a:pt x="1433321" y="363473"/>
                  </a:lnTo>
                  <a:lnTo>
                    <a:pt x="1474469" y="326135"/>
                  </a:lnTo>
                  <a:lnTo>
                    <a:pt x="1510283" y="291083"/>
                  </a:lnTo>
                  <a:lnTo>
                    <a:pt x="1525523" y="263651"/>
                  </a:lnTo>
                  <a:lnTo>
                    <a:pt x="1529333" y="237743"/>
                  </a:lnTo>
                  <a:close/>
                </a:path>
              </a:pathLst>
            </a:custGeom>
            <a:solidFill>
              <a:srgbClr val="A592C6"/>
            </a:solidFill>
          </p:spPr>
          <p:txBody>
            <a:bodyPr wrap="square" lIns="0" tIns="0" rIns="0" bIns="0" rtlCol="0"/>
            <a:lstStyle/>
            <a:p>
              <a:endParaRPr/>
            </a:p>
          </p:txBody>
        </p:sp>
        <p:sp>
          <p:nvSpPr>
            <p:cNvPr id="7" name="object 7"/>
            <p:cNvSpPr/>
            <p:nvPr/>
          </p:nvSpPr>
          <p:spPr>
            <a:xfrm>
              <a:off x="2398013" y="4491227"/>
              <a:ext cx="296545" cy="157480"/>
            </a:xfrm>
            <a:custGeom>
              <a:avLst/>
              <a:gdLst/>
              <a:ahLst/>
              <a:cxnLst/>
              <a:rect l="l" t="t" r="r" b="b"/>
              <a:pathLst>
                <a:path w="296544" h="157479">
                  <a:moveTo>
                    <a:pt x="296417" y="89153"/>
                  </a:moveTo>
                  <a:lnTo>
                    <a:pt x="73151" y="0"/>
                  </a:lnTo>
                  <a:lnTo>
                    <a:pt x="0" y="61721"/>
                  </a:lnTo>
                  <a:lnTo>
                    <a:pt x="224027" y="156971"/>
                  </a:lnTo>
                  <a:lnTo>
                    <a:pt x="296417" y="89153"/>
                  </a:lnTo>
                  <a:close/>
                </a:path>
              </a:pathLst>
            </a:custGeom>
            <a:solidFill>
              <a:srgbClr val="DBD5EA"/>
            </a:solidFill>
          </p:spPr>
          <p:txBody>
            <a:bodyPr wrap="square" lIns="0" tIns="0" rIns="0" bIns="0" rtlCol="0"/>
            <a:lstStyle/>
            <a:p>
              <a:endParaRPr/>
            </a:p>
          </p:txBody>
        </p:sp>
        <p:sp>
          <p:nvSpPr>
            <p:cNvPr id="8" name="object 8"/>
            <p:cNvSpPr/>
            <p:nvPr/>
          </p:nvSpPr>
          <p:spPr>
            <a:xfrm>
              <a:off x="2073401" y="4580381"/>
              <a:ext cx="666115" cy="498475"/>
            </a:xfrm>
            <a:custGeom>
              <a:avLst/>
              <a:gdLst/>
              <a:ahLst/>
              <a:cxnLst/>
              <a:rect l="l" t="t" r="r" b="b"/>
              <a:pathLst>
                <a:path w="666114" h="498475">
                  <a:moveTo>
                    <a:pt x="665987" y="498347"/>
                  </a:moveTo>
                  <a:lnTo>
                    <a:pt x="649223" y="313181"/>
                  </a:lnTo>
                  <a:lnTo>
                    <a:pt x="0" y="0"/>
                  </a:lnTo>
                  <a:lnTo>
                    <a:pt x="67817" y="218693"/>
                  </a:lnTo>
                  <a:lnTo>
                    <a:pt x="665987" y="498347"/>
                  </a:lnTo>
                  <a:close/>
                </a:path>
              </a:pathLst>
            </a:custGeom>
            <a:solidFill>
              <a:srgbClr val="7056A4"/>
            </a:solidFill>
          </p:spPr>
          <p:txBody>
            <a:bodyPr wrap="square" lIns="0" tIns="0" rIns="0" bIns="0" rtlCol="0"/>
            <a:lstStyle/>
            <a:p>
              <a:endParaRPr/>
            </a:p>
          </p:txBody>
        </p:sp>
        <p:sp>
          <p:nvSpPr>
            <p:cNvPr id="9" name="object 9"/>
            <p:cNvSpPr/>
            <p:nvPr/>
          </p:nvSpPr>
          <p:spPr>
            <a:xfrm>
              <a:off x="2753106" y="4117086"/>
              <a:ext cx="864235" cy="735330"/>
            </a:xfrm>
            <a:custGeom>
              <a:avLst/>
              <a:gdLst/>
              <a:ahLst/>
              <a:cxnLst/>
              <a:rect l="l" t="t" r="r" b="b"/>
              <a:pathLst>
                <a:path w="864235" h="735329">
                  <a:moveTo>
                    <a:pt x="864108" y="0"/>
                  </a:moveTo>
                  <a:lnTo>
                    <a:pt x="863346" y="1524"/>
                  </a:lnTo>
                  <a:lnTo>
                    <a:pt x="862584" y="4572"/>
                  </a:lnTo>
                  <a:lnTo>
                    <a:pt x="858774" y="11430"/>
                  </a:lnTo>
                  <a:lnTo>
                    <a:pt x="833628" y="57150"/>
                  </a:lnTo>
                  <a:lnTo>
                    <a:pt x="797052" y="99060"/>
                  </a:lnTo>
                  <a:lnTo>
                    <a:pt x="781050" y="113538"/>
                  </a:lnTo>
                  <a:lnTo>
                    <a:pt x="760476" y="131064"/>
                  </a:lnTo>
                  <a:lnTo>
                    <a:pt x="737616" y="150114"/>
                  </a:lnTo>
                  <a:lnTo>
                    <a:pt x="712470" y="172212"/>
                  </a:lnTo>
                  <a:lnTo>
                    <a:pt x="684276" y="195072"/>
                  </a:lnTo>
                  <a:lnTo>
                    <a:pt x="653034" y="220980"/>
                  </a:lnTo>
                  <a:lnTo>
                    <a:pt x="620268" y="246126"/>
                  </a:lnTo>
                  <a:lnTo>
                    <a:pt x="585978" y="273558"/>
                  </a:lnTo>
                  <a:lnTo>
                    <a:pt x="550164" y="303276"/>
                  </a:lnTo>
                  <a:lnTo>
                    <a:pt x="400812" y="422148"/>
                  </a:lnTo>
                  <a:lnTo>
                    <a:pt x="361950" y="451866"/>
                  </a:lnTo>
                  <a:lnTo>
                    <a:pt x="288036" y="510540"/>
                  </a:lnTo>
                  <a:lnTo>
                    <a:pt x="251460" y="538734"/>
                  </a:lnTo>
                  <a:lnTo>
                    <a:pt x="216408" y="566166"/>
                  </a:lnTo>
                  <a:lnTo>
                    <a:pt x="183642" y="592074"/>
                  </a:lnTo>
                  <a:lnTo>
                    <a:pt x="151638" y="616458"/>
                  </a:lnTo>
                  <a:lnTo>
                    <a:pt x="122682" y="639318"/>
                  </a:lnTo>
                  <a:lnTo>
                    <a:pt x="95250" y="660654"/>
                  </a:lnTo>
                  <a:lnTo>
                    <a:pt x="71628" y="679704"/>
                  </a:lnTo>
                  <a:lnTo>
                    <a:pt x="49530" y="696468"/>
                  </a:lnTo>
                  <a:lnTo>
                    <a:pt x="32004" y="710946"/>
                  </a:lnTo>
                  <a:lnTo>
                    <a:pt x="6096" y="729996"/>
                  </a:lnTo>
                  <a:lnTo>
                    <a:pt x="0" y="735330"/>
                  </a:lnTo>
                  <a:lnTo>
                    <a:pt x="8382" y="729996"/>
                  </a:lnTo>
                  <a:lnTo>
                    <a:pt x="19812" y="721614"/>
                  </a:lnTo>
                  <a:lnTo>
                    <a:pt x="37338" y="710184"/>
                  </a:lnTo>
                  <a:lnTo>
                    <a:pt x="58674" y="696468"/>
                  </a:lnTo>
                  <a:lnTo>
                    <a:pt x="83058" y="678942"/>
                  </a:lnTo>
                  <a:lnTo>
                    <a:pt x="110490" y="659892"/>
                  </a:lnTo>
                  <a:lnTo>
                    <a:pt x="141732" y="637794"/>
                  </a:lnTo>
                  <a:lnTo>
                    <a:pt x="175260" y="614934"/>
                  </a:lnTo>
                  <a:lnTo>
                    <a:pt x="211074" y="589026"/>
                  </a:lnTo>
                  <a:lnTo>
                    <a:pt x="248412" y="563118"/>
                  </a:lnTo>
                  <a:lnTo>
                    <a:pt x="287274" y="534162"/>
                  </a:lnTo>
                  <a:lnTo>
                    <a:pt x="327660" y="505206"/>
                  </a:lnTo>
                  <a:lnTo>
                    <a:pt x="367284" y="474726"/>
                  </a:lnTo>
                  <a:lnTo>
                    <a:pt x="408432" y="444246"/>
                  </a:lnTo>
                  <a:lnTo>
                    <a:pt x="489966" y="382524"/>
                  </a:lnTo>
                  <a:lnTo>
                    <a:pt x="527304" y="352806"/>
                  </a:lnTo>
                  <a:lnTo>
                    <a:pt x="563118" y="325374"/>
                  </a:lnTo>
                  <a:lnTo>
                    <a:pt x="627888" y="272034"/>
                  </a:lnTo>
                  <a:lnTo>
                    <a:pt x="657606" y="248412"/>
                  </a:lnTo>
                  <a:lnTo>
                    <a:pt x="684276" y="225552"/>
                  </a:lnTo>
                  <a:lnTo>
                    <a:pt x="708660" y="204216"/>
                  </a:lnTo>
                  <a:lnTo>
                    <a:pt x="731520" y="185166"/>
                  </a:lnTo>
                  <a:lnTo>
                    <a:pt x="751332" y="167640"/>
                  </a:lnTo>
                  <a:lnTo>
                    <a:pt x="768858" y="152400"/>
                  </a:lnTo>
                  <a:lnTo>
                    <a:pt x="784860" y="137160"/>
                  </a:lnTo>
                  <a:lnTo>
                    <a:pt x="798576" y="125730"/>
                  </a:lnTo>
                  <a:lnTo>
                    <a:pt x="809244" y="115824"/>
                  </a:lnTo>
                  <a:lnTo>
                    <a:pt x="818388" y="107442"/>
                  </a:lnTo>
                  <a:lnTo>
                    <a:pt x="842010" y="73152"/>
                  </a:lnTo>
                  <a:lnTo>
                    <a:pt x="858774" y="25146"/>
                  </a:lnTo>
                  <a:lnTo>
                    <a:pt x="862584" y="12192"/>
                  </a:lnTo>
                  <a:lnTo>
                    <a:pt x="863346" y="3048"/>
                  </a:lnTo>
                  <a:lnTo>
                    <a:pt x="864108" y="0"/>
                  </a:lnTo>
                  <a:close/>
                </a:path>
              </a:pathLst>
            </a:custGeom>
            <a:solidFill>
              <a:srgbClr val="363639"/>
            </a:solidFill>
          </p:spPr>
          <p:txBody>
            <a:bodyPr wrap="square" lIns="0" tIns="0" rIns="0" bIns="0" rtlCol="0"/>
            <a:lstStyle/>
            <a:p>
              <a:endParaRPr/>
            </a:p>
          </p:txBody>
        </p:sp>
        <p:sp>
          <p:nvSpPr>
            <p:cNvPr id="10" name="object 10"/>
            <p:cNvSpPr/>
            <p:nvPr/>
          </p:nvSpPr>
          <p:spPr>
            <a:xfrm>
              <a:off x="2633472" y="4016501"/>
              <a:ext cx="1034415" cy="1073150"/>
            </a:xfrm>
            <a:custGeom>
              <a:avLst/>
              <a:gdLst/>
              <a:ahLst/>
              <a:cxnLst/>
              <a:rect l="l" t="t" r="r" b="b"/>
              <a:pathLst>
                <a:path w="1034414" h="1073150">
                  <a:moveTo>
                    <a:pt x="145542" y="257556"/>
                  </a:moveTo>
                  <a:lnTo>
                    <a:pt x="73152" y="234696"/>
                  </a:lnTo>
                  <a:lnTo>
                    <a:pt x="0" y="273558"/>
                  </a:lnTo>
                  <a:lnTo>
                    <a:pt x="94488" y="296418"/>
                  </a:lnTo>
                  <a:lnTo>
                    <a:pt x="145542" y="257556"/>
                  </a:lnTo>
                  <a:close/>
                </a:path>
                <a:path w="1034414" h="1073150">
                  <a:moveTo>
                    <a:pt x="189738" y="386334"/>
                  </a:moveTo>
                  <a:lnTo>
                    <a:pt x="116586" y="363474"/>
                  </a:lnTo>
                  <a:lnTo>
                    <a:pt x="44196" y="401574"/>
                  </a:lnTo>
                  <a:lnTo>
                    <a:pt x="139446" y="423672"/>
                  </a:lnTo>
                  <a:lnTo>
                    <a:pt x="189738" y="386334"/>
                  </a:lnTo>
                  <a:close/>
                </a:path>
                <a:path w="1034414" h="1073150">
                  <a:moveTo>
                    <a:pt x="296418" y="301752"/>
                  </a:moveTo>
                  <a:lnTo>
                    <a:pt x="224028" y="278892"/>
                  </a:lnTo>
                  <a:lnTo>
                    <a:pt x="150876" y="318516"/>
                  </a:lnTo>
                  <a:lnTo>
                    <a:pt x="246126" y="341376"/>
                  </a:lnTo>
                  <a:lnTo>
                    <a:pt x="296418" y="301752"/>
                  </a:lnTo>
                  <a:close/>
                </a:path>
                <a:path w="1034414" h="1073150">
                  <a:moveTo>
                    <a:pt x="296418" y="139446"/>
                  </a:moveTo>
                  <a:lnTo>
                    <a:pt x="224028" y="117348"/>
                  </a:lnTo>
                  <a:lnTo>
                    <a:pt x="150876" y="156972"/>
                  </a:lnTo>
                  <a:lnTo>
                    <a:pt x="246126" y="178308"/>
                  </a:lnTo>
                  <a:lnTo>
                    <a:pt x="296418" y="139446"/>
                  </a:lnTo>
                  <a:close/>
                </a:path>
                <a:path w="1034414" h="1073150">
                  <a:moveTo>
                    <a:pt x="440436" y="178308"/>
                  </a:moveTo>
                  <a:lnTo>
                    <a:pt x="369570" y="156972"/>
                  </a:lnTo>
                  <a:lnTo>
                    <a:pt x="296418" y="195834"/>
                  </a:lnTo>
                  <a:lnTo>
                    <a:pt x="390906" y="217932"/>
                  </a:lnTo>
                  <a:lnTo>
                    <a:pt x="440436" y="178308"/>
                  </a:lnTo>
                  <a:close/>
                </a:path>
                <a:path w="1034414" h="1073150">
                  <a:moveTo>
                    <a:pt x="452628" y="346710"/>
                  </a:moveTo>
                  <a:lnTo>
                    <a:pt x="380238" y="323850"/>
                  </a:lnTo>
                  <a:lnTo>
                    <a:pt x="307086" y="363474"/>
                  </a:lnTo>
                  <a:lnTo>
                    <a:pt x="402336" y="386334"/>
                  </a:lnTo>
                  <a:lnTo>
                    <a:pt x="452628" y="346710"/>
                  </a:lnTo>
                  <a:close/>
                </a:path>
                <a:path w="1034414" h="1073150">
                  <a:moveTo>
                    <a:pt x="468630" y="22098"/>
                  </a:moveTo>
                  <a:lnTo>
                    <a:pt x="397002" y="0"/>
                  </a:lnTo>
                  <a:lnTo>
                    <a:pt x="324612" y="38862"/>
                  </a:lnTo>
                  <a:lnTo>
                    <a:pt x="419862" y="61722"/>
                  </a:lnTo>
                  <a:lnTo>
                    <a:pt x="468630" y="22098"/>
                  </a:lnTo>
                  <a:close/>
                </a:path>
                <a:path w="1034414" h="1073150">
                  <a:moveTo>
                    <a:pt x="585978" y="223266"/>
                  </a:moveTo>
                  <a:lnTo>
                    <a:pt x="513588" y="201168"/>
                  </a:lnTo>
                  <a:lnTo>
                    <a:pt x="440436" y="240792"/>
                  </a:lnTo>
                  <a:lnTo>
                    <a:pt x="535686" y="262890"/>
                  </a:lnTo>
                  <a:lnTo>
                    <a:pt x="585978" y="223266"/>
                  </a:lnTo>
                  <a:close/>
                </a:path>
                <a:path w="1034414" h="1073150">
                  <a:moveTo>
                    <a:pt x="603504" y="61722"/>
                  </a:moveTo>
                  <a:lnTo>
                    <a:pt x="530352" y="38862"/>
                  </a:lnTo>
                  <a:lnTo>
                    <a:pt x="457962" y="77724"/>
                  </a:lnTo>
                  <a:lnTo>
                    <a:pt x="553212" y="100584"/>
                  </a:lnTo>
                  <a:lnTo>
                    <a:pt x="603504" y="61722"/>
                  </a:lnTo>
                  <a:close/>
                </a:path>
                <a:path w="1034414" h="1073150">
                  <a:moveTo>
                    <a:pt x="749046" y="112014"/>
                  </a:moveTo>
                  <a:lnTo>
                    <a:pt x="675894" y="89154"/>
                  </a:lnTo>
                  <a:lnTo>
                    <a:pt x="603504" y="128016"/>
                  </a:lnTo>
                  <a:lnTo>
                    <a:pt x="698754" y="150876"/>
                  </a:lnTo>
                  <a:lnTo>
                    <a:pt x="749046" y="112014"/>
                  </a:lnTo>
                  <a:close/>
                </a:path>
                <a:path w="1034414" h="1073150">
                  <a:moveTo>
                    <a:pt x="1034034" y="172974"/>
                  </a:moveTo>
                  <a:lnTo>
                    <a:pt x="1017270" y="108204"/>
                  </a:lnTo>
                  <a:lnTo>
                    <a:pt x="980694" y="62484"/>
                  </a:lnTo>
                  <a:lnTo>
                    <a:pt x="944118" y="35814"/>
                  </a:lnTo>
                  <a:lnTo>
                    <a:pt x="928116" y="27432"/>
                  </a:lnTo>
                  <a:lnTo>
                    <a:pt x="929640" y="29718"/>
                  </a:lnTo>
                  <a:lnTo>
                    <a:pt x="933450" y="35052"/>
                  </a:lnTo>
                  <a:lnTo>
                    <a:pt x="938784" y="44196"/>
                  </a:lnTo>
                  <a:lnTo>
                    <a:pt x="957834" y="81534"/>
                  </a:lnTo>
                  <a:lnTo>
                    <a:pt x="966216" y="112014"/>
                  </a:lnTo>
                  <a:lnTo>
                    <a:pt x="965454" y="127254"/>
                  </a:lnTo>
                  <a:lnTo>
                    <a:pt x="959358" y="141732"/>
                  </a:lnTo>
                  <a:lnTo>
                    <a:pt x="948690" y="157734"/>
                  </a:lnTo>
                  <a:lnTo>
                    <a:pt x="938022" y="171450"/>
                  </a:lnTo>
                  <a:lnTo>
                    <a:pt x="925830" y="182880"/>
                  </a:lnTo>
                  <a:lnTo>
                    <a:pt x="915162" y="193548"/>
                  </a:lnTo>
                  <a:lnTo>
                    <a:pt x="907542" y="199644"/>
                  </a:lnTo>
                  <a:lnTo>
                    <a:pt x="905256" y="201168"/>
                  </a:lnTo>
                  <a:lnTo>
                    <a:pt x="89154" y="866394"/>
                  </a:lnTo>
                  <a:lnTo>
                    <a:pt x="100584" y="1072896"/>
                  </a:lnTo>
                  <a:lnTo>
                    <a:pt x="102108" y="1071372"/>
                  </a:lnTo>
                  <a:lnTo>
                    <a:pt x="107442" y="1067562"/>
                  </a:lnTo>
                  <a:lnTo>
                    <a:pt x="128778" y="1051560"/>
                  </a:lnTo>
                  <a:lnTo>
                    <a:pt x="143256" y="1039368"/>
                  </a:lnTo>
                  <a:lnTo>
                    <a:pt x="160782" y="1025652"/>
                  </a:lnTo>
                  <a:lnTo>
                    <a:pt x="180594" y="1010412"/>
                  </a:lnTo>
                  <a:lnTo>
                    <a:pt x="203454" y="992886"/>
                  </a:lnTo>
                  <a:lnTo>
                    <a:pt x="228600" y="973836"/>
                  </a:lnTo>
                  <a:lnTo>
                    <a:pt x="255270" y="952500"/>
                  </a:lnTo>
                  <a:lnTo>
                    <a:pt x="283464" y="929640"/>
                  </a:lnTo>
                  <a:lnTo>
                    <a:pt x="312420" y="906780"/>
                  </a:lnTo>
                  <a:lnTo>
                    <a:pt x="343662" y="881634"/>
                  </a:lnTo>
                  <a:lnTo>
                    <a:pt x="375666" y="856488"/>
                  </a:lnTo>
                  <a:lnTo>
                    <a:pt x="407670" y="830580"/>
                  </a:lnTo>
                  <a:lnTo>
                    <a:pt x="441198" y="803910"/>
                  </a:lnTo>
                  <a:lnTo>
                    <a:pt x="475488" y="776478"/>
                  </a:lnTo>
                  <a:lnTo>
                    <a:pt x="509016" y="749046"/>
                  </a:lnTo>
                  <a:lnTo>
                    <a:pt x="543306" y="723138"/>
                  </a:lnTo>
                  <a:lnTo>
                    <a:pt x="576834" y="695706"/>
                  </a:lnTo>
                  <a:lnTo>
                    <a:pt x="609600" y="668274"/>
                  </a:lnTo>
                  <a:lnTo>
                    <a:pt x="673608" y="614934"/>
                  </a:lnTo>
                  <a:lnTo>
                    <a:pt x="704088" y="589026"/>
                  </a:lnTo>
                  <a:lnTo>
                    <a:pt x="733044" y="564642"/>
                  </a:lnTo>
                  <a:lnTo>
                    <a:pt x="760476" y="541782"/>
                  </a:lnTo>
                  <a:lnTo>
                    <a:pt x="787146" y="518922"/>
                  </a:lnTo>
                  <a:lnTo>
                    <a:pt x="810768" y="497586"/>
                  </a:lnTo>
                  <a:lnTo>
                    <a:pt x="832866" y="478536"/>
                  </a:lnTo>
                  <a:lnTo>
                    <a:pt x="851916" y="460248"/>
                  </a:lnTo>
                  <a:lnTo>
                    <a:pt x="869442" y="444246"/>
                  </a:lnTo>
                  <a:lnTo>
                    <a:pt x="883158" y="430530"/>
                  </a:lnTo>
                  <a:lnTo>
                    <a:pt x="906780" y="405384"/>
                  </a:lnTo>
                  <a:lnTo>
                    <a:pt x="928116" y="383286"/>
                  </a:lnTo>
                  <a:lnTo>
                    <a:pt x="946404" y="363474"/>
                  </a:lnTo>
                  <a:lnTo>
                    <a:pt x="962406" y="345186"/>
                  </a:lnTo>
                  <a:lnTo>
                    <a:pt x="977646" y="329184"/>
                  </a:lnTo>
                  <a:lnTo>
                    <a:pt x="989076" y="313944"/>
                  </a:lnTo>
                  <a:lnTo>
                    <a:pt x="1000506" y="300228"/>
                  </a:lnTo>
                  <a:lnTo>
                    <a:pt x="1015746" y="274320"/>
                  </a:lnTo>
                  <a:lnTo>
                    <a:pt x="1021080" y="262128"/>
                  </a:lnTo>
                  <a:lnTo>
                    <a:pt x="1025652" y="249174"/>
                  </a:lnTo>
                  <a:lnTo>
                    <a:pt x="1029462" y="236220"/>
                  </a:lnTo>
                  <a:lnTo>
                    <a:pt x="1030986" y="222504"/>
                  </a:lnTo>
                  <a:lnTo>
                    <a:pt x="1033272" y="207264"/>
                  </a:lnTo>
                  <a:lnTo>
                    <a:pt x="1034034" y="191262"/>
                  </a:lnTo>
                  <a:lnTo>
                    <a:pt x="1034034" y="172974"/>
                  </a:lnTo>
                  <a:close/>
                </a:path>
              </a:pathLst>
            </a:custGeom>
            <a:solidFill>
              <a:srgbClr val="DBD5EA"/>
            </a:solidFill>
          </p:spPr>
          <p:txBody>
            <a:bodyPr wrap="square" lIns="0" tIns="0" rIns="0" bIns="0" rtlCol="0"/>
            <a:lstStyle/>
            <a:p>
              <a:endParaRPr/>
            </a:p>
          </p:txBody>
        </p:sp>
        <p:sp>
          <p:nvSpPr>
            <p:cNvPr id="11" name="object 11"/>
            <p:cNvSpPr/>
            <p:nvPr/>
          </p:nvSpPr>
          <p:spPr>
            <a:xfrm>
              <a:off x="2057400" y="3428999"/>
              <a:ext cx="1836420" cy="1689735"/>
            </a:xfrm>
            <a:custGeom>
              <a:avLst/>
              <a:gdLst/>
              <a:ahLst/>
              <a:cxnLst/>
              <a:rect l="l" t="t" r="r" b="b"/>
              <a:pathLst>
                <a:path w="1836420" h="1689735">
                  <a:moveTo>
                    <a:pt x="749" y="1149375"/>
                  </a:moveTo>
                  <a:lnTo>
                    <a:pt x="0" y="1146060"/>
                  </a:lnTo>
                  <a:lnTo>
                    <a:pt x="0" y="1149108"/>
                  </a:lnTo>
                  <a:lnTo>
                    <a:pt x="749" y="1149375"/>
                  </a:lnTo>
                  <a:close/>
                </a:path>
                <a:path w="1836420" h="1689735">
                  <a:moveTo>
                    <a:pt x="9867" y="1131912"/>
                  </a:moveTo>
                  <a:lnTo>
                    <a:pt x="0" y="1138440"/>
                  </a:lnTo>
                  <a:lnTo>
                    <a:pt x="0" y="1143774"/>
                  </a:lnTo>
                  <a:lnTo>
                    <a:pt x="9867" y="1131912"/>
                  </a:lnTo>
                  <a:close/>
                </a:path>
                <a:path w="1836420" h="1689735">
                  <a:moveTo>
                    <a:pt x="569976" y="1290840"/>
                  </a:moveTo>
                  <a:lnTo>
                    <a:pt x="562508" y="1244498"/>
                  </a:lnTo>
                  <a:lnTo>
                    <a:pt x="562330" y="1244625"/>
                  </a:lnTo>
                  <a:lnTo>
                    <a:pt x="562330" y="1287894"/>
                  </a:lnTo>
                  <a:lnTo>
                    <a:pt x="569976" y="1290840"/>
                  </a:lnTo>
                  <a:close/>
                </a:path>
                <a:path w="1836420" h="1689735">
                  <a:moveTo>
                    <a:pt x="687324" y="1151394"/>
                  </a:moveTo>
                  <a:lnTo>
                    <a:pt x="419100" y="1045476"/>
                  </a:lnTo>
                  <a:lnTo>
                    <a:pt x="324612" y="1123962"/>
                  </a:lnTo>
                  <a:lnTo>
                    <a:pt x="324612" y="1196352"/>
                  </a:lnTo>
                  <a:lnTo>
                    <a:pt x="345948" y="1204556"/>
                  </a:lnTo>
                  <a:lnTo>
                    <a:pt x="559308" y="1286725"/>
                  </a:lnTo>
                  <a:lnTo>
                    <a:pt x="559308" y="1246644"/>
                  </a:lnTo>
                  <a:lnTo>
                    <a:pt x="559308" y="1224546"/>
                  </a:lnTo>
                  <a:lnTo>
                    <a:pt x="345948" y="1134630"/>
                  </a:lnTo>
                  <a:lnTo>
                    <a:pt x="419100" y="1062240"/>
                  </a:lnTo>
                  <a:lnTo>
                    <a:pt x="637032" y="1162824"/>
                  </a:lnTo>
                  <a:lnTo>
                    <a:pt x="562330" y="1243368"/>
                  </a:lnTo>
                  <a:lnTo>
                    <a:pt x="562508" y="1244498"/>
                  </a:lnTo>
                  <a:lnTo>
                    <a:pt x="637032" y="1194828"/>
                  </a:lnTo>
                  <a:lnTo>
                    <a:pt x="659892" y="1179588"/>
                  </a:lnTo>
                  <a:lnTo>
                    <a:pt x="654558" y="1224546"/>
                  </a:lnTo>
                  <a:lnTo>
                    <a:pt x="581406" y="1313700"/>
                  </a:lnTo>
                  <a:lnTo>
                    <a:pt x="659892" y="1248295"/>
                  </a:lnTo>
                  <a:lnTo>
                    <a:pt x="681990" y="1229880"/>
                  </a:lnTo>
                  <a:lnTo>
                    <a:pt x="687324" y="1151394"/>
                  </a:lnTo>
                  <a:close/>
                </a:path>
                <a:path w="1836420" h="1689735">
                  <a:moveTo>
                    <a:pt x="744474" y="845058"/>
                  </a:moveTo>
                  <a:lnTo>
                    <a:pt x="654558" y="805434"/>
                  </a:lnTo>
                  <a:lnTo>
                    <a:pt x="597408" y="850392"/>
                  </a:lnTo>
                  <a:lnTo>
                    <a:pt x="649224" y="828294"/>
                  </a:lnTo>
                  <a:lnTo>
                    <a:pt x="744474" y="845058"/>
                  </a:lnTo>
                  <a:close/>
                </a:path>
                <a:path w="1836420" h="1689735">
                  <a:moveTo>
                    <a:pt x="794766" y="973836"/>
                  </a:moveTo>
                  <a:lnTo>
                    <a:pt x="704850" y="934212"/>
                  </a:lnTo>
                  <a:lnTo>
                    <a:pt x="649224" y="978408"/>
                  </a:lnTo>
                  <a:lnTo>
                    <a:pt x="699516" y="956310"/>
                  </a:lnTo>
                  <a:lnTo>
                    <a:pt x="794766" y="973836"/>
                  </a:lnTo>
                  <a:close/>
                </a:path>
                <a:path w="1836420" h="1689735">
                  <a:moveTo>
                    <a:pt x="889254" y="883920"/>
                  </a:moveTo>
                  <a:lnTo>
                    <a:pt x="800100" y="845058"/>
                  </a:lnTo>
                  <a:lnTo>
                    <a:pt x="744474" y="889254"/>
                  </a:lnTo>
                  <a:lnTo>
                    <a:pt x="794766" y="866394"/>
                  </a:lnTo>
                  <a:lnTo>
                    <a:pt x="889254" y="883920"/>
                  </a:lnTo>
                  <a:close/>
                </a:path>
                <a:path w="1836420" h="1689735">
                  <a:moveTo>
                    <a:pt x="889254" y="726948"/>
                  </a:moveTo>
                  <a:lnTo>
                    <a:pt x="800100" y="688086"/>
                  </a:lnTo>
                  <a:lnTo>
                    <a:pt x="744474" y="733044"/>
                  </a:lnTo>
                  <a:lnTo>
                    <a:pt x="794766" y="710184"/>
                  </a:lnTo>
                  <a:lnTo>
                    <a:pt x="889254" y="726948"/>
                  </a:lnTo>
                  <a:close/>
                </a:path>
                <a:path w="1836420" h="1689735">
                  <a:moveTo>
                    <a:pt x="1034034" y="928878"/>
                  </a:moveTo>
                  <a:lnTo>
                    <a:pt x="945642" y="889254"/>
                  </a:lnTo>
                  <a:lnTo>
                    <a:pt x="889254" y="934212"/>
                  </a:lnTo>
                  <a:lnTo>
                    <a:pt x="939546" y="911352"/>
                  </a:lnTo>
                  <a:lnTo>
                    <a:pt x="1034034" y="928878"/>
                  </a:lnTo>
                  <a:close/>
                </a:path>
                <a:path w="1836420" h="1689735">
                  <a:moveTo>
                    <a:pt x="1034034" y="765810"/>
                  </a:moveTo>
                  <a:lnTo>
                    <a:pt x="945642" y="726948"/>
                  </a:lnTo>
                  <a:lnTo>
                    <a:pt x="889254" y="771906"/>
                  </a:lnTo>
                  <a:lnTo>
                    <a:pt x="939546" y="749808"/>
                  </a:lnTo>
                  <a:lnTo>
                    <a:pt x="1034034" y="765810"/>
                  </a:lnTo>
                  <a:close/>
                </a:path>
                <a:path w="1836420" h="1689735">
                  <a:moveTo>
                    <a:pt x="1050798" y="614934"/>
                  </a:moveTo>
                  <a:lnTo>
                    <a:pt x="961644" y="576072"/>
                  </a:lnTo>
                  <a:lnTo>
                    <a:pt x="906018" y="621030"/>
                  </a:lnTo>
                  <a:lnTo>
                    <a:pt x="956310" y="598932"/>
                  </a:lnTo>
                  <a:lnTo>
                    <a:pt x="1050798" y="614934"/>
                  </a:lnTo>
                  <a:close/>
                </a:path>
                <a:path w="1836420" h="1689735">
                  <a:moveTo>
                    <a:pt x="1179576" y="810768"/>
                  </a:moveTo>
                  <a:lnTo>
                    <a:pt x="1089660" y="771906"/>
                  </a:lnTo>
                  <a:lnTo>
                    <a:pt x="1034034" y="816102"/>
                  </a:lnTo>
                  <a:lnTo>
                    <a:pt x="1084326" y="794766"/>
                  </a:lnTo>
                  <a:lnTo>
                    <a:pt x="1179576" y="810768"/>
                  </a:lnTo>
                  <a:close/>
                </a:path>
                <a:path w="1836420" h="1689735">
                  <a:moveTo>
                    <a:pt x="1195578" y="654558"/>
                  </a:moveTo>
                  <a:lnTo>
                    <a:pt x="1106424" y="614934"/>
                  </a:lnTo>
                  <a:lnTo>
                    <a:pt x="1050798" y="659892"/>
                  </a:lnTo>
                  <a:lnTo>
                    <a:pt x="1101090" y="637794"/>
                  </a:lnTo>
                  <a:lnTo>
                    <a:pt x="1195578" y="654558"/>
                  </a:lnTo>
                  <a:close/>
                </a:path>
                <a:path w="1836420" h="1689735">
                  <a:moveTo>
                    <a:pt x="1216914" y="579882"/>
                  </a:moveTo>
                  <a:lnTo>
                    <a:pt x="1216152" y="579882"/>
                  </a:lnTo>
                  <a:lnTo>
                    <a:pt x="1213104" y="578358"/>
                  </a:lnTo>
                  <a:lnTo>
                    <a:pt x="1208532" y="578358"/>
                  </a:lnTo>
                  <a:lnTo>
                    <a:pt x="1203960" y="576834"/>
                  </a:lnTo>
                  <a:lnTo>
                    <a:pt x="1197864" y="575310"/>
                  </a:lnTo>
                  <a:lnTo>
                    <a:pt x="1192530" y="572262"/>
                  </a:lnTo>
                  <a:lnTo>
                    <a:pt x="1169670" y="534924"/>
                  </a:lnTo>
                  <a:lnTo>
                    <a:pt x="1169670" y="531114"/>
                  </a:lnTo>
                  <a:lnTo>
                    <a:pt x="1165860" y="534924"/>
                  </a:lnTo>
                  <a:lnTo>
                    <a:pt x="1160526" y="544068"/>
                  </a:lnTo>
                  <a:lnTo>
                    <a:pt x="1159002" y="558546"/>
                  </a:lnTo>
                  <a:lnTo>
                    <a:pt x="1169670" y="576072"/>
                  </a:lnTo>
                  <a:lnTo>
                    <a:pt x="1178814" y="582930"/>
                  </a:lnTo>
                  <a:lnTo>
                    <a:pt x="1187958" y="586740"/>
                  </a:lnTo>
                  <a:lnTo>
                    <a:pt x="1195578" y="589026"/>
                  </a:lnTo>
                  <a:lnTo>
                    <a:pt x="1203198" y="586740"/>
                  </a:lnTo>
                  <a:lnTo>
                    <a:pt x="1208532" y="585216"/>
                  </a:lnTo>
                  <a:lnTo>
                    <a:pt x="1213104" y="582168"/>
                  </a:lnTo>
                  <a:lnTo>
                    <a:pt x="1216152" y="580644"/>
                  </a:lnTo>
                  <a:lnTo>
                    <a:pt x="1216914" y="579882"/>
                  </a:lnTo>
                  <a:close/>
                </a:path>
                <a:path w="1836420" h="1689735">
                  <a:moveTo>
                    <a:pt x="1341120" y="699516"/>
                  </a:moveTo>
                  <a:lnTo>
                    <a:pt x="1251966" y="659892"/>
                  </a:lnTo>
                  <a:lnTo>
                    <a:pt x="1195578" y="704850"/>
                  </a:lnTo>
                  <a:lnTo>
                    <a:pt x="1245870" y="682752"/>
                  </a:lnTo>
                  <a:lnTo>
                    <a:pt x="1341120" y="699516"/>
                  </a:lnTo>
                  <a:close/>
                </a:path>
                <a:path w="1836420" h="1689735">
                  <a:moveTo>
                    <a:pt x="1547622" y="0"/>
                  </a:moveTo>
                  <a:lnTo>
                    <a:pt x="1453134" y="39624"/>
                  </a:lnTo>
                  <a:lnTo>
                    <a:pt x="1375410" y="390144"/>
                  </a:lnTo>
                  <a:lnTo>
                    <a:pt x="1547622" y="0"/>
                  </a:lnTo>
                  <a:close/>
                </a:path>
                <a:path w="1836420" h="1689735">
                  <a:moveTo>
                    <a:pt x="1638300" y="750582"/>
                  </a:moveTo>
                  <a:lnTo>
                    <a:pt x="1625600" y="726960"/>
                  </a:lnTo>
                  <a:lnTo>
                    <a:pt x="1625600" y="694194"/>
                  </a:lnTo>
                  <a:lnTo>
                    <a:pt x="1612900" y="687336"/>
                  </a:lnTo>
                  <a:lnTo>
                    <a:pt x="1612900" y="681240"/>
                  </a:lnTo>
                  <a:lnTo>
                    <a:pt x="1600200" y="672858"/>
                  </a:lnTo>
                  <a:lnTo>
                    <a:pt x="1587500" y="663714"/>
                  </a:lnTo>
                  <a:lnTo>
                    <a:pt x="1587500" y="653808"/>
                  </a:lnTo>
                  <a:lnTo>
                    <a:pt x="1574800" y="643902"/>
                  </a:lnTo>
                  <a:lnTo>
                    <a:pt x="1562100" y="633234"/>
                  </a:lnTo>
                  <a:lnTo>
                    <a:pt x="1536700" y="622566"/>
                  </a:lnTo>
                  <a:lnTo>
                    <a:pt x="1524000" y="611898"/>
                  </a:lnTo>
                  <a:lnTo>
                    <a:pt x="1511300" y="599706"/>
                  </a:lnTo>
                  <a:lnTo>
                    <a:pt x="1498600" y="589800"/>
                  </a:lnTo>
                  <a:lnTo>
                    <a:pt x="1473200" y="578370"/>
                  </a:lnTo>
                  <a:lnTo>
                    <a:pt x="1460500" y="568464"/>
                  </a:lnTo>
                  <a:lnTo>
                    <a:pt x="1435100" y="559320"/>
                  </a:lnTo>
                  <a:lnTo>
                    <a:pt x="1422400" y="550176"/>
                  </a:lnTo>
                  <a:lnTo>
                    <a:pt x="1397000" y="543318"/>
                  </a:lnTo>
                  <a:lnTo>
                    <a:pt x="1371600" y="535698"/>
                  </a:lnTo>
                  <a:lnTo>
                    <a:pt x="1358900" y="527316"/>
                  </a:lnTo>
                  <a:lnTo>
                    <a:pt x="1333500" y="518934"/>
                  </a:lnTo>
                  <a:lnTo>
                    <a:pt x="1308100" y="511314"/>
                  </a:lnTo>
                  <a:lnTo>
                    <a:pt x="1282700" y="502932"/>
                  </a:lnTo>
                  <a:lnTo>
                    <a:pt x="1257300" y="495312"/>
                  </a:lnTo>
                  <a:lnTo>
                    <a:pt x="1231900" y="486930"/>
                  </a:lnTo>
                  <a:lnTo>
                    <a:pt x="1155700" y="464070"/>
                  </a:lnTo>
                  <a:lnTo>
                    <a:pt x="1130300" y="457974"/>
                  </a:lnTo>
                  <a:lnTo>
                    <a:pt x="1079500" y="447306"/>
                  </a:lnTo>
                  <a:lnTo>
                    <a:pt x="1041400" y="442734"/>
                  </a:lnTo>
                  <a:lnTo>
                    <a:pt x="1028700" y="438924"/>
                  </a:lnTo>
                  <a:lnTo>
                    <a:pt x="1003300" y="435876"/>
                  </a:lnTo>
                  <a:lnTo>
                    <a:pt x="990600" y="436638"/>
                  </a:lnTo>
                  <a:lnTo>
                    <a:pt x="965200" y="442734"/>
                  </a:lnTo>
                  <a:lnTo>
                    <a:pt x="952500" y="450354"/>
                  </a:lnTo>
                  <a:lnTo>
                    <a:pt x="927100" y="463308"/>
                  </a:lnTo>
                  <a:lnTo>
                    <a:pt x="889000" y="479310"/>
                  </a:lnTo>
                  <a:lnTo>
                    <a:pt x="863600" y="497598"/>
                  </a:lnTo>
                  <a:lnTo>
                    <a:pt x="825500" y="518172"/>
                  </a:lnTo>
                  <a:lnTo>
                    <a:pt x="787400" y="541794"/>
                  </a:lnTo>
                  <a:lnTo>
                    <a:pt x="749300" y="567702"/>
                  </a:lnTo>
                  <a:lnTo>
                    <a:pt x="711200" y="595896"/>
                  </a:lnTo>
                  <a:lnTo>
                    <a:pt x="673011" y="625652"/>
                  </a:lnTo>
                  <a:lnTo>
                    <a:pt x="622300" y="655332"/>
                  </a:lnTo>
                  <a:lnTo>
                    <a:pt x="584200" y="687336"/>
                  </a:lnTo>
                  <a:lnTo>
                    <a:pt x="533400" y="720102"/>
                  </a:lnTo>
                  <a:lnTo>
                    <a:pt x="495300" y="753630"/>
                  </a:lnTo>
                  <a:lnTo>
                    <a:pt x="444500" y="786396"/>
                  </a:lnTo>
                  <a:lnTo>
                    <a:pt x="406400" y="819924"/>
                  </a:lnTo>
                  <a:lnTo>
                    <a:pt x="368300" y="852690"/>
                  </a:lnTo>
                  <a:lnTo>
                    <a:pt x="317500" y="886218"/>
                  </a:lnTo>
                  <a:lnTo>
                    <a:pt x="279400" y="918222"/>
                  </a:lnTo>
                  <a:lnTo>
                    <a:pt x="203200" y="979182"/>
                  </a:lnTo>
                  <a:lnTo>
                    <a:pt x="165100" y="1006614"/>
                  </a:lnTo>
                  <a:lnTo>
                    <a:pt x="127000" y="1033284"/>
                  </a:lnTo>
                  <a:lnTo>
                    <a:pt x="101600" y="1057668"/>
                  </a:lnTo>
                  <a:lnTo>
                    <a:pt x="76200" y="1079004"/>
                  </a:lnTo>
                  <a:lnTo>
                    <a:pt x="50800" y="1098054"/>
                  </a:lnTo>
                  <a:lnTo>
                    <a:pt x="25400" y="1114818"/>
                  </a:lnTo>
                  <a:lnTo>
                    <a:pt x="12700" y="1128534"/>
                  </a:lnTo>
                  <a:lnTo>
                    <a:pt x="9867" y="1131912"/>
                  </a:lnTo>
                  <a:lnTo>
                    <a:pt x="12700" y="1130058"/>
                  </a:lnTo>
                  <a:lnTo>
                    <a:pt x="25400" y="1118628"/>
                  </a:lnTo>
                  <a:lnTo>
                    <a:pt x="50800" y="1103388"/>
                  </a:lnTo>
                  <a:lnTo>
                    <a:pt x="76200" y="1086624"/>
                  </a:lnTo>
                  <a:lnTo>
                    <a:pt x="101600" y="1066812"/>
                  </a:lnTo>
                  <a:lnTo>
                    <a:pt x="127000" y="1045476"/>
                  </a:lnTo>
                  <a:lnTo>
                    <a:pt x="165100" y="1021092"/>
                  </a:lnTo>
                  <a:lnTo>
                    <a:pt x="203200" y="995946"/>
                  </a:lnTo>
                  <a:lnTo>
                    <a:pt x="228600" y="969276"/>
                  </a:lnTo>
                  <a:lnTo>
                    <a:pt x="279400" y="941082"/>
                  </a:lnTo>
                  <a:lnTo>
                    <a:pt x="317500" y="911364"/>
                  </a:lnTo>
                  <a:lnTo>
                    <a:pt x="355600" y="882408"/>
                  </a:lnTo>
                  <a:lnTo>
                    <a:pt x="393700" y="851928"/>
                  </a:lnTo>
                  <a:lnTo>
                    <a:pt x="444500" y="820686"/>
                  </a:lnTo>
                  <a:lnTo>
                    <a:pt x="571500" y="729246"/>
                  </a:lnTo>
                  <a:lnTo>
                    <a:pt x="647700" y="671334"/>
                  </a:lnTo>
                  <a:lnTo>
                    <a:pt x="685800" y="643902"/>
                  </a:lnTo>
                  <a:lnTo>
                    <a:pt x="723900" y="617232"/>
                  </a:lnTo>
                  <a:lnTo>
                    <a:pt x="762000" y="592086"/>
                  </a:lnTo>
                  <a:lnTo>
                    <a:pt x="800100" y="568464"/>
                  </a:lnTo>
                  <a:lnTo>
                    <a:pt x="825500" y="547890"/>
                  </a:lnTo>
                  <a:lnTo>
                    <a:pt x="863600" y="528078"/>
                  </a:lnTo>
                  <a:lnTo>
                    <a:pt x="889000" y="512076"/>
                  </a:lnTo>
                  <a:lnTo>
                    <a:pt x="901700" y="498360"/>
                  </a:lnTo>
                  <a:lnTo>
                    <a:pt x="927100" y="486930"/>
                  </a:lnTo>
                  <a:lnTo>
                    <a:pt x="965200" y="470928"/>
                  </a:lnTo>
                  <a:lnTo>
                    <a:pt x="1003300" y="462546"/>
                  </a:lnTo>
                  <a:lnTo>
                    <a:pt x="1016000" y="461784"/>
                  </a:lnTo>
                  <a:lnTo>
                    <a:pt x="1028700" y="461784"/>
                  </a:lnTo>
                  <a:lnTo>
                    <a:pt x="1066800" y="466356"/>
                  </a:lnTo>
                  <a:lnTo>
                    <a:pt x="1079500" y="470166"/>
                  </a:lnTo>
                  <a:lnTo>
                    <a:pt x="1104900" y="474738"/>
                  </a:lnTo>
                  <a:lnTo>
                    <a:pt x="1130300" y="480834"/>
                  </a:lnTo>
                  <a:lnTo>
                    <a:pt x="1181100" y="496074"/>
                  </a:lnTo>
                  <a:lnTo>
                    <a:pt x="1219200" y="506742"/>
                  </a:lnTo>
                  <a:lnTo>
                    <a:pt x="1270000" y="518172"/>
                  </a:lnTo>
                  <a:lnTo>
                    <a:pt x="1308100" y="531126"/>
                  </a:lnTo>
                  <a:lnTo>
                    <a:pt x="1358900" y="544842"/>
                  </a:lnTo>
                  <a:lnTo>
                    <a:pt x="1397000" y="559320"/>
                  </a:lnTo>
                  <a:lnTo>
                    <a:pt x="1435100" y="575322"/>
                  </a:lnTo>
                  <a:lnTo>
                    <a:pt x="1473200" y="590562"/>
                  </a:lnTo>
                  <a:lnTo>
                    <a:pt x="1498600" y="605802"/>
                  </a:lnTo>
                  <a:lnTo>
                    <a:pt x="1524000" y="621804"/>
                  </a:lnTo>
                  <a:lnTo>
                    <a:pt x="1536700" y="637806"/>
                  </a:lnTo>
                  <a:lnTo>
                    <a:pt x="1562100" y="654570"/>
                  </a:lnTo>
                  <a:lnTo>
                    <a:pt x="1574800" y="671334"/>
                  </a:lnTo>
                  <a:lnTo>
                    <a:pt x="1574800" y="687336"/>
                  </a:lnTo>
                  <a:lnTo>
                    <a:pt x="1587500" y="703338"/>
                  </a:lnTo>
                  <a:lnTo>
                    <a:pt x="1587500" y="718578"/>
                  </a:lnTo>
                  <a:lnTo>
                    <a:pt x="1600200" y="733818"/>
                  </a:lnTo>
                  <a:lnTo>
                    <a:pt x="1600200" y="804684"/>
                  </a:lnTo>
                  <a:lnTo>
                    <a:pt x="1587500" y="828306"/>
                  </a:lnTo>
                  <a:lnTo>
                    <a:pt x="1587500" y="850404"/>
                  </a:lnTo>
                  <a:lnTo>
                    <a:pt x="1574800" y="869454"/>
                  </a:lnTo>
                  <a:lnTo>
                    <a:pt x="1562100" y="884694"/>
                  </a:lnTo>
                  <a:lnTo>
                    <a:pt x="1562100" y="896124"/>
                  </a:lnTo>
                  <a:lnTo>
                    <a:pt x="1549400" y="902982"/>
                  </a:lnTo>
                  <a:lnTo>
                    <a:pt x="1549400" y="906030"/>
                  </a:lnTo>
                  <a:lnTo>
                    <a:pt x="685800" y="1649742"/>
                  </a:lnTo>
                  <a:lnTo>
                    <a:pt x="673011" y="1643278"/>
                  </a:lnTo>
                  <a:lnTo>
                    <a:pt x="673100" y="1644408"/>
                  </a:lnTo>
                  <a:lnTo>
                    <a:pt x="672833" y="1643189"/>
                  </a:lnTo>
                  <a:lnTo>
                    <a:pt x="88900" y="1347990"/>
                  </a:lnTo>
                  <a:lnTo>
                    <a:pt x="25679" y="1175042"/>
                  </a:lnTo>
                  <a:lnTo>
                    <a:pt x="25400" y="1175016"/>
                  </a:lnTo>
                  <a:lnTo>
                    <a:pt x="25400" y="1174254"/>
                  </a:lnTo>
                  <a:lnTo>
                    <a:pt x="25679" y="1175042"/>
                  </a:lnTo>
                  <a:lnTo>
                    <a:pt x="38100" y="1176540"/>
                  </a:lnTo>
                  <a:lnTo>
                    <a:pt x="38100" y="1179588"/>
                  </a:lnTo>
                  <a:lnTo>
                    <a:pt x="50800" y="1183398"/>
                  </a:lnTo>
                  <a:lnTo>
                    <a:pt x="50800" y="1187970"/>
                  </a:lnTo>
                  <a:lnTo>
                    <a:pt x="63500" y="1192542"/>
                  </a:lnTo>
                  <a:lnTo>
                    <a:pt x="76200" y="1198638"/>
                  </a:lnTo>
                  <a:lnTo>
                    <a:pt x="88900" y="1206258"/>
                  </a:lnTo>
                  <a:lnTo>
                    <a:pt x="114300" y="1214640"/>
                  </a:lnTo>
                  <a:lnTo>
                    <a:pt x="127000" y="1224546"/>
                  </a:lnTo>
                  <a:lnTo>
                    <a:pt x="152400" y="1235214"/>
                  </a:lnTo>
                  <a:lnTo>
                    <a:pt x="177800" y="1247406"/>
                  </a:lnTo>
                  <a:lnTo>
                    <a:pt x="215900" y="1260360"/>
                  </a:lnTo>
                  <a:lnTo>
                    <a:pt x="241300" y="1274838"/>
                  </a:lnTo>
                  <a:lnTo>
                    <a:pt x="279400" y="1290840"/>
                  </a:lnTo>
                  <a:lnTo>
                    <a:pt x="355600" y="1324368"/>
                  </a:lnTo>
                  <a:lnTo>
                    <a:pt x="419100" y="1356372"/>
                  </a:lnTo>
                  <a:lnTo>
                    <a:pt x="444500" y="1370850"/>
                  </a:lnTo>
                  <a:lnTo>
                    <a:pt x="508000" y="1399044"/>
                  </a:lnTo>
                  <a:lnTo>
                    <a:pt x="533400" y="1411998"/>
                  </a:lnTo>
                  <a:lnTo>
                    <a:pt x="546100" y="1422666"/>
                  </a:lnTo>
                  <a:lnTo>
                    <a:pt x="571500" y="1434096"/>
                  </a:lnTo>
                  <a:lnTo>
                    <a:pt x="584200" y="1443240"/>
                  </a:lnTo>
                  <a:lnTo>
                    <a:pt x="609600" y="1450098"/>
                  </a:lnTo>
                  <a:lnTo>
                    <a:pt x="622300" y="1461528"/>
                  </a:lnTo>
                  <a:lnTo>
                    <a:pt x="635000" y="1463814"/>
                  </a:lnTo>
                  <a:lnTo>
                    <a:pt x="635000" y="1464576"/>
                  </a:lnTo>
                  <a:lnTo>
                    <a:pt x="672833" y="1643189"/>
                  </a:lnTo>
                  <a:lnTo>
                    <a:pt x="673011" y="1643278"/>
                  </a:lnTo>
                  <a:lnTo>
                    <a:pt x="660400" y="1459242"/>
                  </a:lnTo>
                  <a:lnTo>
                    <a:pt x="660400" y="1456956"/>
                  </a:lnTo>
                  <a:lnTo>
                    <a:pt x="647700" y="1453908"/>
                  </a:lnTo>
                  <a:lnTo>
                    <a:pt x="647700" y="1449336"/>
                  </a:lnTo>
                  <a:lnTo>
                    <a:pt x="635000" y="1444002"/>
                  </a:lnTo>
                  <a:lnTo>
                    <a:pt x="622300" y="1437144"/>
                  </a:lnTo>
                  <a:lnTo>
                    <a:pt x="609600" y="1429524"/>
                  </a:lnTo>
                  <a:lnTo>
                    <a:pt x="596900" y="1420380"/>
                  </a:lnTo>
                  <a:lnTo>
                    <a:pt x="558800" y="1399044"/>
                  </a:lnTo>
                  <a:lnTo>
                    <a:pt x="546100" y="1386852"/>
                  </a:lnTo>
                  <a:lnTo>
                    <a:pt x="520700" y="1374660"/>
                  </a:lnTo>
                  <a:lnTo>
                    <a:pt x="495300" y="1360944"/>
                  </a:lnTo>
                  <a:lnTo>
                    <a:pt x="444500" y="1330464"/>
                  </a:lnTo>
                  <a:lnTo>
                    <a:pt x="406400" y="1313700"/>
                  </a:lnTo>
                  <a:lnTo>
                    <a:pt x="381000" y="1297698"/>
                  </a:lnTo>
                  <a:lnTo>
                    <a:pt x="342900" y="1280934"/>
                  </a:lnTo>
                  <a:lnTo>
                    <a:pt x="317500" y="1265694"/>
                  </a:lnTo>
                  <a:lnTo>
                    <a:pt x="279400" y="1249692"/>
                  </a:lnTo>
                  <a:lnTo>
                    <a:pt x="241300" y="1235214"/>
                  </a:lnTo>
                  <a:lnTo>
                    <a:pt x="203200" y="1221498"/>
                  </a:lnTo>
                  <a:lnTo>
                    <a:pt x="177800" y="1207782"/>
                  </a:lnTo>
                  <a:lnTo>
                    <a:pt x="139700" y="1196352"/>
                  </a:lnTo>
                  <a:lnTo>
                    <a:pt x="114300" y="1184922"/>
                  </a:lnTo>
                  <a:lnTo>
                    <a:pt x="76200" y="1175016"/>
                  </a:lnTo>
                  <a:lnTo>
                    <a:pt x="50800" y="1166634"/>
                  </a:lnTo>
                  <a:lnTo>
                    <a:pt x="38100" y="1159776"/>
                  </a:lnTo>
                  <a:lnTo>
                    <a:pt x="12700" y="1153680"/>
                  </a:lnTo>
                  <a:lnTo>
                    <a:pt x="749" y="1149375"/>
                  </a:lnTo>
                  <a:lnTo>
                    <a:pt x="25400" y="1258074"/>
                  </a:lnTo>
                  <a:lnTo>
                    <a:pt x="50800" y="1370088"/>
                  </a:lnTo>
                  <a:lnTo>
                    <a:pt x="673100" y="1682978"/>
                  </a:lnTo>
                  <a:lnTo>
                    <a:pt x="685800" y="1689366"/>
                  </a:lnTo>
                  <a:lnTo>
                    <a:pt x="685800" y="1684794"/>
                  </a:lnTo>
                  <a:lnTo>
                    <a:pt x="698500" y="1678698"/>
                  </a:lnTo>
                  <a:lnTo>
                    <a:pt x="698500" y="1671078"/>
                  </a:lnTo>
                  <a:lnTo>
                    <a:pt x="711200" y="1660410"/>
                  </a:lnTo>
                  <a:lnTo>
                    <a:pt x="723900" y="1648980"/>
                  </a:lnTo>
                  <a:lnTo>
                    <a:pt x="749300" y="1635264"/>
                  </a:lnTo>
                  <a:lnTo>
                    <a:pt x="762000" y="1619262"/>
                  </a:lnTo>
                  <a:lnTo>
                    <a:pt x="787400" y="1602498"/>
                  </a:lnTo>
                  <a:lnTo>
                    <a:pt x="838200" y="1562874"/>
                  </a:lnTo>
                  <a:lnTo>
                    <a:pt x="863600" y="1540014"/>
                  </a:lnTo>
                  <a:lnTo>
                    <a:pt x="889000" y="1516392"/>
                  </a:lnTo>
                  <a:lnTo>
                    <a:pt x="927100" y="1491246"/>
                  </a:lnTo>
                  <a:lnTo>
                    <a:pt x="952500" y="1463814"/>
                  </a:lnTo>
                  <a:lnTo>
                    <a:pt x="990600" y="1436382"/>
                  </a:lnTo>
                  <a:lnTo>
                    <a:pt x="1003300" y="1421904"/>
                  </a:lnTo>
                  <a:lnTo>
                    <a:pt x="1028700" y="1406664"/>
                  </a:lnTo>
                  <a:lnTo>
                    <a:pt x="1041400" y="1389900"/>
                  </a:lnTo>
                  <a:lnTo>
                    <a:pt x="1092200" y="1354848"/>
                  </a:lnTo>
                  <a:lnTo>
                    <a:pt x="1117600" y="1336560"/>
                  </a:lnTo>
                  <a:lnTo>
                    <a:pt x="1130300" y="1317510"/>
                  </a:lnTo>
                  <a:lnTo>
                    <a:pt x="1181100" y="1279410"/>
                  </a:lnTo>
                  <a:lnTo>
                    <a:pt x="1206500" y="1258836"/>
                  </a:lnTo>
                  <a:lnTo>
                    <a:pt x="1231900" y="1239024"/>
                  </a:lnTo>
                  <a:lnTo>
                    <a:pt x="1257300" y="1217688"/>
                  </a:lnTo>
                  <a:lnTo>
                    <a:pt x="1295400" y="1178064"/>
                  </a:lnTo>
                  <a:lnTo>
                    <a:pt x="1320800" y="1156728"/>
                  </a:lnTo>
                  <a:lnTo>
                    <a:pt x="1346200" y="1136916"/>
                  </a:lnTo>
                  <a:lnTo>
                    <a:pt x="1371600" y="1116342"/>
                  </a:lnTo>
                  <a:lnTo>
                    <a:pt x="1384300" y="1097292"/>
                  </a:lnTo>
                  <a:lnTo>
                    <a:pt x="1435100" y="1059192"/>
                  </a:lnTo>
                  <a:lnTo>
                    <a:pt x="1447800" y="1040904"/>
                  </a:lnTo>
                  <a:lnTo>
                    <a:pt x="1473200" y="1023378"/>
                  </a:lnTo>
                  <a:lnTo>
                    <a:pt x="1511300" y="989088"/>
                  </a:lnTo>
                  <a:lnTo>
                    <a:pt x="1524000" y="973848"/>
                  </a:lnTo>
                  <a:lnTo>
                    <a:pt x="1562100" y="933462"/>
                  </a:lnTo>
                  <a:lnTo>
                    <a:pt x="1574800" y="921270"/>
                  </a:lnTo>
                  <a:lnTo>
                    <a:pt x="1587500" y="911364"/>
                  </a:lnTo>
                  <a:lnTo>
                    <a:pt x="1587500" y="902220"/>
                  </a:lnTo>
                  <a:lnTo>
                    <a:pt x="1600200" y="895362"/>
                  </a:lnTo>
                  <a:lnTo>
                    <a:pt x="1612900" y="866406"/>
                  </a:lnTo>
                  <a:lnTo>
                    <a:pt x="1625600" y="836688"/>
                  </a:lnTo>
                  <a:lnTo>
                    <a:pt x="1625600" y="806208"/>
                  </a:lnTo>
                  <a:lnTo>
                    <a:pt x="1638300" y="777252"/>
                  </a:lnTo>
                  <a:lnTo>
                    <a:pt x="1638300" y="750582"/>
                  </a:lnTo>
                  <a:close/>
                </a:path>
                <a:path w="1836420" h="1689735">
                  <a:moveTo>
                    <a:pt x="1732788" y="60960"/>
                  </a:moveTo>
                  <a:lnTo>
                    <a:pt x="1650492" y="56388"/>
                  </a:lnTo>
                  <a:lnTo>
                    <a:pt x="1453896" y="412242"/>
                  </a:lnTo>
                  <a:lnTo>
                    <a:pt x="1732788" y="60960"/>
                  </a:lnTo>
                  <a:close/>
                </a:path>
                <a:path w="1836420" h="1689735">
                  <a:moveTo>
                    <a:pt x="1836420" y="226314"/>
                  </a:moveTo>
                  <a:lnTo>
                    <a:pt x="1781556" y="178308"/>
                  </a:lnTo>
                  <a:lnTo>
                    <a:pt x="1500378" y="477774"/>
                  </a:lnTo>
                  <a:lnTo>
                    <a:pt x="1836420" y="226314"/>
                  </a:lnTo>
                  <a:close/>
                </a:path>
              </a:pathLst>
            </a:custGeom>
            <a:solidFill>
              <a:srgbClr val="363639"/>
            </a:solidFill>
          </p:spPr>
          <p:txBody>
            <a:bodyPr wrap="square" lIns="0" tIns="0" rIns="0" bIns="0" rtlCol="0"/>
            <a:lstStyle/>
            <a:p>
              <a:endParaRPr/>
            </a:p>
          </p:txBody>
        </p:sp>
      </p:grpSp>
      <p:sp>
        <p:nvSpPr>
          <p:cNvPr id="12" name="object 12"/>
          <p:cNvSpPr txBox="1"/>
          <p:nvPr/>
        </p:nvSpPr>
        <p:spPr>
          <a:xfrm>
            <a:off x="5188033" y="5914293"/>
            <a:ext cx="2832100" cy="354152"/>
          </a:xfrm>
          <a:prstGeom prst="rect">
            <a:avLst/>
          </a:prstGeom>
        </p:spPr>
        <p:txBody>
          <a:bodyPr vert="horz" wrap="square" lIns="0" tIns="15447" rIns="0" bIns="0" rtlCol="0">
            <a:spAutoFit/>
          </a:bodyPr>
          <a:lstStyle/>
          <a:p>
            <a:pPr marL="15447">
              <a:spcBef>
                <a:spcPts val="122"/>
              </a:spcBef>
            </a:pPr>
            <a:r>
              <a:rPr sz="2200" spc="-309" dirty="0">
                <a:solidFill>
                  <a:srgbClr val="363639"/>
                </a:solidFill>
              </a:rPr>
              <a:t>Courtesy </a:t>
            </a:r>
            <a:r>
              <a:rPr sz="2200" spc="-207" dirty="0">
                <a:solidFill>
                  <a:srgbClr val="363639"/>
                </a:solidFill>
              </a:rPr>
              <a:t>Rational</a:t>
            </a:r>
            <a:r>
              <a:rPr sz="2200" spc="-201" dirty="0">
                <a:solidFill>
                  <a:srgbClr val="363639"/>
                </a:solidFill>
              </a:rPr>
              <a:t> </a:t>
            </a:r>
            <a:r>
              <a:rPr sz="2200" spc="-298" dirty="0">
                <a:solidFill>
                  <a:srgbClr val="363639"/>
                </a:solidFill>
              </a:rPr>
              <a:t>Software</a:t>
            </a:r>
            <a:endParaRPr sz="2200"/>
          </a:p>
        </p:txBody>
      </p:sp>
    </p:spTree>
    <p:extLst>
      <p:ext uri="{BB962C8B-B14F-4D97-AF65-F5344CB8AC3E}">
        <p14:creationId xmlns:p14="http://schemas.microsoft.com/office/powerpoint/2010/main" val="24461180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74"/>
          <p:cNvSpPr txBox="1">
            <a:spLocks noGrp="1"/>
          </p:cNvSpPr>
          <p:nvPr>
            <p:ph type="title"/>
          </p:nvPr>
        </p:nvSpPr>
        <p:spPr>
          <a:xfrm>
            <a:off x="3695701" y="1575673"/>
            <a:ext cx="5543550" cy="787837"/>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Arial"/>
              <a:buNone/>
            </a:pPr>
            <a:r>
              <a:rPr lang="en-US" sz="2100" b="1">
                <a:latin typeface="Arial"/>
                <a:ea typeface="Arial"/>
                <a:cs typeface="Arial"/>
                <a:sym typeface="Arial"/>
              </a:rPr>
              <a:t>UML Modeling Tools</a:t>
            </a:r>
            <a:r>
              <a:rPr lang="en-US" b="1">
                <a:solidFill>
                  <a:srgbClr val="942C2C"/>
                </a:solidFill>
                <a:latin typeface="Arial"/>
                <a:ea typeface="Arial"/>
                <a:cs typeface="Arial"/>
                <a:sym typeface="Arial"/>
              </a:rPr>
              <a:t> </a:t>
            </a:r>
            <a:r>
              <a:rPr lang="en-US" b="1"/>
              <a:t/>
            </a:r>
            <a:br>
              <a:rPr lang="en-US" b="1"/>
            </a:br>
            <a:endParaRPr/>
          </a:p>
        </p:txBody>
      </p:sp>
      <p:sp>
        <p:nvSpPr>
          <p:cNvPr id="654" name="Google Shape;654;p74"/>
          <p:cNvSpPr txBox="1">
            <a:spLocks noGrp="1"/>
          </p:cNvSpPr>
          <p:nvPr>
            <p:ph type="body" idx="1"/>
          </p:nvPr>
        </p:nvSpPr>
        <p:spPr>
          <a:xfrm>
            <a:off x="3009901" y="1999893"/>
            <a:ext cx="6515100" cy="4363403"/>
          </a:xfrm>
          <a:prstGeom prst="rect">
            <a:avLst/>
          </a:prstGeom>
          <a:noFill/>
          <a:ln>
            <a:noFill/>
          </a:ln>
        </p:spPr>
        <p:txBody>
          <a:bodyPr spcFirstLastPara="1" wrap="square" lIns="91425" tIns="45700" rIns="91425" bIns="45700" anchor="t" anchorCtr="0">
            <a:noAutofit/>
          </a:bodyPr>
          <a:lstStyle/>
          <a:p>
            <a:pPr marL="257175" lvl="0" indent="-257175" algn="l" rtl="0">
              <a:lnSpc>
                <a:spcPct val="90000"/>
              </a:lnSpc>
              <a:spcBef>
                <a:spcPts val="0"/>
              </a:spcBef>
              <a:spcAft>
                <a:spcPts val="0"/>
              </a:spcAft>
              <a:buClr>
                <a:schemeClr val="dk1"/>
              </a:buClr>
              <a:buSzPts val="1800"/>
              <a:buChar char="•"/>
            </a:pPr>
            <a:r>
              <a:rPr lang="en-US" sz="1800"/>
              <a:t>Rational Rose   (</a:t>
            </a:r>
            <a:r>
              <a:rPr lang="en-US" sz="1800" u="sng">
                <a:solidFill>
                  <a:schemeClr val="hlink"/>
                </a:solidFill>
                <a:hlinkClick r:id="rId3"/>
              </a:rPr>
              <a:t>www.rational.com</a:t>
            </a:r>
            <a:r>
              <a:rPr lang="en-US" sz="1800"/>
              <a:t>) by IBM</a:t>
            </a:r>
            <a:endParaRPr/>
          </a:p>
          <a:p>
            <a:pPr marL="257175" lvl="0" indent="-257175" algn="l" rtl="0">
              <a:lnSpc>
                <a:spcPct val="90000"/>
              </a:lnSpc>
              <a:spcBef>
                <a:spcPts val="360"/>
              </a:spcBef>
              <a:spcAft>
                <a:spcPts val="0"/>
              </a:spcAft>
              <a:buClr>
                <a:schemeClr val="dk1"/>
              </a:buClr>
              <a:buSzPts val="1800"/>
              <a:buChar char="•"/>
            </a:pPr>
            <a:r>
              <a:rPr lang="en-US" sz="1800"/>
              <a:t>UML Studio 7.1  ( </a:t>
            </a:r>
            <a:r>
              <a:rPr lang="en-US" sz="1800" u="sng">
                <a:solidFill>
                  <a:schemeClr val="hlink"/>
                </a:solidFill>
                <a:hlinkClick r:id="rId3"/>
              </a:rPr>
              <a:t>http://www.pragsoft.com/</a:t>
            </a:r>
            <a:r>
              <a:rPr lang="en-US" sz="1800"/>
              <a:t>)  by Pragsoft Corporation</a:t>
            </a:r>
            <a:endParaRPr/>
          </a:p>
          <a:p>
            <a:pPr marL="257175" lvl="0" indent="-257175" algn="l" rtl="0">
              <a:lnSpc>
                <a:spcPct val="90000"/>
              </a:lnSpc>
              <a:spcBef>
                <a:spcPts val="360"/>
              </a:spcBef>
              <a:spcAft>
                <a:spcPts val="0"/>
              </a:spcAft>
              <a:buClr>
                <a:schemeClr val="dk1"/>
              </a:buClr>
              <a:buSzPts val="1800"/>
              <a:buFont typeface="Calibri"/>
              <a:buNone/>
            </a:pPr>
            <a:r>
              <a:rPr lang="en-US" sz="1800"/>
              <a:t>     Capable of handling very large models (tens of thousands of classes). Educational License US$ 125.00; Freeware version. </a:t>
            </a:r>
            <a:endParaRPr/>
          </a:p>
          <a:p>
            <a:pPr marL="257175" lvl="0" indent="-257175" algn="l" rtl="0">
              <a:lnSpc>
                <a:spcPct val="90000"/>
              </a:lnSpc>
              <a:spcBef>
                <a:spcPts val="360"/>
              </a:spcBef>
              <a:spcAft>
                <a:spcPts val="0"/>
              </a:spcAft>
              <a:buClr>
                <a:schemeClr val="dk1"/>
              </a:buClr>
              <a:buSzPts val="1800"/>
              <a:buChar char="•"/>
            </a:pPr>
            <a:r>
              <a:rPr lang="en-US" sz="1800"/>
              <a:t>Microsoft Visio</a:t>
            </a:r>
            <a:endParaRPr/>
          </a:p>
          <a:p>
            <a:pPr marL="257175" lvl="0" indent="-257175" algn="l" rtl="0">
              <a:lnSpc>
                <a:spcPct val="90000"/>
              </a:lnSpc>
              <a:spcBef>
                <a:spcPts val="360"/>
              </a:spcBef>
              <a:spcAft>
                <a:spcPts val="0"/>
              </a:spcAft>
              <a:buClr>
                <a:schemeClr val="dk1"/>
              </a:buClr>
              <a:buSzPts val="1800"/>
              <a:buChar char="•"/>
            </a:pPr>
            <a:r>
              <a:rPr lang="en-US" sz="1800"/>
              <a:t>Dia: open source, much like visio. (http://www.gnome.org/projects/dia/)</a:t>
            </a:r>
            <a:endParaRPr/>
          </a:p>
          <a:p>
            <a:pPr marL="257175" lvl="0" indent="-257175" algn="l" rtl="0">
              <a:lnSpc>
                <a:spcPct val="90000"/>
              </a:lnSpc>
              <a:spcBef>
                <a:spcPts val="360"/>
              </a:spcBef>
              <a:spcAft>
                <a:spcPts val="0"/>
              </a:spcAft>
              <a:buClr>
                <a:schemeClr val="dk1"/>
              </a:buClr>
              <a:buSzPts val="1800"/>
              <a:buChar char="•"/>
            </a:pPr>
            <a:r>
              <a:rPr lang="en-US" sz="1800"/>
              <a:t>ArgoUML (Open Source;  written in  java ) (</a:t>
            </a:r>
            <a:r>
              <a:rPr lang="en-US" sz="1800" u="sng">
                <a:solidFill>
                  <a:schemeClr val="hlink"/>
                </a:solidFill>
                <a:hlinkClick r:id="rId3"/>
              </a:rPr>
              <a:t>http://www.apple.com/downloads/macosx/development_tools/argouml.html</a:t>
            </a:r>
            <a:r>
              <a:rPr lang="en-US" sz="1800"/>
              <a:t> )</a:t>
            </a:r>
            <a:endParaRPr/>
          </a:p>
          <a:p>
            <a:pPr marL="257175" lvl="0" indent="-257175" algn="l" rtl="0">
              <a:lnSpc>
                <a:spcPct val="90000"/>
              </a:lnSpc>
              <a:spcBef>
                <a:spcPts val="360"/>
              </a:spcBef>
              <a:spcAft>
                <a:spcPts val="0"/>
              </a:spcAft>
              <a:buClr>
                <a:schemeClr val="dk1"/>
              </a:buClr>
              <a:buSzPts val="1800"/>
              <a:buChar char="•"/>
            </a:pPr>
            <a:r>
              <a:rPr lang="en-US" sz="1800"/>
              <a:t>Others (</a:t>
            </a:r>
            <a:r>
              <a:rPr lang="en-US" sz="1800" u="sng">
                <a:solidFill>
                  <a:schemeClr val="hlink"/>
                </a:solidFill>
                <a:hlinkClick r:id="rId3"/>
              </a:rPr>
              <a:t>http://www.objectsbydesign.com/tools/umltools_byCompany.html</a:t>
            </a:r>
            <a:r>
              <a:rPr lang="en-US" sz="1800"/>
              <a:t> )</a:t>
            </a:r>
            <a:endParaRPr/>
          </a:p>
          <a:p>
            <a:pPr marL="257175" lvl="0" indent="-257175" algn="l" rtl="0">
              <a:lnSpc>
                <a:spcPct val="90000"/>
              </a:lnSpc>
              <a:spcBef>
                <a:spcPts val="360"/>
              </a:spcBef>
              <a:spcAft>
                <a:spcPts val="0"/>
              </a:spcAft>
              <a:buClr>
                <a:schemeClr val="dk1"/>
              </a:buClr>
              <a:buSzPts val="1800"/>
              <a:buFont typeface="Calibri"/>
              <a:buNone/>
            </a:pPr>
            <a:endParaRPr sz="180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75"/>
          <p:cNvSpPr txBox="1">
            <a:spLocks noGrp="1"/>
          </p:cNvSpPr>
          <p:nvPr>
            <p:ph type="title"/>
          </p:nvPr>
        </p:nvSpPr>
        <p:spPr>
          <a:xfrm>
            <a:off x="3181352" y="1030248"/>
            <a:ext cx="5153026" cy="5454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100"/>
              <a:buFont typeface="Times New Roman"/>
              <a:buNone/>
            </a:pPr>
            <a:r>
              <a:rPr lang="en-US" sz="2100">
                <a:latin typeface="Times New Roman"/>
                <a:ea typeface="Times New Roman"/>
                <a:cs typeface="Times New Roman"/>
                <a:sym typeface="Times New Roman"/>
              </a:rPr>
              <a:t>Microsoft Visio</a:t>
            </a:r>
            <a:endParaRPr/>
          </a:p>
        </p:txBody>
      </p:sp>
      <p:pic>
        <p:nvPicPr>
          <p:cNvPr id="660" name="Google Shape;660;p75" descr="visio"/>
          <p:cNvPicPr preferRelativeResize="0"/>
          <p:nvPr/>
        </p:nvPicPr>
        <p:blipFill rotWithShape="1">
          <a:blip r:embed="rId3">
            <a:alphaModFix/>
          </a:blip>
          <a:srcRect/>
          <a:stretch/>
        </p:blipFill>
        <p:spPr>
          <a:xfrm>
            <a:off x="3352800" y="1575673"/>
            <a:ext cx="5486400" cy="4605814"/>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76"/>
          <p:cNvSpPr txBox="1">
            <a:spLocks noGrp="1"/>
          </p:cNvSpPr>
          <p:nvPr>
            <p:ph type="title"/>
          </p:nvPr>
        </p:nvSpPr>
        <p:spPr>
          <a:xfrm>
            <a:off x="3181352" y="1030250"/>
            <a:ext cx="5153026" cy="76384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100"/>
              <a:buFont typeface="Times New Roman"/>
              <a:buNone/>
            </a:pPr>
            <a:r>
              <a:rPr lang="en-US" sz="2100">
                <a:latin typeface="Times New Roman"/>
                <a:ea typeface="Times New Roman"/>
                <a:cs typeface="Times New Roman"/>
                <a:sym typeface="Times New Roman"/>
              </a:rPr>
              <a:t>             UML studio 7.1</a:t>
            </a:r>
            <a:endParaRPr/>
          </a:p>
        </p:txBody>
      </p:sp>
      <p:pic>
        <p:nvPicPr>
          <p:cNvPr id="666" name="Google Shape;666;p76" descr="uml_studio"/>
          <p:cNvPicPr preferRelativeResize="0"/>
          <p:nvPr/>
        </p:nvPicPr>
        <p:blipFill rotWithShape="1">
          <a:blip r:embed="rId3">
            <a:alphaModFix/>
          </a:blip>
          <a:srcRect/>
          <a:stretch/>
        </p:blipFill>
        <p:spPr>
          <a:xfrm>
            <a:off x="3467100" y="1818084"/>
            <a:ext cx="5486400" cy="43028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77"/>
          <p:cNvSpPr txBox="1">
            <a:spLocks noGrp="1"/>
          </p:cNvSpPr>
          <p:nvPr>
            <p:ph type="title"/>
          </p:nvPr>
        </p:nvSpPr>
        <p:spPr>
          <a:xfrm>
            <a:off x="609600" y="291231"/>
            <a:ext cx="10972800" cy="121205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US"/>
              <a:t>EXAMPLE ONLINE CANTEEN MANAGEMENT</a:t>
            </a:r>
            <a:endParaRPr/>
          </a:p>
        </p:txBody>
      </p:sp>
      <p:pic>
        <p:nvPicPr>
          <p:cNvPr id="672" name="Google Shape;672;p77"/>
          <p:cNvPicPr preferRelativeResize="0">
            <a:picLocks noGrp="1"/>
          </p:cNvPicPr>
          <p:nvPr>
            <p:ph type="body" idx="1"/>
          </p:nvPr>
        </p:nvPicPr>
        <p:blipFill rotWithShape="1">
          <a:blip r:embed="rId3">
            <a:alphaModFix/>
          </a:blip>
          <a:srcRect/>
          <a:stretch/>
        </p:blipFill>
        <p:spPr>
          <a:xfrm>
            <a:off x="3048001" y="1373664"/>
            <a:ext cx="5943600" cy="5898674"/>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pic>
        <p:nvPicPr>
          <p:cNvPr id="677" name="Google Shape;677;p78"/>
          <p:cNvPicPr preferRelativeResize="0"/>
          <p:nvPr/>
        </p:nvPicPr>
        <p:blipFill rotWithShape="1">
          <a:blip r:embed="rId3">
            <a:alphaModFix/>
          </a:blip>
          <a:srcRect/>
          <a:stretch/>
        </p:blipFill>
        <p:spPr>
          <a:xfrm>
            <a:off x="2209801" y="0"/>
            <a:ext cx="7534276" cy="4949230"/>
          </a:xfrm>
          <a:prstGeom prst="rect">
            <a:avLst/>
          </a:prstGeom>
          <a:noFill/>
          <a:ln>
            <a:noFill/>
          </a:ln>
        </p:spPr>
      </p:pic>
      <p:pic>
        <p:nvPicPr>
          <p:cNvPr id="678" name="Google Shape;678;p78"/>
          <p:cNvPicPr preferRelativeResize="0"/>
          <p:nvPr/>
        </p:nvPicPr>
        <p:blipFill rotWithShape="1">
          <a:blip r:embed="rId4">
            <a:alphaModFix/>
          </a:blip>
          <a:srcRect/>
          <a:stretch/>
        </p:blipFill>
        <p:spPr>
          <a:xfrm>
            <a:off x="2895601" y="4767422"/>
            <a:ext cx="5248276" cy="1545372"/>
          </a:xfrm>
          <a:prstGeom prst="rect">
            <a:avLst/>
          </a:prstGeom>
          <a:noFill/>
          <a:ln>
            <a:noFill/>
          </a:ln>
        </p:spPr>
      </p:pic>
      <p:sp>
        <p:nvSpPr>
          <p:cNvPr id="679" name="Google Shape;679;p78"/>
          <p:cNvSpPr txBox="1"/>
          <p:nvPr/>
        </p:nvSpPr>
        <p:spPr>
          <a:xfrm>
            <a:off x="8610600" y="4949230"/>
            <a:ext cx="2667001"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mic Sans MS"/>
                <a:ea typeface="Comic Sans MS"/>
                <a:cs typeface="Comic Sans MS"/>
                <a:sym typeface="Comic Sans MS"/>
              </a:rPr>
              <a:t>BANK PORTAL</a:t>
            </a:r>
            <a:endParaRPr sz="1800">
              <a:solidFill>
                <a:schemeClr val="dk1"/>
              </a:solidFill>
              <a:latin typeface="Comic Sans MS"/>
              <a:ea typeface="Comic Sans MS"/>
              <a:cs typeface="Comic Sans MS"/>
              <a:sym typeface="Comic Sans M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pic>
        <p:nvPicPr>
          <p:cNvPr id="684" name="Google Shape;684;p79"/>
          <p:cNvPicPr preferRelativeResize="0"/>
          <p:nvPr/>
        </p:nvPicPr>
        <p:blipFill rotWithShape="1">
          <a:blip r:embed="rId3">
            <a:alphaModFix/>
          </a:blip>
          <a:srcRect/>
          <a:stretch/>
        </p:blipFill>
        <p:spPr>
          <a:xfrm>
            <a:off x="2514601" y="924194"/>
            <a:ext cx="7086601" cy="5944127"/>
          </a:xfrm>
          <a:prstGeom prst="rect">
            <a:avLst/>
          </a:prstGeom>
          <a:noFill/>
          <a:ln>
            <a:noFill/>
          </a:ln>
        </p:spPr>
      </p:pic>
      <p:sp>
        <p:nvSpPr>
          <p:cNvPr id="685" name="Google Shape;685;p79"/>
          <p:cNvSpPr txBox="1"/>
          <p:nvPr/>
        </p:nvSpPr>
        <p:spPr>
          <a:xfrm>
            <a:off x="8610600" y="4949230"/>
            <a:ext cx="2667001"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mic Sans MS"/>
                <a:ea typeface="Comic Sans MS"/>
                <a:cs typeface="Comic Sans MS"/>
                <a:sym typeface="Comic Sans MS"/>
              </a:rPr>
              <a:t>ONLINE TOLL PLAZA PORTAL</a:t>
            </a:r>
            <a:endParaRPr sz="1800">
              <a:solidFill>
                <a:schemeClr val="dk1"/>
              </a:solidFill>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pic>
        <p:nvPicPr>
          <p:cNvPr id="690" name="Google Shape;690;p80"/>
          <p:cNvPicPr preferRelativeResize="0"/>
          <p:nvPr/>
        </p:nvPicPr>
        <p:blipFill rotWithShape="1">
          <a:blip r:embed="rId3">
            <a:alphaModFix/>
          </a:blip>
          <a:srcRect/>
          <a:stretch/>
        </p:blipFill>
        <p:spPr>
          <a:xfrm>
            <a:off x="3533777" y="1055500"/>
            <a:ext cx="5124450" cy="516134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29522"/>
            <a:ext cx="10972800" cy="535474"/>
          </a:xfrm>
          <a:prstGeom prst="rect">
            <a:avLst/>
          </a:prstGeom>
        </p:spPr>
        <p:txBody>
          <a:bodyPr vert="horz" wrap="square" lIns="0" tIns="14675" rIns="0" bIns="0" rtlCol="0">
            <a:spAutoFit/>
          </a:bodyPr>
          <a:lstStyle/>
          <a:p>
            <a:pPr marL="127438">
              <a:spcBef>
                <a:spcPts val="116"/>
              </a:spcBef>
              <a:tabLst>
                <a:tab pos="10024337" algn="l"/>
              </a:tabLst>
            </a:pPr>
            <a:r>
              <a:rPr spc="-6" dirty="0"/>
              <a:t>Modularity</a:t>
            </a:r>
            <a:r>
              <a:rPr spc="-6" dirty="0">
                <a:latin typeface="Times New Roman"/>
                <a:cs typeface="Times New Roman"/>
              </a:rPr>
              <a:t>	</a:t>
            </a:r>
          </a:p>
        </p:txBody>
      </p:sp>
      <p:sp>
        <p:nvSpPr>
          <p:cNvPr id="3" name="object 3"/>
          <p:cNvSpPr txBox="1"/>
          <p:nvPr/>
        </p:nvSpPr>
        <p:spPr>
          <a:xfrm>
            <a:off x="1325202" y="3418266"/>
            <a:ext cx="2562013" cy="1585258"/>
          </a:xfrm>
          <a:prstGeom prst="rect">
            <a:avLst/>
          </a:prstGeom>
        </p:spPr>
        <p:txBody>
          <a:bodyPr vert="horz" wrap="square" lIns="0" tIns="15447" rIns="0" bIns="0" rtlCol="0">
            <a:spAutoFit/>
          </a:bodyPr>
          <a:lstStyle/>
          <a:p>
            <a:pPr marL="15447" marR="6179">
              <a:spcBef>
                <a:spcPts val="122"/>
              </a:spcBef>
            </a:pPr>
            <a:r>
              <a:rPr sz="3400" dirty="0">
                <a:solidFill>
                  <a:srgbClr val="575077"/>
                </a:solidFill>
                <a:latin typeface="Verdana"/>
                <a:cs typeface="Verdana"/>
              </a:rPr>
              <a:t>Order  </a:t>
            </a:r>
            <a:r>
              <a:rPr sz="3400" spc="-6" dirty="0">
                <a:solidFill>
                  <a:srgbClr val="575077"/>
                </a:solidFill>
                <a:latin typeface="Verdana"/>
                <a:cs typeface="Verdana"/>
              </a:rPr>
              <a:t>Pr</a:t>
            </a:r>
            <a:r>
              <a:rPr sz="3400" spc="-12" dirty="0">
                <a:solidFill>
                  <a:srgbClr val="575077"/>
                </a:solidFill>
                <a:latin typeface="Verdana"/>
                <a:cs typeface="Verdana"/>
              </a:rPr>
              <a:t>o</a:t>
            </a:r>
            <a:r>
              <a:rPr sz="3400" dirty="0">
                <a:solidFill>
                  <a:srgbClr val="575077"/>
                </a:solidFill>
                <a:latin typeface="Verdana"/>
                <a:cs typeface="Verdana"/>
              </a:rPr>
              <a:t>c</a:t>
            </a:r>
            <a:r>
              <a:rPr sz="3400" spc="-6" dirty="0">
                <a:solidFill>
                  <a:srgbClr val="575077"/>
                </a:solidFill>
                <a:latin typeface="Verdana"/>
                <a:cs typeface="Verdana"/>
              </a:rPr>
              <a:t>essin</a:t>
            </a:r>
            <a:r>
              <a:rPr sz="3400" dirty="0">
                <a:solidFill>
                  <a:srgbClr val="575077"/>
                </a:solidFill>
                <a:latin typeface="Verdana"/>
                <a:cs typeface="Verdana"/>
              </a:rPr>
              <a:t>g </a:t>
            </a:r>
            <a:r>
              <a:rPr sz="3400" dirty="0">
                <a:solidFill>
                  <a:srgbClr val="575077"/>
                </a:solidFill>
                <a:latin typeface="Times New Roman"/>
                <a:cs typeface="Times New Roman"/>
              </a:rPr>
              <a:t> </a:t>
            </a:r>
            <a:r>
              <a:rPr sz="3400" dirty="0">
                <a:solidFill>
                  <a:srgbClr val="575077"/>
                </a:solidFill>
                <a:latin typeface="Verdana"/>
                <a:cs typeface="Verdana"/>
              </a:rPr>
              <a:t>System</a:t>
            </a:r>
            <a:endParaRPr sz="3400">
              <a:latin typeface="Verdana"/>
              <a:cs typeface="Verdana"/>
            </a:endParaRPr>
          </a:p>
        </p:txBody>
      </p:sp>
      <p:sp>
        <p:nvSpPr>
          <p:cNvPr id="4" name="object 4"/>
          <p:cNvSpPr txBox="1"/>
          <p:nvPr/>
        </p:nvSpPr>
        <p:spPr>
          <a:xfrm>
            <a:off x="715588" y="1487866"/>
            <a:ext cx="10718800" cy="1923033"/>
          </a:xfrm>
          <a:prstGeom prst="rect">
            <a:avLst/>
          </a:prstGeom>
        </p:spPr>
        <p:txBody>
          <a:bodyPr vert="horz" wrap="square" lIns="0" tIns="14675" rIns="0" bIns="0" rtlCol="0">
            <a:spAutoFit/>
          </a:bodyPr>
          <a:lstStyle/>
          <a:p>
            <a:pPr marL="15447" marR="6179">
              <a:spcBef>
                <a:spcPts val="116"/>
              </a:spcBef>
            </a:pPr>
            <a:r>
              <a:rPr sz="2400" spc="-6" dirty="0">
                <a:solidFill>
                  <a:srgbClr val="363639"/>
                </a:solidFill>
                <a:latin typeface="Verdana"/>
                <a:cs typeface="Verdana"/>
              </a:rPr>
              <a:t>Modularity deals with the process of breaking </a:t>
            </a:r>
            <a:r>
              <a:rPr sz="2400" dirty="0">
                <a:solidFill>
                  <a:srgbClr val="363639"/>
                </a:solidFill>
                <a:latin typeface="Verdana"/>
                <a:cs typeface="Verdana"/>
              </a:rPr>
              <a:t>up </a:t>
            </a:r>
            <a:r>
              <a:rPr sz="2400" spc="-6" dirty="0">
                <a:solidFill>
                  <a:srgbClr val="363639"/>
                </a:solidFill>
                <a:latin typeface="Verdana"/>
                <a:cs typeface="Verdana"/>
              </a:rPr>
              <a:t>complex  systems into small, self contained pieces that can be managed  easily.</a:t>
            </a:r>
            <a:endParaRPr sz="2400">
              <a:latin typeface="Verdana"/>
              <a:cs typeface="Verdana"/>
            </a:endParaRPr>
          </a:p>
          <a:p>
            <a:pPr>
              <a:spcBef>
                <a:spcPts val="12"/>
              </a:spcBef>
            </a:pPr>
            <a:endParaRPr sz="4200">
              <a:latin typeface="Verdana"/>
              <a:cs typeface="Verdana"/>
            </a:endParaRPr>
          </a:p>
          <a:p>
            <a:pPr marL="5391006">
              <a:spcBef>
                <a:spcPts val="6"/>
              </a:spcBef>
            </a:pPr>
            <a:r>
              <a:rPr sz="3400" dirty="0">
                <a:solidFill>
                  <a:srgbClr val="575077"/>
                </a:solidFill>
                <a:latin typeface="Verdana"/>
                <a:cs typeface="Verdana"/>
              </a:rPr>
              <a:t>Order</a:t>
            </a:r>
            <a:r>
              <a:rPr sz="3400" spc="-12" dirty="0">
                <a:solidFill>
                  <a:srgbClr val="575077"/>
                </a:solidFill>
                <a:latin typeface="Verdana"/>
                <a:cs typeface="Verdana"/>
              </a:rPr>
              <a:t> </a:t>
            </a:r>
            <a:r>
              <a:rPr sz="3400" dirty="0">
                <a:solidFill>
                  <a:srgbClr val="575077"/>
                </a:solidFill>
                <a:latin typeface="Verdana"/>
                <a:cs typeface="Verdana"/>
              </a:rPr>
              <a:t>Entry</a:t>
            </a:r>
            <a:endParaRPr sz="3400">
              <a:latin typeface="Verdana"/>
              <a:cs typeface="Verdana"/>
            </a:endParaRPr>
          </a:p>
        </p:txBody>
      </p:sp>
      <p:sp>
        <p:nvSpPr>
          <p:cNvPr id="5" name="object 5"/>
          <p:cNvSpPr txBox="1"/>
          <p:nvPr/>
        </p:nvSpPr>
        <p:spPr>
          <a:xfrm>
            <a:off x="6608403" y="4012979"/>
            <a:ext cx="4046220" cy="538818"/>
          </a:xfrm>
          <a:prstGeom prst="rect">
            <a:avLst/>
          </a:prstGeom>
        </p:spPr>
        <p:txBody>
          <a:bodyPr vert="horz" wrap="square" lIns="0" tIns="15447" rIns="0" bIns="0" rtlCol="0">
            <a:spAutoFit/>
          </a:bodyPr>
          <a:lstStyle/>
          <a:p>
            <a:pPr marL="15447">
              <a:spcBef>
                <a:spcPts val="122"/>
              </a:spcBef>
            </a:pPr>
            <a:r>
              <a:rPr sz="3400" dirty="0">
                <a:solidFill>
                  <a:srgbClr val="575077"/>
                </a:solidFill>
                <a:latin typeface="Verdana"/>
                <a:cs typeface="Verdana"/>
              </a:rPr>
              <a:t>Order</a:t>
            </a:r>
            <a:r>
              <a:rPr sz="3400" spc="-97" dirty="0">
                <a:solidFill>
                  <a:srgbClr val="575077"/>
                </a:solidFill>
                <a:latin typeface="Verdana"/>
                <a:cs typeface="Verdana"/>
              </a:rPr>
              <a:t> </a:t>
            </a:r>
            <a:r>
              <a:rPr sz="3400" spc="-6" dirty="0">
                <a:solidFill>
                  <a:srgbClr val="575077"/>
                </a:solidFill>
                <a:latin typeface="Verdana"/>
                <a:cs typeface="Verdana"/>
              </a:rPr>
              <a:t>Fulfillment</a:t>
            </a:r>
            <a:endParaRPr sz="3400">
              <a:latin typeface="Verdana"/>
              <a:cs typeface="Verdana"/>
            </a:endParaRPr>
          </a:p>
        </p:txBody>
      </p:sp>
      <p:sp>
        <p:nvSpPr>
          <p:cNvPr id="6" name="object 6"/>
          <p:cNvSpPr txBox="1"/>
          <p:nvPr/>
        </p:nvSpPr>
        <p:spPr>
          <a:xfrm>
            <a:off x="6608404" y="5001208"/>
            <a:ext cx="1473200" cy="538818"/>
          </a:xfrm>
          <a:prstGeom prst="rect">
            <a:avLst/>
          </a:prstGeom>
        </p:spPr>
        <p:txBody>
          <a:bodyPr vert="horz" wrap="square" lIns="0" tIns="15447" rIns="0" bIns="0" rtlCol="0">
            <a:spAutoFit/>
          </a:bodyPr>
          <a:lstStyle/>
          <a:p>
            <a:pPr marL="15447">
              <a:spcBef>
                <a:spcPts val="122"/>
              </a:spcBef>
            </a:pPr>
            <a:r>
              <a:rPr sz="3400" spc="-6" dirty="0">
                <a:solidFill>
                  <a:srgbClr val="575077"/>
                </a:solidFill>
                <a:latin typeface="Verdana"/>
                <a:cs typeface="Verdana"/>
              </a:rPr>
              <a:t>Bi</a:t>
            </a:r>
            <a:r>
              <a:rPr sz="3400" spc="-12" dirty="0">
                <a:solidFill>
                  <a:srgbClr val="575077"/>
                </a:solidFill>
                <a:latin typeface="Verdana"/>
                <a:cs typeface="Verdana"/>
              </a:rPr>
              <a:t>lli</a:t>
            </a:r>
            <a:r>
              <a:rPr sz="3400" spc="-6" dirty="0">
                <a:solidFill>
                  <a:srgbClr val="575077"/>
                </a:solidFill>
                <a:latin typeface="Verdana"/>
                <a:cs typeface="Verdana"/>
              </a:rPr>
              <a:t>n</a:t>
            </a:r>
            <a:r>
              <a:rPr sz="3400" dirty="0">
                <a:solidFill>
                  <a:srgbClr val="575077"/>
                </a:solidFill>
                <a:latin typeface="Verdana"/>
                <a:cs typeface="Verdana"/>
              </a:rPr>
              <a:t>g</a:t>
            </a:r>
            <a:endParaRPr sz="3400">
              <a:latin typeface="Verdana"/>
              <a:cs typeface="Verdana"/>
            </a:endParaRPr>
          </a:p>
        </p:txBody>
      </p:sp>
      <p:sp>
        <p:nvSpPr>
          <p:cNvPr id="7" name="object 7"/>
          <p:cNvSpPr/>
          <p:nvPr/>
        </p:nvSpPr>
        <p:spPr>
          <a:xfrm>
            <a:off x="4572000" y="4208260"/>
            <a:ext cx="1524000" cy="333989"/>
          </a:xfrm>
          <a:custGeom>
            <a:avLst/>
            <a:gdLst/>
            <a:ahLst/>
            <a:cxnLst/>
            <a:rect l="l" t="t" r="r" b="b"/>
            <a:pathLst>
              <a:path w="1143000" h="314960">
                <a:moveTo>
                  <a:pt x="880872" y="209550"/>
                </a:moveTo>
                <a:lnTo>
                  <a:pt x="880872" y="105156"/>
                </a:lnTo>
                <a:lnTo>
                  <a:pt x="0" y="105156"/>
                </a:lnTo>
                <a:lnTo>
                  <a:pt x="0" y="209550"/>
                </a:lnTo>
                <a:lnTo>
                  <a:pt x="880872" y="209550"/>
                </a:lnTo>
                <a:close/>
              </a:path>
              <a:path w="1143000" h="314960">
                <a:moveTo>
                  <a:pt x="1143000" y="157734"/>
                </a:moveTo>
                <a:lnTo>
                  <a:pt x="828294" y="0"/>
                </a:lnTo>
                <a:lnTo>
                  <a:pt x="828294" y="105156"/>
                </a:lnTo>
                <a:lnTo>
                  <a:pt x="880872" y="105156"/>
                </a:lnTo>
                <a:lnTo>
                  <a:pt x="880872" y="288480"/>
                </a:lnTo>
                <a:lnTo>
                  <a:pt x="1143000" y="157734"/>
                </a:lnTo>
                <a:close/>
              </a:path>
              <a:path w="1143000" h="314960">
                <a:moveTo>
                  <a:pt x="880872" y="288480"/>
                </a:moveTo>
                <a:lnTo>
                  <a:pt x="880872" y="209550"/>
                </a:lnTo>
                <a:lnTo>
                  <a:pt x="828294" y="209550"/>
                </a:lnTo>
                <a:lnTo>
                  <a:pt x="828294" y="314706"/>
                </a:lnTo>
                <a:lnTo>
                  <a:pt x="880872" y="288480"/>
                </a:lnTo>
                <a:close/>
              </a:path>
            </a:pathLst>
          </a:custGeom>
          <a:solidFill>
            <a:srgbClr val="373739"/>
          </a:solidFill>
        </p:spPr>
        <p:txBody>
          <a:bodyPr wrap="square" lIns="0" tIns="0" rIns="0" bIns="0" rtlCol="0"/>
          <a:lstStyle/>
          <a:p>
            <a:endParaRPr/>
          </a:p>
        </p:txBody>
      </p:sp>
    </p:spTree>
    <p:extLst>
      <p:ext uri="{BB962C8B-B14F-4D97-AF65-F5344CB8AC3E}">
        <p14:creationId xmlns:p14="http://schemas.microsoft.com/office/powerpoint/2010/main" val="125282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29522"/>
            <a:ext cx="10972800" cy="535474"/>
          </a:xfrm>
          <a:prstGeom prst="rect">
            <a:avLst/>
          </a:prstGeom>
        </p:spPr>
        <p:txBody>
          <a:bodyPr vert="horz" wrap="square" lIns="0" tIns="14675" rIns="0" bIns="0" rtlCol="0">
            <a:spAutoFit/>
          </a:bodyPr>
          <a:lstStyle/>
          <a:p>
            <a:pPr marL="127438">
              <a:spcBef>
                <a:spcPts val="116"/>
              </a:spcBef>
              <a:tabLst>
                <a:tab pos="10024337" algn="l"/>
              </a:tabLst>
            </a:pPr>
            <a:r>
              <a:rPr spc="-6" dirty="0"/>
              <a:t>Hierarchy</a:t>
            </a:r>
            <a:r>
              <a:rPr spc="-6" dirty="0">
                <a:latin typeface="Times New Roman"/>
                <a:cs typeface="Times New Roman"/>
              </a:rPr>
              <a:t>	</a:t>
            </a:r>
          </a:p>
        </p:txBody>
      </p:sp>
      <p:sp>
        <p:nvSpPr>
          <p:cNvPr id="3" name="object 3"/>
          <p:cNvSpPr txBox="1"/>
          <p:nvPr/>
        </p:nvSpPr>
        <p:spPr>
          <a:xfrm>
            <a:off x="715602" y="1487865"/>
            <a:ext cx="9425940" cy="384150"/>
          </a:xfrm>
          <a:prstGeom prst="rect">
            <a:avLst/>
          </a:prstGeom>
        </p:spPr>
        <p:txBody>
          <a:bodyPr vert="horz" wrap="square" lIns="0" tIns="14675" rIns="0" bIns="0" rtlCol="0">
            <a:spAutoFit/>
          </a:bodyPr>
          <a:lstStyle/>
          <a:p>
            <a:pPr marL="15447">
              <a:spcBef>
                <a:spcPts val="116"/>
              </a:spcBef>
            </a:pPr>
            <a:r>
              <a:rPr sz="2400" spc="-6" dirty="0">
                <a:solidFill>
                  <a:srgbClr val="363639"/>
                </a:solidFill>
                <a:latin typeface="Verdana"/>
                <a:cs typeface="Verdana"/>
              </a:rPr>
              <a:t>Is an ordering of abstractions into </a:t>
            </a:r>
            <a:r>
              <a:rPr sz="2400" dirty="0">
                <a:solidFill>
                  <a:srgbClr val="363639"/>
                </a:solidFill>
                <a:latin typeface="Verdana"/>
                <a:cs typeface="Verdana"/>
              </a:rPr>
              <a:t>a </a:t>
            </a:r>
            <a:r>
              <a:rPr sz="2400" spc="-12" dirty="0">
                <a:solidFill>
                  <a:srgbClr val="363639"/>
                </a:solidFill>
                <a:latin typeface="Verdana"/>
                <a:cs typeface="Verdana"/>
              </a:rPr>
              <a:t>tree </a:t>
            </a:r>
            <a:r>
              <a:rPr sz="2400" spc="-6" dirty="0">
                <a:solidFill>
                  <a:srgbClr val="363639"/>
                </a:solidFill>
                <a:latin typeface="Verdana"/>
                <a:cs typeface="Verdana"/>
              </a:rPr>
              <a:t>like</a:t>
            </a:r>
            <a:r>
              <a:rPr sz="2400" spc="-49" dirty="0">
                <a:solidFill>
                  <a:srgbClr val="363639"/>
                </a:solidFill>
                <a:latin typeface="Verdana"/>
                <a:cs typeface="Verdana"/>
              </a:rPr>
              <a:t> </a:t>
            </a:r>
            <a:r>
              <a:rPr sz="2400" spc="-6" dirty="0">
                <a:solidFill>
                  <a:srgbClr val="363639"/>
                </a:solidFill>
                <a:latin typeface="Verdana"/>
                <a:cs typeface="Verdana"/>
              </a:rPr>
              <a:t>structure.</a:t>
            </a:r>
            <a:endParaRPr sz="2400">
              <a:latin typeface="Verdana"/>
              <a:cs typeface="Verdana"/>
            </a:endParaRPr>
          </a:p>
        </p:txBody>
      </p:sp>
      <p:grpSp>
        <p:nvGrpSpPr>
          <p:cNvPr id="4" name="object 4"/>
          <p:cNvGrpSpPr/>
          <p:nvPr/>
        </p:nvGrpSpPr>
        <p:grpSpPr>
          <a:xfrm>
            <a:off x="5650738" y="3452542"/>
            <a:ext cx="598593" cy="476742"/>
            <a:chOff x="4238053" y="3255835"/>
            <a:chExt cx="448945" cy="449580"/>
          </a:xfrm>
        </p:grpSpPr>
        <p:sp>
          <p:nvSpPr>
            <p:cNvPr id="5" name="object 5"/>
            <p:cNvSpPr/>
            <p:nvPr/>
          </p:nvSpPr>
          <p:spPr>
            <a:xfrm>
              <a:off x="4242815" y="3310889"/>
              <a:ext cx="390525" cy="389890"/>
            </a:xfrm>
            <a:custGeom>
              <a:avLst/>
              <a:gdLst/>
              <a:ahLst/>
              <a:cxnLst/>
              <a:rect l="l" t="t" r="r" b="b"/>
              <a:pathLst>
                <a:path w="390525" h="389889">
                  <a:moveTo>
                    <a:pt x="274319" y="389381"/>
                  </a:moveTo>
                  <a:lnTo>
                    <a:pt x="205739" y="323849"/>
                  </a:lnTo>
                  <a:lnTo>
                    <a:pt x="390143" y="132587"/>
                  </a:lnTo>
                  <a:lnTo>
                    <a:pt x="252983" y="0"/>
                  </a:lnTo>
                  <a:lnTo>
                    <a:pt x="68579" y="191261"/>
                  </a:lnTo>
                  <a:lnTo>
                    <a:pt x="0" y="124967"/>
                  </a:lnTo>
                  <a:lnTo>
                    <a:pt x="59435" y="337565"/>
                  </a:lnTo>
                  <a:lnTo>
                    <a:pt x="274319" y="389381"/>
                  </a:lnTo>
                  <a:close/>
                </a:path>
              </a:pathLst>
            </a:custGeom>
            <a:ln w="9524">
              <a:solidFill>
                <a:srgbClr val="373739"/>
              </a:solidFill>
            </a:ln>
          </p:spPr>
          <p:txBody>
            <a:bodyPr wrap="square" lIns="0" tIns="0" rIns="0" bIns="0" rtlCol="0"/>
            <a:lstStyle/>
            <a:p>
              <a:endParaRPr/>
            </a:p>
          </p:txBody>
        </p:sp>
        <p:sp>
          <p:nvSpPr>
            <p:cNvPr id="6" name="object 6"/>
            <p:cNvSpPr/>
            <p:nvPr/>
          </p:nvSpPr>
          <p:spPr>
            <a:xfrm>
              <a:off x="4500943" y="3255835"/>
              <a:ext cx="185546" cy="182498"/>
            </a:xfrm>
            <a:prstGeom prst="rect">
              <a:avLst/>
            </a:prstGeom>
            <a:blipFill>
              <a:blip r:embed="rId2" cstate="print"/>
              <a:stretch>
                <a:fillRect/>
              </a:stretch>
            </a:blipFill>
          </p:spPr>
          <p:txBody>
            <a:bodyPr wrap="square" lIns="0" tIns="0" rIns="0" bIns="0" rtlCol="0"/>
            <a:lstStyle/>
            <a:p>
              <a:endParaRPr/>
            </a:p>
          </p:txBody>
        </p:sp>
      </p:grpSp>
      <p:grpSp>
        <p:nvGrpSpPr>
          <p:cNvPr id="7" name="object 7"/>
          <p:cNvGrpSpPr/>
          <p:nvPr/>
        </p:nvGrpSpPr>
        <p:grpSpPr>
          <a:xfrm>
            <a:off x="1517650" y="3930900"/>
            <a:ext cx="723900" cy="2142646"/>
            <a:chOff x="1138237" y="3706939"/>
            <a:chExt cx="542925" cy="2020570"/>
          </a:xfrm>
        </p:grpSpPr>
        <p:sp>
          <p:nvSpPr>
            <p:cNvPr id="8" name="object 8"/>
            <p:cNvSpPr/>
            <p:nvPr/>
          </p:nvSpPr>
          <p:spPr>
            <a:xfrm>
              <a:off x="1143000" y="3711701"/>
              <a:ext cx="533400" cy="2011045"/>
            </a:xfrm>
            <a:custGeom>
              <a:avLst/>
              <a:gdLst/>
              <a:ahLst/>
              <a:cxnLst/>
              <a:rect l="l" t="t" r="r" b="b"/>
              <a:pathLst>
                <a:path w="533400" h="2011045">
                  <a:moveTo>
                    <a:pt x="533399" y="1608581"/>
                  </a:moveTo>
                  <a:lnTo>
                    <a:pt x="400049" y="1608581"/>
                  </a:lnTo>
                  <a:lnTo>
                    <a:pt x="400049" y="402335"/>
                  </a:lnTo>
                  <a:lnTo>
                    <a:pt x="533399" y="402335"/>
                  </a:lnTo>
                  <a:lnTo>
                    <a:pt x="266699" y="0"/>
                  </a:lnTo>
                  <a:lnTo>
                    <a:pt x="0" y="402335"/>
                  </a:lnTo>
                  <a:lnTo>
                    <a:pt x="133349" y="402335"/>
                  </a:lnTo>
                  <a:lnTo>
                    <a:pt x="133349" y="1608581"/>
                  </a:lnTo>
                  <a:lnTo>
                    <a:pt x="0" y="1608581"/>
                  </a:lnTo>
                  <a:lnTo>
                    <a:pt x="266699" y="2010917"/>
                  </a:lnTo>
                  <a:lnTo>
                    <a:pt x="533399" y="1608581"/>
                  </a:lnTo>
                  <a:close/>
                </a:path>
              </a:pathLst>
            </a:custGeom>
            <a:solidFill>
              <a:srgbClr val="373739"/>
            </a:solidFill>
          </p:spPr>
          <p:txBody>
            <a:bodyPr wrap="square" lIns="0" tIns="0" rIns="0" bIns="0" rtlCol="0"/>
            <a:lstStyle/>
            <a:p>
              <a:endParaRPr/>
            </a:p>
          </p:txBody>
        </p:sp>
        <p:sp>
          <p:nvSpPr>
            <p:cNvPr id="9" name="object 9"/>
            <p:cNvSpPr/>
            <p:nvPr/>
          </p:nvSpPr>
          <p:spPr>
            <a:xfrm>
              <a:off x="1143000" y="3711701"/>
              <a:ext cx="533400" cy="2011045"/>
            </a:xfrm>
            <a:custGeom>
              <a:avLst/>
              <a:gdLst/>
              <a:ahLst/>
              <a:cxnLst/>
              <a:rect l="l" t="t" r="r" b="b"/>
              <a:pathLst>
                <a:path w="533400" h="2011045">
                  <a:moveTo>
                    <a:pt x="266699" y="0"/>
                  </a:moveTo>
                  <a:lnTo>
                    <a:pt x="533399" y="402335"/>
                  </a:lnTo>
                  <a:lnTo>
                    <a:pt x="400049" y="402335"/>
                  </a:lnTo>
                  <a:lnTo>
                    <a:pt x="400049" y="1608581"/>
                  </a:lnTo>
                  <a:lnTo>
                    <a:pt x="533399" y="1608581"/>
                  </a:lnTo>
                  <a:lnTo>
                    <a:pt x="266699" y="2010917"/>
                  </a:lnTo>
                  <a:lnTo>
                    <a:pt x="0" y="1608581"/>
                  </a:lnTo>
                  <a:lnTo>
                    <a:pt x="133349" y="1608581"/>
                  </a:lnTo>
                  <a:lnTo>
                    <a:pt x="133349" y="402335"/>
                  </a:lnTo>
                  <a:lnTo>
                    <a:pt x="0" y="402335"/>
                  </a:lnTo>
                  <a:lnTo>
                    <a:pt x="266699" y="0"/>
                  </a:lnTo>
                  <a:close/>
                </a:path>
              </a:pathLst>
            </a:custGeom>
            <a:ln w="9524">
              <a:solidFill>
                <a:srgbClr val="373739"/>
              </a:solidFill>
            </a:ln>
          </p:spPr>
          <p:txBody>
            <a:bodyPr wrap="square" lIns="0" tIns="0" rIns="0" bIns="0" rtlCol="0"/>
            <a:lstStyle/>
            <a:p>
              <a:endParaRPr/>
            </a:p>
          </p:txBody>
        </p:sp>
      </p:grpSp>
      <p:sp>
        <p:nvSpPr>
          <p:cNvPr id="10" name="object 10"/>
          <p:cNvSpPr txBox="1"/>
          <p:nvPr/>
        </p:nvSpPr>
        <p:spPr>
          <a:xfrm>
            <a:off x="918801" y="3011824"/>
            <a:ext cx="1998980" cy="908150"/>
          </a:xfrm>
          <a:prstGeom prst="rect">
            <a:avLst/>
          </a:prstGeom>
        </p:spPr>
        <p:txBody>
          <a:bodyPr vert="horz" wrap="square" lIns="0" tIns="15447" rIns="0" bIns="0" rtlCol="0">
            <a:spAutoFit/>
          </a:bodyPr>
          <a:lstStyle/>
          <a:p>
            <a:pPr marL="15447" marR="6179">
              <a:spcBef>
                <a:spcPts val="122"/>
              </a:spcBef>
            </a:pPr>
            <a:r>
              <a:rPr sz="2900" b="1" spc="-6" dirty="0">
                <a:solidFill>
                  <a:srgbClr val="363639"/>
                </a:solidFill>
                <a:latin typeface="Times New Roman"/>
                <a:cs typeface="Times New Roman"/>
              </a:rPr>
              <a:t>Increasing  ab</a:t>
            </a:r>
            <a:r>
              <a:rPr sz="2900" b="1" spc="6" dirty="0">
                <a:solidFill>
                  <a:srgbClr val="363639"/>
                </a:solidFill>
                <a:latin typeface="Times New Roman"/>
                <a:cs typeface="Times New Roman"/>
              </a:rPr>
              <a:t>s</a:t>
            </a:r>
            <a:r>
              <a:rPr sz="2900" b="1" spc="-6" dirty="0">
                <a:solidFill>
                  <a:srgbClr val="363639"/>
                </a:solidFill>
                <a:latin typeface="Times New Roman"/>
                <a:cs typeface="Times New Roman"/>
              </a:rPr>
              <a:t>t</a:t>
            </a:r>
            <a:r>
              <a:rPr sz="2900" b="1" dirty="0">
                <a:solidFill>
                  <a:srgbClr val="363639"/>
                </a:solidFill>
                <a:latin typeface="Times New Roman"/>
                <a:cs typeface="Times New Roman"/>
              </a:rPr>
              <a:t>r</a:t>
            </a:r>
            <a:r>
              <a:rPr sz="2900" b="1" spc="-6" dirty="0">
                <a:solidFill>
                  <a:srgbClr val="363639"/>
                </a:solidFill>
                <a:latin typeface="Times New Roman"/>
                <a:cs typeface="Times New Roman"/>
              </a:rPr>
              <a:t>a</a:t>
            </a:r>
            <a:r>
              <a:rPr sz="2900" b="1" dirty="0">
                <a:solidFill>
                  <a:srgbClr val="363639"/>
                </a:solidFill>
                <a:latin typeface="Times New Roman"/>
                <a:cs typeface="Times New Roman"/>
              </a:rPr>
              <a:t>c</a:t>
            </a:r>
            <a:r>
              <a:rPr sz="2900" b="1" spc="-6" dirty="0">
                <a:solidFill>
                  <a:srgbClr val="363639"/>
                </a:solidFill>
                <a:latin typeface="Times New Roman"/>
                <a:cs typeface="Times New Roman"/>
              </a:rPr>
              <a:t>ti</a:t>
            </a:r>
            <a:r>
              <a:rPr sz="2900" b="1" spc="-12" dirty="0">
                <a:solidFill>
                  <a:srgbClr val="363639"/>
                </a:solidFill>
                <a:latin typeface="Times New Roman"/>
                <a:cs typeface="Times New Roman"/>
              </a:rPr>
              <a:t>o</a:t>
            </a:r>
            <a:r>
              <a:rPr sz="2900" b="1" dirty="0">
                <a:solidFill>
                  <a:srgbClr val="363639"/>
                </a:solidFill>
                <a:latin typeface="Times New Roman"/>
                <a:cs typeface="Times New Roman"/>
              </a:rPr>
              <a:t>n</a:t>
            </a:r>
            <a:endParaRPr sz="2900">
              <a:latin typeface="Times New Roman"/>
              <a:cs typeface="Times New Roman"/>
            </a:endParaRPr>
          </a:p>
        </p:txBody>
      </p:sp>
      <p:sp>
        <p:nvSpPr>
          <p:cNvPr id="11" name="object 11"/>
          <p:cNvSpPr txBox="1"/>
          <p:nvPr/>
        </p:nvSpPr>
        <p:spPr>
          <a:xfrm>
            <a:off x="6506799" y="2774261"/>
            <a:ext cx="1087120" cy="538818"/>
          </a:xfrm>
          <a:prstGeom prst="rect">
            <a:avLst/>
          </a:prstGeom>
        </p:spPr>
        <p:txBody>
          <a:bodyPr vert="horz" wrap="square" lIns="0" tIns="15447" rIns="0" bIns="0" rtlCol="0">
            <a:spAutoFit/>
          </a:bodyPr>
          <a:lstStyle/>
          <a:p>
            <a:pPr marL="15447">
              <a:spcBef>
                <a:spcPts val="122"/>
              </a:spcBef>
            </a:pPr>
            <a:r>
              <a:rPr sz="3400" spc="-6" dirty="0">
                <a:solidFill>
                  <a:srgbClr val="363639"/>
                </a:solidFill>
                <a:latin typeface="Times New Roman"/>
                <a:cs typeface="Times New Roman"/>
              </a:rPr>
              <a:t>A</a:t>
            </a:r>
            <a:r>
              <a:rPr sz="3400" dirty="0">
                <a:solidFill>
                  <a:srgbClr val="363639"/>
                </a:solidFill>
                <a:latin typeface="Times New Roman"/>
                <a:cs typeface="Times New Roman"/>
              </a:rPr>
              <a:t>s</a:t>
            </a:r>
            <a:r>
              <a:rPr sz="3400" spc="-12" dirty="0">
                <a:solidFill>
                  <a:srgbClr val="363639"/>
                </a:solidFill>
                <a:latin typeface="Times New Roman"/>
                <a:cs typeface="Times New Roman"/>
              </a:rPr>
              <a:t>s</a:t>
            </a:r>
            <a:r>
              <a:rPr sz="3400" spc="-18" dirty="0">
                <a:solidFill>
                  <a:srgbClr val="363639"/>
                </a:solidFill>
                <a:latin typeface="Times New Roman"/>
                <a:cs typeface="Times New Roman"/>
              </a:rPr>
              <a:t>e</a:t>
            </a:r>
            <a:r>
              <a:rPr sz="3400" dirty="0">
                <a:solidFill>
                  <a:srgbClr val="363639"/>
                </a:solidFill>
                <a:latin typeface="Times New Roman"/>
                <a:cs typeface="Times New Roman"/>
              </a:rPr>
              <a:t>t</a:t>
            </a:r>
            <a:endParaRPr sz="3400">
              <a:latin typeface="Times New Roman"/>
              <a:cs typeface="Times New Roman"/>
            </a:endParaRPr>
          </a:p>
        </p:txBody>
      </p:sp>
      <p:grpSp>
        <p:nvGrpSpPr>
          <p:cNvPr id="12" name="object 12"/>
          <p:cNvGrpSpPr/>
          <p:nvPr/>
        </p:nvGrpSpPr>
        <p:grpSpPr>
          <a:xfrm>
            <a:off x="4845050" y="4706616"/>
            <a:ext cx="585045" cy="476742"/>
            <a:chOff x="3633787" y="4438459"/>
            <a:chExt cx="438784" cy="449580"/>
          </a:xfrm>
        </p:grpSpPr>
        <p:sp>
          <p:nvSpPr>
            <p:cNvPr id="13" name="object 13"/>
            <p:cNvSpPr/>
            <p:nvPr/>
          </p:nvSpPr>
          <p:spPr>
            <a:xfrm>
              <a:off x="3679698" y="4499609"/>
              <a:ext cx="387985" cy="383540"/>
            </a:xfrm>
            <a:custGeom>
              <a:avLst/>
              <a:gdLst/>
              <a:ahLst/>
              <a:cxnLst/>
              <a:rect l="l" t="t" r="r" b="b"/>
              <a:pathLst>
                <a:path w="387985" h="383539">
                  <a:moveTo>
                    <a:pt x="387857" y="156971"/>
                  </a:moveTo>
                  <a:lnTo>
                    <a:pt x="311657" y="213359"/>
                  </a:lnTo>
                  <a:lnTo>
                    <a:pt x="153161" y="0"/>
                  </a:lnTo>
                  <a:lnTo>
                    <a:pt x="0" y="113537"/>
                  </a:lnTo>
                  <a:lnTo>
                    <a:pt x="158495" y="326897"/>
                  </a:lnTo>
                  <a:lnTo>
                    <a:pt x="82295" y="383285"/>
                  </a:lnTo>
                  <a:lnTo>
                    <a:pt x="301751" y="360425"/>
                  </a:lnTo>
                  <a:lnTo>
                    <a:pt x="387857" y="156971"/>
                  </a:lnTo>
                  <a:close/>
                </a:path>
              </a:pathLst>
            </a:custGeom>
            <a:ln w="9524">
              <a:solidFill>
                <a:srgbClr val="373739"/>
              </a:solidFill>
            </a:ln>
          </p:spPr>
          <p:txBody>
            <a:bodyPr wrap="square" lIns="0" tIns="0" rIns="0" bIns="0" rtlCol="0"/>
            <a:lstStyle/>
            <a:p>
              <a:endParaRPr/>
            </a:p>
          </p:txBody>
        </p:sp>
        <p:sp>
          <p:nvSpPr>
            <p:cNvPr id="14" name="object 14"/>
            <p:cNvSpPr/>
            <p:nvPr/>
          </p:nvSpPr>
          <p:spPr>
            <a:xfrm>
              <a:off x="3633787" y="4438459"/>
              <a:ext cx="195452" cy="168020"/>
            </a:xfrm>
            <a:prstGeom prst="rect">
              <a:avLst/>
            </a:prstGeom>
            <a:blipFill>
              <a:blip r:embed="rId3" cstate="print"/>
              <a:stretch>
                <a:fillRect/>
              </a:stretch>
            </a:blipFill>
          </p:spPr>
          <p:txBody>
            <a:bodyPr wrap="square" lIns="0" tIns="0" rIns="0" bIns="0" rtlCol="0"/>
            <a:lstStyle/>
            <a:p>
              <a:endParaRPr/>
            </a:p>
          </p:txBody>
        </p:sp>
      </p:grpSp>
      <p:grpSp>
        <p:nvGrpSpPr>
          <p:cNvPr id="15" name="object 15"/>
          <p:cNvGrpSpPr/>
          <p:nvPr/>
        </p:nvGrpSpPr>
        <p:grpSpPr>
          <a:xfrm>
            <a:off x="6801866" y="3454158"/>
            <a:ext cx="622300" cy="566300"/>
            <a:chOff x="5101399" y="3257359"/>
            <a:chExt cx="466725" cy="534035"/>
          </a:xfrm>
        </p:grpSpPr>
        <p:sp>
          <p:nvSpPr>
            <p:cNvPr id="16" name="object 16"/>
            <p:cNvSpPr/>
            <p:nvPr/>
          </p:nvSpPr>
          <p:spPr>
            <a:xfrm>
              <a:off x="5106161" y="3343655"/>
              <a:ext cx="457200" cy="443230"/>
            </a:xfrm>
            <a:custGeom>
              <a:avLst/>
              <a:gdLst/>
              <a:ahLst/>
              <a:cxnLst/>
              <a:rect l="l" t="t" r="r" b="b"/>
              <a:pathLst>
                <a:path w="457200" h="443229">
                  <a:moveTo>
                    <a:pt x="457199" y="308609"/>
                  </a:moveTo>
                  <a:lnTo>
                    <a:pt x="342899" y="310133"/>
                  </a:lnTo>
                  <a:lnTo>
                    <a:pt x="337565" y="0"/>
                  </a:lnTo>
                  <a:lnTo>
                    <a:pt x="108965" y="3809"/>
                  </a:lnTo>
                  <a:lnTo>
                    <a:pt x="114299" y="313943"/>
                  </a:lnTo>
                  <a:lnTo>
                    <a:pt x="0" y="315467"/>
                  </a:lnTo>
                  <a:lnTo>
                    <a:pt x="230123" y="442721"/>
                  </a:lnTo>
                  <a:lnTo>
                    <a:pt x="457199" y="308609"/>
                  </a:lnTo>
                  <a:close/>
                </a:path>
              </a:pathLst>
            </a:custGeom>
            <a:ln w="9524">
              <a:solidFill>
                <a:srgbClr val="373739"/>
              </a:solidFill>
            </a:ln>
          </p:spPr>
          <p:txBody>
            <a:bodyPr wrap="square" lIns="0" tIns="0" rIns="0" bIns="0" rtlCol="0"/>
            <a:lstStyle/>
            <a:p>
              <a:endParaRPr/>
            </a:p>
          </p:txBody>
        </p:sp>
        <p:sp>
          <p:nvSpPr>
            <p:cNvPr id="17" name="object 17"/>
            <p:cNvSpPr/>
            <p:nvPr/>
          </p:nvSpPr>
          <p:spPr>
            <a:xfrm>
              <a:off x="5208841" y="3257359"/>
              <a:ext cx="239648" cy="78104"/>
            </a:xfrm>
            <a:prstGeom prst="rect">
              <a:avLst/>
            </a:prstGeom>
            <a:blipFill>
              <a:blip r:embed="rId4" cstate="print"/>
              <a:stretch>
                <a:fillRect/>
              </a:stretch>
            </a:blipFill>
          </p:spPr>
          <p:txBody>
            <a:bodyPr wrap="square" lIns="0" tIns="0" rIns="0" bIns="0" rtlCol="0"/>
            <a:lstStyle/>
            <a:p>
              <a:endParaRPr/>
            </a:p>
          </p:txBody>
        </p:sp>
      </p:grpSp>
      <p:sp>
        <p:nvSpPr>
          <p:cNvPr id="18" name="object 18"/>
          <p:cNvSpPr txBox="1"/>
          <p:nvPr/>
        </p:nvSpPr>
        <p:spPr>
          <a:xfrm>
            <a:off x="3458801" y="4118027"/>
            <a:ext cx="2757593" cy="538818"/>
          </a:xfrm>
          <a:prstGeom prst="rect">
            <a:avLst/>
          </a:prstGeom>
        </p:spPr>
        <p:txBody>
          <a:bodyPr vert="horz" wrap="square" lIns="0" tIns="15447" rIns="0" bIns="0" rtlCol="0">
            <a:spAutoFit/>
          </a:bodyPr>
          <a:lstStyle/>
          <a:p>
            <a:pPr marL="15447">
              <a:spcBef>
                <a:spcPts val="122"/>
              </a:spcBef>
            </a:pPr>
            <a:r>
              <a:rPr sz="3400" spc="-6" dirty="0">
                <a:solidFill>
                  <a:srgbClr val="363639"/>
                </a:solidFill>
                <a:latin typeface="Times New Roman"/>
                <a:cs typeface="Times New Roman"/>
              </a:rPr>
              <a:t>Bank</a:t>
            </a:r>
            <a:r>
              <a:rPr sz="3400" spc="-97" dirty="0">
                <a:solidFill>
                  <a:srgbClr val="363639"/>
                </a:solidFill>
                <a:latin typeface="Times New Roman"/>
                <a:cs typeface="Times New Roman"/>
              </a:rPr>
              <a:t> </a:t>
            </a:r>
            <a:r>
              <a:rPr sz="3400" spc="-6" dirty="0">
                <a:solidFill>
                  <a:srgbClr val="363639"/>
                </a:solidFill>
                <a:latin typeface="Times New Roman"/>
                <a:cs typeface="Times New Roman"/>
              </a:rPr>
              <a:t>Account</a:t>
            </a:r>
            <a:endParaRPr sz="3400">
              <a:latin typeface="Times New Roman"/>
              <a:cs typeface="Times New Roman"/>
            </a:endParaRPr>
          </a:p>
        </p:txBody>
      </p:sp>
      <p:sp>
        <p:nvSpPr>
          <p:cNvPr id="19" name="object 19"/>
          <p:cNvSpPr txBox="1"/>
          <p:nvPr/>
        </p:nvSpPr>
        <p:spPr>
          <a:xfrm>
            <a:off x="6608404" y="4118027"/>
            <a:ext cx="1613747" cy="538818"/>
          </a:xfrm>
          <a:prstGeom prst="rect">
            <a:avLst/>
          </a:prstGeom>
        </p:spPr>
        <p:txBody>
          <a:bodyPr vert="horz" wrap="square" lIns="0" tIns="15447" rIns="0" bIns="0" rtlCol="0">
            <a:spAutoFit/>
          </a:bodyPr>
          <a:lstStyle/>
          <a:p>
            <a:pPr marL="15447">
              <a:spcBef>
                <a:spcPts val="122"/>
              </a:spcBef>
            </a:pPr>
            <a:r>
              <a:rPr sz="3400" spc="-6" dirty="0">
                <a:solidFill>
                  <a:srgbClr val="363639"/>
                </a:solidFill>
                <a:latin typeface="Times New Roman"/>
                <a:cs typeface="Times New Roman"/>
              </a:rPr>
              <a:t>Se</a:t>
            </a:r>
            <a:r>
              <a:rPr sz="3400" spc="-18" dirty="0">
                <a:solidFill>
                  <a:srgbClr val="363639"/>
                </a:solidFill>
                <a:latin typeface="Times New Roman"/>
                <a:cs typeface="Times New Roman"/>
              </a:rPr>
              <a:t>c</a:t>
            </a:r>
            <a:r>
              <a:rPr sz="3400" spc="-12" dirty="0">
                <a:solidFill>
                  <a:srgbClr val="363639"/>
                </a:solidFill>
                <a:latin typeface="Times New Roman"/>
                <a:cs typeface="Times New Roman"/>
              </a:rPr>
              <a:t>u</a:t>
            </a:r>
            <a:r>
              <a:rPr sz="3400" dirty="0">
                <a:solidFill>
                  <a:srgbClr val="363639"/>
                </a:solidFill>
                <a:latin typeface="Times New Roman"/>
                <a:cs typeface="Times New Roman"/>
              </a:rPr>
              <a:t>r</a:t>
            </a:r>
            <a:r>
              <a:rPr sz="3400" spc="-6" dirty="0">
                <a:solidFill>
                  <a:srgbClr val="363639"/>
                </a:solidFill>
                <a:latin typeface="Times New Roman"/>
                <a:cs typeface="Times New Roman"/>
              </a:rPr>
              <a:t>i</a:t>
            </a:r>
            <a:r>
              <a:rPr sz="3400" spc="-12" dirty="0">
                <a:solidFill>
                  <a:srgbClr val="363639"/>
                </a:solidFill>
                <a:latin typeface="Times New Roman"/>
                <a:cs typeface="Times New Roman"/>
              </a:rPr>
              <a:t>t</a:t>
            </a:r>
            <a:r>
              <a:rPr sz="3400" dirty="0">
                <a:solidFill>
                  <a:srgbClr val="363639"/>
                </a:solidFill>
                <a:latin typeface="Times New Roman"/>
                <a:cs typeface="Times New Roman"/>
              </a:rPr>
              <a:t>y</a:t>
            </a:r>
            <a:endParaRPr sz="3400">
              <a:latin typeface="Times New Roman"/>
              <a:cs typeface="Times New Roman"/>
            </a:endParaRPr>
          </a:p>
        </p:txBody>
      </p:sp>
      <p:sp>
        <p:nvSpPr>
          <p:cNvPr id="20" name="object 20"/>
          <p:cNvSpPr txBox="1"/>
          <p:nvPr/>
        </p:nvSpPr>
        <p:spPr>
          <a:xfrm>
            <a:off x="8538806" y="4118027"/>
            <a:ext cx="2175933" cy="538818"/>
          </a:xfrm>
          <a:prstGeom prst="rect">
            <a:avLst/>
          </a:prstGeom>
        </p:spPr>
        <p:txBody>
          <a:bodyPr vert="horz" wrap="square" lIns="0" tIns="15447" rIns="0" bIns="0" rtlCol="0">
            <a:spAutoFit/>
          </a:bodyPr>
          <a:lstStyle/>
          <a:p>
            <a:pPr marL="15447">
              <a:spcBef>
                <a:spcPts val="122"/>
              </a:spcBef>
            </a:pPr>
            <a:r>
              <a:rPr sz="3400" spc="-12" dirty="0">
                <a:solidFill>
                  <a:srgbClr val="363639"/>
                </a:solidFill>
                <a:latin typeface="Times New Roman"/>
                <a:cs typeface="Times New Roman"/>
              </a:rPr>
              <a:t>Real</a:t>
            </a:r>
            <a:r>
              <a:rPr sz="3400" spc="-91" dirty="0">
                <a:solidFill>
                  <a:srgbClr val="363639"/>
                </a:solidFill>
                <a:latin typeface="Times New Roman"/>
                <a:cs typeface="Times New Roman"/>
              </a:rPr>
              <a:t> </a:t>
            </a:r>
            <a:r>
              <a:rPr sz="3400" spc="-6" dirty="0">
                <a:solidFill>
                  <a:srgbClr val="363639"/>
                </a:solidFill>
                <a:latin typeface="Times New Roman"/>
                <a:cs typeface="Times New Roman"/>
              </a:rPr>
              <a:t>Estate</a:t>
            </a:r>
            <a:endParaRPr sz="3400">
              <a:latin typeface="Times New Roman"/>
              <a:cs typeface="Times New Roman"/>
            </a:endParaRPr>
          </a:p>
        </p:txBody>
      </p:sp>
      <p:sp>
        <p:nvSpPr>
          <p:cNvPr id="21" name="object 21"/>
          <p:cNvSpPr txBox="1"/>
          <p:nvPr/>
        </p:nvSpPr>
        <p:spPr>
          <a:xfrm>
            <a:off x="2747592" y="5302611"/>
            <a:ext cx="1535853" cy="538818"/>
          </a:xfrm>
          <a:prstGeom prst="rect">
            <a:avLst/>
          </a:prstGeom>
        </p:spPr>
        <p:txBody>
          <a:bodyPr vert="horz" wrap="square" lIns="0" tIns="15447" rIns="0" bIns="0" rtlCol="0">
            <a:spAutoFit/>
          </a:bodyPr>
          <a:lstStyle/>
          <a:p>
            <a:pPr marL="15447">
              <a:spcBef>
                <a:spcPts val="122"/>
              </a:spcBef>
            </a:pPr>
            <a:r>
              <a:rPr sz="3400" spc="-6" dirty="0">
                <a:solidFill>
                  <a:srgbClr val="363639"/>
                </a:solidFill>
                <a:latin typeface="Times New Roman"/>
                <a:cs typeface="Times New Roman"/>
              </a:rPr>
              <a:t>Sa</a:t>
            </a:r>
            <a:r>
              <a:rPr sz="3400" spc="-12" dirty="0">
                <a:solidFill>
                  <a:srgbClr val="363639"/>
                </a:solidFill>
                <a:latin typeface="Times New Roman"/>
                <a:cs typeface="Times New Roman"/>
              </a:rPr>
              <a:t>vi</a:t>
            </a:r>
            <a:r>
              <a:rPr sz="3400" dirty="0">
                <a:solidFill>
                  <a:srgbClr val="363639"/>
                </a:solidFill>
                <a:latin typeface="Times New Roman"/>
                <a:cs typeface="Times New Roman"/>
              </a:rPr>
              <a:t>n</a:t>
            </a:r>
            <a:r>
              <a:rPr sz="3400" spc="-12" dirty="0">
                <a:solidFill>
                  <a:srgbClr val="363639"/>
                </a:solidFill>
                <a:latin typeface="Times New Roman"/>
                <a:cs typeface="Times New Roman"/>
              </a:rPr>
              <a:t>g</a:t>
            </a:r>
            <a:r>
              <a:rPr sz="3400" dirty="0">
                <a:solidFill>
                  <a:srgbClr val="363639"/>
                </a:solidFill>
                <a:latin typeface="Times New Roman"/>
                <a:cs typeface="Times New Roman"/>
              </a:rPr>
              <a:t>s</a:t>
            </a:r>
            <a:endParaRPr sz="3400">
              <a:latin typeface="Times New Roman"/>
              <a:cs typeface="Times New Roman"/>
            </a:endParaRPr>
          </a:p>
        </p:txBody>
      </p:sp>
      <p:sp>
        <p:nvSpPr>
          <p:cNvPr id="22" name="object 22"/>
          <p:cNvSpPr txBox="1"/>
          <p:nvPr/>
        </p:nvSpPr>
        <p:spPr>
          <a:xfrm>
            <a:off x="4603825" y="5302611"/>
            <a:ext cx="3220720" cy="538818"/>
          </a:xfrm>
          <a:prstGeom prst="rect">
            <a:avLst/>
          </a:prstGeom>
        </p:spPr>
        <p:txBody>
          <a:bodyPr vert="horz" wrap="square" lIns="0" tIns="15447" rIns="0" bIns="0" rtlCol="0">
            <a:spAutoFit/>
          </a:bodyPr>
          <a:lstStyle/>
          <a:p>
            <a:pPr marL="15447">
              <a:spcBef>
                <a:spcPts val="122"/>
              </a:spcBef>
              <a:tabLst>
                <a:tab pos="1936283" algn="l"/>
              </a:tabLst>
            </a:pPr>
            <a:r>
              <a:rPr sz="3400" spc="-12" dirty="0">
                <a:solidFill>
                  <a:srgbClr val="363639"/>
                </a:solidFill>
                <a:latin typeface="Times New Roman"/>
                <a:cs typeface="Times New Roman"/>
              </a:rPr>
              <a:t>Ch</a:t>
            </a:r>
            <a:r>
              <a:rPr sz="3400" spc="-18" dirty="0">
                <a:solidFill>
                  <a:srgbClr val="363639"/>
                </a:solidFill>
                <a:latin typeface="Times New Roman"/>
                <a:cs typeface="Times New Roman"/>
              </a:rPr>
              <a:t>ec</a:t>
            </a:r>
            <a:r>
              <a:rPr sz="3400" dirty="0">
                <a:solidFill>
                  <a:srgbClr val="363639"/>
                </a:solidFill>
                <a:latin typeface="Times New Roman"/>
                <a:cs typeface="Times New Roman"/>
              </a:rPr>
              <a:t>k</a:t>
            </a:r>
            <a:r>
              <a:rPr sz="3400" spc="-12" dirty="0">
                <a:solidFill>
                  <a:srgbClr val="363639"/>
                </a:solidFill>
                <a:latin typeface="Times New Roman"/>
                <a:cs typeface="Times New Roman"/>
              </a:rPr>
              <a:t>in</a:t>
            </a:r>
            <a:r>
              <a:rPr sz="3400" dirty="0">
                <a:solidFill>
                  <a:srgbClr val="363639"/>
                </a:solidFill>
                <a:latin typeface="Times New Roman"/>
                <a:cs typeface="Times New Roman"/>
              </a:rPr>
              <a:t>g	</a:t>
            </a:r>
            <a:r>
              <a:rPr sz="3400" spc="-6" dirty="0">
                <a:solidFill>
                  <a:srgbClr val="363639"/>
                </a:solidFill>
                <a:latin typeface="Times New Roman"/>
                <a:cs typeface="Times New Roman"/>
              </a:rPr>
              <a:t>St</a:t>
            </a:r>
            <a:r>
              <a:rPr sz="3400" spc="-12" dirty="0">
                <a:solidFill>
                  <a:srgbClr val="363639"/>
                </a:solidFill>
                <a:latin typeface="Times New Roman"/>
                <a:cs typeface="Times New Roman"/>
              </a:rPr>
              <a:t>o</a:t>
            </a:r>
            <a:r>
              <a:rPr sz="3400" spc="-18" dirty="0">
                <a:solidFill>
                  <a:srgbClr val="363639"/>
                </a:solidFill>
                <a:latin typeface="Times New Roman"/>
                <a:cs typeface="Times New Roman"/>
              </a:rPr>
              <a:t>c</a:t>
            </a:r>
            <a:r>
              <a:rPr sz="3400" dirty="0">
                <a:solidFill>
                  <a:srgbClr val="363639"/>
                </a:solidFill>
                <a:latin typeface="Times New Roman"/>
                <a:cs typeface="Times New Roman"/>
              </a:rPr>
              <a:t>k</a:t>
            </a:r>
            <a:endParaRPr sz="3400">
              <a:latin typeface="Times New Roman"/>
              <a:cs typeface="Times New Roman"/>
            </a:endParaRPr>
          </a:p>
        </p:txBody>
      </p:sp>
      <p:sp>
        <p:nvSpPr>
          <p:cNvPr id="23" name="object 23"/>
          <p:cNvSpPr txBox="1"/>
          <p:nvPr/>
        </p:nvSpPr>
        <p:spPr>
          <a:xfrm>
            <a:off x="8145605" y="5302611"/>
            <a:ext cx="1061720" cy="538818"/>
          </a:xfrm>
          <a:prstGeom prst="rect">
            <a:avLst/>
          </a:prstGeom>
        </p:spPr>
        <p:txBody>
          <a:bodyPr vert="horz" wrap="square" lIns="0" tIns="15447" rIns="0" bIns="0" rtlCol="0">
            <a:spAutoFit/>
          </a:bodyPr>
          <a:lstStyle/>
          <a:p>
            <a:pPr marL="15447">
              <a:spcBef>
                <a:spcPts val="122"/>
              </a:spcBef>
            </a:pPr>
            <a:r>
              <a:rPr sz="3400" spc="-18" dirty="0">
                <a:solidFill>
                  <a:srgbClr val="363639"/>
                </a:solidFill>
                <a:latin typeface="Times New Roman"/>
                <a:cs typeface="Times New Roman"/>
              </a:rPr>
              <a:t>B</a:t>
            </a:r>
            <a:r>
              <a:rPr sz="3400" dirty="0">
                <a:solidFill>
                  <a:srgbClr val="363639"/>
                </a:solidFill>
                <a:latin typeface="Times New Roman"/>
                <a:cs typeface="Times New Roman"/>
              </a:rPr>
              <a:t>o</a:t>
            </a:r>
            <a:r>
              <a:rPr sz="3400" spc="-12" dirty="0">
                <a:solidFill>
                  <a:srgbClr val="363639"/>
                </a:solidFill>
                <a:latin typeface="Times New Roman"/>
                <a:cs typeface="Times New Roman"/>
              </a:rPr>
              <a:t>n</a:t>
            </a:r>
            <a:r>
              <a:rPr sz="3400" dirty="0">
                <a:solidFill>
                  <a:srgbClr val="363639"/>
                </a:solidFill>
                <a:latin typeface="Times New Roman"/>
                <a:cs typeface="Times New Roman"/>
              </a:rPr>
              <a:t>d</a:t>
            </a:r>
            <a:endParaRPr sz="3400">
              <a:latin typeface="Times New Roman"/>
              <a:cs typeface="Times New Roman"/>
            </a:endParaRPr>
          </a:p>
        </p:txBody>
      </p:sp>
      <p:grpSp>
        <p:nvGrpSpPr>
          <p:cNvPr id="24" name="object 24"/>
          <p:cNvGrpSpPr/>
          <p:nvPr/>
        </p:nvGrpSpPr>
        <p:grpSpPr>
          <a:xfrm>
            <a:off x="3923538" y="4717121"/>
            <a:ext cx="598593" cy="476742"/>
            <a:chOff x="2942653" y="4448365"/>
            <a:chExt cx="448945" cy="449580"/>
          </a:xfrm>
        </p:grpSpPr>
        <p:sp>
          <p:nvSpPr>
            <p:cNvPr id="25" name="object 25"/>
            <p:cNvSpPr/>
            <p:nvPr/>
          </p:nvSpPr>
          <p:spPr>
            <a:xfrm>
              <a:off x="2947415" y="4503419"/>
              <a:ext cx="390525" cy="389890"/>
            </a:xfrm>
            <a:custGeom>
              <a:avLst/>
              <a:gdLst/>
              <a:ahLst/>
              <a:cxnLst/>
              <a:rect l="l" t="t" r="r" b="b"/>
              <a:pathLst>
                <a:path w="390525" h="389889">
                  <a:moveTo>
                    <a:pt x="274319" y="389381"/>
                  </a:moveTo>
                  <a:lnTo>
                    <a:pt x="205739" y="323087"/>
                  </a:lnTo>
                  <a:lnTo>
                    <a:pt x="390143" y="131825"/>
                  </a:lnTo>
                  <a:lnTo>
                    <a:pt x="252983" y="0"/>
                  </a:lnTo>
                  <a:lnTo>
                    <a:pt x="68579" y="190499"/>
                  </a:lnTo>
                  <a:lnTo>
                    <a:pt x="0" y="124205"/>
                  </a:lnTo>
                  <a:lnTo>
                    <a:pt x="59435" y="337565"/>
                  </a:lnTo>
                  <a:lnTo>
                    <a:pt x="274319" y="389381"/>
                  </a:lnTo>
                  <a:close/>
                </a:path>
              </a:pathLst>
            </a:custGeom>
            <a:ln w="9524">
              <a:solidFill>
                <a:srgbClr val="373739"/>
              </a:solidFill>
            </a:ln>
          </p:spPr>
          <p:txBody>
            <a:bodyPr wrap="square" lIns="0" tIns="0" rIns="0" bIns="0" rtlCol="0"/>
            <a:lstStyle/>
            <a:p>
              <a:endParaRPr/>
            </a:p>
          </p:txBody>
        </p:sp>
        <p:sp>
          <p:nvSpPr>
            <p:cNvPr id="26" name="object 26"/>
            <p:cNvSpPr/>
            <p:nvPr/>
          </p:nvSpPr>
          <p:spPr>
            <a:xfrm>
              <a:off x="3205543" y="4448365"/>
              <a:ext cx="185546" cy="181736"/>
            </a:xfrm>
            <a:prstGeom prst="rect">
              <a:avLst/>
            </a:prstGeom>
            <a:blipFill>
              <a:blip r:embed="rId5" cstate="print"/>
              <a:stretch>
                <a:fillRect/>
              </a:stretch>
            </a:blipFill>
          </p:spPr>
          <p:txBody>
            <a:bodyPr wrap="square" lIns="0" tIns="0" rIns="0" bIns="0" rtlCol="0"/>
            <a:lstStyle/>
            <a:p>
              <a:endParaRPr/>
            </a:p>
          </p:txBody>
        </p:sp>
      </p:grpSp>
      <p:grpSp>
        <p:nvGrpSpPr>
          <p:cNvPr id="27" name="object 27"/>
          <p:cNvGrpSpPr/>
          <p:nvPr/>
        </p:nvGrpSpPr>
        <p:grpSpPr>
          <a:xfrm>
            <a:off x="7073138" y="4717121"/>
            <a:ext cx="598593" cy="476742"/>
            <a:chOff x="5304853" y="4448365"/>
            <a:chExt cx="448945" cy="449580"/>
          </a:xfrm>
        </p:grpSpPr>
        <p:sp>
          <p:nvSpPr>
            <p:cNvPr id="28" name="object 28"/>
            <p:cNvSpPr/>
            <p:nvPr/>
          </p:nvSpPr>
          <p:spPr>
            <a:xfrm>
              <a:off x="5309615" y="4503419"/>
              <a:ext cx="390525" cy="389890"/>
            </a:xfrm>
            <a:custGeom>
              <a:avLst/>
              <a:gdLst/>
              <a:ahLst/>
              <a:cxnLst/>
              <a:rect l="l" t="t" r="r" b="b"/>
              <a:pathLst>
                <a:path w="390525" h="389889">
                  <a:moveTo>
                    <a:pt x="274319" y="389381"/>
                  </a:moveTo>
                  <a:lnTo>
                    <a:pt x="205739" y="323087"/>
                  </a:lnTo>
                  <a:lnTo>
                    <a:pt x="390143" y="131825"/>
                  </a:lnTo>
                  <a:lnTo>
                    <a:pt x="252983" y="0"/>
                  </a:lnTo>
                  <a:lnTo>
                    <a:pt x="68579" y="190499"/>
                  </a:lnTo>
                  <a:lnTo>
                    <a:pt x="0" y="124205"/>
                  </a:lnTo>
                  <a:lnTo>
                    <a:pt x="59435" y="337565"/>
                  </a:lnTo>
                  <a:lnTo>
                    <a:pt x="274319" y="389381"/>
                  </a:lnTo>
                  <a:close/>
                </a:path>
              </a:pathLst>
            </a:custGeom>
            <a:ln w="9524">
              <a:solidFill>
                <a:srgbClr val="373739"/>
              </a:solidFill>
            </a:ln>
          </p:spPr>
          <p:txBody>
            <a:bodyPr wrap="square" lIns="0" tIns="0" rIns="0" bIns="0" rtlCol="0"/>
            <a:lstStyle/>
            <a:p>
              <a:endParaRPr/>
            </a:p>
          </p:txBody>
        </p:sp>
        <p:sp>
          <p:nvSpPr>
            <p:cNvPr id="29" name="object 29"/>
            <p:cNvSpPr/>
            <p:nvPr/>
          </p:nvSpPr>
          <p:spPr>
            <a:xfrm>
              <a:off x="5567743" y="4448365"/>
              <a:ext cx="185546" cy="181736"/>
            </a:xfrm>
            <a:prstGeom prst="rect">
              <a:avLst/>
            </a:prstGeom>
            <a:blipFill>
              <a:blip r:embed="rId5" cstate="print"/>
              <a:stretch>
                <a:fillRect/>
              </a:stretch>
            </a:blipFill>
          </p:spPr>
          <p:txBody>
            <a:bodyPr wrap="square" lIns="0" tIns="0" rIns="0" bIns="0" rtlCol="0"/>
            <a:lstStyle/>
            <a:p>
              <a:endParaRPr/>
            </a:p>
          </p:txBody>
        </p:sp>
      </p:grpSp>
      <p:grpSp>
        <p:nvGrpSpPr>
          <p:cNvPr id="30" name="object 30"/>
          <p:cNvGrpSpPr/>
          <p:nvPr/>
        </p:nvGrpSpPr>
        <p:grpSpPr>
          <a:xfrm>
            <a:off x="8197850" y="3442846"/>
            <a:ext cx="585045" cy="476742"/>
            <a:chOff x="6148387" y="3246691"/>
            <a:chExt cx="438784" cy="449580"/>
          </a:xfrm>
        </p:grpSpPr>
        <p:sp>
          <p:nvSpPr>
            <p:cNvPr id="31" name="object 31"/>
            <p:cNvSpPr/>
            <p:nvPr/>
          </p:nvSpPr>
          <p:spPr>
            <a:xfrm>
              <a:off x="6194298" y="3307079"/>
              <a:ext cx="387985" cy="384175"/>
            </a:xfrm>
            <a:custGeom>
              <a:avLst/>
              <a:gdLst/>
              <a:ahLst/>
              <a:cxnLst/>
              <a:rect l="l" t="t" r="r" b="b"/>
              <a:pathLst>
                <a:path w="387984" h="384175">
                  <a:moveTo>
                    <a:pt x="387857" y="156971"/>
                  </a:moveTo>
                  <a:lnTo>
                    <a:pt x="311657" y="214121"/>
                  </a:lnTo>
                  <a:lnTo>
                    <a:pt x="153161" y="0"/>
                  </a:lnTo>
                  <a:lnTo>
                    <a:pt x="0" y="113537"/>
                  </a:lnTo>
                  <a:lnTo>
                    <a:pt x="158495" y="326897"/>
                  </a:lnTo>
                  <a:lnTo>
                    <a:pt x="82295" y="384047"/>
                  </a:lnTo>
                  <a:lnTo>
                    <a:pt x="301751" y="360425"/>
                  </a:lnTo>
                  <a:lnTo>
                    <a:pt x="387857" y="156971"/>
                  </a:lnTo>
                  <a:close/>
                </a:path>
              </a:pathLst>
            </a:custGeom>
            <a:ln w="9524">
              <a:solidFill>
                <a:srgbClr val="373739"/>
              </a:solidFill>
            </a:ln>
          </p:spPr>
          <p:txBody>
            <a:bodyPr wrap="square" lIns="0" tIns="0" rIns="0" bIns="0" rtlCol="0"/>
            <a:lstStyle/>
            <a:p>
              <a:endParaRPr/>
            </a:p>
          </p:txBody>
        </p:sp>
        <p:sp>
          <p:nvSpPr>
            <p:cNvPr id="32" name="object 32"/>
            <p:cNvSpPr/>
            <p:nvPr/>
          </p:nvSpPr>
          <p:spPr>
            <a:xfrm>
              <a:off x="6148387" y="3246691"/>
              <a:ext cx="195452" cy="167258"/>
            </a:xfrm>
            <a:prstGeom prst="rect">
              <a:avLst/>
            </a:prstGeom>
            <a:blipFill>
              <a:blip r:embed="rId6" cstate="print"/>
              <a:stretch>
                <a:fillRect/>
              </a:stretch>
            </a:blipFill>
          </p:spPr>
          <p:txBody>
            <a:bodyPr wrap="square" lIns="0" tIns="0" rIns="0" bIns="0" rtlCol="0"/>
            <a:lstStyle/>
            <a:p>
              <a:endParaRPr/>
            </a:p>
          </p:txBody>
        </p:sp>
      </p:grpSp>
      <p:grpSp>
        <p:nvGrpSpPr>
          <p:cNvPr id="33" name="object 33"/>
          <p:cNvGrpSpPr/>
          <p:nvPr/>
        </p:nvGrpSpPr>
        <p:grpSpPr>
          <a:xfrm>
            <a:off x="7893050" y="4706616"/>
            <a:ext cx="585045" cy="476742"/>
            <a:chOff x="5919787" y="4438459"/>
            <a:chExt cx="438784" cy="449580"/>
          </a:xfrm>
        </p:grpSpPr>
        <p:sp>
          <p:nvSpPr>
            <p:cNvPr id="34" name="object 34"/>
            <p:cNvSpPr/>
            <p:nvPr/>
          </p:nvSpPr>
          <p:spPr>
            <a:xfrm>
              <a:off x="5965698" y="4499609"/>
              <a:ext cx="387985" cy="383540"/>
            </a:xfrm>
            <a:custGeom>
              <a:avLst/>
              <a:gdLst/>
              <a:ahLst/>
              <a:cxnLst/>
              <a:rect l="l" t="t" r="r" b="b"/>
              <a:pathLst>
                <a:path w="387985" h="383539">
                  <a:moveTo>
                    <a:pt x="387857" y="156971"/>
                  </a:moveTo>
                  <a:lnTo>
                    <a:pt x="311657" y="213359"/>
                  </a:lnTo>
                  <a:lnTo>
                    <a:pt x="153161" y="0"/>
                  </a:lnTo>
                  <a:lnTo>
                    <a:pt x="0" y="113537"/>
                  </a:lnTo>
                  <a:lnTo>
                    <a:pt x="158495" y="326897"/>
                  </a:lnTo>
                  <a:lnTo>
                    <a:pt x="82295" y="383285"/>
                  </a:lnTo>
                  <a:lnTo>
                    <a:pt x="301751" y="360425"/>
                  </a:lnTo>
                  <a:lnTo>
                    <a:pt x="387857" y="156971"/>
                  </a:lnTo>
                  <a:close/>
                </a:path>
              </a:pathLst>
            </a:custGeom>
            <a:ln w="9524">
              <a:solidFill>
                <a:srgbClr val="373739"/>
              </a:solidFill>
            </a:ln>
          </p:spPr>
          <p:txBody>
            <a:bodyPr wrap="square" lIns="0" tIns="0" rIns="0" bIns="0" rtlCol="0"/>
            <a:lstStyle/>
            <a:p>
              <a:endParaRPr/>
            </a:p>
          </p:txBody>
        </p:sp>
        <p:sp>
          <p:nvSpPr>
            <p:cNvPr id="35" name="object 35"/>
            <p:cNvSpPr/>
            <p:nvPr/>
          </p:nvSpPr>
          <p:spPr>
            <a:xfrm>
              <a:off x="5919787" y="4438459"/>
              <a:ext cx="195452" cy="16802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3136742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B3BD02B5E5A84C8418D1FED1A53FD1" ma:contentTypeVersion="13" ma:contentTypeDescription="Create a new document." ma:contentTypeScope="" ma:versionID="802524861faa279f2fe8026a6434af29">
  <xsd:schema xmlns:xsd="http://www.w3.org/2001/XMLSchema" xmlns:xs="http://www.w3.org/2001/XMLSchema" xmlns:p="http://schemas.microsoft.com/office/2006/metadata/properties" xmlns:ns2="a24058b9-8d5c-48c5-967b-1ae8701392b0" xmlns:ns3="3e9a99de-f688-4b11-a323-074afc5c7bcc" targetNamespace="http://schemas.microsoft.com/office/2006/metadata/properties" ma:root="true" ma:fieldsID="b120073872aa0b5e949950b55e6ebb50" ns2:_="" ns3:_="">
    <xsd:import namespace="a24058b9-8d5c-48c5-967b-1ae8701392b0"/>
    <xsd:import namespace="3e9a99de-f688-4b11-a323-074afc5c7bc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dat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4058b9-8d5c-48c5-967b-1ae8701392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234f470-e8b5-4e69-ba45-ff9d62a3c2cc"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date" ma:index="18" nillable="true" ma:displayName="date"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e9a99de-f688-4b11-a323-074afc5c7bc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306a5e6-9119-4807-b5ac-0d54bb7b0351}" ma:internalName="TaxCatchAll" ma:showField="CatchAllData" ma:web="3e9a99de-f688-4b11-a323-074afc5c7bcc">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7DA7EE-2396-4944-9FC8-1BA82E5ECBE3}"/>
</file>

<file path=customXml/itemProps2.xml><?xml version="1.0" encoding="utf-8"?>
<ds:datastoreItem xmlns:ds="http://schemas.openxmlformats.org/officeDocument/2006/customXml" ds:itemID="{67106A39-AA1D-43D8-9BA3-4F1D78162FAC}"/>
</file>

<file path=docProps/app.xml><?xml version="1.0" encoding="utf-8"?>
<Properties xmlns="http://schemas.openxmlformats.org/officeDocument/2006/extended-properties" xmlns:vt="http://schemas.openxmlformats.org/officeDocument/2006/docPropsVTypes">
  <TotalTime>1</TotalTime>
  <Words>2474</Words>
  <Application>Microsoft Office PowerPoint</Application>
  <PresentationFormat>Custom</PresentationFormat>
  <Paragraphs>480</Paragraphs>
  <Slides>76</Slides>
  <Notes>65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76</vt:i4>
      </vt:variant>
    </vt:vector>
  </HeadingPairs>
  <TitlesOfParts>
    <vt:vector size="86" baseType="lpstr">
      <vt:lpstr>Arial</vt:lpstr>
      <vt:lpstr>Verdana</vt:lpstr>
      <vt:lpstr>Courier</vt:lpstr>
      <vt:lpstr>Comic Sans MS</vt:lpstr>
      <vt:lpstr>Calibri</vt:lpstr>
      <vt:lpstr>Noto Sans Symbols</vt:lpstr>
      <vt:lpstr>Open Sans</vt:lpstr>
      <vt:lpstr>Times New Roman</vt:lpstr>
      <vt:lpstr>Overpass</vt:lpstr>
      <vt:lpstr>Office Theme</vt:lpstr>
      <vt:lpstr>OO Concepts</vt:lpstr>
      <vt:lpstr>  Overview: OO Concepts </vt:lpstr>
      <vt:lpstr>The Road to OO </vt:lpstr>
      <vt:lpstr>What is OO? </vt:lpstr>
      <vt:lpstr>Principles of OO </vt:lpstr>
      <vt:lpstr>Abstraction </vt:lpstr>
      <vt:lpstr>Encapsulation 1 </vt:lpstr>
      <vt:lpstr>Modularity </vt:lpstr>
      <vt:lpstr>Hierarchy </vt:lpstr>
      <vt:lpstr>UML</vt:lpstr>
      <vt:lpstr>Overview</vt:lpstr>
      <vt:lpstr>   </vt:lpstr>
      <vt:lpstr>      Why UML for Modeling?</vt:lpstr>
      <vt:lpstr>History</vt:lpstr>
      <vt:lpstr>PowerPoint Presentation</vt:lpstr>
      <vt:lpstr>TYPES OF DIAGRAMS</vt:lpstr>
      <vt:lpstr>        Types of UML Diagrams (Cont.)</vt:lpstr>
      <vt:lpstr>          Use Case Diagrams </vt:lpstr>
      <vt:lpstr>PowerPoint Presentation</vt:lpstr>
      <vt:lpstr>  Use Case Diagram (core components) </vt:lpstr>
      <vt:lpstr>       Use Case Diagram(core relationship) </vt:lpstr>
      <vt:lpstr>Use Case Diagram(core relationship) </vt:lpstr>
      <vt:lpstr>  Use Case Diagram (core relationship)</vt:lpstr>
      <vt:lpstr>          Use Case Diagrams(cont.)</vt:lpstr>
      <vt:lpstr>PowerPoint Presentation</vt:lpstr>
      <vt:lpstr>PowerPoint Presentation</vt:lpstr>
      <vt:lpstr>Class Diagram</vt:lpstr>
      <vt:lpstr>Class Diagram</vt:lpstr>
      <vt:lpstr>         An example of Class   </vt:lpstr>
      <vt:lpstr>C++ Class Example </vt:lpstr>
      <vt:lpstr>PowerPoint Presentation</vt:lpstr>
      <vt:lpstr>Relationships</vt:lpstr>
      <vt:lpstr>Associations</vt:lpstr>
      <vt:lpstr>Notation of Class Diagram: association</vt:lpstr>
      <vt:lpstr>       Association: Multiplicity and Roles</vt:lpstr>
      <vt:lpstr>PowerPoint Presentation</vt:lpstr>
      <vt:lpstr>PowerPoint Presentation</vt:lpstr>
      <vt:lpstr>PowerPoint Presentation</vt:lpstr>
      <vt:lpstr>Notation of Class Diagram: Aggregation</vt:lpstr>
      <vt:lpstr>PowerPoint Presentation</vt:lpstr>
      <vt:lpstr>PowerPoint Presentation</vt:lpstr>
      <vt:lpstr>  </vt:lpstr>
      <vt:lpstr>UML Class Example</vt:lpstr>
      <vt:lpstr>Interaction Diagrams</vt:lpstr>
      <vt:lpstr>PowerPoint Presentation</vt:lpstr>
      <vt:lpstr>EXAMPLE</vt:lpstr>
      <vt:lpstr>STUDENT CLASSROOM PORTAL</vt:lpstr>
      <vt:lpstr>PowerPoint Presentation</vt:lpstr>
      <vt:lpstr>Components</vt:lpstr>
      <vt:lpstr>PowerPoint Presentation</vt:lpstr>
      <vt:lpstr>PowerPoint Presentation</vt:lpstr>
      <vt:lpstr>PowerPoint Presentation</vt:lpstr>
      <vt:lpstr>PowerPoint Presentation</vt:lpstr>
      <vt:lpstr>      State Diagrams       </vt:lpstr>
      <vt:lpstr>Basic rules for State Diagrams</vt:lpstr>
      <vt:lpstr>PowerPoint Presentation</vt:lpstr>
      <vt:lpstr>PowerPoint Presentation</vt:lpstr>
      <vt:lpstr>PowerPoint Presentation</vt:lpstr>
      <vt:lpstr>PowerPoint Presentation</vt:lpstr>
      <vt:lpstr>PowerPoint Presentation</vt:lpstr>
      <vt:lpstr>Activity Diagrams</vt:lpstr>
      <vt:lpstr>PowerPoint Presentation</vt:lpstr>
      <vt:lpstr>PowerPoint Presentation</vt:lpstr>
      <vt:lpstr>Activity Diagram Example</vt:lpstr>
      <vt:lpstr>Sample Activity Diagram  In an organization on receiving an order, how order is dispatched.      </vt:lpstr>
      <vt:lpstr>PowerPoint Presentation</vt:lpstr>
      <vt:lpstr>Component Diagram</vt:lpstr>
      <vt:lpstr>PowerPoint Presentation</vt:lpstr>
      <vt:lpstr>PowerPoint Presentation</vt:lpstr>
      <vt:lpstr>UML Modeling Tools  </vt:lpstr>
      <vt:lpstr>Microsoft Visio</vt:lpstr>
      <vt:lpstr>             UML studio 7.1</vt:lpstr>
      <vt:lpstr>EXAMPLE ONLINE CANTEEN MANAGEMENT</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Overview: OO Concepts </dc:title>
  <dc:creator>hp</dc:creator>
  <cp:lastModifiedBy>hp</cp:lastModifiedBy>
  <cp:revision>2</cp:revision>
  <dcterms:modified xsi:type="dcterms:W3CDTF">2021-10-04T10:44:31Z</dcterms:modified>
</cp:coreProperties>
</file>