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70" r:id="rId6"/>
    <p:sldId id="263" r:id="rId7"/>
    <p:sldId id="264" r:id="rId8"/>
    <p:sldId id="265" r:id="rId9"/>
    <p:sldId id="262" r:id="rId10"/>
    <p:sldId id="258" r:id="rId11"/>
    <p:sldId id="261" r:id="rId12"/>
    <p:sldId id="259" r:id="rId13"/>
    <p:sldId id="266" r:id="rId14"/>
    <p:sldId id="272"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594324-8A16-4907-97AF-2F3EF13F8737}"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582AE2B5-98A0-434F-8796-0538030CB6B0}">
      <dgm:prSet phldrT="[Text]"/>
      <dgm:spPr/>
      <dgm:t>
        <a:bodyPr/>
        <a:lstStyle/>
        <a:p>
          <a:r>
            <a:rPr lang="en-US" dirty="0"/>
            <a:t>Initiation</a:t>
          </a:r>
        </a:p>
      </dgm:t>
    </dgm:pt>
    <dgm:pt modelId="{A225F7DC-4930-4AFE-8178-A72F8B726855}" type="parTrans" cxnId="{5E1EB302-7973-495A-ACA8-95A74A67821D}">
      <dgm:prSet/>
      <dgm:spPr/>
      <dgm:t>
        <a:bodyPr/>
        <a:lstStyle/>
        <a:p>
          <a:endParaRPr lang="en-US"/>
        </a:p>
      </dgm:t>
    </dgm:pt>
    <dgm:pt modelId="{C73579D0-19C9-43E5-BDB1-C1521BE73CAE}" type="sibTrans" cxnId="{5E1EB302-7973-495A-ACA8-95A74A67821D}">
      <dgm:prSet/>
      <dgm:spPr/>
      <dgm:t>
        <a:bodyPr/>
        <a:lstStyle/>
        <a:p>
          <a:endParaRPr lang="en-US"/>
        </a:p>
      </dgm:t>
    </dgm:pt>
    <dgm:pt modelId="{DAF4E572-E070-4ECF-9160-089F66A8B5ED}">
      <dgm:prSet phldrT="[Text]"/>
      <dgm:spPr/>
      <dgm:t>
        <a:bodyPr/>
        <a:lstStyle/>
        <a:p>
          <a:pPr>
            <a:buFont typeface="Wingdings" panose="05000000000000000000" pitchFamily="2" charset="2"/>
            <a:buChar char="ü"/>
          </a:pPr>
          <a:r>
            <a:rPr lang="en-US" dirty="0"/>
            <a:t>Understanding the title of the project.</a:t>
          </a:r>
        </a:p>
      </dgm:t>
    </dgm:pt>
    <dgm:pt modelId="{244E6507-C9AA-45D5-A9D0-FA922B5433D4}" type="parTrans" cxnId="{871A6791-6A6F-472E-887E-F213E8D2CB81}">
      <dgm:prSet/>
      <dgm:spPr/>
      <dgm:t>
        <a:bodyPr/>
        <a:lstStyle/>
        <a:p>
          <a:endParaRPr lang="en-US"/>
        </a:p>
      </dgm:t>
    </dgm:pt>
    <dgm:pt modelId="{62A22F17-3B14-4D9E-A9C9-8C294B0DACD1}" type="sibTrans" cxnId="{871A6791-6A6F-472E-887E-F213E8D2CB81}">
      <dgm:prSet/>
      <dgm:spPr/>
      <dgm:t>
        <a:bodyPr/>
        <a:lstStyle/>
        <a:p>
          <a:endParaRPr lang="en-US"/>
        </a:p>
      </dgm:t>
    </dgm:pt>
    <dgm:pt modelId="{6A9E83F0-2467-4F41-BC46-633B1B31B52E}">
      <dgm:prSet phldrT="[Text]"/>
      <dgm:spPr/>
      <dgm:t>
        <a:bodyPr/>
        <a:lstStyle/>
        <a:p>
          <a:pPr>
            <a:buFont typeface="Wingdings" panose="05000000000000000000" pitchFamily="2" charset="2"/>
            <a:buChar char="ü"/>
          </a:pPr>
          <a:r>
            <a:rPr lang="en-US" dirty="0"/>
            <a:t>Initial research (sensor research) with project scope. (cost estimation)</a:t>
          </a:r>
        </a:p>
      </dgm:t>
    </dgm:pt>
    <dgm:pt modelId="{C5500CAE-A0B5-4522-9B13-BD5CE5A8C392}" type="parTrans" cxnId="{E1443DCE-3B04-484E-9E51-47AB0FB965A9}">
      <dgm:prSet/>
      <dgm:spPr/>
      <dgm:t>
        <a:bodyPr/>
        <a:lstStyle/>
        <a:p>
          <a:endParaRPr lang="en-US"/>
        </a:p>
      </dgm:t>
    </dgm:pt>
    <dgm:pt modelId="{99AC9591-B2BE-4299-9F2D-AF5E366A74C7}" type="sibTrans" cxnId="{E1443DCE-3B04-484E-9E51-47AB0FB965A9}">
      <dgm:prSet/>
      <dgm:spPr/>
      <dgm:t>
        <a:bodyPr/>
        <a:lstStyle/>
        <a:p>
          <a:endParaRPr lang="en-US"/>
        </a:p>
      </dgm:t>
    </dgm:pt>
    <dgm:pt modelId="{991E8483-F4C9-49BA-A61A-8977D612FF1F}">
      <dgm:prSet phldrT="[Text]"/>
      <dgm:spPr/>
      <dgm:t>
        <a:bodyPr/>
        <a:lstStyle/>
        <a:p>
          <a:r>
            <a:rPr lang="en-US" dirty="0"/>
            <a:t> Planning </a:t>
          </a:r>
        </a:p>
      </dgm:t>
    </dgm:pt>
    <dgm:pt modelId="{65D33D10-CC5A-4C08-98C8-B767827C5C05}" type="parTrans" cxnId="{B21A0E57-8F9E-4A90-8336-51BA3453ECC0}">
      <dgm:prSet/>
      <dgm:spPr/>
      <dgm:t>
        <a:bodyPr/>
        <a:lstStyle/>
        <a:p>
          <a:endParaRPr lang="en-US"/>
        </a:p>
      </dgm:t>
    </dgm:pt>
    <dgm:pt modelId="{211B0AEA-01A2-4BA0-B6D8-5C66D50D87A5}" type="sibTrans" cxnId="{B21A0E57-8F9E-4A90-8336-51BA3453ECC0}">
      <dgm:prSet/>
      <dgm:spPr/>
      <dgm:t>
        <a:bodyPr/>
        <a:lstStyle/>
        <a:p>
          <a:endParaRPr lang="en-US"/>
        </a:p>
      </dgm:t>
    </dgm:pt>
    <dgm:pt modelId="{E08E9C13-5720-488F-AF85-FBA62ECB9311}">
      <dgm:prSet phldrT="[Text]"/>
      <dgm:spPr/>
      <dgm:t>
        <a:bodyPr/>
        <a:lstStyle/>
        <a:p>
          <a:pPr>
            <a:buFont typeface="Wingdings" panose="05000000000000000000" pitchFamily="2" charset="2"/>
            <a:buChar char="ü"/>
          </a:pPr>
          <a:r>
            <a:rPr lang="en-US" dirty="0"/>
            <a:t>Create a particular plan for the execution of the project.</a:t>
          </a:r>
        </a:p>
      </dgm:t>
    </dgm:pt>
    <dgm:pt modelId="{A1C675BB-BEEB-4B77-A957-2AA2A4157A78}" type="parTrans" cxnId="{993CD5D1-2558-407D-BAD2-4521B6FFF8AD}">
      <dgm:prSet/>
      <dgm:spPr/>
      <dgm:t>
        <a:bodyPr/>
        <a:lstStyle/>
        <a:p>
          <a:endParaRPr lang="en-US"/>
        </a:p>
      </dgm:t>
    </dgm:pt>
    <dgm:pt modelId="{E3BC34F2-5F6D-4B68-A499-DFCF2B362473}" type="sibTrans" cxnId="{993CD5D1-2558-407D-BAD2-4521B6FFF8AD}">
      <dgm:prSet/>
      <dgm:spPr/>
      <dgm:t>
        <a:bodyPr/>
        <a:lstStyle/>
        <a:p>
          <a:endParaRPr lang="en-US"/>
        </a:p>
      </dgm:t>
    </dgm:pt>
    <dgm:pt modelId="{624E692A-94FB-4FB7-BFE0-8786A1F61AFD}">
      <dgm:prSet phldrT="[Text]"/>
      <dgm:spPr/>
      <dgm:t>
        <a:bodyPr/>
        <a:lstStyle/>
        <a:p>
          <a:pPr>
            <a:buFont typeface="Wingdings" panose="05000000000000000000" pitchFamily="2" charset="2"/>
            <a:buChar char="Ø"/>
          </a:pPr>
          <a:r>
            <a:rPr lang="en-US" dirty="0"/>
            <a:t>Phase 1 dates – (1</a:t>
          </a:r>
          <a:r>
            <a:rPr lang="en-US" baseline="30000" dirty="0"/>
            <a:t>st</a:t>
          </a:r>
          <a:r>
            <a:rPr lang="en-US" dirty="0"/>
            <a:t> sept to 3</a:t>
          </a:r>
          <a:r>
            <a:rPr lang="en-US" baseline="30000" dirty="0"/>
            <a:t>th</a:t>
          </a:r>
          <a:r>
            <a:rPr lang="en-US" dirty="0"/>
            <a:t> sept)  &amp;  Phase 2 dates – (7</a:t>
          </a:r>
          <a:r>
            <a:rPr lang="en-US" baseline="30000" dirty="0"/>
            <a:t>th</a:t>
          </a:r>
          <a:r>
            <a:rPr lang="en-US" dirty="0"/>
            <a:t> sept to 29</a:t>
          </a:r>
          <a:r>
            <a:rPr lang="en-US" baseline="30000" dirty="0"/>
            <a:t>th</a:t>
          </a:r>
          <a:r>
            <a:rPr lang="en-US" dirty="0"/>
            <a:t> sept)</a:t>
          </a:r>
        </a:p>
      </dgm:t>
    </dgm:pt>
    <dgm:pt modelId="{B02A85FD-5FE9-4629-9474-81BAC9CA1729}" type="parTrans" cxnId="{A88C1951-DB88-44F2-A226-5B4356623F09}">
      <dgm:prSet/>
      <dgm:spPr/>
      <dgm:t>
        <a:bodyPr/>
        <a:lstStyle/>
        <a:p>
          <a:endParaRPr lang="en-US"/>
        </a:p>
      </dgm:t>
    </dgm:pt>
    <dgm:pt modelId="{66DF0B2B-0762-4DF3-9BAC-261F36937B4C}" type="sibTrans" cxnId="{A88C1951-DB88-44F2-A226-5B4356623F09}">
      <dgm:prSet/>
      <dgm:spPr/>
      <dgm:t>
        <a:bodyPr/>
        <a:lstStyle/>
        <a:p>
          <a:endParaRPr lang="en-US"/>
        </a:p>
      </dgm:t>
    </dgm:pt>
    <dgm:pt modelId="{1B16FA83-4F08-4E9E-9722-60EE5FCC681F}">
      <dgm:prSet phldrT="[Text]"/>
      <dgm:spPr/>
      <dgm:t>
        <a:bodyPr/>
        <a:lstStyle/>
        <a:p>
          <a:pPr>
            <a:buFont typeface="Wingdings" panose="05000000000000000000" pitchFamily="2" charset="2"/>
            <a:buChar char="Ø"/>
          </a:pPr>
          <a:r>
            <a:rPr lang="en-US" dirty="0"/>
            <a:t>Date –   25</a:t>
          </a:r>
          <a:r>
            <a:rPr lang="en-US" baseline="30000" dirty="0"/>
            <a:t>th</a:t>
          </a:r>
          <a:r>
            <a:rPr lang="en-US" dirty="0"/>
            <a:t> Aug – 2</a:t>
          </a:r>
          <a:r>
            <a:rPr lang="en-US" baseline="30000" dirty="0"/>
            <a:t>nd</a:t>
          </a:r>
          <a:r>
            <a:rPr lang="en-US" dirty="0"/>
            <a:t> Sept.</a:t>
          </a:r>
        </a:p>
      </dgm:t>
    </dgm:pt>
    <dgm:pt modelId="{2863F6CC-2882-4B5E-A7D6-6545DC89A738}" type="parTrans" cxnId="{4838B120-8388-4E65-B4AC-89819C9900E9}">
      <dgm:prSet/>
      <dgm:spPr/>
      <dgm:t>
        <a:bodyPr/>
        <a:lstStyle/>
        <a:p>
          <a:endParaRPr lang="en-US"/>
        </a:p>
      </dgm:t>
    </dgm:pt>
    <dgm:pt modelId="{A21CC1D9-D7FF-4D59-85E1-19AA39A94C06}" type="sibTrans" cxnId="{4838B120-8388-4E65-B4AC-89819C9900E9}">
      <dgm:prSet/>
      <dgm:spPr/>
      <dgm:t>
        <a:bodyPr/>
        <a:lstStyle/>
        <a:p>
          <a:endParaRPr lang="en-US"/>
        </a:p>
      </dgm:t>
    </dgm:pt>
    <dgm:pt modelId="{917DCC00-B1CE-4A51-ABE1-1B9A28356F6C}">
      <dgm:prSet phldrT="[Text]"/>
      <dgm:spPr/>
      <dgm:t>
        <a:bodyPr/>
        <a:lstStyle/>
        <a:p>
          <a:pPr>
            <a:buFont typeface="Wingdings" panose="05000000000000000000" pitchFamily="2" charset="2"/>
            <a:buChar char="ü"/>
          </a:pPr>
          <a:r>
            <a:rPr lang="en-US" dirty="0"/>
            <a:t>Required purchasing for the project and set goals.(Phase 1)</a:t>
          </a:r>
        </a:p>
      </dgm:t>
    </dgm:pt>
    <dgm:pt modelId="{AB9C4879-8666-47B3-BA2E-D339BBE31AC0}" type="parTrans" cxnId="{F36F22B0-20C9-4E83-B545-3B9BBF8DE9F1}">
      <dgm:prSet/>
      <dgm:spPr/>
      <dgm:t>
        <a:bodyPr/>
        <a:lstStyle/>
        <a:p>
          <a:endParaRPr lang="en-US"/>
        </a:p>
      </dgm:t>
    </dgm:pt>
    <dgm:pt modelId="{C1DF43BB-8ED0-4E04-9A39-094C7EB2EF0C}" type="sibTrans" cxnId="{F36F22B0-20C9-4E83-B545-3B9BBF8DE9F1}">
      <dgm:prSet/>
      <dgm:spPr/>
      <dgm:t>
        <a:bodyPr/>
        <a:lstStyle/>
        <a:p>
          <a:endParaRPr lang="en-US"/>
        </a:p>
      </dgm:t>
    </dgm:pt>
    <dgm:pt modelId="{85B7E123-D35B-4B49-91E1-0C0112B27710}">
      <dgm:prSet phldrT="[Text]"/>
      <dgm:spPr/>
      <dgm:t>
        <a:bodyPr/>
        <a:lstStyle/>
        <a:p>
          <a:pPr>
            <a:buFont typeface="Wingdings" panose="05000000000000000000" pitchFamily="2" charset="2"/>
            <a:buChar char="ü"/>
          </a:pPr>
          <a:r>
            <a:rPr lang="en-US" dirty="0"/>
            <a:t>Execution of goals and determine the end results. (Phase 2)</a:t>
          </a:r>
        </a:p>
      </dgm:t>
    </dgm:pt>
    <dgm:pt modelId="{E542D5C7-BB4B-4143-90DA-6D70F4E89EC1}" type="parTrans" cxnId="{C6F635E4-886F-4D0C-8EF4-22C6F7450773}">
      <dgm:prSet/>
      <dgm:spPr/>
      <dgm:t>
        <a:bodyPr/>
        <a:lstStyle/>
        <a:p>
          <a:endParaRPr lang="en-US"/>
        </a:p>
      </dgm:t>
    </dgm:pt>
    <dgm:pt modelId="{F45D943F-E56F-44EF-AC2E-0DF23918E5FA}" type="sibTrans" cxnId="{C6F635E4-886F-4D0C-8EF4-22C6F7450773}">
      <dgm:prSet/>
      <dgm:spPr/>
      <dgm:t>
        <a:bodyPr/>
        <a:lstStyle/>
        <a:p>
          <a:endParaRPr lang="en-US"/>
        </a:p>
      </dgm:t>
    </dgm:pt>
    <dgm:pt modelId="{DA3D2E4C-B6A5-4A3D-B3EE-DDD9260D92E4}">
      <dgm:prSet phldrT="[Text]"/>
      <dgm:spPr/>
      <dgm:t>
        <a:bodyPr/>
        <a:lstStyle/>
        <a:p>
          <a:r>
            <a:rPr lang="en-US" dirty="0"/>
            <a:t>Execution </a:t>
          </a:r>
        </a:p>
      </dgm:t>
    </dgm:pt>
    <dgm:pt modelId="{13A1A701-C750-4486-B28E-DD0BF3B73DFD}" type="parTrans" cxnId="{EC57FCAA-8F51-4AF4-93B2-2DAB73DFCB97}">
      <dgm:prSet/>
      <dgm:spPr/>
      <dgm:t>
        <a:bodyPr/>
        <a:lstStyle/>
        <a:p>
          <a:endParaRPr lang="en-US"/>
        </a:p>
      </dgm:t>
    </dgm:pt>
    <dgm:pt modelId="{3193FEED-095B-43B5-BFE0-9251E6A9AAAF}" type="sibTrans" cxnId="{EC57FCAA-8F51-4AF4-93B2-2DAB73DFCB97}">
      <dgm:prSet/>
      <dgm:spPr/>
      <dgm:t>
        <a:bodyPr/>
        <a:lstStyle/>
        <a:p>
          <a:endParaRPr lang="en-US"/>
        </a:p>
      </dgm:t>
    </dgm:pt>
    <dgm:pt modelId="{F18D6741-8699-4E77-9901-63B7655955CD}">
      <dgm:prSet phldrT="[Text]"/>
      <dgm:spPr/>
      <dgm:t>
        <a:bodyPr/>
        <a:lstStyle/>
        <a:p>
          <a:pPr>
            <a:buFont typeface="Wingdings" panose="05000000000000000000" pitchFamily="2" charset="2"/>
            <a:buChar char="ü"/>
          </a:pPr>
          <a:r>
            <a:rPr lang="en-US" dirty="0"/>
            <a:t>Create tasks and assign them to team (programming, hardware connection/implementation, research and literature survey.)</a:t>
          </a:r>
        </a:p>
      </dgm:t>
    </dgm:pt>
    <dgm:pt modelId="{937AC529-DA89-40E8-8182-78F309A546DA}" type="parTrans" cxnId="{5BFF738F-2F07-43FF-B1C7-DFBD7415D7EE}">
      <dgm:prSet/>
      <dgm:spPr/>
      <dgm:t>
        <a:bodyPr/>
        <a:lstStyle/>
        <a:p>
          <a:endParaRPr lang="en-US"/>
        </a:p>
      </dgm:t>
    </dgm:pt>
    <dgm:pt modelId="{FB57E1EA-C8C5-4007-A816-6AEE5F6BFFDC}" type="sibTrans" cxnId="{5BFF738F-2F07-43FF-B1C7-DFBD7415D7EE}">
      <dgm:prSet/>
      <dgm:spPr/>
      <dgm:t>
        <a:bodyPr/>
        <a:lstStyle/>
        <a:p>
          <a:endParaRPr lang="en-US"/>
        </a:p>
      </dgm:t>
    </dgm:pt>
    <dgm:pt modelId="{41987581-A317-4E5C-86DD-EC63A9205ED5}">
      <dgm:prSet phldrT="[Text]"/>
      <dgm:spPr/>
      <dgm:t>
        <a:bodyPr/>
        <a:lstStyle/>
        <a:p>
          <a:pPr>
            <a:buFont typeface="Wingdings" panose="05000000000000000000" pitchFamily="2" charset="2"/>
            <a:buChar char="ü"/>
          </a:pPr>
          <a:r>
            <a:rPr lang="en-US" dirty="0"/>
            <a:t>Start work and Set timelines for the completion of tasks.</a:t>
          </a:r>
        </a:p>
      </dgm:t>
    </dgm:pt>
    <dgm:pt modelId="{4B18D299-D400-4F8D-A087-60FE99AC000F}" type="parTrans" cxnId="{0BC38D39-1AC2-42B9-992F-046C515D7F81}">
      <dgm:prSet/>
      <dgm:spPr/>
      <dgm:t>
        <a:bodyPr/>
        <a:lstStyle/>
        <a:p>
          <a:endParaRPr lang="en-US"/>
        </a:p>
      </dgm:t>
    </dgm:pt>
    <dgm:pt modelId="{22787357-1634-437C-91D5-855EF279B241}" type="sibTrans" cxnId="{0BC38D39-1AC2-42B9-992F-046C515D7F81}">
      <dgm:prSet/>
      <dgm:spPr/>
      <dgm:t>
        <a:bodyPr/>
        <a:lstStyle/>
        <a:p>
          <a:endParaRPr lang="en-US"/>
        </a:p>
      </dgm:t>
    </dgm:pt>
    <dgm:pt modelId="{81E94527-A7F0-4505-A0C5-4B93D6391269}">
      <dgm:prSet phldrT="[Text]"/>
      <dgm:spPr/>
      <dgm:t>
        <a:bodyPr/>
        <a:lstStyle/>
        <a:p>
          <a:pPr>
            <a:buFont typeface="Wingdings" panose="05000000000000000000" pitchFamily="2" charset="2"/>
            <a:buChar char="ü"/>
          </a:pPr>
          <a:r>
            <a:rPr lang="en-US" dirty="0"/>
            <a:t>Initiate the creation of dataset(13</a:t>
          </a:r>
          <a:r>
            <a:rPr lang="en-US" baseline="30000" dirty="0"/>
            <a:t>th</a:t>
          </a:r>
          <a:r>
            <a:rPr lang="en-US" dirty="0"/>
            <a:t> sept to 19</a:t>
          </a:r>
          <a:r>
            <a:rPr lang="en-US" baseline="30000" dirty="0"/>
            <a:t>th</a:t>
          </a:r>
          <a:r>
            <a:rPr lang="en-US" dirty="0"/>
            <a:t> sept)</a:t>
          </a:r>
        </a:p>
      </dgm:t>
    </dgm:pt>
    <dgm:pt modelId="{7B1DE975-B78D-4934-BD82-F1BEC00FA7EC}" type="parTrans" cxnId="{FA762B4C-DBA8-4D32-B92A-3CFCAB90A511}">
      <dgm:prSet/>
      <dgm:spPr/>
      <dgm:t>
        <a:bodyPr/>
        <a:lstStyle/>
        <a:p>
          <a:endParaRPr lang="en-US"/>
        </a:p>
      </dgm:t>
    </dgm:pt>
    <dgm:pt modelId="{F1F80288-2A7A-483D-BB0D-B8596DCFCCF1}" type="sibTrans" cxnId="{FA762B4C-DBA8-4D32-B92A-3CFCAB90A511}">
      <dgm:prSet/>
      <dgm:spPr/>
      <dgm:t>
        <a:bodyPr/>
        <a:lstStyle/>
        <a:p>
          <a:endParaRPr lang="en-US"/>
        </a:p>
      </dgm:t>
    </dgm:pt>
    <dgm:pt modelId="{1A5192CC-08CA-4D50-AE68-C9568BC20967}">
      <dgm:prSet phldrT="[Text]"/>
      <dgm:spPr/>
      <dgm:t>
        <a:bodyPr/>
        <a:lstStyle/>
        <a:p>
          <a:pPr>
            <a:buFont typeface="Wingdings" panose="05000000000000000000" pitchFamily="2" charset="2"/>
            <a:buChar char="Ø"/>
          </a:pPr>
          <a:r>
            <a:rPr lang="en-US" dirty="0"/>
            <a:t>Reach the end goal of the project. ( Dates – 29</a:t>
          </a:r>
          <a:r>
            <a:rPr lang="en-US" baseline="30000" dirty="0"/>
            <a:t>th</a:t>
          </a:r>
          <a:r>
            <a:rPr lang="en-US" dirty="0"/>
            <a:t> sept)</a:t>
          </a:r>
        </a:p>
      </dgm:t>
    </dgm:pt>
    <dgm:pt modelId="{3B78BA77-573F-48DB-A6A8-B60C1BD8DBD7}" type="parTrans" cxnId="{B4E74BBA-7CEF-42B3-A690-761EE8CCED18}">
      <dgm:prSet/>
      <dgm:spPr/>
      <dgm:t>
        <a:bodyPr/>
        <a:lstStyle/>
        <a:p>
          <a:endParaRPr lang="en-US"/>
        </a:p>
      </dgm:t>
    </dgm:pt>
    <dgm:pt modelId="{84A2C610-A09B-48C7-89C6-7D8E9C4E7827}" type="sibTrans" cxnId="{B4E74BBA-7CEF-42B3-A690-761EE8CCED18}">
      <dgm:prSet/>
      <dgm:spPr/>
      <dgm:t>
        <a:bodyPr/>
        <a:lstStyle/>
        <a:p>
          <a:endParaRPr lang="en-US"/>
        </a:p>
      </dgm:t>
    </dgm:pt>
    <dgm:pt modelId="{7DC155F9-A8E9-41D6-AD00-8DF609A03CF5}">
      <dgm:prSet phldrT="[Text]"/>
      <dgm:spPr/>
      <dgm:t>
        <a:bodyPr/>
        <a:lstStyle/>
        <a:p>
          <a:pPr>
            <a:buFont typeface="Wingdings" panose="05000000000000000000" pitchFamily="2" charset="2"/>
            <a:buChar char="Ø"/>
          </a:pPr>
          <a:r>
            <a:rPr lang="en-US" dirty="0"/>
            <a:t> closure </a:t>
          </a:r>
        </a:p>
      </dgm:t>
    </dgm:pt>
    <dgm:pt modelId="{F2102441-C059-4A22-A819-DC114C1984EF}" type="parTrans" cxnId="{9EF1A5E7-5A1C-4944-B0FD-07998999CBE0}">
      <dgm:prSet/>
      <dgm:spPr/>
      <dgm:t>
        <a:bodyPr/>
        <a:lstStyle/>
        <a:p>
          <a:endParaRPr lang="en-US"/>
        </a:p>
      </dgm:t>
    </dgm:pt>
    <dgm:pt modelId="{13C48B7C-3EF7-4C4D-B12E-9C5D088A7287}" type="sibTrans" cxnId="{9EF1A5E7-5A1C-4944-B0FD-07998999CBE0}">
      <dgm:prSet/>
      <dgm:spPr/>
      <dgm:t>
        <a:bodyPr/>
        <a:lstStyle/>
        <a:p>
          <a:endParaRPr lang="en-US"/>
        </a:p>
      </dgm:t>
    </dgm:pt>
    <dgm:pt modelId="{D2B3D6DC-AF93-4FFA-A8D3-57BC8B4624E6}">
      <dgm:prSet phldrT="[Text]"/>
      <dgm:spPr/>
      <dgm:t>
        <a:bodyPr/>
        <a:lstStyle/>
        <a:p>
          <a:pPr>
            <a:buFont typeface="Wingdings" panose="05000000000000000000" pitchFamily="2" charset="2"/>
            <a:buChar char="ü"/>
          </a:pPr>
          <a:r>
            <a:rPr lang="en-US" dirty="0"/>
            <a:t>Evaluate the results.</a:t>
          </a:r>
        </a:p>
      </dgm:t>
    </dgm:pt>
    <dgm:pt modelId="{4D3B479D-12AF-4A8F-AEB2-468503D081F6}" type="parTrans" cxnId="{624234A0-2F9C-4B99-9E37-94A1B5590419}">
      <dgm:prSet/>
      <dgm:spPr/>
      <dgm:t>
        <a:bodyPr/>
        <a:lstStyle/>
        <a:p>
          <a:endParaRPr lang="en-US"/>
        </a:p>
      </dgm:t>
    </dgm:pt>
    <dgm:pt modelId="{D9FFEF2C-9EC5-46A6-947C-0CCDCAC1D109}" type="sibTrans" cxnId="{624234A0-2F9C-4B99-9E37-94A1B5590419}">
      <dgm:prSet/>
      <dgm:spPr/>
      <dgm:t>
        <a:bodyPr/>
        <a:lstStyle/>
        <a:p>
          <a:endParaRPr lang="en-US"/>
        </a:p>
      </dgm:t>
    </dgm:pt>
    <dgm:pt modelId="{E7C2E7D7-CF1F-4045-B59C-D216BE16E6BE}">
      <dgm:prSet phldrT="[Text]"/>
      <dgm:spPr/>
      <dgm:t>
        <a:bodyPr/>
        <a:lstStyle/>
        <a:p>
          <a:pPr>
            <a:buFont typeface="Wingdings" panose="05000000000000000000" pitchFamily="2" charset="2"/>
            <a:buChar char="Ø"/>
          </a:pPr>
          <a:r>
            <a:rPr lang="en-US" dirty="0"/>
            <a:t>Check the quality of the product. ( Dates-  2</a:t>
          </a:r>
          <a:r>
            <a:rPr lang="en-US" baseline="30000" dirty="0"/>
            <a:t>nd</a:t>
          </a:r>
          <a:r>
            <a:rPr lang="en-US" dirty="0"/>
            <a:t>  oct)</a:t>
          </a:r>
        </a:p>
      </dgm:t>
    </dgm:pt>
    <dgm:pt modelId="{2553ABEC-D6D9-47A5-B1BE-401E619FFAED}" type="parTrans" cxnId="{BF13F03F-6386-40A1-9E31-9363ADB678FA}">
      <dgm:prSet/>
      <dgm:spPr/>
      <dgm:t>
        <a:bodyPr/>
        <a:lstStyle/>
        <a:p>
          <a:endParaRPr lang="en-US"/>
        </a:p>
      </dgm:t>
    </dgm:pt>
    <dgm:pt modelId="{3E08906D-D080-4B0A-B1CB-9CC2D3903FB6}" type="sibTrans" cxnId="{BF13F03F-6386-40A1-9E31-9363ADB678FA}">
      <dgm:prSet/>
      <dgm:spPr/>
      <dgm:t>
        <a:bodyPr/>
        <a:lstStyle/>
        <a:p>
          <a:endParaRPr lang="en-US"/>
        </a:p>
      </dgm:t>
    </dgm:pt>
    <dgm:pt modelId="{501FCF9A-A9B0-40A1-8425-9696735AD9AE}">
      <dgm:prSet phldrT="[Text]"/>
      <dgm:spPr/>
      <dgm:t>
        <a:bodyPr/>
        <a:lstStyle/>
        <a:p>
          <a:pPr>
            <a:buFont typeface="Wingdings" panose="05000000000000000000" pitchFamily="2" charset="2"/>
            <a:buChar char="ü"/>
          </a:pPr>
          <a:r>
            <a:rPr lang="en-US" dirty="0"/>
            <a:t>Deliver them.</a:t>
          </a:r>
        </a:p>
      </dgm:t>
    </dgm:pt>
    <dgm:pt modelId="{BF24F0B2-4193-429E-A91E-956C71E9A8E9}" type="parTrans" cxnId="{4E5DAEDD-9C80-4062-B315-7762E49055B2}">
      <dgm:prSet/>
      <dgm:spPr/>
      <dgm:t>
        <a:bodyPr/>
        <a:lstStyle/>
        <a:p>
          <a:endParaRPr lang="en-US"/>
        </a:p>
      </dgm:t>
    </dgm:pt>
    <dgm:pt modelId="{0E350E1C-7637-4BFB-BDFF-D36460617C71}" type="sibTrans" cxnId="{4E5DAEDD-9C80-4062-B315-7762E49055B2}">
      <dgm:prSet/>
      <dgm:spPr/>
      <dgm:t>
        <a:bodyPr/>
        <a:lstStyle/>
        <a:p>
          <a:endParaRPr lang="en-US"/>
        </a:p>
      </dgm:t>
    </dgm:pt>
    <dgm:pt modelId="{B3EFA644-FCA1-4115-8117-259EE02D9466}">
      <dgm:prSet phldrT="[Text]"/>
      <dgm:spPr/>
      <dgm:t>
        <a:bodyPr/>
        <a:lstStyle/>
        <a:p>
          <a:pPr>
            <a:buFont typeface="Wingdings" panose="05000000000000000000" pitchFamily="2" charset="2"/>
            <a:buChar char="ü"/>
          </a:pPr>
          <a:r>
            <a:rPr lang="en-US" dirty="0"/>
            <a:t>Execution of work to be done on basis of dataset created. Like using cloud and ML (17</a:t>
          </a:r>
          <a:r>
            <a:rPr lang="en-US" baseline="30000" dirty="0"/>
            <a:t>th</a:t>
          </a:r>
          <a:r>
            <a:rPr lang="en-US" dirty="0"/>
            <a:t> sept to 24</a:t>
          </a:r>
          <a:r>
            <a:rPr lang="en-US" baseline="30000" dirty="0"/>
            <a:t>th</a:t>
          </a:r>
          <a:r>
            <a:rPr lang="en-US" dirty="0"/>
            <a:t> sept)</a:t>
          </a:r>
        </a:p>
      </dgm:t>
    </dgm:pt>
    <dgm:pt modelId="{EC3C1E28-A0E6-459D-9D99-77C15CBA254E}" type="parTrans" cxnId="{070C9CE8-27AC-434F-B32E-2450CCB7FF50}">
      <dgm:prSet/>
      <dgm:spPr/>
    </dgm:pt>
    <dgm:pt modelId="{B113B8FB-EA04-44E8-9A05-77D09D09E09D}" type="sibTrans" cxnId="{070C9CE8-27AC-434F-B32E-2450CCB7FF50}">
      <dgm:prSet/>
      <dgm:spPr/>
    </dgm:pt>
    <dgm:pt modelId="{A8B0754D-171E-43C4-96B0-20BA7B1CCEE9}" type="pres">
      <dgm:prSet presAssocID="{11594324-8A16-4907-97AF-2F3EF13F8737}" presName="linearFlow" presStyleCnt="0">
        <dgm:presLayoutVars>
          <dgm:dir/>
          <dgm:animLvl val="lvl"/>
          <dgm:resizeHandles val="exact"/>
        </dgm:presLayoutVars>
      </dgm:prSet>
      <dgm:spPr/>
    </dgm:pt>
    <dgm:pt modelId="{6C4BFCAC-C926-46AB-9055-64C7CBA8DA59}" type="pres">
      <dgm:prSet presAssocID="{582AE2B5-98A0-434F-8796-0538030CB6B0}" presName="composite" presStyleCnt="0"/>
      <dgm:spPr/>
    </dgm:pt>
    <dgm:pt modelId="{4A31B2BC-7574-4CE7-A688-10FCB6ADB4BA}" type="pres">
      <dgm:prSet presAssocID="{582AE2B5-98A0-434F-8796-0538030CB6B0}" presName="parentText" presStyleLbl="alignNode1" presStyleIdx="0" presStyleCnt="4">
        <dgm:presLayoutVars>
          <dgm:chMax val="1"/>
          <dgm:bulletEnabled val="1"/>
        </dgm:presLayoutVars>
      </dgm:prSet>
      <dgm:spPr/>
    </dgm:pt>
    <dgm:pt modelId="{49FF2072-DDF8-4AFB-8D43-5DF34BF13BF5}" type="pres">
      <dgm:prSet presAssocID="{582AE2B5-98A0-434F-8796-0538030CB6B0}" presName="descendantText" presStyleLbl="alignAcc1" presStyleIdx="0" presStyleCnt="4">
        <dgm:presLayoutVars>
          <dgm:bulletEnabled val="1"/>
        </dgm:presLayoutVars>
      </dgm:prSet>
      <dgm:spPr/>
    </dgm:pt>
    <dgm:pt modelId="{56D818C1-D4B0-47E6-9996-D083B2032E14}" type="pres">
      <dgm:prSet presAssocID="{C73579D0-19C9-43E5-BDB1-C1521BE73CAE}" presName="sp" presStyleCnt="0"/>
      <dgm:spPr/>
    </dgm:pt>
    <dgm:pt modelId="{758D9B61-E391-4933-971A-C13E8EE65CF1}" type="pres">
      <dgm:prSet presAssocID="{991E8483-F4C9-49BA-A61A-8977D612FF1F}" presName="composite" presStyleCnt="0"/>
      <dgm:spPr/>
    </dgm:pt>
    <dgm:pt modelId="{E8811DFC-11C6-421A-AEF1-682531A81DF2}" type="pres">
      <dgm:prSet presAssocID="{991E8483-F4C9-49BA-A61A-8977D612FF1F}" presName="parentText" presStyleLbl="alignNode1" presStyleIdx="1" presStyleCnt="4">
        <dgm:presLayoutVars>
          <dgm:chMax val="1"/>
          <dgm:bulletEnabled val="1"/>
        </dgm:presLayoutVars>
      </dgm:prSet>
      <dgm:spPr/>
    </dgm:pt>
    <dgm:pt modelId="{911FDAFF-17B4-4C70-B6C9-DFE20F6CB395}" type="pres">
      <dgm:prSet presAssocID="{991E8483-F4C9-49BA-A61A-8977D612FF1F}" presName="descendantText" presStyleLbl="alignAcc1" presStyleIdx="1" presStyleCnt="4">
        <dgm:presLayoutVars>
          <dgm:bulletEnabled val="1"/>
        </dgm:presLayoutVars>
      </dgm:prSet>
      <dgm:spPr/>
    </dgm:pt>
    <dgm:pt modelId="{9269675E-8EE4-4A74-B198-220539E780EF}" type="pres">
      <dgm:prSet presAssocID="{211B0AEA-01A2-4BA0-B6D8-5C66D50D87A5}" presName="sp" presStyleCnt="0"/>
      <dgm:spPr/>
    </dgm:pt>
    <dgm:pt modelId="{66DFD0D7-85C5-471B-BD15-799BBB7FFBBF}" type="pres">
      <dgm:prSet presAssocID="{DA3D2E4C-B6A5-4A3D-B3EE-DDD9260D92E4}" presName="composite" presStyleCnt="0"/>
      <dgm:spPr/>
    </dgm:pt>
    <dgm:pt modelId="{A08A050D-CE65-4849-BE2C-9715530E1621}" type="pres">
      <dgm:prSet presAssocID="{DA3D2E4C-B6A5-4A3D-B3EE-DDD9260D92E4}" presName="parentText" presStyleLbl="alignNode1" presStyleIdx="2" presStyleCnt="4">
        <dgm:presLayoutVars>
          <dgm:chMax val="1"/>
          <dgm:bulletEnabled val="1"/>
        </dgm:presLayoutVars>
      </dgm:prSet>
      <dgm:spPr/>
    </dgm:pt>
    <dgm:pt modelId="{D5F1A3E3-8A7E-4FCA-AF15-F3A0BF9495D9}" type="pres">
      <dgm:prSet presAssocID="{DA3D2E4C-B6A5-4A3D-B3EE-DDD9260D92E4}" presName="descendantText" presStyleLbl="alignAcc1" presStyleIdx="2" presStyleCnt="4">
        <dgm:presLayoutVars>
          <dgm:bulletEnabled val="1"/>
        </dgm:presLayoutVars>
      </dgm:prSet>
      <dgm:spPr/>
    </dgm:pt>
    <dgm:pt modelId="{5AE4A59A-7CF9-4898-90F2-AEA5B8B9BEC4}" type="pres">
      <dgm:prSet presAssocID="{3193FEED-095B-43B5-BFE0-9251E6A9AAAF}" presName="sp" presStyleCnt="0"/>
      <dgm:spPr/>
    </dgm:pt>
    <dgm:pt modelId="{A3676BA4-D20D-400A-BBD5-8179426CD50A}" type="pres">
      <dgm:prSet presAssocID="{7DC155F9-A8E9-41D6-AD00-8DF609A03CF5}" presName="composite" presStyleCnt="0"/>
      <dgm:spPr/>
    </dgm:pt>
    <dgm:pt modelId="{09EACBCB-B646-4BDB-B26A-CD057FEDE46A}" type="pres">
      <dgm:prSet presAssocID="{7DC155F9-A8E9-41D6-AD00-8DF609A03CF5}" presName="parentText" presStyleLbl="alignNode1" presStyleIdx="3" presStyleCnt="4">
        <dgm:presLayoutVars>
          <dgm:chMax val="1"/>
          <dgm:bulletEnabled val="1"/>
        </dgm:presLayoutVars>
      </dgm:prSet>
      <dgm:spPr/>
    </dgm:pt>
    <dgm:pt modelId="{3FE1513D-A7F9-4311-9DDB-A07DCE458C2D}" type="pres">
      <dgm:prSet presAssocID="{7DC155F9-A8E9-41D6-AD00-8DF609A03CF5}" presName="descendantText" presStyleLbl="alignAcc1" presStyleIdx="3" presStyleCnt="4">
        <dgm:presLayoutVars>
          <dgm:bulletEnabled val="1"/>
        </dgm:presLayoutVars>
      </dgm:prSet>
      <dgm:spPr/>
    </dgm:pt>
  </dgm:ptLst>
  <dgm:cxnLst>
    <dgm:cxn modelId="{5E1EB302-7973-495A-ACA8-95A74A67821D}" srcId="{11594324-8A16-4907-97AF-2F3EF13F8737}" destId="{582AE2B5-98A0-434F-8796-0538030CB6B0}" srcOrd="0" destOrd="0" parTransId="{A225F7DC-4930-4AFE-8178-A72F8B726855}" sibTransId="{C73579D0-19C9-43E5-BDB1-C1521BE73CAE}"/>
    <dgm:cxn modelId="{58E13B09-825D-4179-9FF2-FBE05C858C59}" type="presOf" srcId="{81E94527-A7F0-4505-A0C5-4B93D6391269}" destId="{D5F1A3E3-8A7E-4FCA-AF15-F3A0BF9495D9}" srcOrd="0" destOrd="2" presId="urn:microsoft.com/office/officeart/2005/8/layout/chevron2"/>
    <dgm:cxn modelId="{06EE5D11-0659-48ED-B24F-6E138E00E361}" type="presOf" srcId="{582AE2B5-98A0-434F-8796-0538030CB6B0}" destId="{4A31B2BC-7574-4CE7-A688-10FCB6ADB4BA}" srcOrd="0" destOrd="0" presId="urn:microsoft.com/office/officeart/2005/8/layout/chevron2"/>
    <dgm:cxn modelId="{FBD5D719-871B-4178-9B7F-F70826B06BB5}" type="presOf" srcId="{7DC155F9-A8E9-41D6-AD00-8DF609A03CF5}" destId="{09EACBCB-B646-4BDB-B26A-CD057FEDE46A}" srcOrd="0" destOrd="0" presId="urn:microsoft.com/office/officeart/2005/8/layout/chevron2"/>
    <dgm:cxn modelId="{4838B120-8388-4E65-B4AC-89819C9900E9}" srcId="{582AE2B5-98A0-434F-8796-0538030CB6B0}" destId="{1B16FA83-4F08-4E9E-9722-60EE5FCC681F}" srcOrd="2" destOrd="0" parTransId="{2863F6CC-2882-4B5E-A7D6-6545DC89A738}" sibTransId="{A21CC1D9-D7FF-4D59-85E1-19AA39A94C06}"/>
    <dgm:cxn modelId="{9143492D-3894-4F27-9FC7-193CAB6F41AE}" type="presOf" srcId="{85B7E123-D35B-4B49-91E1-0C0112B27710}" destId="{911FDAFF-17B4-4C70-B6C9-DFE20F6CB395}" srcOrd="0" destOrd="2" presId="urn:microsoft.com/office/officeart/2005/8/layout/chevron2"/>
    <dgm:cxn modelId="{0BC38D39-1AC2-42B9-992F-046C515D7F81}" srcId="{DA3D2E4C-B6A5-4A3D-B3EE-DDD9260D92E4}" destId="{41987581-A317-4E5C-86DD-EC63A9205ED5}" srcOrd="1" destOrd="0" parTransId="{4B18D299-D400-4F8D-A087-60FE99AC000F}" sibTransId="{22787357-1634-437C-91D5-855EF279B241}"/>
    <dgm:cxn modelId="{33E7D239-808A-40FA-BE88-7365DA5D181A}" type="presOf" srcId="{E7C2E7D7-CF1F-4045-B59C-D216BE16E6BE}" destId="{3FE1513D-A7F9-4311-9DDB-A07DCE458C2D}" srcOrd="0" destOrd="2" presId="urn:microsoft.com/office/officeart/2005/8/layout/chevron2"/>
    <dgm:cxn modelId="{BF13F03F-6386-40A1-9E31-9363ADB678FA}" srcId="{7DC155F9-A8E9-41D6-AD00-8DF609A03CF5}" destId="{E7C2E7D7-CF1F-4045-B59C-D216BE16E6BE}" srcOrd="2" destOrd="0" parTransId="{2553ABEC-D6D9-47A5-B1BE-401E619FFAED}" sibTransId="{3E08906D-D080-4B0A-B1CB-9CC2D3903FB6}"/>
    <dgm:cxn modelId="{FA762B4C-DBA8-4D32-B92A-3CFCAB90A511}" srcId="{DA3D2E4C-B6A5-4A3D-B3EE-DDD9260D92E4}" destId="{81E94527-A7F0-4505-A0C5-4B93D6391269}" srcOrd="2" destOrd="0" parTransId="{7B1DE975-B78D-4934-BD82-F1BEC00FA7EC}" sibTransId="{F1F80288-2A7A-483D-BB0D-B8596DCFCCF1}"/>
    <dgm:cxn modelId="{8A2E4D4C-1451-4EF0-910D-E67B33C3EA27}" type="presOf" srcId="{F18D6741-8699-4E77-9901-63B7655955CD}" destId="{D5F1A3E3-8A7E-4FCA-AF15-F3A0BF9495D9}" srcOrd="0" destOrd="0" presId="urn:microsoft.com/office/officeart/2005/8/layout/chevron2"/>
    <dgm:cxn modelId="{9693904D-79CA-452A-AF6F-DB8801262A0F}" type="presOf" srcId="{DAF4E572-E070-4ECF-9160-089F66A8B5ED}" destId="{49FF2072-DDF8-4AFB-8D43-5DF34BF13BF5}" srcOrd="0" destOrd="0" presId="urn:microsoft.com/office/officeart/2005/8/layout/chevron2"/>
    <dgm:cxn modelId="{B15ED64D-E554-45FD-BAF9-036E60D2A99C}" type="presOf" srcId="{E08E9C13-5720-488F-AF85-FBA62ECB9311}" destId="{911FDAFF-17B4-4C70-B6C9-DFE20F6CB395}" srcOrd="0" destOrd="0" presId="urn:microsoft.com/office/officeart/2005/8/layout/chevron2"/>
    <dgm:cxn modelId="{A88C1951-DB88-44F2-A226-5B4356623F09}" srcId="{991E8483-F4C9-49BA-A61A-8977D612FF1F}" destId="{624E692A-94FB-4FB7-BFE0-8786A1F61AFD}" srcOrd="3" destOrd="0" parTransId="{B02A85FD-5FE9-4629-9474-81BAC9CA1729}" sibTransId="{66DF0B2B-0762-4DF3-9BAC-261F36937B4C}"/>
    <dgm:cxn modelId="{13C0DD54-F08F-4304-A6FC-A82F259F95FB}" type="presOf" srcId="{1B16FA83-4F08-4E9E-9722-60EE5FCC681F}" destId="{49FF2072-DDF8-4AFB-8D43-5DF34BF13BF5}" srcOrd="0" destOrd="2" presId="urn:microsoft.com/office/officeart/2005/8/layout/chevron2"/>
    <dgm:cxn modelId="{B21A0E57-8F9E-4A90-8336-51BA3453ECC0}" srcId="{11594324-8A16-4907-97AF-2F3EF13F8737}" destId="{991E8483-F4C9-49BA-A61A-8977D612FF1F}" srcOrd="1" destOrd="0" parTransId="{65D33D10-CC5A-4C08-98C8-B767827C5C05}" sibTransId="{211B0AEA-01A2-4BA0-B6D8-5C66D50D87A5}"/>
    <dgm:cxn modelId="{6A0BD381-A8E6-4388-A422-BAD296FE4823}" type="presOf" srcId="{917DCC00-B1CE-4A51-ABE1-1B9A28356F6C}" destId="{911FDAFF-17B4-4C70-B6C9-DFE20F6CB395}" srcOrd="0" destOrd="1" presId="urn:microsoft.com/office/officeart/2005/8/layout/chevron2"/>
    <dgm:cxn modelId="{0E1DFB8A-2913-4519-AA8A-7062DD9D465D}" type="presOf" srcId="{624E692A-94FB-4FB7-BFE0-8786A1F61AFD}" destId="{911FDAFF-17B4-4C70-B6C9-DFE20F6CB395}" srcOrd="0" destOrd="3" presId="urn:microsoft.com/office/officeart/2005/8/layout/chevron2"/>
    <dgm:cxn modelId="{5BFF738F-2F07-43FF-B1C7-DFBD7415D7EE}" srcId="{DA3D2E4C-B6A5-4A3D-B3EE-DDD9260D92E4}" destId="{F18D6741-8699-4E77-9901-63B7655955CD}" srcOrd="0" destOrd="0" parTransId="{937AC529-DA89-40E8-8182-78F309A546DA}" sibTransId="{FB57E1EA-C8C5-4007-A816-6AEE5F6BFFDC}"/>
    <dgm:cxn modelId="{871A6791-6A6F-472E-887E-F213E8D2CB81}" srcId="{582AE2B5-98A0-434F-8796-0538030CB6B0}" destId="{DAF4E572-E070-4ECF-9160-089F66A8B5ED}" srcOrd="0" destOrd="0" parTransId="{244E6507-C9AA-45D5-A9D0-FA922B5433D4}" sibTransId="{62A22F17-3B14-4D9E-A9C9-8C294B0DACD1}"/>
    <dgm:cxn modelId="{624234A0-2F9C-4B99-9E37-94A1B5590419}" srcId="{7DC155F9-A8E9-41D6-AD00-8DF609A03CF5}" destId="{D2B3D6DC-AF93-4FFA-A8D3-57BC8B4624E6}" srcOrd="0" destOrd="0" parTransId="{4D3B479D-12AF-4A8F-AEB2-468503D081F6}" sibTransId="{D9FFEF2C-9EC5-46A6-947C-0CCDCAC1D109}"/>
    <dgm:cxn modelId="{7BEE0FA8-6465-406D-A2D7-98EE2492A1BA}" type="presOf" srcId="{B3EFA644-FCA1-4115-8117-259EE02D9466}" destId="{D5F1A3E3-8A7E-4FCA-AF15-F3A0BF9495D9}" srcOrd="0" destOrd="3" presId="urn:microsoft.com/office/officeart/2005/8/layout/chevron2"/>
    <dgm:cxn modelId="{EC57FCAA-8F51-4AF4-93B2-2DAB73DFCB97}" srcId="{11594324-8A16-4907-97AF-2F3EF13F8737}" destId="{DA3D2E4C-B6A5-4A3D-B3EE-DDD9260D92E4}" srcOrd="2" destOrd="0" parTransId="{13A1A701-C750-4486-B28E-DD0BF3B73DFD}" sibTransId="{3193FEED-095B-43B5-BFE0-9251E6A9AAAF}"/>
    <dgm:cxn modelId="{5D23CEAC-635F-4A62-907E-3819ADBAC256}" type="presOf" srcId="{991E8483-F4C9-49BA-A61A-8977D612FF1F}" destId="{E8811DFC-11C6-421A-AEF1-682531A81DF2}" srcOrd="0" destOrd="0" presId="urn:microsoft.com/office/officeart/2005/8/layout/chevron2"/>
    <dgm:cxn modelId="{F36F22B0-20C9-4E83-B545-3B9BBF8DE9F1}" srcId="{991E8483-F4C9-49BA-A61A-8977D612FF1F}" destId="{917DCC00-B1CE-4A51-ABE1-1B9A28356F6C}" srcOrd="1" destOrd="0" parTransId="{AB9C4879-8666-47B3-BA2E-D339BBE31AC0}" sibTransId="{C1DF43BB-8ED0-4E04-9A39-094C7EB2EF0C}"/>
    <dgm:cxn modelId="{0D0C5FB4-1B74-4CB2-A85A-FCC7CFB520D1}" type="presOf" srcId="{6A9E83F0-2467-4F41-BC46-633B1B31B52E}" destId="{49FF2072-DDF8-4AFB-8D43-5DF34BF13BF5}" srcOrd="0" destOrd="1" presId="urn:microsoft.com/office/officeart/2005/8/layout/chevron2"/>
    <dgm:cxn modelId="{B4E74BBA-7CEF-42B3-A690-761EE8CCED18}" srcId="{DA3D2E4C-B6A5-4A3D-B3EE-DDD9260D92E4}" destId="{1A5192CC-08CA-4D50-AE68-C9568BC20967}" srcOrd="4" destOrd="0" parTransId="{3B78BA77-573F-48DB-A6A8-B60C1BD8DBD7}" sibTransId="{84A2C610-A09B-48C7-89C6-7D8E9C4E7827}"/>
    <dgm:cxn modelId="{C50BF1BD-733D-46F2-9174-AC0420015CFE}" type="presOf" srcId="{DA3D2E4C-B6A5-4A3D-B3EE-DDD9260D92E4}" destId="{A08A050D-CE65-4849-BE2C-9715530E1621}" srcOrd="0" destOrd="0" presId="urn:microsoft.com/office/officeart/2005/8/layout/chevron2"/>
    <dgm:cxn modelId="{E1443DCE-3B04-484E-9E51-47AB0FB965A9}" srcId="{582AE2B5-98A0-434F-8796-0538030CB6B0}" destId="{6A9E83F0-2467-4F41-BC46-633B1B31B52E}" srcOrd="1" destOrd="0" parTransId="{C5500CAE-A0B5-4522-9B13-BD5CE5A8C392}" sibTransId="{99AC9591-B2BE-4299-9F2D-AF5E366A74C7}"/>
    <dgm:cxn modelId="{993CD5D1-2558-407D-BAD2-4521B6FFF8AD}" srcId="{991E8483-F4C9-49BA-A61A-8977D612FF1F}" destId="{E08E9C13-5720-488F-AF85-FBA62ECB9311}" srcOrd="0" destOrd="0" parTransId="{A1C675BB-BEEB-4B77-A957-2AA2A4157A78}" sibTransId="{E3BC34F2-5F6D-4B68-A499-DFCF2B362473}"/>
    <dgm:cxn modelId="{FA6129DA-74E3-4749-95B7-DBA17DB1A205}" type="presOf" srcId="{1A5192CC-08CA-4D50-AE68-C9568BC20967}" destId="{D5F1A3E3-8A7E-4FCA-AF15-F3A0BF9495D9}" srcOrd="0" destOrd="4" presId="urn:microsoft.com/office/officeart/2005/8/layout/chevron2"/>
    <dgm:cxn modelId="{4E5DAEDD-9C80-4062-B315-7762E49055B2}" srcId="{7DC155F9-A8E9-41D6-AD00-8DF609A03CF5}" destId="{501FCF9A-A9B0-40A1-8425-9696735AD9AE}" srcOrd="1" destOrd="0" parTransId="{BF24F0B2-4193-429E-A91E-956C71E9A8E9}" sibTransId="{0E350E1C-7637-4BFB-BDFF-D36460617C71}"/>
    <dgm:cxn modelId="{C6F635E4-886F-4D0C-8EF4-22C6F7450773}" srcId="{991E8483-F4C9-49BA-A61A-8977D612FF1F}" destId="{85B7E123-D35B-4B49-91E1-0C0112B27710}" srcOrd="2" destOrd="0" parTransId="{E542D5C7-BB4B-4143-90DA-6D70F4E89EC1}" sibTransId="{F45D943F-E56F-44EF-AC2E-0DF23918E5FA}"/>
    <dgm:cxn modelId="{0BA3ADE5-77E4-4A59-A103-37C9F2202593}" type="presOf" srcId="{41987581-A317-4E5C-86DD-EC63A9205ED5}" destId="{D5F1A3E3-8A7E-4FCA-AF15-F3A0BF9495D9}" srcOrd="0" destOrd="1" presId="urn:microsoft.com/office/officeart/2005/8/layout/chevron2"/>
    <dgm:cxn modelId="{B24B3AE7-ECB4-47A6-BD80-401FE9C5CC25}" type="presOf" srcId="{D2B3D6DC-AF93-4FFA-A8D3-57BC8B4624E6}" destId="{3FE1513D-A7F9-4311-9DDB-A07DCE458C2D}" srcOrd="0" destOrd="0" presId="urn:microsoft.com/office/officeart/2005/8/layout/chevron2"/>
    <dgm:cxn modelId="{9EF1A5E7-5A1C-4944-B0FD-07998999CBE0}" srcId="{11594324-8A16-4907-97AF-2F3EF13F8737}" destId="{7DC155F9-A8E9-41D6-AD00-8DF609A03CF5}" srcOrd="3" destOrd="0" parTransId="{F2102441-C059-4A22-A819-DC114C1984EF}" sibTransId="{13C48B7C-3EF7-4C4D-B12E-9C5D088A7287}"/>
    <dgm:cxn modelId="{070C9CE8-27AC-434F-B32E-2450CCB7FF50}" srcId="{DA3D2E4C-B6A5-4A3D-B3EE-DDD9260D92E4}" destId="{B3EFA644-FCA1-4115-8117-259EE02D9466}" srcOrd="3" destOrd="0" parTransId="{EC3C1E28-A0E6-459D-9D99-77C15CBA254E}" sibTransId="{B113B8FB-EA04-44E8-9A05-77D09D09E09D}"/>
    <dgm:cxn modelId="{C47275EC-46FE-4AFB-943B-2791E39B1919}" type="presOf" srcId="{11594324-8A16-4907-97AF-2F3EF13F8737}" destId="{A8B0754D-171E-43C4-96B0-20BA7B1CCEE9}" srcOrd="0" destOrd="0" presId="urn:microsoft.com/office/officeart/2005/8/layout/chevron2"/>
    <dgm:cxn modelId="{534D6DFB-1307-4B79-AB97-278E882E5E55}" type="presOf" srcId="{501FCF9A-A9B0-40A1-8425-9696735AD9AE}" destId="{3FE1513D-A7F9-4311-9DDB-A07DCE458C2D}" srcOrd="0" destOrd="1" presId="urn:microsoft.com/office/officeart/2005/8/layout/chevron2"/>
    <dgm:cxn modelId="{AD0E5816-C244-4E82-9B49-E296DAC71771}" type="presParOf" srcId="{A8B0754D-171E-43C4-96B0-20BA7B1CCEE9}" destId="{6C4BFCAC-C926-46AB-9055-64C7CBA8DA59}" srcOrd="0" destOrd="0" presId="urn:microsoft.com/office/officeart/2005/8/layout/chevron2"/>
    <dgm:cxn modelId="{98A2A881-F879-4D2B-8E5F-55CF59DF54EC}" type="presParOf" srcId="{6C4BFCAC-C926-46AB-9055-64C7CBA8DA59}" destId="{4A31B2BC-7574-4CE7-A688-10FCB6ADB4BA}" srcOrd="0" destOrd="0" presId="urn:microsoft.com/office/officeart/2005/8/layout/chevron2"/>
    <dgm:cxn modelId="{C089428E-F5EF-4FDB-A815-55D9A9BA89FE}" type="presParOf" srcId="{6C4BFCAC-C926-46AB-9055-64C7CBA8DA59}" destId="{49FF2072-DDF8-4AFB-8D43-5DF34BF13BF5}" srcOrd="1" destOrd="0" presId="urn:microsoft.com/office/officeart/2005/8/layout/chevron2"/>
    <dgm:cxn modelId="{94805BE4-6524-4AA0-B90A-85ECDC3AA8F0}" type="presParOf" srcId="{A8B0754D-171E-43C4-96B0-20BA7B1CCEE9}" destId="{56D818C1-D4B0-47E6-9996-D083B2032E14}" srcOrd="1" destOrd="0" presId="urn:microsoft.com/office/officeart/2005/8/layout/chevron2"/>
    <dgm:cxn modelId="{EB094656-0007-40E4-BF1E-79420EA0A3C9}" type="presParOf" srcId="{A8B0754D-171E-43C4-96B0-20BA7B1CCEE9}" destId="{758D9B61-E391-4933-971A-C13E8EE65CF1}" srcOrd="2" destOrd="0" presId="urn:microsoft.com/office/officeart/2005/8/layout/chevron2"/>
    <dgm:cxn modelId="{34406861-4F31-4EB5-9FD3-C7B28977EC58}" type="presParOf" srcId="{758D9B61-E391-4933-971A-C13E8EE65CF1}" destId="{E8811DFC-11C6-421A-AEF1-682531A81DF2}" srcOrd="0" destOrd="0" presId="urn:microsoft.com/office/officeart/2005/8/layout/chevron2"/>
    <dgm:cxn modelId="{3D952D24-69D7-414A-A0D9-0938BDFFFCB4}" type="presParOf" srcId="{758D9B61-E391-4933-971A-C13E8EE65CF1}" destId="{911FDAFF-17B4-4C70-B6C9-DFE20F6CB395}" srcOrd="1" destOrd="0" presId="urn:microsoft.com/office/officeart/2005/8/layout/chevron2"/>
    <dgm:cxn modelId="{ED27F4A7-3EEF-47E2-8872-BC052B99118A}" type="presParOf" srcId="{A8B0754D-171E-43C4-96B0-20BA7B1CCEE9}" destId="{9269675E-8EE4-4A74-B198-220539E780EF}" srcOrd="3" destOrd="0" presId="urn:microsoft.com/office/officeart/2005/8/layout/chevron2"/>
    <dgm:cxn modelId="{1C395820-637A-40BB-8872-94469E043EED}" type="presParOf" srcId="{A8B0754D-171E-43C4-96B0-20BA7B1CCEE9}" destId="{66DFD0D7-85C5-471B-BD15-799BBB7FFBBF}" srcOrd="4" destOrd="0" presId="urn:microsoft.com/office/officeart/2005/8/layout/chevron2"/>
    <dgm:cxn modelId="{B40EFA96-F9D3-4A99-9F32-DB3FFB9297BE}" type="presParOf" srcId="{66DFD0D7-85C5-471B-BD15-799BBB7FFBBF}" destId="{A08A050D-CE65-4849-BE2C-9715530E1621}" srcOrd="0" destOrd="0" presId="urn:microsoft.com/office/officeart/2005/8/layout/chevron2"/>
    <dgm:cxn modelId="{C015F56B-F21C-4202-A2F0-13FB2985B98C}" type="presParOf" srcId="{66DFD0D7-85C5-471B-BD15-799BBB7FFBBF}" destId="{D5F1A3E3-8A7E-4FCA-AF15-F3A0BF9495D9}" srcOrd="1" destOrd="0" presId="urn:microsoft.com/office/officeart/2005/8/layout/chevron2"/>
    <dgm:cxn modelId="{6A732416-FDF7-4140-BC6F-DC314AC0A53D}" type="presParOf" srcId="{A8B0754D-171E-43C4-96B0-20BA7B1CCEE9}" destId="{5AE4A59A-7CF9-4898-90F2-AEA5B8B9BEC4}" srcOrd="5" destOrd="0" presId="urn:microsoft.com/office/officeart/2005/8/layout/chevron2"/>
    <dgm:cxn modelId="{1E3772A9-5408-4CD6-A618-91A8BD31F597}" type="presParOf" srcId="{A8B0754D-171E-43C4-96B0-20BA7B1CCEE9}" destId="{A3676BA4-D20D-400A-BBD5-8179426CD50A}" srcOrd="6" destOrd="0" presId="urn:microsoft.com/office/officeart/2005/8/layout/chevron2"/>
    <dgm:cxn modelId="{1CF11A75-B180-4B45-9CB6-C177AACEBC3A}" type="presParOf" srcId="{A3676BA4-D20D-400A-BBD5-8179426CD50A}" destId="{09EACBCB-B646-4BDB-B26A-CD057FEDE46A}" srcOrd="0" destOrd="0" presId="urn:microsoft.com/office/officeart/2005/8/layout/chevron2"/>
    <dgm:cxn modelId="{0FF4AAE9-CF4F-415D-B560-3C14568348AF}" type="presParOf" srcId="{A3676BA4-D20D-400A-BBD5-8179426CD50A}" destId="{3FE1513D-A7F9-4311-9DDB-A07DCE458C2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31B2BC-7574-4CE7-A688-10FCB6ADB4BA}">
      <dsp:nvSpPr>
        <dsp:cNvPr id="0" name=""/>
        <dsp:cNvSpPr/>
      </dsp:nvSpPr>
      <dsp:spPr>
        <a:xfrm rot="5400000">
          <a:off x="-233820" y="239105"/>
          <a:ext cx="1558802" cy="109116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Initiation</a:t>
          </a:r>
        </a:p>
      </dsp:txBody>
      <dsp:txXfrm rot="-5400000">
        <a:off x="1" y="550866"/>
        <a:ext cx="1091161" cy="467641"/>
      </dsp:txXfrm>
    </dsp:sp>
    <dsp:sp modelId="{49FF2072-DDF8-4AFB-8D43-5DF34BF13BF5}">
      <dsp:nvSpPr>
        <dsp:cNvPr id="0" name=""/>
        <dsp:cNvSpPr/>
      </dsp:nvSpPr>
      <dsp:spPr>
        <a:xfrm rot="5400000">
          <a:off x="4872984" y="-3776537"/>
          <a:ext cx="1013221" cy="857686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Font typeface="Wingdings" panose="05000000000000000000" pitchFamily="2" charset="2"/>
            <a:buChar char="ü"/>
          </a:pPr>
          <a:r>
            <a:rPr lang="en-US" sz="1100" kern="1200" dirty="0"/>
            <a:t>Understanding the title of the project.</a:t>
          </a:r>
        </a:p>
        <a:p>
          <a:pPr marL="57150" lvl="1" indent="-57150" algn="l" defTabSz="488950">
            <a:lnSpc>
              <a:spcPct val="90000"/>
            </a:lnSpc>
            <a:spcBef>
              <a:spcPct val="0"/>
            </a:spcBef>
            <a:spcAft>
              <a:spcPct val="15000"/>
            </a:spcAft>
            <a:buFont typeface="Wingdings" panose="05000000000000000000" pitchFamily="2" charset="2"/>
            <a:buChar char="ü"/>
          </a:pPr>
          <a:r>
            <a:rPr lang="en-US" sz="1100" kern="1200" dirty="0"/>
            <a:t>Initial research (sensor research) with project scope. (cost estimation)</a:t>
          </a:r>
        </a:p>
        <a:p>
          <a:pPr marL="57150" lvl="1" indent="-57150" algn="l" defTabSz="488950">
            <a:lnSpc>
              <a:spcPct val="90000"/>
            </a:lnSpc>
            <a:spcBef>
              <a:spcPct val="0"/>
            </a:spcBef>
            <a:spcAft>
              <a:spcPct val="15000"/>
            </a:spcAft>
            <a:buFont typeface="Wingdings" panose="05000000000000000000" pitchFamily="2" charset="2"/>
            <a:buChar char="Ø"/>
          </a:pPr>
          <a:r>
            <a:rPr lang="en-US" sz="1100" kern="1200" dirty="0"/>
            <a:t>Date –   25</a:t>
          </a:r>
          <a:r>
            <a:rPr lang="en-US" sz="1100" kern="1200" baseline="30000" dirty="0"/>
            <a:t>th</a:t>
          </a:r>
          <a:r>
            <a:rPr lang="en-US" sz="1100" kern="1200" dirty="0"/>
            <a:t> Aug – 2</a:t>
          </a:r>
          <a:r>
            <a:rPr lang="en-US" sz="1100" kern="1200" baseline="30000" dirty="0"/>
            <a:t>nd</a:t>
          </a:r>
          <a:r>
            <a:rPr lang="en-US" sz="1100" kern="1200" dirty="0"/>
            <a:t> Sept.</a:t>
          </a:r>
        </a:p>
      </dsp:txBody>
      <dsp:txXfrm rot="-5400000">
        <a:off x="1091162" y="54746"/>
        <a:ext cx="8527405" cy="914299"/>
      </dsp:txXfrm>
    </dsp:sp>
    <dsp:sp modelId="{E8811DFC-11C6-421A-AEF1-682531A81DF2}">
      <dsp:nvSpPr>
        <dsp:cNvPr id="0" name=""/>
        <dsp:cNvSpPr/>
      </dsp:nvSpPr>
      <dsp:spPr>
        <a:xfrm rot="5400000">
          <a:off x="-233820" y="1654310"/>
          <a:ext cx="1558802" cy="109116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 Planning </a:t>
          </a:r>
        </a:p>
      </dsp:txBody>
      <dsp:txXfrm rot="-5400000">
        <a:off x="1" y="1966071"/>
        <a:ext cx="1091161" cy="467641"/>
      </dsp:txXfrm>
    </dsp:sp>
    <dsp:sp modelId="{911FDAFF-17B4-4C70-B6C9-DFE20F6CB395}">
      <dsp:nvSpPr>
        <dsp:cNvPr id="0" name=""/>
        <dsp:cNvSpPr/>
      </dsp:nvSpPr>
      <dsp:spPr>
        <a:xfrm rot="5400000">
          <a:off x="4872984" y="-2361332"/>
          <a:ext cx="1013221" cy="857686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Font typeface="Wingdings" panose="05000000000000000000" pitchFamily="2" charset="2"/>
            <a:buChar char="ü"/>
          </a:pPr>
          <a:r>
            <a:rPr lang="en-US" sz="1100" kern="1200" dirty="0"/>
            <a:t>Create a particular plan for the execution of the project.</a:t>
          </a:r>
        </a:p>
        <a:p>
          <a:pPr marL="57150" lvl="1" indent="-57150" algn="l" defTabSz="488950">
            <a:lnSpc>
              <a:spcPct val="90000"/>
            </a:lnSpc>
            <a:spcBef>
              <a:spcPct val="0"/>
            </a:spcBef>
            <a:spcAft>
              <a:spcPct val="15000"/>
            </a:spcAft>
            <a:buFont typeface="Wingdings" panose="05000000000000000000" pitchFamily="2" charset="2"/>
            <a:buChar char="ü"/>
          </a:pPr>
          <a:r>
            <a:rPr lang="en-US" sz="1100" kern="1200" dirty="0"/>
            <a:t>Required purchasing for the project and set goals.(Phase 1)</a:t>
          </a:r>
        </a:p>
        <a:p>
          <a:pPr marL="57150" lvl="1" indent="-57150" algn="l" defTabSz="488950">
            <a:lnSpc>
              <a:spcPct val="90000"/>
            </a:lnSpc>
            <a:spcBef>
              <a:spcPct val="0"/>
            </a:spcBef>
            <a:spcAft>
              <a:spcPct val="15000"/>
            </a:spcAft>
            <a:buFont typeface="Wingdings" panose="05000000000000000000" pitchFamily="2" charset="2"/>
            <a:buChar char="ü"/>
          </a:pPr>
          <a:r>
            <a:rPr lang="en-US" sz="1100" kern="1200" dirty="0"/>
            <a:t>Execution of goals and determine the end results. (Phase 2)</a:t>
          </a:r>
        </a:p>
        <a:p>
          <a:pPr marL="57150" lvl="1" indent="-57150" algn="l" defTabSz="488950">
            <a:lnSpc>
              <a:spcPct val="90000"/>
            </a:lnSpc>
            <a:spcBef>
              <a:spcPct val="0"/>
            </a:spcBef>
            <a:spcAft>
              <a:spcPct val="15000"/>
            </a:spcAft>
            <a:buFont typeface="Wingdings" panose="05000000000000000000" pitchFamily="2" charset="2"/>
            <a:buChar char="Ø"/>
          </a:pPr>
          <a:r>
            <a:rPr lang="en-US" sz="1100" kern="1200" dirty="0"/>
            <a:t>Phase 1 dates – (1</a:t>
          </a:r>
          <a:r>
            <a:rPr lang="en-US" sz="1100" kern="1200" baseline="30000" dirty="0"/>
            <a:t>st</a:t>
          </a:r>
          <a:r>
            <a:rPr lang="en-US" sz="1100" kern="1200" dirty="0"/>
            <a:t> sept to 3</a:t>
          </a:r>
          <a:r>
            <a:rPr lang="en-US" sz="1100" kern="1200" baseline="30000" dirty="0"/>
            <a:t>th</a:t>
          </a:r>
          <a:r>
            <a:rPr lang="en-US" sz="1100" kern="1200" dirty="0"/>
            <a:t> sept)  &amp;  Phase 2 dates – (7</a:t>
          </a:r>
          <a:r>
            <a:rPr lang="en-US" sz="1100" kern="1200" baseline="30000" dirty="0"/>
            <a:t>th</a:t>
          </a:r>
          <a:r>
            <a:rPr lang="en-US" sz="1100" kern="1200" dirty="0"/>
            <a:t> sept to 29</a:t>
          </a:r>
          <a:r>
            <a:rPr lang="en-US" sz="1100" kern="1200" baseline="30000" dirty="0"/>
            <a:t>th</a:t>
          </a:r>
          <a:r>
            <a:rPr lang="en-US" sz="1100" kern="1200" dirty="0"/>
            <a:t> sept)</a:t>
          </a:r>
        </a:p>
      </dsp:txBody>
      <dsp:txXfrm rot="-5400000">
        <a:off x="1091162" y="1469951"/>
        <a:ext cx="8527405" cy="914299"/>
      </dsp:txXfrm>
    </dsp:sp>
    <dsp:sp modelId="{A08A050D-CE65-4849-BE2C-9715530E1621}">
      <dsp:nvSpPr>
        <dsp:cNvPr id="0" name=""/>
        <dsp:cNvSpPr/>
      </dsp:nvSpPr>
      <dsp:spPr>
        <a:xfrm rot="5400000">
          <a:off x="-233820" y="3069514"/>
          <a:ext cx="1558802" cy="109116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Execution </a:t>
          </a:r>
        </a:p>
      </dsp:txBody>
      <dsp:txXfrm rot="-5400000">
        <a:off x="1" y="3381275"/>
        <a:ext cx="1091161" cy="467641"/>
      </dsp:txXfrm>
    </dsp:sp>
    <dsp:sp modelId="{D5F1A3E3-8A7E-4FCA-AF15-F3A0BF9495D9}">
      <dsp:nvSpPr>
        <dsp:cNvPr id="0" name=""/>
        <dsp:cNvSpPr/>
      </dsp:nvSpPr>
      <dsp:spPr>
        <a:xfrm rot="5400000">
          <a:off x="4872984" y="-946127"/>
          <a:ext cx="1013221" cy="857686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Font typeface="Wingdings" panose="05000000000000000000" pitchFamily="2" charset="2"/>
            <a:buChar char="ü"/>
          </a:pPr>
          <a:r>
            <a:rPr lang="en-US" sz="1100" kern="1200" dirty="0"/>
            <a:t>Create tasks and assign them to team (programming, hardware connection/implementation, research and literature survey.)</a:t>
          </a:r>
        </a:p>
        <a:p>
          <a:pPr marL="57150" lvl="1" indent="-57150" algn="l" defTabSz="488950">
            <a:lnSpc>
              <a:spcPct val="90000"/>
            </a:lnSpc>
            <a:spcBef>
              <a:spcPct val="0"/>
            </a:spcBef>
            <a:spcAft>
              <a:spcPct val="15000"/>
            </a:spcAft>
            <a:buFont typeface="Wingdings" panose="05000000000000000000" pitchFamily="2" charset="2"/>
            <a:buChar char="ü"/>
          </a:pPr>
          <a:r>
            <a:rPr lang="en-US" sz="1100" kern="1200" dirty="0"/>
            <a:t>Start work and Set timelines for the completion of tasks.</a:t>
          </a:r>
        </a:p>
        <a:p>
          <a:pPr marL="57150" lvl="1" indent="-57150" algn="l" defTabSz="488950">
            <a:lnSpc>
              <a:spcPct val="90000"/>
            </a:lnSpc>
            <a:spcBef>
              <a:spcPct val="0"/>
            </a:spcBef>
            <a:spcAft>
              <a:spcPct val="15000"/>
            </a:spcAft>
            <a:buFont typeface="Wingdings" panose="05000000000000000000" pitchFamily="2" charset="2"/>
            <a:buChar char="ü"/>
          </a:pPr>
          <a:r>
            <a:rPr lang="en-US" sz="1100" kern="1200" dirty="0"/>
            <a:t>Initiate the creation of dataset(13</a:t>
          </a:r>
          <a:r>
            <a:rPr lang="en-US" sz="1100" kern="1200" baseline="30000" dirty="0"/>
            <a:t>th</a:t>
          </a:r>
          <a:r>
            <a:rPr lang="en-US" sz="1100" kern="1200" dirty="0"/>
            <a:t> sept to 19</a:t>
          </a:r>
          <a:r>
            <a:rPr lang="en-US" sz="1100" kern="1200" baseline="30000" dirty="0"/>
            <a:t>th</a:t>
          </a:r>
          <a:r>
            <a:rPr lang="en-US" sz="1100" kern="1200" dirty="0"/>
            <a:t> sept)</a:t>
          </a:r>
        </a:p>
        <a:p>
          <a:pPr marL="57150" lvl="1" indent="-57150" algn="l" defTabSz="488950">
            <a:lnSpc>
              <a:spcPct val="90000"/>
            </a:lnSpc>
            <a:spcBef>
              <a:spcPct val="0"/>
            </a:spcBef>
            <a:spcAft>
              <a:spcPct val="15000"/>
            </a:spcAft>
            <a:buFont typeface="Wingdings" panose="05000000000000000000" pitchFamily="2" charset="2"/>
            <a:buChar char="ü"/>
          </a:pPr>
          <a:r>
            <a:rPr lang="en-US" sz="1100" kern="1200" dirty="0"/>
            <a:t>Execution of work to be done on basis of dataset created. Like using cloud and ML (17</a:t>
          </a:r>
          <a:r>
            <a:rPr lang="en-US" sz="1100" kern="1200" baseline="30000" dirty="0"/>
            <a:t>th</a:t>
          </a:r>
          <a:r>
            <a:rPr lang="en-US" sz="1100" kern="1200" dirty="0"/>
            <a:t> sept to 24</a:t>
          </a:r>
          <a:r>
            <a:rPr lang="en-US" sz="1100" kern="1200" baseline="30000" dirty="0"/>
            <a:t>th</a:t>
          </a:r>
          <a:r>
            <a:rPr lang="en-US" sz="1100" kern="1200" dirty="0"/>
            <a:t> sept)</a:t>
          </a:r>
        </a:p>
        <a:p>
          <a:pPr marL="57150" lvl="1" indent="-57150" algn="l" defTabSz="488950">
            <a:lnSpc>
              <a:spcPct val="90000"/>
            </a:lnSpc>
            <a:spcBef>
              <a:spcPct val="0"/>
            </a:spcBef>
            <a:spcAft>
              <a:spcPct val="15000"/>
            </a:spcAft>
            <a:buFont typeface="Wingdings" panose="05000000000000000000" pitchFamily="2" charset="2"/>
            <a:buChar char="Ø"/>
          </a:pPr>
          <a:r>
            <a:rPr lang="en-US" sz="1100" kern="1200" dirty="0"/>
            <a:t>Reach the end goal of the project. ( Dates – 29</a:t>
          </a:r>
          <a:r>
            <a:rPr lang="en-US" sz="1100" kern="1200" baseline="30000" dirty="0"/>
            <a:t>th</a:t>
          </a:r>
          <a:r>
            <a:rPr lang="en-US" sz="1100" kern="1200" dirty="0"/>
            <a:t> sept)</a:t>
          </a:r>
        </a:p>
      </dsp:txBody>
      <dsp:txXfrm rot="-5400000">
        <a:off x="1091162" y="2885156"/>
        <a:ext cx="8527405" cy="914299"/>
      </dsp:txXfrm>
    </dsp:sp>
    <dsp:sp modelId="{09EACBCB-B646-4BDB-B26A-CD057FEDE46A}">
      <dsp:nvSpPr>
        <dsp:cNvPr id="0" name=""/>
        <dsp:cNvSpPr/>
      </dsp:nvSpPr>
      <dsp:spPr>
        <a:xfrm rot="5400000">
          <a:off x="-233820" y="4484719"/>
          <a:ext cx="1558802" cy="109116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Font typeface="Wingdings" panose="05000000000000000000" pitchFamily="2" charset="2"/>
            <a:buNone/>
          </a:pPr>
          <a:r>
            <a:rPr lang="en-US" sz="2100" kern="1200" dirty="0"/>
            <a:t> closure </a:t>
          </a:r>
        </a:p>
      </dsp:txBody>
      <dsp:txXfrm rot="-5400000">
        <a:off x="1" y="4796480"/>
        <a:ext cx="1091161" cy="467641"/>
      </dsp:txXfrm>
    </dsp:sp>
    <dsp:sp modelId="{3FE1513D-A7F9-4311-9DDB-A07DCE458C2D}">
      <dsp:nvSpPr>
        <dsp:cNvPr id="0" name=""/>
        <dsp:cNvSpPr/>
      </dsp:nvSpPr>
      <dsp:spPr>
        <a:xfrm rot="5400000">
          <a:off x="4872984" y="469077"/>
          <a:ext cx="1013221" cy="857686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Font typeface="Wingdings" panose="05000000000000000000" pitchFamily="2" charset="2"/>
            <a:buChar char="ü"/>
          </a:pPr>
          <a:r>
            <a:rPr lang="en-US" sz="1100" kern="1200" dirty="0"/>
            <a:t>Evaluate the results.</a:t>
          </a:r>
        </a:p>
        <a:p>
          <a:pPr marL="57150" lvl="1" indent="-57150" algn="l" defTabSz="488950">
            <a:lnSpc>
              <a:spcPct val="90000"/>
            </a:lnSpc>
            <a:spcBef>
              <a:spcPct val="0"/>
            </a:spcBef>
            <a:spcAft>
              <a:spcPct val="15000"/>
            </a:spcAft>
            <a:buFont typeface="Wingdings" panose="05000000000000000000" pitchFamily="2" charset="2"/>
            <a:buChar char="ü"/>
          </a:pPr>
          <a:r>
            <a:rPr lang="en-US" sz="1100" kern="1200" dirty="0"/>
            <a:t>Deliver them.</a:t>
          </a:r>
        </a:p>
        <a:p>
          <a:pPr marL="57150" lvl="1" indent="-57150" algn="l" defTabSz="488950">
            <a:lnSpc>
              <a:spcPct val="90000"/>
            </a:lnSpc>
            <a:spcBef>
              <a:spcPct val="0"/>
            </a:spcBef>
            <a:spcAft>
              <a:spcPct val="15000"/>
            </a:spcAft>
            <a:buFont typeface="Wingdings" panose="05000000000000000000" pitchFamily="2" charset="2"/>
            <a:buChar char="Ø"/>
          </a:pPr>
          <a:r>
            <a:rPr lang="en-US" sz="1100" kern="1200" dirty="0"/>
            <a:t>Check the quality of the product. ( Dates-  2</a:t>
          </a:r>
          <a:r>
            <a:rPr lang="en-US" sz="1100" kern="1200" baseline="30000" dirty="0"/>
            <a:t>nd</a:t>
          </a:r>
          <a:r>
            <a:rPr lang="en-US" sz="1100" kern="1200" dirty="0"/>
            <a:t>  oct)</a:t>
          </a:r>
        </a:p>
      </dsp:txBody>
      <dsp:txXfrm rot="-5400000">
        <a:off x="1091162" y="4300361"/>
        <a:ext cx="8527405" cy="9142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0626F-8988-4026-9B7F-CEE8C3B65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46D07E-9DF9-42F8-AAB0-BCBFF47306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2F4E1E-01FB-4E72-A62F-894A02E0FE19}"/>
              </a:ext>
            </a:extLst>
          </p:cNvPr>
          <p:cNvSpPr>
            <a:spLocks noGrp="1"/>
          </p:cNvSpPr>
          <p:nvPr>
            <p:ph type="dt" sz="half" idx="10"/>
          </p:nvPr>
        </p:nvSpPr>
        <p:spPr/>
        <p:txBody>
          <a:bodyPr/>
          <a:lstStyle/>
          <a:p>
            <a:fld id="{4C7BB9EE-2D3D-4F07-B687-A14CA58F7A86}" type="datetimeFigureOut">
              <a:rPr lang="en-US" smtClean="0"/>
              <a:t>9/20/2023</a:t>
            </a:fld>
            <a:endParaRPr lang="en-US"/>
          </a:p>
        </p:txBody>
      </p:sp>
      <p:sp>
        <p:nvSpPr>
          <p:cNvPr id="5" name="Footer Placeholder 4">
            <a:extLst>
              <a:ext uri="{FF2B5EF4-FFF2-40B4-BE49-F238E27FC236}">
                <a16:creationId xmlns:a16="http://schemas.microsoft.com/office/drawing/2014/main" id="{39082A44-153E-4B48-A44F-0885BFA57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B56681-AA40-4DC9-BB65-57E517615AC0}"/>
              </a:ext>
            </a:extLst>
          </p:cNvPr>
          <p:cNvSpPr>
            <a:spLocks noGrp="1"/>
          </p:cNvSpPr>
          <p:nvPr>
            <p:ph type="sldNum" sz="quarter" idx="12"/>
          </p:nvPr>
        </p:nvSpPr>
        <p:spPr/>
        <p:txBody>
          <a:bodyPr/>
          <a:lstStyle/>
          <a:p>
            <a:fld id="{92665AB1-0701-48B9-B182-2203E4013069}" type="slidenum">
              <a:rPr lang="en-US" smtClean="0"/>
              <a:t>‹#›</a:t>
            </a:fld>
            <a:endParaRPr lang="en-US"/>
          </a:p>
        </p:txBody>
      </p:sp>
    </p:spTree>
    <p:extLst>
      <p:ext uri="{BB962C8B-B14F-4D97-AF65-F5344CB8AC3E}">
        <p14:creationId xmlns:p14="http://schemas.microsoft.com/office/powerpoint/2010/main" val="4183707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FEA9F-FBF4-427C-B258-87C085387F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653B90-F0A0-4E8A-A255-7F9E66755C6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7A8D36-493F-4D89-91EC-F323A65D074F}"/>
              </a:ext>
            </a:extLst>
          </p:cNvPr>
          <p:cNvSpPr>
            <a:spLocks noGrp="1"/>
          </p:cNvSpPr>
          <p:nvPr>
            <p:ph type="dt" sz="half" idx="10"/>
          </p:nvPr>
        </p:nvSpPr>
        <p:spPr/>
        <p:txBody>
          <a:bodyPr/>
          <a:lstStyle/>
          <a:p>
            <a:fld id="{4C7BB9EE-2D3D-4F07-B687-A14CA58F7A86}" type="datetimeFigureOut">
              <a:rPr lang="en-US" smtClean="0"/>
              <a:t>9/20/2023</a:t>
            </a:fld>
            <a:endParaRPr lang="en-US"/>
          </a:p>
        </p:txBody>
      </p:sp>
      <p:sp>
        <p:nvSpPr>
          <p:cNvPr id="5" name="Footer Placeholder 4">
            <a:extLst>
              <a:ext uri="{FF2B5EF4-FFF2-40B4-BE49-F238E27FC236}">
                <a16:creationId xmlns:a16="http://schemas.microsoft.com/office/drawing/2014/main" id="{D60D513F-1F68-4E87-89A3-E988073E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C7C2B-B87C-47AB-8A70-13B32055DFBC}"/>
              </a:ext>
            </a:extLst>
          </p:cNvPr>
          <p:cNvSpPr>
            <a:spLocks noGrp="1"/>
          </p:cNvSpPr>
          <p:nvPr>
            <p:ph type="sldNum" sz="quarter" idx="12"/>
          </p:nvPr>
        </p:nvSpPr>
        <p:spPr/>
        <p:txBody>
          <a:bodyPr/>
          <a:lstStyle/>
          <a:p>
            <a:fld id="{92665AB1-0701-48B9-B182-2203E4013069}" type="slidenum">
              <a:rPr lang="en-US" smtClean="0"/>
              <a:t>‹#›</a:t>
            </a:fld>
            <a:endParaRPr lang="en-US"/>
          </a:p>
        </p:txBody>
      </p:sp>
    </p:spTree>
    <p:extLst>
      <p:ext uri="{BB962C8B-B14F-4D97-AF65-F5344CB8AC3E}">
        <p14:creationId xmlns:p14="http://schemas.microsoft.com/office/powerpoint/2010/main" val="4096855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8BAA34-04E3-4033-A3A7-79CAB2A2B9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277DA4-3B12-4C2C-8AE9-BAF6A459BF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81A38D-FF3F-41ED-AA24-92D05B9C6691}"/>
              </a:ext>
            </a:extLst>
          </p:cNvPr>
          <p:cNvSpPr>
            <a:spLocks noGrp="1"/>
          </p:cNvSpPr>
          <p:nvPr>
            <p:ph type="dt" sz="half" idx="10"/>
          </p:nvPr>
        </p:nvSpPr>
        <p:spPr/>
        <p:txBody>
          <a:bodyPr/>
          <a:lstStyle/>
          <a:p>
            <a:fld id="{4C7BB9EE-2D3D-4F07-B687-A14CA58F7A86}" type="datetimeFigureOut">
              <a:rPr lang="en-US" smtClean="0"/>
              <a:t>9/20/2023</a:t>
            </a:fld>
            <a:endParaRPr lang="en-US"/>
          </a:p>
        </p:txBody>
      </p:sp>
      <p:sp>
        <p:nvSpPr>
          <p:cNvPr id="5" name="Footer Placeholder 4">
            <a:extLst>
              <a:ext uri="{FF2B5EF4-FFF2-40B4-BE49-F238E27FC236}">
                <a16:creationId xmlns:a16="http://schemas.microsoft.com/office/drawing/2014/main" id="{CE7E2E39-71D9-4758-983E-3CAF2C1ED5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83F900-A6BA-4F44-AC17-2E665E46433B}"/>
              </a:ext>
            </a:extLst>
          </p:cNvPr>
          <p:cNvSpPr>
            <a:spLocks noGrp="1"/>
          </p:cNvSpPr>
          <p:nvPr>
            <p:ph type="sldNum" sz="quarter" idx="12"/>
          </p:nvPr>
        </p:nvSpPr>
        <p:spPr/>
        <p:txBody>
          <a:bodyPr/>
          <a:lstStyle/>
          <a:p>
            <a:fld id="{92665AB1-0701-48B9-B182-2203E4013069}" type="slidenum">
              <a:rPr lang="en-US" smtClean="0"/>
              <a:t>‹#›</a:t>
            </a:fld>
            <a:endParaRPr lang="en-US"/>
          </a:p>
        </p:txBody>
      </p:sp>
    </p:spTree>
    <p:extLst>
      <p:ext uri="{BB962C8B-B14F-4D97-AF65-F5344CB8AC3E}">
        <p14:creationId xmlns:p14="http://schemas.microsoft.com/office/powerpoint/2010/main" val="1131523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A0BE-7DC1-4A7F-AF7E-D5D3CEBE2D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C14236-561C-4EDE-A6B7-332A1060C8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4677CC-4137-4B4F-A776-D7E03F1F9DC8}"/>
              </a:ext>
            </a:extLst>
          </p:cNvPr>
          <p:cNvSpPr>
            <a:spLocks noGrp="1"/>
          </p:cNvSpPr>
          <p:nvPr>
            <p:ph type="dt" sz="half" idx="10"/>
          </p:nvPr>
        </p:nvSpPr>
        <p:spPr/>
        <p:txBody>
          <a:bodyPr/>
          <a:lstStyle/>
          <a:p>
            <a:fld id="{4C7BB9EE-2D3D-4F07-B687-A14CA58F7A86}" type="datetimeFigureOut">
              <a:rPr lang="en-US" smtClean="0"/>
              <a:t>9/20/2023</a:t>
            </a:fld>
            <a:endParaRPr lang="en-US"/>
          </a:p>
        </p:txBody>
      </p:sp>
      <p:sp>
        <p:nvSpPr>
          <p:cNvPr id="5" name="Footer Placeholder 4">
            <a:extLst>
              <a:ext uri="{FF2B5EF4-FFF2-40B4-BE49-F238E27FC236}">
                <a16:creationId xmlns:a16="http://schemas.microsoft.com/office/drawing/2014/main" id="{FFD73AF5-BE51-4588-BA1A-A7B8351129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4F5388-4CA6-46ED-87F6-CAAB5066DE71}"/>
              </a:ext>
            </a:extLst>
          </p:cNvPr>
          <p:cNvSpPr>
            <a:spLocks noGrp="1"/>
          </p:cNvSpPr>
          <p:nvPr>
            <p:ph type="sldNum" sz="quarter" idx="12"/>
          </p:nvPr>
        </p:nvSpPr>
        <p:spPr/>
        <p:txBody>
          <a:bodyPr/>
          <a:lstStyle/>
          <a:p>
            <a:fld id="{92665AB1-0701-48B9-B182-2203E4013069}" type="slidenum">
              <a:rPr lang="en-US" smtClean="0"/>
              <a:t>‹#›</a:t>
            </a:fld>
            <a:endParaRPr lang="en-US"/>
          </a:p>
        </p:txBody>
      </p:sp>
    </p:spTree>
    <p:extLst>
      <p:ext uri="{BB962C8B-B14F-4D97-AF65-F5344CB8AC3E}">
        <p14:creationId xmlns:p14="http://schemas.microsoft.com/office/powerpoint/2010/main" val="3852513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99FA-4724-44AC-B112-0C706013BE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75C353-2181-473E-8FAA-AC4D340BBD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172518E-7410-4851-A005-1994F75030BD}"/>
              </a:ext>
            </a:extLst>
          </p:cNvPr>
          <p:cNvSpPr>
            <a:spLocks noGrp="1"/>
          </p:cNvSpPr>
          <p:nvPr>
            <p:ph type="dt" sz="half" idx="10"/>
          </p:nvPr>
        </p:nvSpPr>
        <p:spPr/>
        <p:txBody>
          <a:bodyPr/>
          <a:lstStyle/>
          <a:p>
            <a:fld id="{4C7BB9EE-2D3D-4F07-B687-A14CA58F7A86}" type="datetimeFigureOut">
              <a:rPr lang="en-US" smtClean="0"/>
              <a:t>9/20/2023</a:t>
            </a:fld>
            <a:endParaRPr lang="en-US"/>
          </a:p>
        </p:txBody>
      </p:sp>
      <p:sp>
        <p:nvSpPr>
          <p:cNvPr id="5" name="Footer Placeholder 4">
            <a:extLst>
              <a:ext uri="{FF2B5EF4-FFF2-40B4-BE49-F238E27FC236}">
                <a16:creationId xmlns:a16="http://schemas.microsoft.com/office/drawing/2014/main" id="{728FDE31-AC29-4E78-8507-E1400DFA9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88DE0-ED18-419D-B082-A38D1E42A120}"/>
              </a:ext>
            </a:extLst>
          </p:cNvPr>
          <p:cNvSpPr>
            <a:spLocks noGrp="1"/>
          </p:cNvSpPr>
          <p:nvPr>
            <p:ph type="sldNum" sz="quarter" idx="12"/>
          </p:nvPr>
        </p:nvSpPr>
        <p:spPr/>
        <p:txBody>
          <a:bodyPr/>
          <a:lstStyle/>
          <a:p>
            <a:fld id="{92665AB1-0701-48B9-B182-2203E4013069}" type="slidenum">
              <a:rPr lang="en-US" smtClean="0"/>
              <a:t>‹#›</a:t>
            </a:fld>
            <a:endParaRPr lang="en-US"/>
          </a:p>
        </p:txBody>
      </p:sp>
    </p:spTree>
    <p:extLst>
      <p:ext uri="{BB962C8B-B14F-4D97-AF65-F5344CB8AC3E}">
        <p14:creationId xmlns:p14="http://schemas.microsoft.com/office/powerpoint/2010/main" val="3738983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BE997-EAAB-46E2-B775-0077F4D8FA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61B29C-1381-4FD8-9508-83569A1414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65EE8D-73C0-46B7-B142-E8F10EA390B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B6C4D2-C8FD-4BB5-9BC2-FCE70F1904C8}"/>
              </a:ext>
            </a:extLst>
          </p:cNvPr>
          <p:cNvSpPr>
            <a:spLocks noGrp="1"/>
          </p:cNvSpPr>
          <p:nvPr>
            <p:ph type="dt" sz="half" idx="10"/>
          </p:nvPr>
        </p:nvSpPr>
        <p:spPr/>
        <p:txBody>
          <a:bodyPr/>
          <a:lstStyle/>
          <a:p>
            <a:fld id="{4C7BB9EE-2D3D-4F07-B687-A14CA58F7A86}" type="datetimeFigureOut">
              <a:rPr lang="en-US" smtClean="0"/>
              <a:t>9/20/2023</a:t>
            </a:fld>
            <a:endParaRPr lang="en-US"/>
          </a:p>
        </p:txBody>
      </p:sp>
      <p:sp>
        <p:nvSpPr>
          <p:cNvPr id="6" name="Footer Placeholder 5">
            <a:extLst>
              <a:ext uri="{FF2B5EF4-FFF2-40B4-BE49-F238E27FC236}">
                <a16:creationId xmlns:a16="http://schemas.microsoft.com/office/drawing/2014/main" id="{0802817F-20E9-4906-B0B9-26C9B609D2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F7CB9F-B784-41FF-BB28-68B8BB748F44}"/>
              </a:ext>
            </a:extLst>
          </p:cNvPr>
          <p:cNvSpPr>
            <a:spLocks noGrp="1"/>
          </p:cNvSpPr>
          <p:nvPr>
            <p:ph type="sldNum" sz="quarter" idx="12"/>
          </p:nvPr>
        </p:nvSpPr>
        <p:spPr/>
        <p:txBody>
          <a:bodyPr/>
          <a:lstStyle/>
          <a:p>
            <a:fld id="{92665AB1-0701-48B9-B182-2203E4013069}" type="slidenum">
              <a:rPr lang="en-US" smtClean="0"/>
              <a:t>‹#›</a:t>
            </a:fld>
            <a:endParaRPr lang="en-US"/>
          </a:p>
        </p:txBody>
      </p:sp>
    </p:spTree>
    <p:extLst>
      <p:ext uri="{BB962C8B-B14F-4D97-AF65-F5344CB8AC3E}">
        <p14:creationId xmlns:p14="http://schemas.microsoft.com/office/powerpoint/2010/main" val="3002506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1F669-D712-4BC9-9DCD-29B0EAB25F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83C148-55E5-418B-8367-AC5BB61384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1049D91-A32F-441D-9A61-35891DDB5A8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F8717A-9F3D-423D-9729-1FC6201A99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4EF7A0-D519-4E61-818C-A92D46F460A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F05725-ECBC-41FA-B7E4-9A7FF891B2DE}"/>
              </a:ext>
            </a:extLst>
          </p:cNvPr>
          <p:cNvSpPr>
            <a:spLocks noGrp="1"/>
          </p:cNvSpPr>
          <p:nvPr>
            <p:ph type="dt" sz="half" idx="10"/>
          </p:nvPr>
        </p:nvSpPr>
        <p:spPr/>
        <p:txBody>
          <a:bodyPr/>
          <a:lstStyle/>
          <a:p>
            <a:fld id="{4C7BB9EE-2D3D-4F07-B687-A14CA58F7A86}" type="datetimeFigureOut">
              <a:rPr lang="en-US" smtClean="0"/>
              <a:t>9/20/2023</a:t>
            </a:fld>
            <a:endParaRPr lang="en-US"/>
          </a:p>
        </p:txBody>
      </p:sp>
      <p:sp>
        <p:nvSpPr>
          <p:cNvPr id="8" name="Footer Placeholder 7">
            <a:extLst>
              <a:ext uri="{FF2B5EF4-FFF2-40B4-BE49-F238E27FC236}">
                <a16:creationId xmlns:a16="http://schemas.microsoft.com/office/drawing/2014/main" id="{0BCD45C5-FD46-4367-A9FA-AF65FF68E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41E6BB-504B-4B3D-89FC-EBC41255B451}"/>
              </a:ext>
            </a:extLst>
          </p:cNvPr>
          <p:cNvSpPr>
            <a:spLocks noGrp="1"/>
          </p:cNvSpPr>
          <p:nvPr>
            <p:ph type="sldNum" sz="quarter" idx="12"/>
          </p:nvPr>
        </p:nvSpPr>
        <p:spPr/>
        <p:txBody>
          <a:bodyPr/>
          <a:lstStyle/>
          <a:p>
            <a:fld id="{92665AB1-0701-48B9-B182-2203E4013069}" type="slidenum">
              <a:rPr lang="en-US" smtClean="0"/>
              <a:t>‹#›</a:t>
            </a:fld>
            <a:endParaRPr lang="en-US"/>
          </a:p>
        </p:txBody>
      </p:sp>
    </p:spTree>
    <p:extLst>
      <p:ext uri="{BB962C8B-B14F-4D97-AF65-F5344CB8AC3E}">
        <p14:creationId xmlns:p14="http://schemas.microsoft.com/office/powerpoint/2010/main" val="3019813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DFD3E-D307-4B6E-8F9C-4468D65730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434A9A-10BB-47A6-84E4-1345D49DA53F}"/>
              </a:ext>
            </a:extLst>
          </p:cNvPr>
          <p:cNvSpPr>
            <a:spLocks noGrp="1"/>
          </p:cNvSpPr>
          <p:nvPr>
            <p:ph type="dt" sz="half" idx="10"/>
          </p:nvPr>
        </p:nvSpPr>
        <p:spPr/>
        <p:txBody>
          <a:bodyPr/>
          <a:lstStyle/>
          <a:p>
            <a:fld id="{4C7BB9EE-2D3D-4F07-B687-A14CA58F7A86}" type="datetimeFigureOut">
              <a:rPr lang="en-US" smtClean="0"/>
              <a:t>9/20/2023</a:t>
            </a:fld>
            <a:endParaRPr lang="en-US"/>
          </a:p>
        </p:txBody>
      </p:sp>
      <p:sp>
        <p:nvSpPr>
          <p:cNvPr id="4" name="Footer Placeholder 3">
            <a:extLst>
              <a:ext uri="{FF2B5EF4-FFF2-40B4-BE49-F238E27FC236}">
                <a16:creationId xmlns:a16="http://schemas.microsoft.com/office/drawing/2014/main" id="{04A185C4-8D5B-4CF1-8CBC-AAFCC53A2C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C67412-D69B-4DD6-9940-7818A5CFF700}"/>
              </a:ext>
            </a:extLst>
          </p:cNvPr>
          <p:cNvSpPr>
            <a:spLocks noGrp="1"/>
          </p:cNvSpPr>
          <p:nvPr>
            <p:ph type="sldNum" sz="quarter" idx="12"/>
          </p:nvPr>
        </p:nvSpPr>
        <p:spPr/>
        <p:txBody>
          <a:bodyPr/>
          <a:lstStyle/>
          <a:p>
            <a:fld id="{92665AB1-0701-48B9-B182-2203E4013069}" type="slidenum">
              <a:rPr lang="en-US" smtClean="0"/>
              <a:t>‹#›</a:t>
            </a:fld>
            <a:endParaRPr lang="en-US"/>
          </a:p>
        </p:txBody>
      </p:sp>
    </p:spTree>
    <p:extLst>
      <p:ext uri="{BB962C8B-B14F-4D97-AF65-F5344CB8AC3E}">
        <p14:creationId xmlns:p14="http://schemas.microsoft.com/office/powerpoint/2010/main" val="511669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464658-157A-45EA-A902-6DA41D04AFEF}"/>
              </a:ext>
            </a:extLst>
          </p:cNvPr>
          <p:cNvSpPr>
            <a:spLocks noGrp="1"/>
          </p:cNvSpPr>
          <p:nvPr>
            <p:ph type="dt" sz="half" idx="10"/>
          </p:nvPr>
        </p:nvSpPr>
        <p:spPr/>
        <p:txBody>
          <a:bodyPr/>
          <a:lstStyle/>
          <a:p>
            <a:fld id="{4C7BB9EE-2D3D-4F07-B687-A14CA58F7A86}" type="datetimeFigureOut">
              <a:rPr lang="en-US" smtClean="0"/>
              <a:t>9/20/2023</a:t>
            </a:fld>
            <a:endParaRPr lang="en-US"/>
          </a:p>
        </p:txBody>
      </p:sp>
      <p:sp>
        <p:nvSpPr>
          <p:cNvPr id="3" name="Footer Placeholder 2">
            <a:extLst>
              <a:ext uri="{FF2B5EF4-FFF2-40B4-BE49-F238E27FC236}">
                <a16:creationId xmlns:a16="http://schemas.microsoft.com/office/drawing/2014/main" id="{5C7133D5-B2E1-47DC-BB35-4793EB8A78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27451A-8997-44C1-A92B-CA043B7EA404}"/>
              </a:ext>
            </a:extLst>
          </p:cNvPr>
          <p:cNvSpPr>
            <a:spLocks noGrp="1"/>
          </p:cNvSpPr>
          <p:nvPr>
            <p:ph type="sldNum" sz="quarter" idx="12"/>
          </p:nvPr>
        </p:nvSpPr>
        <p:spPr/>
        <p:txBody>
          <a:bodyPr/>
          <a:lstStyle/>
          <a:p>
            <a:fld id="{92665AB1-0701-48B9-B182-2203E4013069}" type="slidenum">
              <a:rPr lang="en-US" smtClean="0"/>
              <a:t>‹#›</a:t>
            </a:fld>
            <a:endParaRPr lang="en-US"/>
          </a:p>
        </p:txBody>
      </p:sp>
    </p:spTree>
    <p:extLst>
      <p:ext uri="{BB962C8B-B14F-4D97-AF65-F5344CB8AC3E}">
        <p14:creationId xmlns:p14="http://schemas.microsoft.com/office/powerpoint/2010/main" val="1417791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0AD23-E099-4BFE-851A-01067FF3D3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931C03-3282-4F17-925A-DC32379CF4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749C2F-2F37-4D23-84EE-C2229DBF80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B5ECF7-C9E7-4A04-BB22-C588E3E81FA7}"/>
              </a:ext>
            </a:extLst>
          </p:cNvPr>
          <p:cNvSpPr>
            <a:spLocks noGrp="1"/>
          </p:cNvSpPr>
          <p:nvPr>
            <p:ph type="dt" sz="half" idx="10"/>
          </p:nvPr>
        </p:nvSpPr>
        <p:spPr/>
        <p:txBody>
          <a:bodyPr/>
          <a:lstStyle/>
          <a:p>
            <a:fld id="{4C7BB9EE-2D3D-4F07-B687-A14CA58F7A86}" type="datetimeFigureOut">
              <a:rPr lang="en-US" smtClean="0"/>
              <a:t>9/20/2023</a:t>
            </a:fld>
            <a:endParaRPr lang="en-US"/>
          </a:p>
        </p:txBody>
      </p:sp>
      <p:sp>
        <p:nvSpPr>
          <p:cNvPr id="6" name="Footer Placeholder 5">
            <a:extLst>
              <a:ext uri="{FF2B5EF4-FFF2-40B4-BE49-F238E27FC236}">
                <a16:creationId xmlns:a16="http://schemas.microsoft.com/office/drawing/2014/main" id="{C87CB760-09E3-4F12-A128-FA7DA16806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E18341-9469-4AB4-A45B-0829B5D9DC92}"/>
              </a:ext>
            </a:extLst>
          </p:cNvPr>
          <p:cNvSpPr>
            <a:spLocks noGrp="1"/>
          </p:cNvSpPr>
          <p:nvPr>
            <p:ph type="sldNum" sz="quarter" idx="12"/>
          </p:nvPr>
        </p:nvSpPr>
        <p:spPr/>
        <p:txBody>
          <a:bodyPr/>
          <a:lstStyle/>
          <a:p>
            <a:fld id="{92665AB1-0701-48B9-B182-2203E4013069}" type="slidenum">
              <a:rPr lang="en-US" smtClean="0"/>
              <a:t>‹#›</a:t>
            </a:fld>
            <a:endParaRPr lang="en-US"/>
          </a:p>
        </p:txBody>
      </p:sp>
    </p:spTree>
    <p:extLst>
      <p:ext uri="{BB962C8B-B14F-4D97-AF65-F5344CB8AC3E}">
        <p14:creationId xmlns:p14="http://schemas.microsoft.com/office/powerpoint/2010/main" val="1175702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5242-9A6A-4BEF-A201-3A123F4C93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251C2C-A87E-4E20-AD7A-577EFDD7B1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4BA453-98C2-4FDE-9DC5-BD6A54240C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BFB46E-10D3-422E-A169-13CE4E5E7D62}"/>
              </a:ext>
            </a:extLst>
          </p:cNvPr>
          <p:cNvSpPr>
            <a:spLocks noGrp="1"/>
          </p:cNvSpPr>
          <p:nvPr>
            <p:ph type="dt" sz="half" idx="10"/>
          </p:nvPr>
        </p:nvSpPr>
        <p:spPr/>
        <p:txBody>
          <a:bodyPr/>
          <a:lstStyle/>
          <a:p>
            <a:fld id="{4C7BB9EE-2D3D-4F07-B687-A14CA58F7A86}" type="datetimeFigureOut">
              <a:rPr lang="en-US" smtClean="0"/>
              <a:t>9/20/2023</a:t>
            </a:fld>
            <a:endParaRPr lang="en-US"/>
          </a:p>
        </p:txBody>
      </p:sp>
      <p:sp>
        <p:nvSpPr>
          <p:cNvPr id="6" name="Footer Placeholder 5">
            <a:extLst>
              <a:ext uri="{FF2B5EF4-FFF2-40B4-BE49-F238E27FC236}">
                <a16:creationId xmlns:a16="http://schemas.microsoft.com/office/drawing/2014/main" id="{58B60F6F-7F42-45F1-8D27-6F3EC68C7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98B46-6FC6-4DE7-8066-50652CAE61A4}"/>
              </a:ext>
            </a:extLst>
          </p:cNvPr>
          <p:cNvSpPr>
            <a:spLocks noGrp="1"/>
          </p:cNvSpPr>
          <p:nvPr>
            <p:ph type="sldNum" sz="quarter" idx="12"/>
          </p:nvPr>
        </p:nvSpPr>
        <p:spPr/>
        <p:txBody>
          <a:bodyPr/>
          <a:lstStyle/>
          <a:p>
            <a:fld id="{92665AB1-0701-48B9-B182-2203E4013069}" type="slidenum">
              <a:rPr lang="en-US" smtClean="0"/>
              <a:t>‹#›</a:t>
            </a:fld>
            <a:endParaRPr lang="en-US"/>
          </a:p>
        </p:txBody>
      </p:sp>
    </p:spTree>
    <p:extLst>
      <p:ext uri="{BB962C8B-B14F-4D97-AF65-F5344CB8AC3E}">
        <p14:creationId xmlns:p14="http://schemas.microsoft.com/office/powerpoint/2010/main" val="2165636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5E799F-96DE-4831-9E12-448CE15574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1D52B2-9547-40B9-8061-3E32D6DD60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8000E-754E-4DA7-9984-338EF5033E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7BB9EE-2D3D-4F07-B687-A14CA58F7A86}" type="datetimeFigureOut">
              <a:rPr lang="en-US" smtClean="0"/>
              <a:t>9/20/2023</a:t>
            </a:fld>
            <a:endParaRPr lang="en-US"/>
          </a:p>
        </p:txBody>
      </p:sp>
      <p:sp>
        <p:nvSpPr>
          <p:cNvPr id="5" name="Footer Placeholder 4">
            <a:extLst>
              <a:ext uri="{FF2B5EF4-FFF2-40B4-BE49-F238E27FC236}">
                <a16:creationId xmlns:a16="http://schemas.microsoft.com/office/drawing/2014/main" id="{097E4379-6858-4E45-A889-624F20E283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4B9DB2-6BC7-4BEF-9FED-B5AD322F18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65AB1-0701-48B9-B182-2203E4013069}" type="slidenum">
              <a:rPr lang="en-US" smtClean="0"/>
              <a:t>‹#›</a:t>
            </a:fld>
            <a:endParaRPr lang="en-US"/>
          </a:p>
        </p:txBody>
      </p:sp>
    </p:spTree>
    <p:extLst>
      <p:ext uri="{BB962C8B-B14F-4D97-AF65-F5344CB8AC3E}">
        <p14:creationId xmlns:p14="http://schemas.microsoft.com/office/powerpoint/2010/main" val="263866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anhavi.22010552@viit.ac.in" TargetMode="External"/><Relationship Id="rId7" Type="http://schemas.openxmlformats.org/officeDocument/2006/relationships/hyperlink" Target="https://www.nityainnovations.com/home"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mailto:rashi.22010685@viit.ac.in" TargetMode="External"/><Relationship Id="rId4" Type="http://schemas.openxmlformats.org/officeDocument/2006/relationships/hyperlink" Target="mailto:deep.22010818@viit.ac.i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hyperlink" Target="https://fir-iot-90bb8-default-rtdb.firebaseio.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27335" y="1264468"/>
            <a:ext cx="4783881" cy="591551"/>
          </a:xfrm>
          <a:prstGeom prst="rect">
            <a:avLst/>
          </a:prstGeom>
        </p:spPr>
        <p:txBody>
          <a:bodyPr vert="horz" wrap="square" lIns="0" tIns="16933" rIns="0" bIns="0" rtlCol="0" anchor="ctr">
            <a:spAutoFit/>
          </a:bodyPr>
          <a:lstStyle/>
          <a:p>
            <a:pPr marL="16933">
              <a:lnSpc>
                <a:spcPct val="100000"/>
              </a:lnSpc>
              <a:spcBef>
                <a:spcPts val="133"/>
              </a:spcBef>
            </a:pPr>
            <a:r>
              <a:rPr lang="en-US" sz="3600" spc="-13" dirty="0">
                <a:latin typeface="Times New Roman"/>
                <a:cs typeface="Times New Roman"/>
              </a:rPr>
              <a:t>Project proposal Meet-2</a:t>
            </a:r>
            <a:endParaRPr sz="3600" dirty="0">
              <a:latin typeface="Times New Roman"/>
              <a:cs typeface="Times New Roman"/>
            </a:endParaRPr>
          </a:p>
        </p:txBody>
      </p:sp>
      <p:sp>
        <p:nvSpPr>
          <p:cNvPr id="3" name="object 3"/>
          <p:cNvSpPr txBox="1"/>
          <p:nvPr/>
        </p:nvSpPr>
        <p:spPr>
          <a:xfrm>
            <a:off x="331893" y="5433614"/>
            <a:ext cx="11528213" cy="397545"/>
          </a:xfrm>
          <a:prstGeom prst="rect">
            <a:avLst/>
          </a:prstGeom>
          <a:solidFill>
            <a:srgbClr val="24A1FF"/>
          </a:solidFill>
        </p:spPr>
        <p:txBody>
          <a:bodyPr vert="horz" wrap="square" lIns="0" tIns="0" rIns="0" bIns="0" rtlCol="0">
            <a:spAutoFit/>
          </a:bodyPr>
          <a:lstStyle/>
          <a:p>
            <a:pPr marL="223514">
              <a:lnSpc>
                <a:spcPts val="3140"/>
              </a:lnSpc>
            </a:pPr>
            <a:r>
              <a:rPr sz="2667" b="1" spc="-7" dirty="0">
                <a:solidFill>
                  <a:srgbClr val="FFFFFF"/>
                </a:solidFill>
                <a:latin typeface="Arial"/>
                <a:cs typeface="Arial"/>
              </a:rPr>
              <a:t>BRACT’S, </a:t>
            </a:r>
            <a:r>
              <a:rPr sz="2667" b="1" spc="-13" dirty="0">
                <a:solidFill>
                  <a:srgbClr val="FFFFFF"/>
                </a:solidFill>
                <a:latin typeface="Arial"/>
                <a:cs typeface="Arial"/>
              </a:rPr>
              <a:t>Vishwakarma </a:t>
            </a:r>
            <a:r>
              <a:rPr sz="2667" b="1" spc="-7" dirty="0">
                <a:solidFill>
                  <a:srgbClr val="FFFFFF"/>
                </a:solidFill>
                <a:latin typeface="Arial"/>
                <a:cs typeface="Arial"/>
              </a:rPr>
              <a:t>Institute of Information </a:t>
            </a:r>
            <a:r>
              <a:rPr sz="2667" b="1" spc="-47" dirty="0">
                <a:solidFill>
                  <a:srgbClr val="FFFFFF"/>
                </a:solidFill>
                <a:latin typeface="Arial"/>
                <a:cs typeface="Arial"/>
              </a:rPr>
              <a:t>Technology,</a:t>
            </a:r>
            <a:r>
              <a:rPr sz="2667" b="1" spc="-13" dirty="0">
                <a:solidFill>
                  <a:srgbClr val="FFFFFF"/>
                </a:solidFill>
                <a:latin typeface="Arial"/>
                <a:cs typeface="Arial"/>
              </a:rPr>
              <a:t> </a:t>
            </a:r>
            <a:r>
              <a:rPr sz="2667" b="1" spc="-7" dirty="0">
                <a:solidFill>
                  <a:srgbClr val="FFFFFF"/>
                </a:solidFill>
                <a:latin typeface="Arial"/>
                <a:cs typeface="Arial"/>
              </a:rPr>
              <a:t>Pune-48</a:t>
            </a:r>
            <a:endParaRPr sz="2667" dirty="0">
              <a:latin typeface="Arial"/>
              <a:cs typeface="Arial"/>
            </a:endParaRPr>
          </a:p>
        </p:txBody>
      </p:sp>
      <p:sp>
        <p:nvSpPr>
          <p:cNvPr id="4" name="object 4"/>
          <p:cNvSpPr/>
          <p:nvPr/>
        </p:nvSpPr>
        <p:spPr>
          <a:xfrm>
            <a:off x="542735" y="139883"/>
            <a:ext cx="1347783" cy="1523947"/>
          </a:xfrm>
          <a:prstGeom prst="rect">
            <a:avLst/>
          </a:prstGeom>
          <a:blipFill>
            <a:blip r:embed="rId2" cstate="print"/>
            <a:stretch>
              <a:fillRect/>
            </a:stretch>
          </a:blipFill>
        </p:spPr>
        <p:txBody>
          <a:bodyPr wrap="square" lIns="0" tIns="0" rIns="0" bIns="0" rtlCol="0"/>
          <a:lstStyle/>
          <a:p>
            <a:endParaRPr sz="2400"/>
          </a:p>
        </p:txBody>
      </p:sp>
      <p:sp>
        <p:nvSpPr>
          <p:cNvPr id="5" name="object 5"/>
          <p:cNvSpPr txBox="1"/>
          <p:nvPr/>
        </p:nvSpPr>
        <p:spPr>
          <a:xfrm>
            <a:off x="2087886" y="5928271"/>
            <a:ext cx="8030633" cy="591743"/>
          </a:xfrm>
          <a:prstGeom prst="rect">
            <a:avLst/>
          </a:prstGeom>
        </p:spPr>
        <p:txBody>
          <a:bodyPr vert="horz" wrap="square" lIns="0" tIns="16933" rIns="0" bIns="0" rtlCol="0">
            <a:spAutoFit/>
          </a:bodyPr>
          <a:lstStyle/>
          <a:p>
            <a:pPr marL="1082013" marR="6773" indent="-1065927">
              <a:spcBef>
                <a:spcPts val="133"/>
              </a:spcBef>
            </a:pPr>
            <a:r>
              <a:rPr sz="1867" b="1" dirty="0">
                <a:solidFill>
                  <a:srgbClr val="7E7E7E"/>
                </a:solidFill>
                <a:latin typeface="Arial"/>
                <a:cs typeface="Arial"/>
              </a:rPr>
              <a:t>(An </a:t>
            </a:r>
            <a:r>
              <a:rPr sz="1867" b="1" spc="-7" dirty="0">
                <a:solidFill>
                  <a:srgbClr val="7E7E7E"/>
                </a:solidFill>
                <a:latin typeface="Arial"/>
                <a:cs typeface="Arial"/>
              </a:rPr>
              <a:t>Autonomous Institute affiliated </a:t>
            </a:r>
            <a:r>
              <a:rPr sz="1867" b="1" dirty="0">
                <a:solidFill>
                  <a:srgbClr val="7E7E7E"/>
                </a:solidFill>
                <a:latin typeface="Arial"/>
                <a:cs typeface="Arial"/>
              </a:rPr>
              <a:t>to </a:t>
            </a:r>
            <a:r>
              <a:rPr sz="1867" b="1" spc="-7" dirty="0">
                <a:solidFill>
                  <a:srgbClr val="7E7E7E"/>
                </a:solidFill>
                <a:latin typeface="Arial"/>
                <a:cs typeface="Arial"/>
              </a:rPr>
              <a:t>Savitribai Phule Pune University)  </a:t>
            </a:r>
            <a:r>
              <a:rPr sz="1867" b="1" dirty="0">
                <a:solidFill>
                  <a:srgbClr val="7E7E7E"/>
                </a:solidFill>
                <a:latin typeface="Arial"/>
                <a:cs typeface="Arial"/>
              </a:rPr>
              <a:t>(NBA </a:t>
            </a:r>
            <a:r>
              <a:rPr sz="1867" b="1" spc="-7" dirty="0">
                <a:solidFill>
                  <a:srgbClr val="7E7E7E"/>
                </a:solidFill>
                <a:latin typeface="Arial"/>
                <a:cs typeface="Arial"/>
              </a:rPr>
              <a:t>and NAAC accredited, ISO 9001:2015</a:t>
            </a:r>
            <a:r>
              <a:rPr sz="1867" b="1" spc="-107" dirty="0">
                <a:solidFill>
                  <a:srgbClr val="7E7E7E"/>
                </a:solidFill>
                <a:latin typeface="Arial"/>
                <a:cs typeface="Arial"/>
              </a:rPr>
              <a:t> </a:t>
            </a:r>
            <a:r>
              <a:rPr sz="1867" b="1" spc="-7" dirty="0">
                <a:solidFill>
                  <a:srgbClr val="7E7E7E"/>
                </a:solidFill>
                <a:latin typeface="Arial"/>
                <a:cs typeface="Arial"/>
              </a:rPr>
              <a:t>certified)</a:t>
            </a:r>
            <a:endParaRPr sz="1867" dirty="0">
              <a:latin typeface="Arial"/>
              <a:cs typeface="Arial"/>
            </a:endParaRPr>
          </a:p>
        </p:txBody>
      </p:sp>
      <p:sp>
        <p:nvSpPr>
          <p:cNvPr id="6" name="object 6"/>
          <p:cNvSpPr txBox="1"/>
          <p:nvPr/>
        </p:nvSpPr>
        <p:spPr>
          <a:xfrm>
            <a:off x="133327" y="2033641"/>
            <a:ext cx="11925346" cy="663429"/>
          </a:xfrm>
          <a:prstGeom prst="rect">
            <a:avLst/>
          </a:prstGeom>
        </p:spPr>
        <p:txBody>
          <a:bodyPr vert="horz" wrap="square" lIns="0" tIns="16933" rIns="0" bIns="0" rtlCol="0">
            <a:spAutoFit/>
          </a:bodyPr>
          <a:lstStyle/>
          <a:p>
            <a:pPr marL="16933" algn="ctr">
              <a:spcBef>
                <a:spcPts val="133"/>
              </a:spcBef>
            </a:pPr>
            <a:r>
              <a:rPr lang="en-US" sz="2400" dirty="0">
                <a:latin typeface="Times New Roman"/>
                <a:cs typeface="Times New Roman"/>
              </a:rPr>
              <a:t>Problem Statement:- Driver’s driving pattern detector </a:t>
            </a:r>
          </a:p>
          <a:p>
            <a:pPr marL="657844" marR="2509456" algn="ctr"/>
            <a:r>
              <a:rPr lang="en-US" spc="-20" dirty="0">
                <a:latin typeface="Times New Roman"/>
                <a:cs typeface="Times New Roman"/>
              </a:rPr>
              <a:t>                     </a:t>
            </a:r>
            <a:endParaRPr lang="en-US" sz="2000" dirty="0">
              <a:latin typeface="Times New Roman"/>
              <a:cs typeface="Times New Roman"/>
            </a:endParaRPr>
          </a:p>
        </p:txBody>
      </p:sp>
      <p:sp>
        <p:nvSpPr>
          <p:cNvPr id="8" name="Google Shape;549;p46">
            <a:extLst>
              <a:ext uri="{FF2B5EF4-FFF2-40B4-BE49-F238E27FC236}">
                <a16:creationId xmlns:a16="http://schemas.microsoft.com/office/drawing/2014/main" id="{3088AEE2-2AD6-7062-6145-1FCA2C3273DD}"/>
              </a:ext>
            </a:extLst>
          </p:cNvPr>
          <p:cNvSpPr txBox="1"/>
          <p:nvPr/>
        </p:nvSpPr>
        <p:spPr>
          <a:xfrm>
            <a:off x="3664802" y="3660625"/>
            <a:ext cx="6758983" cy="1113926"/>
          </a:xfrm>
          <a:prstGeom prst="rect">
            <a:avLst/>
          </a:prstGeom>
          <a:noFill/>
          <a:ln>
            <a:noFill/>
          </a:ln>
        </p:spPr>
        <p:txBody>
          <a:bodyPr spcFirstLastPara="1" wrap="square" lIns="0" tIns="0" rIns="0" bIns="0" anchor="t" anchorCtr="0">
            <a:noAutofit/>
          </a:bodyPr>
          <a:lstStyle/>
          <a:p>
            <a:endParaRPr lang="en-US" sz="2000" dirty="0">
              <a:latin typeface="Raleway"/>
              <a:ea typeface="Raleway"/>
              <a:cs typeface="Raleway"/>
              <a:sym typeface="Raleway"/>
            </a:endParaRPr>
          </a:p>
        </p:txBody>
      </p:sp>
      <p:sp>
        <p:nvSpPr>
          <p:cNvPr id="9" name="TextBox 8">
            <a:extLst>
              <a:ext uri="{FF2B5EF4-FFF2-40B4-BE49-F238E27FC236}">
                <a16:creationId xmlns:a16="http://schemas.microsoft.com/office/drawing/2014/main" id="{D3EC608B-AE96-D65B-25A0-F1B6289D9CFF}"/>
              </a:ext>
            </a:extLst>
          </p:cNvPr>
          <p:cNvSpPr txBox="1"/>
          <p:nvPr/>
        </p:nvSpPr>
        <p:spPr>
          <a:xfrm>
            <a:off x="4145190" y="4799591"/>
            <a:ext cx="3548169" cy="400110"/>
          </a:xfrm>
          <a:prstGeom prst="rect">
            <a:avLst/>
          </a:prstGeom>
          <a:noFill/>
          <a:ln>
            <a:solidFill>
              <a:schemeClr val="tx1"/>
            </a:solidFill>
          </a:ln>
        </p:spPr>
        <p:txBody>
          <a:bodyPr wrap="square" rtlCol="0">
            <a:spAutoFit/>
          </a:bodyPr>
          <a:lstStyle/>
          <a:p>
            <a:r>
              <a:rPr lang="en-US" sz="2000" dirty="0"/>
              <a:t>Guided by – DR. Smita Bhagwat</a:t>
            </a:r>
          </a:p>
        </p:txBody>
      </p:sp>
      <p:graphicFrame>
        <p:nvGraphicFramePr>
          <p:cNvPr id="10" name="Table 9">
            <a:extLst>
              <a:ext uri="{FF2B5EF4-FFF2-40B4-BE49-F238E27FC236}">
                <a16:creationId xmlns:a16="http://schemas.microsoft.com/office/drawing/2014/main" id="{4F7AA534-72D2-40CD-A21D-B798C69F6333}"/>
              </a:ext>
            </a:extLst>
          </p:cNvPr>
          <p:cNvGraphicFramePr>
            <a:graphicFrameLocks noGrp="1"/>
          </p:cNvGraphicFramePr>
          <p:nvPr>
            <p:extLst>
              <p:ext uri="{D42A27DB-BD31-4B8C-83A1-F6EECF244321}">
                <p14:modId xmlns:p14="http://schemas.microsoft.com/office/powerpoint/2010/main" val="2313242871"/>
              </p:ext>
            </p:extLst>
          </p:nvPr>
        </p:nvGraphicFramePr>
        <p:xfrm>
          <a:off x="1990518" y="2618513"/>
          <a:ext cx="8224293" cy="1483360"/>
        </p:xfrm>
        <a:graphic>
          <a:graphicData uri="http://schemas.openxmlformats.org/drawingml/2006/table">
            <a:tbl>
              <a:tblPr firstRow="1" bandRow="1">
                <a:tableStyleId>{5C22544A-7EE6-4342-B048-85BDC9FD1C3A}</a:tableStyleId>
              </a:tblPr>
              <a:tblGrid>
                <a:gridCol w="2700272">
                  <a:extLst>
                    <a:ext uri="{9D8B030D-6E8A-4147-A177-3AD203B41FA5}">
                      <a16:colId xmlns:a16="http://schemas.microsoft.com/office/drawing/2014/main" val="342600483"/>
                    </a:ext>
                  </a:extLst>
                </a:gridCol>
                <a:gridCol w="5524021">
                  <a:extLst>
                    <a:ext uri="{9D8B030D-6E8A-4147-A177-3AD203B41FA5}">
                      <a16:colId xmlns:a16="http://schemas.microsoft.com/office/drawing/2014/main" val="1905455614"/>
                    </a:ext>
                  </a:extLst>
                </a:gridCol>
              </a:tblGrid>
              <a:tr h="370840">
                <a:tc>
                  <a:txBody>
                    <a:bodyPr/>
                    <a:lstStyle/>
                    <a:p>
                      <a:r>
                        <a:rPr lang="en-US" dirty="0"/>
                        <a:t>Student Names</a:t>
                      </a:r>
                    </a:p>
                  </a:txBody>
                  <a:tcPr/>
                </a:tc>
                <a:tc>
                  <a:txBody>
                    <a:bodyPr/>
                    <a:lstStyle/>
                    <a:p>
                      <a:r>
                        <a:rPr lang="en-US" dirty="0"/>
                        <a:t>Contact information </a:t>
                      </a:r>
                    </a:p>
                  </a:txBody>
                  <a:tcPr/>
                </a:tc>
                <a:extLst>
                  <a:ext uri="{0D108BD9-81ED-4DB2-BD59-A6C34878D82A}">
                    <a16:rowId xmlns:a16="http://schemas.microsoft.com/office/drawing/2014/main" val="3876225465"/>
                  </a:ext>
                </a:extLst>
              </a:tr>
              <a:tr h="370840">
                <a:tc>
                  <a:txBody>
                    <a:bodyPr/>
                    <a:lstStyle/>
                    <a:p>
                      <a:r>
                        <a:rPr lang="en-US" sz="1800" dirty="0">
                          <a:latin typeface="Raleway"/>
                          <a:ea typeface="Raleway"/>
                          <a:cs typeface="Raleway"/>
                          <a:sym typeface="Raleway"/>
                        </a:rPr>
                        <a:t>Janhavi Adhau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Raleway"/>
                          <a:ea typeface="Raleway"/>
                          <a:cs typeface="Raleway"/>
                          <a:sym typeface="Raleway"/>
                        </a:rPr>
                        <a:t> </a:t>
                      </a:r>
                      <a:r>
                        <a:rPr lang="en-US" sz="1800" dirty="0">
                          <a:latin typeface="Raleway"/>
                          <a:ea typeface="Raleway"/>
                          <a:cs typeface="Raleway"/>
                          <a:sym typeface="Raleway"/>
                          <a:hlinkClick r:id="rId3"/>
                        </a:rPr>
                        <a:t>janhavi.22010552@viit.ac.in</a:t>
                      </a:r>
                      <a:r>
                        <a:rPr lang="en-US" sz="1800" dirty="0">
                          <a:latin typeface="Raleway"/>
                          <a:ea typeface="Raleway"/>
                          <a:cs typeface="Raleway"/>
                          <a:sym typeface="Raleway"/>
                        </a:rPr>
                        <a:t> / 9834449525</a:t>
                      </a:r>
                    </a:p>
                  </a:txBody>
                  <a:tcPr/>
                </a:tc>
                <a:extLst>
                  <a:ext uri="{0D108BD9-81ED-4DB2-BD59-A6C34878D82A}">
                    <a16:rowId xmlns:a16="http://schemas.microsoft.com/office/drawing/2014/main" val="1614331235"/>
                  </a:ext>
                </a:extLst>
              </a:tr>
              <a:tr h="370840">
                <a:tc>
                  <a:txBody>
                    <a:bodyPr/>
                    <a:lstStyle/>
                    <a:p>
                      <a:r>
                        <a:rPr lang="en-US" sz="1800" dirty="0">
                          <a:latin typeface="Raleway"/>
                          <a:ea typeface="Raleway"/>
                          <a:cs typeface="Raleway"/>
                          <a:sym typeface="Raleway"/>
                        </a:rPr>
                        <a:t>Deep Jadhav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Raleway"/>
                          <a:ea typeface="Raleway"/>
                          <a:cs typeface="Raleway"/>
                          <a:sym typeface="Raleway"/>
                        </a:rPr>
                        <a:t> </a:t>
                      </a:r>
                      <a:r>
                        <a:rPr lang="en-US" sz="1800" dirty="0">
                          <a:latin typeface="Raleway"/>
                          <a:ea typeface="Raleway"/>
                          <a:cs typeface="Raleway"/>
                          <a:sym typeface="Raleway"/>
                          <a:hlinkClick r:id="rId4"/>
                        </a:rPr>
                        <a:t>deep.22010818@viit.ac.in</a:t>
                      </a:r>
                      <a:r>
                        <a:rPr lang="en-US" sz="1800" dirty="0">
                          <a:latin typeface="Raleway"/>
                          <a:ea typeface="Raleway"/>
                          <a:cs typeface="Raleway"/>
                          <a:sym typeface="Raleway"/>
                        </a:rPr>
                        <a:t> / 8208124090</a:t>
                      </a:r>
                    </a:p>
                  </a:txBody>
                  <a:tcPr/>
                </a:tc>
                <a:extLst>
                  <a:ext uri="{0D108BD9-81ED-4DB2-BD59-A6C34878D82A}">
                    <a16:rowId xmlns:a16="http://schemas.microsoft.com/office/drawing/2014/main" val="38753352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Raleway"/>
                          <a:ea typeface="Raleway"/>
                          <a:cs typeface="Raleway"/>
                          <a:sym typeface="Raleway"/>
                        </a:rPr>
                        <a:t>Rashi Waghmare</a:t>
                      </a:r>
                    </a:p>
                  </a:txBody>
                  <a:tcPr/>
                </a:tc>
                <a:tc>
                  <a:txBody>
                    <a:bodyPr/>
                    <a:lstStyle/>
                    <a:p>
                      <a:r>
                        <a:rPr lang="en-US" u="sng" dirty="0">
                          <a:solidFill>
                            <a:schemeClr val="accent1">
                              <a:lumMod val="75000"/>
                            </a:schemeClr>
                          </a:solidFill>
                        </a:rPr>
                        <a:t>  </a:t>
                      </a:r>
                      <a:r>
                        <a:rPr lang="en-US" sz="1800" u="sng" dirty="0">
                          <a:solidFill>
                            <a:schemeClr val="accent1">
                              <a:lumMod val="75000"/>
                            </a:schemeClr>
                          </a:solidFill>
                          <a:latin typeface="Raleway"/>
                          <a:sym typeface="Raleway"/>
                          <a:hlinkClick r:id="rId5"/>
                        </a:rPr>
                        <a:t>rashi</a:t>
                      </a:r>
                      <a:r>
                        <a:rPr lang="en-US" sz="1800" dirty="0">
                          <a:latin typeface="Raleway"/>
                          <a:ea typeface="Raleway"/>
                          <a:cs typeface="Raleway"/>
                          <a:sym typeface="Raleway"/>
                          <a:hlinkClick r:id="rId5"/>
                        </a:rPr>
                        <a:t>.22010685@viit.ac.in</a:t>
                      </a:r>
                      <a:r>
                        <a:rPr lang="en-US" sz="1800" dirty="0">
                          <a:latin typeface="Raleway"/>
                          <a:ea typeface="Raleway"/>
                          <a:cs typeface="Raleway"/>
                          <a:sym typeface="Raleway"/>
                        </a:rPr>
                        <a:t> / 9579031653</a:t>
                      </a:r>
                      <a:endParaRPr lang="en-US" sz="1800" u="sng" dirty="0">
                        <a:solidFill>
                          <a:schemeClr val="accent1"/>
                        </a:solidFill>
                      </a:endParaRPr>
                    </a:p>
                  </a:txBody>
                  <a:tcPr/>
                </a:tc>
                <a:extLst>
                  <a:ext uri="{0D108BD9-81ED-4DB2-BD59-A6C34878D82A}">
                    <a16:rowId xmlns:a16="http://schemas.microsoft.com/office/drawing/2014/main" val="1069176876"/>
                  </a:ext>
                </a:extLst>
              </a:tr>
            </a:tbl>
          </a:graphicData>
        </a:graphic>
      </p:graphicFrame>
      <p:pic>
        <p:nvPicPr>
          <p:cNvPr id="1026" name="Picture 2" descr="https://lh5.googleusercontent.com/YyoTQVUbsRSlts-16fUSIAHyD7nCiYKxP-tNBi_d7Em1L6lkKQyDHyeSLv5UTRnOEYvIESTBobcbazTMbVt8EKM=w16383">
            <a:extLst>
              <a:ext uri="{FF2B5EF4-FFF2-40B4-BE49-F238E27FC236}">
                <a16:creationId xmlns:a16="http://schemas.microsoft.com/office/drawing/2014/main" id="{BAE27150-3A91-4608-802E-E7FE74E1E8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3927" y="221282"/>
            <a:ext cx="1010875" cy="10108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E5C7C2E-771D-4610-AE14-33B2C0B6A0C6}"/>
              </a:ext>
            </a:extLst>
          </p:cNvPr>
          <p:cNvSpPr/>
          <p:nvPr/>
        </p:nvSpPr>
        <p:spPr>
          <a:xfrm>
            <a:off x="3664802" y="403553"/>
            <a:ext cx="4880253" cy="646331"/>
          </a:xfrm>
          <a:prstGeom prst="rect">
            <a:avLst/>
          </a:prstGeom>
        </p:spPr>
        <p:txBody>
          <a:bodyPr wrap="square">
            <a:spAutoFit/>
          </a:bodyPr>
          <a:lstStyle/>
          <a:p>
            <a:r>
              <a:rPr lang="en-US" sz="3600" dirty="0">
                <a:latin typeface="Lato"/>
                <a:hlinkClick r:id="rId7"/>
              </a:rPr>
              <a:t>Nitya Innovations LLP</a:t>
            </a:r>
            <a:endParaRPr lang="en-US" sz="3600" dirty="0"/>
          </a:p>
        </p:txBody>
      </p:sp>
      <p:sp>
        <p:nvSpPr>
          <p:cNvPr id="11" name="TextBox 10">
            <a:extLst>
              <a:ext uri="{FF2B5EF4-FFF2-40B4-BE49-F238E27FC236}">
                <a16:creationId xmlns:a16="http://schemas.microsoft.com/office/drawing/2014/main" id="{71C79A85-8D17-4F0C-965B-82393A19D0DF}"/>
              </a:ext>
            </a:extLst>
          </p:cNvPr>
          <p:cNvSpPr txBox="1"/>
          <p:nvPr/>
        </p:nvSpPr>
        <p:spPr>
          <a:xfrm>
            <a:off x="1990518" y="4302369"/>
            <a:ext cx="8224293" cy="400110"/>
          </a:xfrm>
          <a:prstGeom prst="rect">
            <a:avLst/>
          </a:prstGeom>
          <a:noFill/>
          <a:ln>
            <a:solidFill>
              <a:schemeClr val="tx1"/>
            </a:solidFill>
          </a:ln>
        </p:spPr>
        <p:txBody>
          <a:bodyPr wrap="square" rtlCol="0">
            <a:spAutoFit/>
          </a:bodyPr>
          <a:lstStyle/>
          <a:p>
            <a:r>
              <a:rPr lang="en-US" sz="2000" dirty="0"/>
              <a:t>Industry Sponsored by:-Technology Nitya Innovations, LLP9769353315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6AF30-7B93-D5ED-9972-342A0C613471}"/>
              </a:ext>
            </a:extLst>
          </p:cNvPr>
          <p:cNvSpPr>
            <a:spLocks noGrp="1"/>
          </p:cNvSpPr>
          <p:nvPr>
            <p:ph type="title"/>
          </p:nvPr>
        </p:nvSpPr>
        <p:spPr/>
        <p:txBody>
          <a:bodyPr/>
          <a:lstStyle/>
          <a:p>
            <a:r>
              <a:rPr lang="en-US" b="1" dirty="0"/>
              <a:t>Hardware Used</a:t>
            </a:r>
            <a:endParaRPr lang="en-IN" b="1" dirty="0"/>
          </a:p>
        </p:txBody>
      </p:sp>
      <p:pic>
        <p:nvPicPr>
          <p:cNvPr id="6" name="Picture 2" descr="NodeMCU Wifi Development Board ESP8266-12F CH340G">
            <a:extLst>
              <a:ext uri="{FF2B5EF4-FFF2-40B4-BE49-F238E27FC236}">
                <a16:creationId xmlns:a16="http://schemas.microsoft.com/office/drawing/2014/main" id="{22A6F65C-1EC6-3685-FEBE-813F3ADC12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92528" y="1216725"/>
            <a:ext cx="3503455" cy="37877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E26F02C-8222-BD3B-59B1-C0E9768D7D07}"/>
              </a:ext>
            </a:extLst>
          </p:cNvPr>
          <p:cNvPicPr>
            <a:picLocks noChangeAspect="1"/>
          </p:cNvPicPr>
          <p:nvPr/>
        </p:nvPicPr>
        <p:blipFill>
          <a:blip r:embed="rId3"/>
          <a:stretch>
            <a:fillRect/>
          </a:stretch>
        </p:blipFill>
        <p:spPr>
          <a:xfrm>
            <a:off x="3594350" y="2065613"/>
            <a:ext cx="2184029" cy="2541218"/>
          </a:xfrm>
          <a:prstGeom prst="rect">
            <a:avLst/>
          </a:prstGeom>
        </p:spPr>
      </p:pic>
      <p:pic>
        <p:nvPicPr>
          <p:cNvPr id="8" name="Picture 7">
            <a:extLst>
              <a:ext uri="{FF2B5EF4-FFF2-40B4-BE49-F238E27FC236}">
                <a16:creationId xmlns:a16="http://schemas.microsoft.com/office/drawing/2014/main" id="{B146E3BA-9275-7B9E-DAA2-3EEDDC96696D}"/>
              </a:ext>
            </a:extLst>
          </p:cNvPr>
          <p:cNvPicPr>
            <a:picLocks noChangeAspect="1"/>
          </p:cNvPicPr>
          <p:nvPr/>
        </p:nvPicPr>
        <p:blipFill>
          <a:blip r:embed="rId4"/>
          <a:stretch>
            <a:fillRect/>
          </a:stretch>
        </p:blipFill>
        <p:spPr>
          <a:xfrm rot="5400000">
            <a:off x="8921656" y="2043248"/>
            <a:ext cx="2871729" cy="1760370"/>
          </a:xfrm>
          <a:prstGeom prst="rect">
            <a:avLst/>
          </a:prstGeom>
        </p:spPr>
      </p:pic>
      <p:pic>
        <p:nvPicPr>
          <p:cNvPr id="9" name="Picture 8">
            <a:extLst>
              <a:ext uri="{FF2B5EF4-FFF2-40B4-BE49-F238E27FC236}">
                <a16:creationId xmlns:a16="http://schemas.microsoft.com/office/drawing/2014/main" id="{5FEC4E4D-8905-9B02-1DF1-6D28EF788BBD}"/>
              </a:ext>
            </a:extLst>
          </p:cNvPr>
          <p:cNvPicPr>
            <a:picLocks noChangeAspect="1"/>
          </p:cNvPicPr>
          <p:nvPr/>
        </p:nvPicPr>
        <p:blipFill>
          <a:blip r:embed="rId5"/>
          <a:stretch>
            <a:fillRect/>
          </a:stretch>
        </p:blipFill>
        <p:spPr>
          <a:xfrm rot="10800000" flipV="1">
            <a:off x="6328774" y="2693041"/>
            <a:ext cx="2168692" cy="1734954"/>
          </a:xfrm>
          <a:prstGeom prst="rect">
            <a:avLst/>
          </a:prstGeom>
        </p:spPr>
      </p:pic>
      <p:sp>
        <p:nvSpPr>
          <p:cNvPr id="10" name="TextBox 9">
            <a:extLst>
              <a:ext uri="{FF2B5EF4-FFF2-40B4-BE49-F238E27FC236}">
                <a16:creationId xmlns:a16="http://schemas.microsoft.com/office/drawing/2014/main" id="{67E38C63-1B0D-909E-191A-B2A104D4E7FE}"/>
              </a:ext>
            </a:extLst>
          </p:cNvPr>
          <p:cNvSpPr txBox="1"/>
          <p:nvPr/>
        </p:nvSpPr>
        <p:spPr>
          <a:xfrm>
            <a:off x="3733020" y="4606831"/>
            <a:ext cx="1906687" cy="369332"/>
          </a:xfrm>
          <a:prstGeom prst="rect">
            <a:avLst/>
          </a:prstGeom>
          <a:noFill/>
        </p:spPr>
        <p:txBody>
          <a:bodyPr wrap="square" rtlCol="0">
            <a:spAutoFit/>
          </a:bodyPr>
          <a:lstStyle/>
          <a:p>
            <a:pPr algn="ctr"/>
            <a:r>
              <a:rPr lang="en-IN" dirty="0"/>
              <a:t>ADXL 345</a:t>
            </a:r>
          </a:p>
        </p:txBody>
      </p:sp>
      <p:sp>
        <p:nvSpPr>
          <p:cNvPr id="11" name="TextBox 10">
            <a:extLst>
              <a:ext uri="{FF2B5EF4-FFF2-40B4-BE49-F238E27FC236}">
                <a16:creationId xmlns:a16="http://schemas.microsoft.com/office/drawing/2014/main" id="{8F17A6CE-F0A5-2AC2-27B9-74A3A7BCD6EC}"/>
              </a:ext>
            </a:extLst>
          </p:cNvPr>
          <p:cNvSpPr txBox="1"/>
          <p:nvPr/>
        </p:nvSpPr>
        <p:spPr>
          <a:xfrm>
            <a:off x="6558285" y="4606831"/>
            <a:ext cx="1925052" cy="369332"/>
          </a:xfrm>
          <a:prstGeom prst="rect">
            <a:avLst/>
          </a:prstGeom>
          <a:noFill/>
        </p:spPr>
        <p:txBody>
          <a:bodyPr wrap="square" rtlCol="0">
            <a:spAutoFit/>
          </a:bodyPr>
          <a:lstStyle/>
          <a:p>
            <a:pPr algn="ctr"/>
            <a:r>
              <a:rPr lang="en-IN" dirty="0"/>
              <a:t>GSM SIM800L</a:t>
            </a:r>
          </a:p>
        </p:txBody>
      </p:sp>
      <p:sp>
        <p:nvSpPr>
          <p:cNvPr id="12" name="TextBox 11">
            <a:extLst>
              <a:ext uri="{FF2B5EF4-FFF2-40B4-BE49-F238E27FC236}">
                <a16:creationId xmlns:a16="http://schemas.microsoft.com/office/drawing/2014/main" id="{111E7CFE-7976-99A4-61B3-7E1FAEEC06A1}"/>
              </a:ext>
            </a:extLst>
          </p:cNvPr>
          <p:cNvSpPr txBox="1"/>
          <p:nvPr/>
        </p:nvSpPr>
        <p:spPr>
          <a:xfrm>
            <a:off x="9428748" y="4606831"/>
            <a:ext cx="1925052" cy="369332"/>
          </a:xfrm>
          <a:prstGeom prst="rect">
            <a:avLst/>
          </a:prstGeom>
          <a:noFill/>
        </p:spPr>
        <p:txBody>
          <a:bodyPr wrap="square" rtlCol="0">
            <a:spAutoFit/>
          </a:bodyPr>
          <a:lstStyle/>
          <a:p>
            <a:pPr algn="ctr"/>
            <a:r>
              <a:rPr lang="en-IN" dirty="0"/>
              <a:t>NEO 6M GPS</a:t>
            </a:r>
          </a:p>
        </p:txBody>
      </p:sp>
      <p:sp>
        <p:nvSpPr>
          <p:cNvPr id="15" name="TextBox 14">
            <a:extLst>
              <a:ext uri="{FF2B5EF4-FFF2-40B4-BE49-F238E27FC236}">
                <a16:creationId xmlns:a16="http://schemas.microsoft.com/office/drawing/2014/main" id="{F034DBE1-563F-3C59-C9AC-FD94082171AC}"/>
              </a:ext>
            </a:extLst>
          </p:cNvPr>
          <p:cNvSpPr txBox="1"/>
          <p:nvPr/>
        </p:nvSpPr>
        <p:spPr>
          <a:xfrm>
            <a:off x="986389" y="4612397"/>
            <a:ext cx="1813302" cy="369332"/>
          </a:xfrm>
          <a:prstGeom prst="rect">
            <a:avLst/>
          </a:prstGeom>
          <a:noFill/>
        </p:spPr>
        <p:txBody>
          <a:bodyPr wrap="square" rtlCol="0">
            <a:spAutoFit/>
          </a:bodyPr>
          <a:lstStyle/>
          <a:p>
            <a:pPr algn="ctr"/>
            <a:r>
              <a:rPr lang="en-IN" dirty="0"/>
              <a:t>ESP 8266</a:t>
            </a:r>
          </a:p>
        </p:txBody>
      </p:sp>
    </p:spTree>
    <p:extLst>
      <p:ext uri="{BB962C8B-B14F-4D97-AF65-F5344CB8AC3E}">
        <p14:creationId xmlns:p14="http://schemas.microsoft.com/office/powerpoint/2010/main" val="2753826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D61C6-D4F9-ACF3-324F-2BEE344335E5}"/>
              </a:ext>
            </a:extLst>
          </p:cNvPr>
          <p:cNvSpPr>
            <a:spLocks noGrp="1"/>
          </p:cNvSpPr>
          <p:nvPr>
            <p:ph type="title"/>
          </p:nvPr>
        </p:nvSpPr>
        <p:spPr/>
        <p:txBody>
          <a:bodyPr/>
          <a:lstStyle/>
          <a:p>
            <a:r>
              <a:rPr lang="en-IN" b="1" dirty="0"/>
              <a:t>Software Requirement</a:t>
            </a:r>
          </a:p>
        </p:txBody>
      </p:sp>
      <p:sp>
        <p:nvSpPr>
          <p:cNvPr id="3" name="Content Placeholder 2">
            <a:extLst>
              <a:ext uri="{FF2B5EF4-FFF2-40B4-BE49-F238E27FC236}">
                <a16:creationId xmlns:a16="http://schemas.microsoft.com/office/drawing/2014/main" id="{870322C1-E0A2-111C-5354-3BF4A4588194}"/>
              </a:ext>
            </a:extLst>
          </p:cNvPr>
          <p:cNvSpPr>
            <a:spLocks noGrp="1"/>
          </p:cNvSpPr>
          <p:nvPr>
            <p:ph idx="1"/>
          </p:nvPr>
        </p:nvSpPr>
        <p:spPr/>
        <p:txBody>
          <a:bodyPr/>
          <a:lstStyle/>
          <a:p>
            <a:pPr marL="0" indent="0">
              <a:lnSpc>
                <a:spcPct val="100000"/>
              </a:lnSpc>
              <a:buNone/>
            </a:pPr>
            <a:r>
              <a:rPr lang="en-IN" sz="2400" dirty="0"/>
              <a:t>1.Arduino</a:t>
            </a:r>
          </a:p>
          <a:p>
            <a:pPr>
              <a:lnSpc>
                <a:spcPct val="100000"/>
              </a:lnSpc>
            </a:pPr>
            <a:r>
              <a:rPr lang="en-US" sz="2400" dirty="0"/>
              <a:t>Programming of our project with the respective hardware is being done on the platform Arduino.</a:t>
            </a:r>
          </a:p>
          <a:p>
            <a:pPr marL="0" indent="0">
              <a:lnSpc>
                <a:spcPct val="100000"/>
              </a:lnSpc>
              <a:buNone/>
            </a:pPr>
            <a:r>
              <a:rPr lang="en-IN" sz="2400" dirty="0"/>
              <a:t>2.</a:t>
            </a:r>
            <a:r>
              <a:rPr lang="en-IN" sz="2400" dirty="0">
                <a:hlinkClick r:id="rId2"/>
              </a:rPr>
              <a:t>Cloud firebase</a:t>
            </a:r>
            <a:endParaRPr lang="en-IN" sz="2400" dirty="0"/>
          </a:p>
          <a:p>
            <a:pPr>
              <a:lnSpc>
                <a:spcPct val="100000"/>
              </a:lnSpc>
            </a:pPr>
            <a:r>
              <a:rPr lang="en-IN" sz="2400" dirty="0"/>
              <a:t>The created dataset is being computed on the cloud firebase.</a:t>
            </a:r>
          </a:p>
          <a:p>
            <a:pPr marL="0" indent="0">
              <a:lnSpc>
                <a:spcPct val="100000"/>
              </a:lnSpc>
              <a:buNone/>
            </a:pPr>
            <a:r>
              <a:rPr lang="en-IN" sz="2400" dirty="0"/>
              <a:t>3.Google Excel sheet</a:t>
            </a:r>
          </a:p>
          <a:p>
            <a:pPr>
              <a:lnSpc>
                <a:spcPct val="100000"/>
              </a:lnSpc>
            </a:pPr>
            <a:r>
              <a:rPr lang="en-IN" sz="2400" dirty="0"/>
              <a:t>The data is being created and stored on the Google </a:t>
            </a:r>
            <a:r>
              <a:rPr lang="en-IN" sz="2400" dirty="0" err="1"/>
              <a:t>Exel</a:t>
            </a:r>
            <a:r>
              <a:rPr lang="en-IN" sz="2400" dirty="0"/>
              <a:t> sheet.</a:t>
            </a:r>
          </a:p>
          <a:p>
            <a:endParaRPr lang="en-IN" dirty="0"/>
          </a:p>
          <a:p>
            <a:endParaRPr lang="en-IN" dirty="0"/>
          </a:p>
        </p:txBody>
      </p:sp>
    </p:spTree>
    <p:extLst>
      <p:ext uri="{BB962C8B-B14F-4D97-AF65-F5344CB8AC3E}">
        <p14:creationId xmlns:p14="http://schemas.microsoft.com/office/powerpoint/2010/main" val="2621729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6F07-7407-5D61-3996-1C3B0D894832}"/>
              </a:ext>
            </a:extLst>
          </p:cNvPr>
          <p:cNvSpPr>
            <a:spLocks noGrp="1"/>
          </p:cNvSpPr>
          <p:nvPr>
            <p:ph type="title"/>
          </p:nvPr>
        </p:nvSpPr>
        <p:spPr>
          <a:xfrm>
            <a:off x="252274" y="133258"/>
            <a:ext cx="9069280" cy="718904"/>
          </a:xfrm>
        </p:spPr>
        <p:txBody>
          <a:bodyPr>
            <a:normAutofit/>
          </a:bodyPr>
          <a:lstStyle/>
          <a:p>
            <a:pPr marL="571500" indent="-571500">
              <a:buFont typeface="Wingdings" panose="05000000000000000000" pitchFamily="2" charset="2"/>
              <a:buChar char="Ø"/>
            </a:pPr>
            <a:r>
              <a:rPr lang="en-US" sz="3600" b="1" dirty="0"/>
              <a:t>Execution</a:t>
            </a:r>
            <a:r>
              <a:rPr lang="en-US" sz="4000" b="1" dirty="0"/>
              <a:t> of Project.</a:t>
            </a:r>
            <a:endParaRPr lang="en-IN" sz="4000" b="1" dirty="0"/>
          </a:p>
        </p:txBody>
      </p:sp>
      <p:sp>
        <p:nvSpPr>
          <p:cNvPr id="3" name="Content Placeholder 2">
            <a:extLst>
              <a:ext uri="{FF2B5EF4-FFF2-40B4-BE49-F238E27FC236}">
                <a16:creationId xmlns:a16="http://schemas.microsoft.com/office/drawing/2014/main" id="{A4D1B8D0-6232-3E71-90B7-4605DAE77EF9}"/>
              </a:ext>
            </a:extLst>
          </p:cNvPr>
          <p:cNvSpPr>
            <a:spLocks noGrp="1"/>
          </p:cNvSpPr>
          <p:nvPr>
            <p:ph idx="1"/>
          </p:nvPr>
        </p:nvSpPr>
        <p:spPr>
          <a:xfrm>
            <a:off x="136864" y="1106534"/>
            <a:ext cx="11471429" cy="5258756"/>
          </a:xfrm>
        </p:spPr>
        <p:txBody>
          <a:bodyPr>
            <a:normAutofit/>
          </a:bodyPr>
          <a:lstStyle/>
          <a:p>
            <a:endParaRPr lang="en-US" sz="1800" dirty="0"/>
          </a:p>
          <a:p>
            <a:endParaRPr lang="en-IN" sz="1800" dirty="0"/>
          </a:p>
          <a:p>
            <a:endParaRPr lang="en-US" sz="1800" dirty="0"/>
          </a:p>
          <a:p>
            <a:pPr marL="0" indent="0">
              <a:buNone/>
            </a:pPr>
            <a:endParaRPr lang="en-US" sz="1800" dirty="0"/>
          </a:p>
          <a:p>
            <a:endParaRPr lang="en-IN" sz="1800" dirty="0"/>
          </a:p>
        </p:txBody>
      </p:sp>
      <p:graphicFrame>
        <p:nvGraphicFramePr>
          <p:cNvPr id="4" name="Diagram 3">
            <a:extLst>
              <a:ext uri="{FF2B5EF4-FFF2-40B4-BE49-F238E27FC236}">
                <a16:creationId xmlns:a16="http://schemas.microsoft.com/office/drawing/2014/main" id="{6C00075F-393D-4C6D-860F-CA54C788384E}"/>
              </a:ext>
            </a:extLst>
          </p:cNvPr>
          <p:cNvGraphicFramePr/>
          <p:nvPr>
            <p:extLst>
              <p:ext uri="{D42A27DB-BD31-4B8C-83A1-F6EECF244321}">
                <p14:modId xmlns:p14="http://schemas.microsoft.com/office/powerpoint/2010/main" val="3247867210"/>
              </p:ext>
            </p:extLst>
          </p:nvPr>
        </p:nvGraphicFramePr>
        <p:xfrm>
          <a:off x="1261986" y="937933"/>
          <a:ext cx="9668028" cy="5814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1901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D9FD-23A2-4E5C-8185-00FECA797D88}"/>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882BBD52-BA43-F68C-D913-E8FB661B2CE4}"/>
              </a:ext>
            </a:extLst>
          </p:cNvPr>
          <p:cNvSpPr>
            <a:spLocks noGrp="1"/>
          </p:cNvSpPr>
          <p:nvPr>
            <p:ph idx="1"/>
          </p:nvPr>
        </p:nvSpPr>
        <p:spPr/>
        <p:txBody>
          <a:bodyPr/>
          <a:lstStyle/>
          <a:p>
            <a:r>
              <a:rPr lang="en-US" sz="2400" dirty="0"/>
              <a:t>Driver behaviors, driving styles or characteristics need to be recognized and predicted in order to design and develop intelligent and human-centered control systems in transportation</a:t>
            </a:r>
          </a:p>
          <a:p>
            <a:r>
              <a:rPr lang="en-US" sz="2400" dirty="0"/>
              <a:t>The aim of this study is to identify merge patterns of different drivers and characterize them based on age and gender</a:t>
            </a:r>
          </a:p>
          <a:p>
            <a:r>
              <a:rPr lang="en-US" sz="2400" dirty="0"/>
              <a:t>It is imperative to analyze the concepts of human driving behavior and pattern recognition methods as this study discusses possible driving behavior models based on merge positions.</a:t>
            </a:r>
          </a:p>
          <a:p>
            <a:r>
              <a:rPr lang="en-US" sz="2400" dirty="0"/>
              <a:t>The idea behind predicting driver behavior styles is to develop a driving model that takes into account basic driving actions such as lane keeping, lane changing and obstacle avoidance</a:t>
            </a:r>
            <a:r>
              <a:rPr lang="en-US" sz="1600" dirty="0"/>
              <a:t>.</a:t>
            </a:r>
            <a:endParaRPr lang="en-IN" sz="2400" dirty="0"/>
          </a:p>
        </p:txBody>
      </p:sp>
    </p:spTree>
    <p:extLst>
      <p:ext uri="{BB962C8B-B14F-4D97-AF65-F5344CB8AC3E}">
        <p14:creationId xmlns:p14="http://schemas.microsoft.com/office/powerpoint/2010/main" val="2193589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3A56-2973-43C8-B462-11CAD5CFB788}"/>
              </a:ext>
            </a:extLst>
          </p:cNvPr>
          <p:cNvSpPr>
            <a:spLocks noGrp="1"/>
          </p:cNvSpPr>
          <p:nvPr>
            <p:ph type="title"/>
          </p:nvPr>
        </p:nvSpPr>
        <p:spPr>
          <a:xfrm>
            <a:off x="385439" y="240837"/>
            <a:ext cx="9211322" cy="868871"/>
          </a:xfrm>
        </p:spPr>
        <p:txBody>
          <a:bodyPr>
            <a:normAutofit/>
          </a:bodyPr>
          <a:lstStyle/>
          <a:p>
            <a:pPr marL="571500" indent="-571500">
              <a:buFont typeface="Wingdings" panose="05000000000000000000" pitchFamily="2" charset="2"/>
              <a:buChar char="q"/>
            </a:pPr>
            <a:r>
              <a:rPr lang="en-US" sz="3200" b="1" dirty="0"/>
              <a:t>LITERATURE SURVEY</a:t>
            </a:r>
          </a:p>
        </p:txBody>
      </p:sp>
      <p:sp>
        <p:nvSpPr>
          <p:cNvPr id="3" name="Content Placeholder 2">
            <a:extLst>
              <a:ext uri="{FF2B5EF4-FFF2-40B4-BE49-F238E27FC236}">
                <a16:creationId xmlns:a16="http://schemas.microsoft.com/office/drawing/2014/main" id="{A18D4DEC-14A5-483E-839B-3713DC607E06}"/>
              </a:ext>
            </a:extLst>
          </p:cNvPr>
          <p:cNvSpPr>
            <a:spLocks noGrp="1"/>
          </p:cNvSpPr>
          <p:nvPr>
            <p:ph idx="1"/>
          </p:nvPr>
        </p:nvSpPr>
        <p:spPr>
          <a:xfrm>
            <a:off x="555812" y="1109708"/>
            <a:ext cx="11508941" cy="5480821"/>
          </a:xfrm>
        </p:spPr>
        <p:txBody>
          <a:bodyPr>
            <a:normAutofit/>
          </a:bodyPr>
          <a:lstStyle/>
          <a:p>
            <a:pPr marL="0" indent="0">
              <a:buNone/>
            </a:pPr>
            <a:r>
              <a:rPr lang="en-US" sz="1600" b="1" dirty="0"/>
              <a:t>[1] </a:t>
            </a:r>
            <a:r>
              <a:rPr lang="en-US" sz="1600" b="1" dirty="0" err="1"/>
              <a:t>N.Kapoor</a:t>
            </a:r>
            <a:r>
              <a:rPr lang="en-US" sz="1600" b="1" dirty="0"/>
              <a:t>, et al., “Using mobile phone sensors to detect driving behavior”, Proceedings of the 3rd ACM Symposium on Computing for Development , 2013. </a:t>
            </a:r>
          </a:p>
          <a:p>
            <a:pPr marL="0" indent="0">
              <a:buNone/>
            </a:pPr>
            <a:r>
              <a:rPr lang="en-US" sz="1600" dirty="0"/>
              <a:t>	This application collects data from accelerometers, GPS and also record sounds with the help of microphone, and then data is 	combined and analyzed to detect rash driving patterns.</a:t>
            </a:r>
          </a:p>
          <a:p>
            <a:pPr marL="0" indent="0">
              <a:buNone/>
            </a:pPr>
            <a:r>
              <a:rPr lang="en-US" sz="1600" b="1" dirty="0"/>
              <a:t>[2] </a:t>
            </a:r>
            <a:r>
              <a:rPr lang="en-US" sz="1600" b="1" dirty="0" err="1"/>
              <a:t>Fazeen</a:t>
            </a:r>
            <a:r>
              <a:rPr lang="en-US" sz="1600" b="1" dirty="0"/>
              <a:t> M. ,et al., “Safe Driving Using Mobile Phones”, IEEE Transactions on Intelligent Transportation Systems,   2012.</a:t>
            </a:r>
          </a:p>
          <a:p>
            <a:pPr marL="0" indent="0">
              <a:buNone/>
            </a:pPr>
            <a:r>
              <a:rPr lang="en-US" sz="1600" dirty="0"/>
              <a:t>	They have used the three-axis accelerometer of an Android-based smartphone to record and analyze various driver behaviors 	and external road conditions that could potentially be hazardous to the health of the driver. They have utilized x-axis and y-	axis accelerometer</a:t>
            </a:r>
          </a:p>
          <a:p>
            <a:pPr marL="0" indent="0">
              <a:buNone/>
            </a:pPr>
            <a:r>
              <a:rPr lang="en-US" sz="1600" b="1" dirty="0"/>
              <a:t>[3] </a:t>
            </a:r>
            <a:r>
              <a:rPr lang="en-US" sz="1600" b="1" dirty="0" err="1"/>
              <a:t>Chigurupa</a:t>
            </a:r>
            <a:r>
              <a:rPr lang="en-US" sz="1600" b="1" dirty="0"/>
              <a:t> </a:t>
            </a:r>
            <a:r>
              <a:rPr lang="en-US" sz="1600" b="1" dirty="0" err="1"/>
              <a:t>S.,et</a:t>
            </a:r>
            <a:r>
              <a:rPr lang="en-US" sz="1600" b="1" dirty="0"/>
              <a:t> al., “Integrated Computing System for measuring Driver Safety Index”, International Journal of Emerging Technology and Advanced Engineering,2012</a:t>
            </a:r>
          </a:p>
          <a:p>
            <a:pPr marL="0" indent="0">
              <a:buNone/>
            </a:pPr>
            <a:r>
              <a:rPr lang="en-US" sz="1600" dirty="0"/>
              <a:t>	They</a:t>
            </a:r>
            <a:r>
              <a:rPr lang="en-US" sz="1600" b="1" dirty="0"/>
              <a:t> </a:t>
            </a:r>
            <a:r>
              <a:rPr lang="en-US" sz="1600" dirty="0"/>
              <a:t>developed an android application which uses data from accelerometer sensor, GPS sensor and video recording is done 	with the help of camera to give rating to the driver. Whenever the accelerometer values exceed the safe limits it would be 	considered as an event.</a:t>
            </a:r>
          </a:p>
          <a:p>
            <a:pPr marL="0" indent="0">
              <a:buNone/>
            </a:pPr>
            <a:r>
              <a:rPr lang="en-US" sz="1600" b="1" dirty="0"/>
              <a:t>[4] Johnson </a:t>
            </a:r>
            <a:r>
              <a:rPr lang="en-US" sz="1600" b="1" dirty="0" err="1"/>
              <a:t>D.A.,et</a:t>
            </a:r>
            <a:r>
              <a:rPr lang="en-US" sz="1600" b="1" dirty="0"/>
              <a:t> al., “Driving Style Recognition using a smartphone as a sensor platform” ,IEEE 14th International Conference on Intelligent Transportation system, 2011</a:t>
            </a:r>
          </a:p>
          <a:p>
            <a:pPr marL="0" indent="0">
              <a:buNone/>
            </a:pPr>
            <a:r>
              <a:rPr lang="en-US" sz="1600" dirty="0"/>
              <a:t>	They collect data from various sensors (accelerometer,  gyroscope, magnetometer, GPS, video) and fused related data into a 	single classifier based on Dynamic Time  Warping (DTW) algorithm. Their system is known as MIROAD: A Mobile-Sensor-	Platform for Intelligent  Recognition of Aggressive Driving, The system can provide audible feedback if a driver’s style becomes 	aggressive as well as the information leading up to an aggressive event</a:t>
            </a:r>
          </a:p>
          <a:p>
            <a:pPr marL="0" indent="0">
              <a:buNone/>
            </a:pPr>
            <a:endParaRPr lang="en-US" sz="1600" dirty="0"/>
          </a:p>
        </p:txBody>
      </p:sp>
    </p:spTree>
    <p:extLst>
      <p:ext uri="{BB962C8B-B14F-4D97-AF65-F5344CB8AC3E}">
        <p14:creationId xmlns:p14="http://schemas.microsoft.com/office/powerpoint/2010/main" val="2405740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05BABB-30CB-46E8-3F43-90358F69887F}"/>
              </a:ext>
            </a:extLst>
          </p:cNvPr>
          <p:cNvSpPr>
            <a:spLocks noGrp="1"/>
          </p:cNvSpPr>
          <p:nvPr>
            <p:ph idx="1"/>
          </p:nvPr>
        </p:nvSpPr>
        <p:spPr>
          <a:xfrm>
            <a:off x="565956" y="980221"/>
            <a:ext cx="10716126" cy="6263262"/>
          </a:xfrm>
        </p:spPr>
        <p:txBody>
          <a:bodyPr>
            <a:normAutofit fontScale="25000" lnSpcReduction="20000"/>
          </a:bodyPr>
          <a:lstStyle/>
          <a:p>
            <a:pPr marL="0" indent="0" algn="l">
              <a:buNone/>
            </a:pPr>
            <a:r>
              <a:rPr lang="en-US" sz="6400" b="1" i="0" dirty="0">
                <a:effectLst/>
                <a:latin typeface="Calibri Body"/>
              </a:rPr>
              <a:t>[5] “A survey of driving style analysis” </a:t>
            </a:r>
            <a:r>
              <a:rPr lang="en-US" sz="6400" b="1" dirty="0">
                <a:latin typeface="Calibri Body"/>
              </a:rPr>
              <a:t>by </a:t>
            </a:r>
            <a:r>
              <a:rPr lang="en-US" sz="6400" b="1" i="1" dirty="0">
                <a:effectLst/>
                <a:latin typeface="Calibri Body"/>
              </a:rPr>
              <a:t>Leandro M. Villas, et al.</a:t>
            </a:r>
            <a:r>
              <a:rPr lang="en-US" sz="6400" b="1" dirty="0">
                <a:latin typeface="Calibri Body"/>
              </a:rPr>
              <a:t>, </a:t>
            </a:r>
            <a:r>
              <a:rPr lang="en-US" sz="6400" b="1" i="1" dirty="0">
                <a:effectLst/>
                <a:latin typeface="Calibri Body"/>
              </a:rPr>
              <a:t>Published in Expert Systems with Applications, 2016.</a:t>
            </a:r>
            <a:endParaRPr lang="en-US" sz="6400" b="1" i="0" dirty="0">
              <a:effectLst/>
              <a:latin typeface="Calibri Body"/>
            </a:endParaRPr>
          </a:p>
          <a:p>
            <a:pPr marL="457200" lvl="1" indent="0" algn="l">
              <a:buNone/>
            </a:pPr>
            <a:endParaRPr lang="en-US" sz="6400" b="0" i="0" dirty="0">
              <a:effectLst/>
              <a:latin typeface="Calibri Body"/>
            </a:endParaRPr>
          </a:p>
          <a:p>
            <a:pPr marL="457200" lvl="1" indent="0" algn="l">
              <a:buNone/>
            </a:pPr>
            <a:r>
              <a:rPr lang="en-US" sz="6400" b="0" i="0" dirty="0">
                <a:effectLst/>
                <a:latin typeface="Calibri Body"/>
              </a:rPr>
              <a:t>This comprehensive survey provides an overview of various techniques for driving style analysis, including data collection methods, feature extraction, and machine learning algorithms for pattern detection.</a:t>
            </a:r>
          </a:p>
          <a:p>
            <a:pPr marL="457200" lvl="1" indent="0" algn="l">
              <a:buNone/>
            </a:pPr>
            <a:endParaRPr lang="en-US" sz="6400" b="0" i="0" dirty="0">
              <a:effectLst/>
              <a:latin typeface="Calibri Body"/>
            </a:endParaRPr>
          </a:p>
          <a:p>
            <a:pPr marL="0" indent="0" algn="l">
              <a:lnSpc>
                <a:spcPct val="120000"/>
              </a:lnSpc>
              <a:buNone/>
            </a:pPr>
            <a:r>
              <a:rPr lang="en-US" sz="6400" b="1" dirty="0">
                <a:effectLst/>
                <a:latin typeface="Calibri Body"/>
              </a:rPr>
              <a:t>[6] “Driver behavior analysis in intelligent transportation systems” </a:t>
            </a:r>
            <a:r>
              <a:rPr lang="en-US" sz="6400" b="1" dirty="0">
                <a:latin typeface="Calibri Body"/>
              </a:rPr>
              <a:t>by </a:t>
            </a:r>
            <a:r>
              <a:rPr lang="en-US" sz="6400" b="1" dirty="0">
                <a:effectLst/>
                <a:latin typeface="Calibri Body"/>
              </a:rPr>
              <a:t>Nauman Aslam, et al., Published in IEEE Transactions on Intelligent Transportation Systems, 2018</a:t>
            </a:r>
            <a:r>
              <a:rPr lang="en-US" sz="6400" b="1" i="1" dirty="0">
                <a:effectLst/>
                <a:latin typeface="Calibri Body"/>
              </a:rPr>
              <a:t>.</a:t>
            </a:r>
            <a:endParaRPr lang="en-US" sz="6400" b="1" i="0" dirty="0">
              <a:effectLst/>
              <a:latin typeface="Calibri Body"/>
            </a:endParaRPr>
          </a:p>
          <a:p>
            <a:pPr marL="457200" lvl="1" indent="0" algn="l">
              <a:buNone/>
            </a:pPr>
            <a:endParaRPr lang="en-US" sz="6400" b="0" i="0" dirty="0">
              <a:effectLst/>
              <a:latin typeface="Calibri Body"/>
            </a:endParaRPr>
          </a:p>
          <a:p>
            <a:pPr marL="457200" lvl="1" indent="0" algn="l">
              <a:buNone/>
            </a:pPr>
            <a:r>
              <a:rPr lang="en-US" sz="6400" b="0" i="0" dirty="0">
                <a:effectLst/>
                <a:latin typeface="Calibri Body"/>
              </a:rPr>
              <a:t>This paper reviews the latest developments in driver behavior analysis, including studies on aggressive driving, drowsy driving, and distracted driving, with a focus on data sources and machine learning techniques.</a:t>
            </a:r>
          </a:p>
          <a:p>
            <a:pPr marL="457200" lvl="1" indent="0" algn="l">
              <a:buNone/>
            </a:pPr>
            <a:endParaRPr lang="en-US" sz="6400" b="0" i="0" dirty="0">
              <a:effectLst/>
              <a:latin typeface="Calibri Body"/>
            </a:endParaRPr>
          </a:p>
          <a:p>
            <a:pPr marL="0" indent="0" algn="l">
              <a:lnSpc>
                <a:spcPct val="120000"/>
              </a:lnSpc>
              <a:buNone/>
            </a:pPr>
            <a:r>
              <a:rPr lang="en-US" sz="6400" b="1" dirty="0">
                <a:effectLst/>
                <a:latin typeface="Calibri Body"/>
              </a:rPr>
              <a:t>[7] “A survey of smartphone-based sensing in vehicular environments” </a:t>
            </a:r>
            <a:r>
              <a:rPr lang="en-US" sz="6400" b="1" dirty="0">
                <a:latin typeface="Calibri Body"/>
              </a:rPr>
              <a:t>by </a:t>
            </a:r>
            <a:r>
              <a:rPr lang="en-US" sz="6400" b="1" dirty="0">
                <a:effectLst/>
                <a:latin typeface="Calibri Body"/>
              </a:rPr>
              <a:t>Felipe </a:t>
            </a:r>
            <a:r>
              <a:rPr lang="en-US" sz="6400" b="1" dirty="0" err="1">
                <a:effectLst/>
                <a:latin typeface="Calibri Body"/>
              </a:rPr>
              <a:t>Meneguzzi</a:t>
            </a:r>
            <a:r>
              <a:rPr lang="en-US" sz="6400" b="1" dirty="0">
                <a:effectLst/>
                <a:latin typeface="Calibri Body"/>
              </a:rPr>
              <a:t>, et al.,</a:t>
            </a:r>
            <a:r>
              <a:rPr lang="en-US" sz="6400" b="1" dirty="0">
                <a:latin typeface="Calibri Body"/>
              </a:rPr>
              <a:t> </a:t>
            </a:r>
            <a:r>
              <a:rPr lang="en-US" sz="6400" b="1" dirty="0">
                <a:effectLst/>
                <a:latin typeface="Calibri Body"/>
              </a:rPr>
              <a:t>Published in Ad Hoc Networks, 2016</a:t>
            </a:r>
            <a:r>
              <a:rPr lang="en-US" sz="6400" b="0" i="1" dirty="0">
                <a:effectLst/>
                <a:latin typeface="Calibri Body"/>
              </a:rPr>
              <a:t>.</a:t>
            </a:r>
            <a:endParaRPr lang="en-US" sz="6400" b="0" i="0" dirty="0">
              <a:effectLst/>
              <a:latin typeface="Calibri Body"/>
            </a:endParaRPr>
          </a:p>
          <a:p>
            <a:pPr marL="457200" lvl="1" indent="0" algn="l">
              <a:buNone/>
            </a:pPr>
            <a:endParaRPr lang="en-US" sz="6400" b="0" i="0" dirty="0">
              <a:effectLst/>
              <a:latin typeface="Calibri Body"/>
            </a:endParaRPr>
          </a:p>
          <a:p>
            <a:pPr marL="457200" lvl="1" indent="0" algn="l">
              <a:buNone/>
            </a:pPr>
            <a:r>
              <a:rPr lang="en-US" sz="6400" b="0" i="0" dirty="0">
                <a:effectLst/>
              </a:rPr>
              <a:t>While not solely focused on driving patterns, this survey covers smartphone-based sensors and data collection techniques that are often used in driving behavior analysis applications.</a:t>
            </a:r>
          </a:p>
          <a:p>
            <a:pPr marL="457200" lvl="1" indent="0" algn="l">
              <a:buNone/>
            </a:pPr>
            <a:endParaRPr lang="en-US" sz="6400" b="0" i="0" dirty="0">
              <a:effectLst/>
            </a:endParaRPr>
          </a:p>
          <a:p>
            <a:pPr marL="0" indent="0" algn="l">
              <a:lnSpc>
                <a:spcPct val="120000"/>
              </a:lnSpc>
              <a:buNone/>
            </a:pPr>
            <a:r>
              <a:rPr lang="en-US" sz="6400" b="1" dirty="0">
                <a:effectLst/>
              </a:rPr>
              <a:t>[8] “Machine learning-based driving behavior analysis for in-vehicle driver assistance”</a:t>
            </a:r>
            <a:r>
              <a:rPr lang="en-US" sz="6400" b="1" dirty="0"/>
              <a:t> by </a:t>
            </a:r>
            <a:r>
              <a:rPr lang="en-US" sz="6400" b="1" dirty="0" err="1">
                <a:effectLst/>
              </a:rPr>
              <a:t>Jingning</a:t>
            </a:r>
            <a:r>
              <a:rPr lang="en-US" sz="6400" b="1" dirty="0">
                <a:effectLst/>
              </a:rPr>
              <a:t> Zhang, et al., Published in IEEE Transactions on Intelligent Transportation Systems, 2011.</a:t>
            </a:r>
          </a:p>
          <a:p>
            <a:pPr marL="457200" lvl="1" indent="0" algn="l">
              <a:buNone/>
            </a:pPr>
            <a:endParaRPr lang="en-US" sz="6400" b="0" i="0" dirty="0">
              <a:effectLst/>
            </a:endParaRPr>
          </a:p>
          <a:p>
            <a:pPr marL="457200" lvl="1" indent="0" algn="l">
              <a:buNone/>
            </a:pPr>
            <a:r>
              <a:rPr lang="en-US" sz="6400" b="0" i="0" dirty="0">
                <a:effectLst/>
              </a:rPr>
              <a:t>This paper explores the use of machine learning algorithms to analyze driving behavior for in-vehicle driver assistance systems, focusing on features like lane deviation and velocity.</a:t>
            </a:r>
          </a:p>
          <a:p>
            <a:pPr marL="457200" lvl="1" indent="0" algn="l">
              <a:buNone/>
            </a:pPr>
            <a:endParaRPr lang="en-US" sz="6400" b="0" i="0" dirty="0">
              <a:effectLst/>
            </a:endParaRPr>
          </a:p>
          <a:p>
            <a:endParaRPr lang="en-IN" dirty="0"/>
          </a:p>
        </p:txBody>
      </p:sp>
    </p:spTree>
    <p:extLst>
      <p:ext uri="{BB962C8B-B14F-4D97-AF65-F5344CB8AC3E}">
        <p14:creationId xmlns:p14="http://schemas.microsoft.com/office/powerpoint/2010/main" val="4254880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388568-189F-49BE-8C34-DB4E5028CBD2}"/>
              </a:ext>
            </a:extLst>
          </p:cNvPr>
          <p:cNvSpPr>
            <a:spLocks noGrp="1"/>
          </p:cNvSpPr>
          <p:nvPr>
            <p:ph idx="1"/>
          </p:nvPr>
        </p:nvSpPr>
        <p:spPr>
          <a:xfrm>
            <a:off x="757238" y="722313"/>
            <a:ext cx="10515600" cy="5552981"/>
          </a:xfrm>
        </p:spPr>
        <p:txBody>
          <a:bodyPr>
            <a:normAutofit fontScale="25000" lnSpcReduction="20000"/>
          </a:bodyPr>
          <a:lstStyle/>
          <a:p>
            <a:pPr marL="0" indent="0" algn="l">
              <a:buNone/>
            </a:pPr>
            <a:r>
              <a:rPr lang="en-US" sz="6400" b="1" i="0" dirty="0">
                <a:effectLst/>
              </a:rPr>
              <a:t>[9] "Driving Style Recognition Using Random Forests" by </a:t>
            </a:r>
            <a:r>
              <a:rPr lang="en-US" sz="6400" b="1" i="0" dirty="0" err="1">
                <a:effectLst/>
              </a:rPr>
              <a:t>Kruize</a:t>
            </a:r>
            <a:r>
              <a:rPr lang="en-US" sz="6400" b="1" i="0" dirty="0">
                <a:effectLst/>
              </a:rPr>
              <a:t>, et al. (2017)</a:t>
            </a:r>
          </a:p>
          <a:p>
            <a:pPr marL="0" indent="0" algn="l">
              <a:buNone/>
            </a:pPr>
            <a:r>
              <a:rPr lang="en-US" sz="6400" b="1" dirty="0"/>
              <a:t>	</a:t>
            </a:r>
            <a:r>
              <a:rPr lang="en-US" sz="6400" i="0" dirty="0">
                <a:effectLst/>
              </a:rPr>
              <a:t>This paper presents an approach to driving style recognition using random forests and discusses its effectiveness.</a:t>
            </a:r>
          </a:p>
          <a:p>
            <a:pPr marL="0" indent="0" algn="l">
              <a:buNone/>
            </a:pPr>
            <a:endParaRPr lang="en-US" sz="6400" b="0" i="0" dirty="0">
              <a:effectLst/>
            </a:endParaRPr>
          </a:p>
          <a:p>
            <a:pPr marL="0" indent="0" algn="l">
              <a:buNone/>
            </a:pPr>
            <a:r>
              <a:rPr lang="en-US" sz="6400" b="1" i="0" dirty="0">
                <a:effectLst/>
              </a:rPr>
              <a:t>[10] "A Survey on Driving Style Analysis" by </a:t>
            </a:r>
            <a:r>
              <a:rPr lang="en-US" sz="6400" b="1" i="0" dirty="0" err="1">
                <a:effectLst/>
              </a:rPr>
              <a:t>Montanari</a:t>
            </a:r>
            <a:r>
              <a:rPr lang="en-US" sz="6400" b="1" i="0" dirty="0">
                <a:effectLst/>
              </a:rPr>
              <a:t>, et al. (2018)</a:t>
            </a:r>
          </a:p>
          <a:p>
            <a:pPr marL="0" indent="0" algn="l">
              <a:buNone/>
            </a:pPr>
            <a:r>
              <a:rPr lang="en-US" sz="6400" dirty="0"/>
              <a:t>	</a:t>
            </a:r>
            <a:r>
              <a:rPr lang="en-US" sz="6400" b="0" i="0" dirty="0">
                <a:effectLst/>
              </a:rPr>
              <a:t>This paper focuses on driving style analysis and discusses the various machine learning 	algorithms used for 	classifying driving styles.</a:t>
            </a:r>
          </a:p>
          <a:p>
            <a:pPr marL="0" indent="0" algn="l">
              <a:buNone/>
            </a:pPr>
            <a:endParaRPr lang="en-US" sz="6400" b="0" i="0" dirty="0">
              <a:effectLst/>
            </a:endParaRPr>
          </a:p>
          <a:p>
            <a:pPr marL="0" indent="0" algn="l">
              <a:buNone/>
            </a:pPr>
            <a:r>
              <a:rPr lang="en-US" sz="6400" b="1" i="0" dirty="0">
                <a:effectLst/>
              </a:rPr>
              <a:t>[11] "A Review of Driving Style Recognition Systems" by Ayub, et al. (2018)</a:t>
            </a:r>
          </a:p>
          <a:p>
            <a:pPr marL="0" indent="0" algn="l">
              <a:buNone/>
            </a:pPr>
            <a:r>
              <a:rPr lang="en-US" sz="6400" b="0" i="0" dirty="0">
                <a:effectLst/>
              </a:rPr>
              <a:t>	This review summarizes the state of the art in driving style recognition and discusses challenges 	and future 	directions.</a:t>
            </a:r>
          </a:p>
          <a:p>
            <a:pPr marL="0" indent="0" algn="l">
              <a:buNone/>
            </a:pPr>
            <a:endParaRPr lang="en-US" sz="6400" b="0" i="0" dirty="0">
              <a:effectLst/>
            </a:endParaRPr>
          </a:p>
          <a:p>
            <a:pPr marL="0" indent="0" algn="l">
              <a:lnSpc>
                <a:spcPct val="120000"/>
              </a:lnSpc>
              <a:buNone/>
            </a:pPr>
            <a:r>
              <a:rPr lang="en-US" sz="6400" b="1" i="0" dirty="0">
                <a:effectLst/>
              </a:rPr>
              <a:t>[12] "Driver Behavior Profiling: An Investigation via Classification Algorithms and Evaluation Metrics" by </a:t>
            </a:r>
            <a:r>
              <a:rPr lang="en-US" sz="6400" b="1" i="0" dirty="0" err="1">
                <a:effectLst/>
              </a:rPr>
              <a:t>Kezunovic</a:t>
            </a:r>
            <a:r>
              <a:rPr lang="en-US" sz="6400" b="1" i="0" dirty="0">
                <a:effectLst/>
              </a:rPr>
              <a:t>, et al. (2019)</a:t>
            </a:r>
          </a:p>
          <a:p>
            <a:pPr marL="0" indent="0" algn="l">
              <a:buNone/>
            </a:pPr>
            <a:r>
              <a:rPr lang="en-US" sz="6400" dirty="0"/>
              <a:t>	</a:t>
            </a:r>
            <a:r>
              <a:rPr lang="en-US" sz="6400" b="0" i="0" dirty="0">
                <a:effectLst/>
              </a:rPr>
              <a:t>This study explores the use of classification algorithms for driver behavior profiling and evaluates their 	performance using various metrics.</a:t>
            </a:r>
          </a:p>
          <a:p>
            <a:pPr marL="0" indent="0" algn="l">
              <a:buNone/>
            </a:pPr>
            <a:endParaRPr lang="en-US" sz="6400" dirty="0"/>
          </a:p>
          <a:p>
            <a:pPr marL="0" indent="0" algn="l">
              <a:buNone/>
            </a:pPr>
            <a:r>
              <a:rPr lang="en-US" sz="6400" b="1" i="0" dirty="0">
                <a:effectLst/>
              </a:rPr>
              <a:t>[13]  "Driver Behavior Analysis for Safety" by Gao, Shang, and Cao (2017)</a:t>
            </a:r>
          </a:p>
          <a:p>
            <a:pPr marL="0" indent="0" algn="l">
              <a:buNone/>
            </a:pPr>
            <a:r>
              <a:rPr lang="en-US" sz="6400" b="1" dirty="0"/>
              <a:t>	</a:t>
            </a:r>
            <a:r>
              <a:rPr lang="en-US" sz="6400" b="0" i="0" dirty="0">
                <a:effectLst/>
              </a:rPr>
              <a:t>This comprehensive survey provides an overview of various approaches to driver behavior analysis, 	including data sources, feature extraction, and modeling techniques.</a:t>
            </a:r>
          </a:p>
          <a:p>
            <a:pPr marL="0" indent="0">
              <a:buNone/>
            </a:pPr>
            <a:endParaRPr lang="en-IN" dirty="0"/>
          </a:p>
        </p:txBody>
      </p:sp>
    </p:spTree>
    <p:extLst>
      <p:ext uri="{BB962C8B-B14F-4D97-AF65-F5344CB8AC3E}">
        <p14:creationId xmlns:p14="http://schemas.microsoft.com/office/powerpoint/2010/main" val="2745124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D358A-1D21-4B5E-AAC3-F432475C7AF8}"/>
              </a:ext>
            </a:extLst>
          </p:cNvPr>
          <p:cNvSpPr>
            <a:spLocks noGrp="1"/>
          </p:cNvSpPr>
          <p:nvPr>
            <p:ph type="title"/>
          </p:nvPr>
        </p:nvSpPr>
        <p:spPr>
          <a:xfrm>
            <a:off x="838199" y="427269"/>
            <a:ext cx="9862351" cy="1073057"/>
          </a:xfrm>
        </p:spPr>
        <p:txBody>
          <a:bodyPr>
            <a:normAutofit/>
          </a:bodyPr>
          <a:lstStyle/>
          <a:p>
            <a:pPr marL="571500" indent="-571500">
              <a:buFont typeface="Wingdings" panose="05000000000000000000" pitchFamily="2" charset="2"/>
              <a:buChar char="q"/>
            </a:pPr>
            <a:r>
              <a:rPr lang="en-US" sz="3200" b="1" dirty="0"/>
              <a:t>Objective</a:t>
            </a:r>
          </a:p>
        </p:txBody>
      </p:sp>
      <p:sp>
        <p:nvSpPr>
          <p:cNvPr id="3" name="Content Placeholder 2">
            <a:extLst>
              <a:ext uri="{FF2B5EF4-FFF2-40B4-BE49-F238E27FC236}">
                <a16:creationId xmlns:a16="http://schemas.microsoft.com/office/drawing/2014/main" id="{E6609216-50D4-4385-84E0-ABAC4385E51D}"/>
              </a:ext>
            </a:extLst>
          </p:cNvPr>
          <p:cNvSpPr>
            <a:spLocks noGrp="1"/>
          </p:cNvSpPr>
          <p:nvPr>
            <p:ph idx="1"/>
          </p:nvPr>
        </p:nvSpPr>
        <p:spPr>
          <a:xfrm>
            <a:off x="838199" y="1597025"/>
            <a:ext cx="8690811" cy="4351338"/>
          </a:xfrm>
        </p:spPr>
        <p:txBody>
          <a:bodyPr>
            <a:normAutofit lnSpcReduction="10000"/>
          </a:bodyPr>
          <a:lstStyle/>
          <a:p>
            <a:pPr>
              <a:lnSpc>
                <a:spcPct val="100000"/>
              </a:lnSpc>
              <a:buFont typeface="Wingdings" panose="05000000000000000000" pitchFamily="2" charset="2"/>
              <a:buChar char="§"/>
            </a:pPr>
            <a:r>
              <a:rPr lang="en-US" sz="2400" dirty="0"/>
              <a:t>It can </a:t>
            </a:r>
            <a:r>
              <a:rPr lang="en-US" sz="2400" b="1" dirty="0"/>
              <a:t>analyze various inputs </a:t>
            </a:r>
            <a:r>
              <a:rPr lang="en-US" sz="2400" dirty="0"/>
              <a:t>such as </a:t>
            </a:r>
            <a:r>
              <a:rPr lang="en-US" sz="2400" b="1" dirty="0"/>
              <a:t>vehicle speed, acceleration, steering behavior</a:t>
            </a:r>
            <a:r>
              <a:rPr lang="en-US" sz="2400" dirty="0"/>
              <a:t>, and other driving-related data to accurately detect and </a:t>
            </a:r>
            <a:r>
              <a:rPr lang="en-US" sz="2400" b="1" dirty="0"/>
              <a:t>classify a driver's driving pattern.  </a:t>
            </a:r>
          </a:p>
          <a:p>
            <a:pPr marL="0" indent="0">
              <a:lnSpc>
                <a:spcPct val="100000"/>
              </a:lnSpc>
              <a:buNone/>
            </a:pPr>
            <a:endParaRPr lang="en-US" sz="2400" b="1" dirty="0"/>
          </a:p>
          <a:p>
            <a:pPr>
              <a:lnSpc>
                <a:spcPct val="100000"/>
              </a:lnSpc>
              <a:buFont typeface="Wingdings" panose="05000000000000000000" pitchFamily="2" charset="2"/>
              <a:buChar char="§"/>
            </a:pPr>
            <a:r>
              <a:rPr lang="en-US" sz="2400" dirty="0"/>
              <a:t>This could include identifying </a:t>
            </a:r>
            <a:r>
              <a:rPr lang="en-US" sz="2400" b="1" dirty="0"/>
              <a:t>aggressive driving, distracted driving, smooth driving and other driving behaviors.</a:t>
            </a:r>
          </a:p>
          <a:p>
            <a:pPr marL="0" indent="0">
              <a:lnSpc>
                <a:spcPct val="100000"/>
              </a:lnSpc>
              <a:buNone/>
            </a:pPr>
            <a:endParaRPr lang="en-US" sz="2400" b="1" dirty="0"/>
          </a:p>
          <a:p>
            <a:pPr>
              <a:lnSpc>
                <a:spcPct val="100000"/>
              </a:lnSpc>
              <a:buFont typeface="Wingdings" panose="05000000000000000000" pitchFamily="2" charset="2"/>
              <a:buChar char="§"/>
            </a:pPr>
            <a:r>
              <a:rPr lang="en-US" sz="2400" dirty="0"/>
              <a:t>By leveraging </a:t>
            </a:r>
            <a:r>
              <a:rPr lang="en-US" sz="2400" b="1" dirty="0"/>
              <a:t>machine learning algorithms</a:t>
            </a:r>
            <a:r>
              <a:rPr lang="en-US" sz="2400" dirty="0"/>
              <a:t>, the project aims to </a:t>
            </a:r>
            <a:r>
              <a:rPr lang="en-US" sz="2400" b="1" dirty="0"/>
              <a:t>enhance driver safety</a:t>
            </a:r>
            <a:r>
              <a:rPr lang="en-US" sz="2400" dirty="0"/>
              <a:t>, provide insights into driving behavior, and potentially contribute to the development of driver assistance systems or driver monitoring technologies.</a:t>
            </a:r>
          </a:p>
        </p:txBody>
      </p:sp>
      <p:pic>
        <p:nvPicPr>
          <p:cNvPr id="1026" name="Picture 2" descr="Driver Icon - Free PNG &amp; SVG 48705 - Noun Project">
            <a:extLst>
              <a:ext uri="{FF2B5EF4-FFF2-40B4-BE49-F238E27FC236}">
                <a16:creationId xmlns:a16="http://schemas.microsoft.com/office/drawing/2014/main" id="{23EA400A-790D-AFE8-527E-00039454E2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3937" y="242896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river Behavior Monitoring | Albert IQ | Mike Albert">
            <a:extLst>
              <a:ext uri="{FF2B5EF4-FFF2-40B4-BE49-F238E27FC236}">
                <a16:creationId xmlns:a16="http://schemas.microsoft.com/office/drawing/2014/main" id="{8FE155DA-D14F-7814-1214-31985EC71E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4874" y="4578659"/>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elematics Edition - Datalive">
            <a:extLst>
              <a:ext uri="{FF2B5EF4-FFF2-40B4-BE49-F238E27FC236}">
                <a16:creationId xmlns:a16="http://schemas.microsoft.com/office/drawing/2014/main" id="{040677EC-B833-3DFD-2113-6F7A584B84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4297" y="136216"/>
            <a:ext cx="2001699" cy="2001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646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112C5-18F0-40E0-9532-5BDCADA956B4}"/>
              </a:ext>
            </a:extLst>
          </p:cNvPr>
          <p:cNvSpPr>
            <a:spLocks noGrp="1"/>
          </p:cNvSpPr>
          <p:nvPr>
            <p:ph type="title"/>
          </p:nvPr>
        </p:nvSpPr>
        <p:spPr>
          <a:xfrm>
            <a:off x="838200" y="448322"/>
            <a:ext cx="10515600" cy="611418"/>
          </a:xfrm>
        </p:spPr>
        <p:txBody>
          <a:bodyPr>
            <a:noAutofit/>
          </a:bodyPr>
          <a:lstStyle/>
          <a:p>
            <a:pPr marL="571500" indent="-571500">
              <a:buFont typeface="Wingdings" panose="05000000000000000000" pitchFamily="2" charset="2"/>
              <a:buChar char="Ø"/>
            </a:pPr>
            <a:r>
              <a:rPr lang="en-US" sz="3600" b="1" dirty="0"/>
              <a:t>Work Flow Diagram</a:t>
            </a:r>
          </a:p>
        </p:txBody>
      </p:sp>
      <p:pic>
        <p:nvPicPr>
          <p:cNvPr id="7" name="Content Placeholder 6">
            <a:extLst>
              <a:ext uri="{FF2B5EF4-FFF2-40B4-BE49-F238E27FC236}">
                <a16:creationId xmlns:a16="http://schemas.microsoft.com/office/drawing/2014/main" id="{CDAE02F4-A24D-486E-8B5E-DCC384D981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4101" y="1520289"/>
            <a:ext cx="9303798" cy="4674481"/>
          </a:xfrm>
        </p:spPr>
      </p:pic>
    </p:spTree>
    <p:extLst>
      <p:ext uri="{BB962C8B-B14F-4D97-AF65-F5344CB8AC3E}">
        <p14:creationId xmlns:p14="http://schemas.microsoft.com/office/powerpoint/2010/main" val="1676283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ADB7BD-09D9-47D2-8D86-6642D2D55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435" y="314766"/>
            <a:ext cx="6667129" cy="6174679"/>
          </a:xfrm>
          <a:prstGeom prst="rect">
            <a:avLst/>
          </a:prstGeom>
        </p:spPr>
      </p:pic>
    </p:spTree>
    <p:extLst>
      <p:ext uri="{BB962C8B-B14F-4D97-AF65-F5344CB8AC3E}">
        <p14:creationId xmlns:p14="http://schemas.microsoft.com/office/powerpoint/2010/main" val="1729269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10BA-0DDA-4147-96FC-0888799CF438}"/>
              </a:ext>
            </a:extLst>
          </p:cNvPr>
          <p:cNvSpPr>
            <a:spLocks noGrp="1"/>
          </p:cNvSpPr>
          <p:nvPr>
            <p:ph type="title"/>
          </p:nvPr>
        </p:nvSpPr>
        <p:spPr/>
        <p:txBody>
          <a:bodyPr>
            <a:normAutofit/>
          </a:bodyPr>
          <a:lstStyle/>
          <a:p>
            <a:pPr marL="571500" indent="-571500">
              <a:buFont typeface="Wingdings" panose="05000000000000000000" pitchFamily="2" charset="2"/>
              <a:buChar char="Ø"/>
            </a:pPr>
            <a:r>
              <a:rPr lang="en-US" sz="3600" b="1" dirty="0"/>
              <a:t>Algorithms</a:t>
            </a:r>
            <a:r>
              <a:rPr lang="en-US" sz="3600" dirty="0"/>
              <a:t> </a:t>
            </a:r>
          </a:p>
        </p:txBody>
      </p:sp>
      <p:sp>
        <p:nvSpPr>
          <p:cNvPr id="3" name="Content Placeholder 2">
            <a:extLst>
              <a:ext uri="{FF2B5EF4-FFF2-40B4-BE49-F238E27FC236}">
                <a16:creationId xmlns:a16="http://schemas.microsoft.com/office/drawing/2014/main" id="{2C78F818-480F-4367-9403-C1A22F95BF81}"/>
              </a:ext>
            </a:extLst>
          </p:cNvPr>
          <p:cNvSpPr>
            <a:spLocks noGrp="1"/>
          </p:cNvSpPr>
          <p:nvPr>
            <p:ph idx="1"/>
          </p:nvPr>
        </p:nvSpPr>
        <p:spPr>
          <a:xfrm>
            <a:off x="474215" y="1530633"/>
            <a:ext cx="10515600" cy="2160448"/>
          </a:xfrm>
        </p:spPr>
        <p:txBody>
          <a:bodyPr>
            <a:normAutofit/>
          </a:bodyPr>
          <a:lstStyle/>
          <a:p>
            <a:pPr marL="914400" lvl="2" indent="0">
              <a:buNone/>
            </a:pPr>
            <a:endParaRPr lang="en-US" b="1" dirty="0"/>
          </a:p>
          <a:p>
            <a:pPr marL="914400" lvl="2" indent="0">
              <a:buNone/>
            </a:pPr>
            <a:endParaRPr lang="en-US" b="1" dirty="0"/>
          </a:p>
        </p:txBody>
      </p:sp>
      <p:sp>
        <p:nvSpPr>
          <p:cNvPr id="6" name="TextBox 5">
            <a:extLst>
              <a:ext uri="{FF2B5EF4-FFF2-40B4-BE49-F238E27FC236}">
                <a16:creationId xmlns:a16="http://schemas.microsoft.com/office/drawing/2014/main" id="{58C9677D-6C84-48C9-A7DB-DB46D85B3054}"/>
              </a:ext>
            </a:extLst>
          </p:cNvPr>
          <p:cNvSpPr txBox="1"/>
          <p:nvPr/>
        </p:nvSpPr>
        <p:spPr>
          <a:xfrm>
            <a:off x="935855" y="1626312"/>
            <a:ext cx="10515600" cy="2739211"/>
          </a:xfrm>
          <a:prstGeom prst="rect">
            <a:avLst/>
          </a:prstGeom>
          <a:noFill/>
        </p:spPr>
        <p:txBody>
          <a:bodyPr wrap="square" rtlCol="0">
            <a:spAutoFit/>
          </a:bodyPr>
          <a:lstStyle/>
          <a:p>
            <a:pPr marL="285750" indent="-285750">
              <a:buFont typeface="Arial" panose="020B0604020202020204" pitchFamily="34" charset="0"/>
              <a:buChar char="•"/>
            </a:pPr>
            <a:r>
              <a:rPr lang="en-US" dirty="0"/>
              <a:t> </a:t>
            </a:r>
            <a:r>
              <a:rPr lang="en-US" sz="2400" dirty="0"/>
              <a:t>Analyzing axial movements with a speed –</a:t>
            </a:r>
          </a:p>
          <a:p>
            <a:pPr marL="742950" lvl="1" indent="-285750">
              <a:buFont typeface="Arial" panose="020B0604020202020204" pitchFamily="34" charset="0"/>
              <a:buChar char="•"/>
            </a:pPr>
            <a:r>
              <a:rPr lang="en-US" sz="2000" dirty="0"/>
              <a:t>Components required </a:t>
            </a:r>
          </a:p>
          <a:p>
            <a:pPr marL="1200150" lvl="2" indent="-285750">
              <a:buFont typeface="Arial" panose="020B0604020202020204" pitchFamily="34" charset="0"/>
              <a:buChar char="•"/>
            </a:pPr>
            <a:r>
              <a:rPr lang="en-US" b="1" dirty="0"/>
              <a:t>ESP-8266</a:t>
            </a:r>
          </a:p>
          <a:p>
            <a:pPr marL="1200150" lvl="2" indent="-285750">
              <a:buFont typeface="Arial" panose="020B0604020202020204" pitchFamily="34" charset="0"/>
              <a:buChar char="•"/>
            </a:pPr>
            <a:r>
              <a:rPr lang="en-US" b="1" dirty="0"/>
              <a:t>ADXL 345</a:t>
            </a:r>
          </a:p>
          <a:p>
            <a:pPr marL="1200150" lvl="2" indent="-285750">
              <a:buFont typeface="Arial" panose="020B0604020202020204" pitchFamily="34" charset="0"/>
              <a:buChar char="•"/>
            </a:pPr>
            <a:r>
              <a:rPr lang="en-US" b="1" dirty="0"/>
              <a:t>GPS NEO-6M</a:t>
            </a:r>
          </a:p>
          <a:p>
            <a:pPr marL="1200150" lvl="2" indent="-285750">
              <a:buFont typeface="Arial" panose="020B0604020202020204" pitchFamily="34" charset="0"/>
              <a:buChar char="•"/>
            </a:pPr>
            <a:r>
              <a:rPr lang="en-US" b="1" dirty="0"/>
              <a:t>SIM800L V2.0 5V Wireless GSM</a:t>
            </a:r>
            <a:endParaRPr lang="en-US" dirty="0"/>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endParaRPr lang="en-US" sz="2000" dirty="0"/>
          </a:p>
          <a:p>
            <a:pPr marL="742950" lvl="1"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321FFBB3-7217-489D-BDC8-AEDD9C382E68}"/>
              </a:ext>
            </a:extLst>
          </p:cNvPr>
          <p:cNvPicPr>
            <a:picLocks noChangeAspect="1"/>
          </p:cNvPicPr>
          <p:nvPr/>
        </p:nvPicPr>
        <p:blipFill>
          <a:blip r:embed="rId2"/>
          <a:stretch>
            <a:fillRect/>
          </a:stretch>
        </p:blipFill>
        <p:spPr>
          <a:xfrm>
            <a:off x="7539451" y="1554022"/>
            <a:ext cx="2575451" cy="2273725"/>
          </a:xfrm>
          <a:prstGeom prst="rect">
            <a:avLst/>
          </a:prstGeom>
          <a:ln>
            <a:solidFill>
              <a:schemeClr val="tx1"/>
            </a:solidFill>
          </a:ln>
        </p:spPr>
      </p:pic>
      <p:pic>
        <p:nvPicPr>
          <p:cNvPr id="4" name="Picture 3">
            <a:extLst>
              <a:ext uri="{FF2B5EF4-FFF2-40B4-BE49-F238E27FC236}">
                <a16:creationId xmlns:a16="http://schemas.microsoft.com/office/drawing/2014/main" id="{066858F6-6634-4240-A5BC-D99387B22584}"/>
              </a:ext>
            </a:extLst>
          </p:cNvPr>
          <p:cNvPicPr>
            <a:picLocks noChangeAspect="1"/>
          </p:cNvPicPr>
          <p:nvPr/>
        </p:nvPicPr>
        <p:blipFill>
          <a:blip r:embed="rId3"/>
          <a:stretch>
            <a:fillRect/>
          </a:stretch>
        </p:blipFill>
        <p:spPr>
          <a:xfrm>
            <a:off x="935855" y="4047283"/>
            <a:ext cx="2919968" cy="2368809"/>
          </a:xfrm>
          <a:prstGeom prst="rect">
            <a:avLst/>
          </a:prstGeom>
        </p:spPr>
      </p:pic>
      <p:sp>
        <p:nvSpPr>
          <p:cNvPr id="5" name="TextBox 4">
            <a:extLst>
              <a:ext uri="{FF2B5EF4-FFF2-40B4-BE49-F238E27FC236}">
                <a16:creationId xmlns:a16="http://schemas.microsoft.com/office/drawing/2014/main" id="{24A8403C-CB8D-40A1-BF45-B99AED4B07A0}"/>
              </a:ext>
            </a:extLst>
          </p:cNvPr>
          <p:cNvSpPr txBox="1"/>
          <p:nvPr/>
        </p:nvSpPr>
        <p:spPr>
          <a:xfrm>
            <a:off x="4350059" y="4565714"/>
            <a:ext cx="7252318" cy="1046440"/>
          </a:xfrm>
          <a:prstGeom prst="rect">
            <a:avLst/>
          </a:prstGeom>
          <a:noFill/>
        </p:spPr>
        <p:txBody>
          <a:bodyPr wrap="square" rtlCol="0">
            <a:spAutoFit/>
          </a:bodyPr>
          <a:lstStyle/>
          <a:p>
            <a:pPr marL="285750" indent="-285750">
              <a:buFont typeface="Arial" panose="020B0604020202020204" pitchFamily="34" charset="0"/>
              <a:buChar char="•"/>
            </a:pPr>
            <a:r>
              <a:rPr lang="en-US" sz="2400" dirty="0"/>
              <a:t>Support Vector Machine (SVM) </a:t>
            </a:r>
          </a:p>
          <a:p>
            <a:pPr marL="742950" lvl="1" indent="-285750">
              <a:buFont typeface="Arial" panose="020B0604020202020204" pitchFamily="34" charset="0"/>
              <a:buChar char="•"/>
            </a:pPr>
            <a:r>
              <a:rPr lang="en-US" sz="2000" dirty="0"/>
              <a:t>Features</a:t>
            </a:r>
          </a:p>
          <a:p>
            <a:pPr marL="1200150" lvl="2" indent="-285750">
              <a:buFont typeface="Arial" panose="020B0604020202020204" pitchFamily="34" charset="0"/>
              <a:buChar char="•"/>
            </a:pPr>
            <a:r>
              <a:rPr lang="en-US" b="1" dirty="0"/>
              <a:t>both classification and regression tasks</a:t>
            </a:r>
            <a:r>
              <a:rPr lang="en-US" dirty="0"/>
              <a:t>.</a:t>
            </a:r>
          </a:p>
        </p:txBody>
      </p:sp>
    </p:spTree>
    <p:extLst>
      <p:ext uri="{BB962C8B-B14F-4D97-AF65-F5344CB8AC3E}">
        <p14:creationId xmlns:p14="http://schemas.microsoft.com/office/powerpoint/2010/main" val="1109343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CF4DC2009930A4888E1A1969D1A2F6E" ma:contentTypeVersion="7" ma:contentTypeDescription="Create a new document." ma:contentTypeScope="" ma:versionID="1203118c5e4d350cc75272115137fd01">
  <xsd:schema xmlns:xsd="http://www.w3.org/2001/XMLSchema" xmlns:xs="http://www.w3.org/2001/XMLSchema" xmlns:p="http://schemas.microsoft.com/office/2006/metadata/properties" xmlns:ns3="66db54f5-c78a-4470-aca8-295d3553531b" targetNamespace="http://schemas.microsoft.com/office/2006/metadata/properties" ma:root="true" ma:fieldsID="781931a45bee0c585ecddb00ae0d1f4e" ns3:_="">
    <xsd:import namespace="66db54f5-c78a-4470-aca8-295d3553531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db54f5-c78a-4470-aca8-295d355353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724494-8F5B-4E83-822F-176E03952485}">
  <ds:schemaRefs>
    <ds:schemaRef ds:uri="66db54f5-c78a-4470-aca8-295d3553531b"/>
    <ds:schemaRef ds:uri="http://schemas.openxmlformats.org/package/2006/metadata/core-properties"/>
    <ds:schemaRef ds:uri="http://schemas.microsoft.com/office/2006/metadata/properties"/>
    <ds:schemaRef ds:uri="http://purl.org/dc/dcmitype/"/>
    <ds:schemaRef ds:uri="http://www.w3.org/XML/1998/namespace"/>
    <ds:schemaRef ds:uri="http://schemas.microsoft.com/office/2006/documentManagement/types"/>
    <ds:schemaRef ds:uri="http://schemas.microsoft.com/office/infopath/2007/PartnerControls"/>
    <ds:schemaRef ds:uri="http://purl.org/dc/terms/"/>
    <ds:schemaRef ds:uri="http://purl.org/dc/elements/1.1/"/>
  </ds:schemaRefs>
</ds:datastoreItem>
</file>

<file path=customXml/itemProps2.xml><?xml version="1.0" encoding="utf-8"?>
<ds:datastoreItem xmlns:ds="http://schemas.openxmlformats.org/officeDocument/2006/customXml" ds:itemID="{3D0C30F1-06AD-4F6E-9BC7-7B7E7A3BC1ED}">
  <ds:schemaRefs>
    <ds:schemaRef ds:uri="http://schemas.microsoft.com/sharepoint/v3/contenttype/forms"/>
  </ds:schemaRefs>
</ds:datastoreItem>
</file>

<file path=customXml/itemProps3.xml><?xml version="1.0" encoding="utf-8"?>
<ds:datastoreItem xmlns:ds="http://schemas.openxmlformats.org/officeDocument/2006/customXml" ds:itemID="{874830A1-FFBF-4F88-B953-D1122B36BA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db54f5-c78a-4470-aca8-295d355353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597</TotalTime>
  <Words>1383</Words>
  <Application>Microsoft Office PowerPoint</Application>
  <PresentationFormat>Widescreen</PresentationFormat>
  <Paragraphs>112</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Body</vt:lpstr>
      <vt:lpstr>Calibri Light</vt:lpstr>
      <vt:lpstr>Lato</vt:lpstr>
      <vt:lpstr>Raleway</vt:lpstr>
      <vt:lpstr>Times New Roman</vt:lpstr>
      <vt:lpstr>Wingdings</vt:lpstr>
      <vt:lpstr>Office Theme</vt:lpstr>
      <vt:lpstr>Project proposal Meet-2</vt:lpstr>
      <vt:lpstr>Introduction</vt:lpstr>
      <vt:lpstr>LITERATURE SURVEY</vt:lpstr>
      <vt:lpstr>PowerPoint Presentation</vt:lpstr>
      <vt:lpstr>PowerPoint Presentation</vt:lpstr>
      <vt:lpstr>Objective</vt:lpstr>
      <vt:lpstr>Work Flow Diagram</vt:lpstr>
      <vt:lpstr>PowerPoint Presentation</vt:lpstr>
      <vt:lpstr>Algorithms </vt:lpstr>
      <vt:lpstr>Hardware Used</vt:lpstr>
      <vt:lpstr>Software Requirement</vt:lpstr>
      <vt:lpstr>Execution of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Meet-1</dc:title>
  <dc:creator>Deep jadhav</dc:creator>
  <cp:lastModifiedBy>Deep Jadhav</cp:lastModifiedBy>
  <cp:revision>33</cp:revision>
  <dcterms:created xsi:type="dcterms:W3CDTF">2023-08-26T05:52:53Z</dcterms:created>
  <dcterms:modified xsi:type="dcterms:W3CDTF">2023-09-20T04:14:07Z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0x010100DCF4DC2009930A4888E1A1969D1A2F6E</vt:lpwstr>
  </property>
</Properties>
</file>