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ITC Avant Garde Gothic" panose="020B0604020202020204" charset="0"/>
      <p:regular r:id="rId9"/>
    </p:embeddedFont>
    <p:embeddedFont>
      <p:font typeface="TT Fors" panose="020B0604020202020204" charset="0"/>
      <p:regular r:id="rId10"/>
    </p:embeddedFont>
    <p:embeddedFont>
      <p:font typeface="TT Fors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991B29-2E73-44D2-9CA9-5AE9B661E86B}" v="1" dt="2025-10-12T09:35:10.1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115"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A1F44"/>
        </a:solidFill>
        <a:effectLst/>
      </p:bgPr>
    </p:bg>
    <p:spTree>
      <p:nvGrpSpPr>
        <p:cNvPr id="1" name=""/>
        <p:cNvGrpSpPr/>
        <p:nvPr/>
      </p:nvGrpSpPr>
      <p:grpSpPr>
        <a:xfrm>
          <a:off x="0" y="0"/>
          <a:ext cx="0" cy="0"/>
          <a:chOff x="0" y="0"/>
          <a:chExt cx="0" cy="0"/>
        </a:xfrm>
      </p:grpSpPr>
      <p:grpSp>
        <p:nvGrpSpPr>
          <p:cNvPr id="2" name="Group 2"/>
          <p:cNvGrpSpPr/>
          <p:nvPr/>
        </p:nvGrpSpPr>
        <p:grpSpPr>
          <a:xfrm>
            <a:off x="11868150" y="0"/>
            <a:ext cx="6419850" cy="10287000"/>
            <a:chOff x="0" y="0"/>
            <a:chExt cx="994603" cy="1593725"/>
          </a:xfrm>
        </p:grpSpPr>
        <p:sp>
          <p:nvSpPr>
            <p:cNvPr id="3" name="Freeform 3"/>
            <p:cNvSpPr/>
            <p:nvPr/>
          </p:nvSpPr>
          <p:spPr>
            <a:xfrm>
              <a:off x="0" y="0"/>
              <a:ext cx="994603" cy="1593725"/>
            </a:xfrm>
            <a:custGeom>
              <a:avLst/>
              <a:gdLst/>
              <a:ahLst/>
              <a:cxnLst/>
              <a:rect l="l" t="t" r="r" b="b"/>
              <a:pathLst>
                <a:path w="994603" h="1593725">
                  <a:moveTo>
                    <a:pt x="0" y="0"/>
                  </a:moveTo>
                  <a:lnTo>
                    <a:pt x="994603" y="0"/>
                  </a:lnTo>
                  <a:lnTo>
                    <a:pt x="994603" y="1593725"/>
                  </a:lnTo>
                  <a:lnTo>
                    <a:pt x="0" y="1593725"/>
                  </a:lnTo>
                  <a:close/>
                </a:path>
              </a:pathLst>
            </a:custGeom>
            <a:blipFill>
              <a:blip r:embed="rId2"/>
              <a:stretch>
                <a:fillRect t="-126" b="-126"/>
              </a:stretch>
            </a:blipFill>
          </p:spPr>
          <p:txBody>
            <a:bodyPr/>
            <a:lstStyle/>
            <a:p>
              <a:endParaRPr lang="en-US"/>
            </a:p>
          </p:txBody>
        </p:sp>
      </p:grpSp>
      <p:sp>
        <p:nvSpPr>
          <p:cNvPr id="5" name="TextBox 5"/>
          <p:cNvSpPr txBox="1"/>
          <p:nvPr/>
        </p:nvSpPr>
        <p:spPr>
          <a:xfrm>
            <a:off x="381000" y="800100"/>
            <a:ext cx="9763125" cy="2794793"/>
          </a:xfrm>
          <a:prstGeom prst="rect">
            <a:avLst/>
          </a:prstGeom>
        </p:spPr>
        <p:txBody>
          <a:bodyPr lIns="0" tIns="0" rIns="0" bIns="0" rtlCol="0" anchor="t">
            <a:spAutoFit/>
          </a:bodyPr>
          <a:lstStyle/>
          <a:p>
            <a:pPr marL="0" lvl="0" indent="0" algn="l">
              <a:lnSpc>
                <a:spcPts val="9999"/>
              </a:lnSpc>
            </a:pPr>
            <a:r>
              <a:rPr lang="en-US" sz="9999" spc="-299" dirty="0">
                <a:solidFill>
                  <a:srgbClr val="FFFFFF"/>
                </a:solidFill>
                <a:latin typeface="ITC Avant Garde Gothic"/>
                <a:ea typeface="ITC Avant Garde Gothic"/>
                <a:cs typeface="ITC Avant Garde Gothic"/>
                <a:sym typeface="ITC Avant Garde Gothic"/>
              </a:rPr>
              <a:t>Stock Market Forecasting</a:t>
            </a:r>
          </a:p>
        </p:txBody>
      </p:sp>
      <p:grpSp>
        <p:nvGrpSpPr>
          <p:cNvPr id="8" name="Group 8"/>
          <p:cNvGrpSpPr/>
          <p:nvPr/>
        </p:nvGrpSpPr>
        <p:grpSpPr>
          <a:xfrm>
            <a:off x="9444829" y="7829550"/>
            <a:ext cx="4846643" cy="1791955"/>
            <a:chOff x="0" y="0"/>
            <a:chExt cx="6462190" cy="2389273"/>
          </a:xfrm>
        </p:grpSpPr>
        <p:sp>
          <p:nvSpPr>
            <p:cNvPr id="9" name="Freeform 9"/>
            <p:cNvSpPr/>
            <p:nvPr/>
          </p:nvSpPr>
          <p:spPr>
            <a:xfrm>
              <a:off x="0" y="0"/>
              <a:ext cx="2389273" cy="2389273"/>
            </a:xfrm>
            <a:custGeom>
              <a:avLst/>
              <a:gdLst/>
              <a:ahLst/>
              <a:cxnLst/>
              <a:rect l="l" t="t" r="r" b="b"/>
              <a:pathLst>
                <a:path w="2389273" h="2389273">
                  <a:moveTo>
                    <a:pt x="0" y="0"/>
                  </a:moveTo>
                  <a:lnTo>
                    <a:pt x="2389273" y="0"/>
                  </a:lnTo>
                  <a:lnTo>
                    <a:pt x="2389273" y="2389273"/>
                  </a:lnTo>
                  <a:lnTo>
                    <a:pt x="0" y="238927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a:off x="2036459" y="0"/>
              <a:ext cx="2389273" cy="2389273"/>
            </a:xfrm>
            <a:custGeom>
              <a:avLst/>
              <a:gdLst/>
              <a:ahLst/>
              <a:cxnLst/>
              <a:rect l="l" t="t" r="r" b="b"/>
              <a:pathLst>
                <a:path w="2389273" h="2389273">
                  <a:moveTo>
                    <a:pt x="0" y="0"/>
                  </a:moveTo>
                  <a:lnTo>
                    <a:pt x="2389273" y="0"/>
                  </a:lnTo>
                  <a:lnTo>
                    <a:pt x="2389273" y="2389273"/>
                  </a:lnTo>
                  <a:lnTo>
                    <a:pt x="0" y="238927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p:cNvSpPr/>
            <p:nvPr/>
          </p:nvSpPr>
          <p:spPr>
            <a:xfrm>
              <a:off x="4072917" y="0"/>
              <a:ext cx="2389273" cy="2389273"/>
            </a:xfrm>
            <a:custGeom>
              <a:avLst/>
              <a:gdLst/>
              <a:ahLst/>
              <a:cxnLst/>
              <a:rect l="l" t="t" r="r" b="b"/>
              <a:pathLst>
                <a:path w="2389273" h="2389273">
                  <a:moveTo>
                    <a:pt x="0" y="0"/>
                  </a:moveTo>
                  <a:lnTo>
                    <a:pt x="2389273" y="0"/>
                  </a:lnTo>
                  <a:lnTo>
                    <a:pt x="2389273" y="2389273"/>
                  </a:lnTo>
                  <a:lnTo>
                    <a:pt x="0" y="238927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sp>
        <p:nvSpPr>
          <p:cNvPr id="13" name="TextBox 12">
            <a:extLst>
              <a:ext uri="{FF2B5EF4-FFF2-40B4-BE49-F238E27FC236}">
                <a16:creationId xmlns:a16="http://schemas.microsoft.com/office/drawing/2014/main" id="{C38C4E27-9D7D-9355-ED04-27B6F9063FEC}"/>
              </a:ext>
            </a:extLst>
          </p:cNvPr>
          <p:cNvSpPr txBox="1"/>
          <p:nvPr/>
        </p:nvSpPr>
        <p:spPr>
          <a:xfrm>
            <a:off x="228600" y="4349749"/>
            <a:ext cx="9348864" cy="5324535"/>
          </a:xfrm>
          <a:prstGeom prst="rect">
            <a:avLst/>
          </a:prstGeom>
          <a:noFill/>
        </p:spPr>
        <p:txBody>
          <a:bodyPr wrap="square">
            <a:spAutoFit/>
          </a:bodyPr>
          <a:lstStyle/>
          <a:p>
            <a:r>
              <a:rPr lang="en-US" sz="2000" dirty="0">
                <a:solidFill>
                  <a:schemeClr val="bg1"/>
                </a:solidFill>
                <a:latin typeface="TT Fors" panose="020B0604020202020204" charset="0"/>
              </a:rPr>
              <a:t>The Stock Forecasting Web App is a full-stack web application designed to predict stock market trends using advanced machine learning models. Built with Flask as the backend framework, it integrates multiple ML algorithms such as ARIMA and Random Forest to analyze historical stock data and provide accurate predictions. The app is structured with a modular folder hierarchy that separates models, routes, templates, and utilities, making it easy to maintain and extend. Users can interact with the application through a responsive and interactive dashboard, which visualizes stock trends and predictions using dynamic charts. The platform also incorporates additional features to enhance user experience and engagement. A chatbot, powered by AI, allows users to query stock-related information and get real-time insights. The app includes user authentication for secure access and offers features like trending stock tracking, prediction summaries, and data visualization tools. By combining machine learning, data analytics, and a user-friendly interface, this web application provides both investors and developers with a comprehensive solution for monitoring and forecasting stock market behavior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A1F44"/>
        </a:solidFill>
        <a:effectLst/>
      </p:bgPr>
    </p:bg>
    <p:spTree>
      <p:nvGrpSpPr>
        <p:cNvPr id="1" name=""/>
        <p:cNvGrpSpPr/>
        <p:nvPr/>
      </p:nvGrpSpPr>
      <p:grpSpPr>
        <a:xfrm>
          <a:off x="0" y="0"/>
          <a:ext cx="0" cy="0"/>
          <a:chOff x="0" y="0"/>
          <a:chExt cx="0" cy="0"/>
        </a:xfrm>
      </p:grpSpPr>
      <p:grpSp>
        <p:nvGrpSpPr>
          <p:cNvPr id="2" name="Group 2"/>
          <p:cNvGrpSpPr/>
          <p:nvPr/>
        </p:nvGrpSpPr>
        <p:grpSpPr>
          <a:xfrm>
            <a:off x="14744700" y="7829550"/>
            <a:ext cx="4846643" cy="1791955"/>
            <a:chOff x="0" y="0"/>
            <a:chExt cx="6462190" cy="2389273"/>
          </a:xfrm>
        </p:grpSpPr>
        <p:sp>
          <p:nvSpPr>
            <p:cNvPr id="3" name="Freeform 3"/>
            <p:cNvSpPr/>
            <p:nvPr/>
          </p:nvSpPr>
          <p:spPr>
            <a:xfrm>
              <a:off x="0" y="0"/>
              <a:ext cx="2389273" cy="2389273"/>
            </a:xfrm>
            <a:custGeom>
              <a:avLst/>
              <a:gdLst/>
              <a:ahLst/>
              <a:cxnLst/>
              <a:rect l="l" t="t" r="r" b="b"/>
              <a:pathLst>
                <a:path w="2389273" h="2389273">
                  <a:moveTo>
                    <a:pt x="0" y="0"/>
                  </a:moveTo>
                  <a:lnTo>
                    <a:pt x="2389273" y="0"/>
                  </a:lnTo>
                  <a:lnTo>
                    <a:pt x="2389273" y="2389273"/>
                  </a:lnTo>
                  <a:lnTo>
                    <a:pt x="0" y="2389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2036459" y="0"/>
              <a:ext cx="2389273" cy="2389273"/>
            </a:xfrm>
            <a:custGeom>
              <a:avLst/>
              <a:gdLst/>
              <a:ahLst/>
              <a:cxnLst/>
              <a:rect l="l" t="t" r="r" b="b"/>
              <a:pathLst>
                <a:path w="2389273" h="2389273">
                  <a:moveTo>
                    <a:pt x="0" y="0"/>
                  </a:moveTo>
                  <a:lnTo>
                    <a:pt x="2389273" y="0"/>
                  </a:lnTo>
                  <a:lnTo>
                    <a:pt x="2389273" y="2389273"/>
                  </a:lnTo>
                  <a:lnTo>
                    <a:pt x="0" y="2389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4072917" y="0"/>
              <a:ext cx="2389273" cy="2389273"/>
            </a:xfrm>
            <a:custGeom>
              <a:avLst/>
              <a:gdLst/>
              <a:ahLst/>
              <a:cxnLst/>
              <a:rect l="l" t="t" r="r" b="b"/>
              <a:pathLst>
                <a:path w="2389273" h="2389273">
                  <a:moveTo>
                    <a:pt x="0" y="0"/>
                  </a:moveTo>
                  <a:lnTo>
                    <a:pt x="2389273" y="0"/>
                  </a:lnTo>
                  <a:lnTo>
                    <a:pt x="2389273" y="2389273"/>
                  </a:lnTo>
                  <a:lnTo>
                    <a:pt x="0" y="2389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grpSp>
        <p:nvGrpSpPr>
          <p:cNvPr id="7" name="Group 7"/>
          <p:cNvGrpSpPr/>
          <p:nvPr/>
        </p:nvGrpSpPr>
        <p:grpSpPr>
          <a:xfrm>
            <a:off x="666750" y="659606"/>
            <a:ext cx="17121540" cy="2989091"/>
            <a:chOff x="0" y="-9525"/>
            <a:chExt cx="22828720" cy="3985454"/>
          </a:xfrm>
        </p:grpSpPr>
        <p:sp>
          <p:nvSpPr>
            <p:cNvPr id="8" name="TextBox 8"/>
            <p:cNvSpPr txBox="1"/>
            <p:nvPr/>
          </p:nvSpPr>
          <p:spPr>
            <a:xfrm>
              <a:off x="0" y="-9525"/>
              <a:ext cx="22828720" cy="1626659"/>
            </a:xfrm>
            <a:prstGeom prst="rect">
              <a:avLst/>
            </a:prstGeom>
          </p:spPr>
          <p:txBody>
            <a:bodyPr lIns="0" tIns="0" rIns="0" bIns="0" rtlCol="0" anchor="t">
              <a:spAutoFit/>
            </a:bodyPr>
            <a:lstStyle/>
            <a:p>
              <a:pPr marL="0" lvl="0" indent="0" algn="l">
                <a:lnSpc>
                  <a:spcPts val="8000"/>
                </a:lnSpc>
                <a:spcBef>
                  <a:spcPct val="0"/>
                </a:spcBef>
              </a:pPr>
              <a:r>
                <a:rPr lang="en-US" sz="8000" u="none" strike="noStrike" spc="-240">
                  <a:solidFill>
                    <a:srgbClr val="FFFFFF"/>
                  </a:solidFill>
                  <a:latin typeface="ITC Avant Garde Gothic"/>
                  <a:ea typeface="ITC Avant Garde Gothic"/>
                  <a:cs typeface="ITC Avant Garde Gothic"/>
                  <a:sym typeface="ITC Avant Garde Gothic"/>
                </a:rPr>
                <a:t>Project Overview</a:t>
              </a:r>
            </a:p>
          </p:txBody>
        </p:sp>
        <p:sp>
          <p:nvSpPr>
            <p:cNvPr id="9" name="TextBox 9"/>
            <p:cNvSpPr txBox="1"/>
            <p:nvPr/>
          </p:nvSpPr>
          <p:spPr>
            <a:xfrm>
              <a:off x="36509" y="2523049"/>
              <a:ext cx="16966243" cy="1452880"/>
            </a:xfrm>
            <a:prstGeom prst="rect">
              <a:avLst/>
            </a:prstGeom>
          </p:spPr>
          <p:txBody>
            <a:bodyPr lIns="0" tIns="0" rIns="0" bIns="0" rtlCol="0" anchor="t">
              <a:spAutoFit/>
            </a:bodyPr>
            <a:lstStyle/>
            <a:p>
              <a:pPr marL="0" lvl="0" indent="0" algn="l">
                <a:lnSpc>
                  <a:spcPts val="2940"/>
                </a:lnSpc>
              </a:pPr>
              <a:r>
                <a:rPr lang="en-US" sz="2100" dirty="0">
                  <a:solidFill>
                    <a:srgbClr val="CBDCF8"/>
                  </a:solidFill>
                  <a:latin typeface="TT Fors"/>
                  <a:ea typeface="TT Fors"/>
                  <a:cs typeface="TT Fors"/>
                  <a:sym typeface="TT Fors"/>
                </a:rPr>
                <a:t>This web application leverages advanced machine learning techniques to provide </a:t>
              </a:r>
              <a:r>
                <a:rPr lang="en-US" sz="2100" b="1" dirty="0">
                  <a:solidFill>
                    <a:srgbClr val="CBDCF8"/>
                  </a:solidFill>
                  <a:latin typeface="TT Fors Bold"/>
                  <a:ea typeface="TT Fors Bold"/>
                  <a:cs typeface="TT Fors Bold"/>
                  <a:sym typeface="TT Fors Bold"/>
                </a:rPr>
                <a:t>accurate stock predictions</a:t>
              </a:r>
              <a:r>
                <a:rPr lang="en-US" sz="2100" dirty="0">
                  <a:solidFill>
                    <a:srgbClr val="CBDCF8"/>
                  </a:solidFill>
                  <a:latin typeface="TT Fors"/>
                  <a:ea typeface="TT Fors"/>
                  <a:cs typeface="TT Fors"/>
                  <a:sym typeface="TT Fors"/>
                </a:rPr>
                <a:t>, enabling investors to make informed and strategic decisions based on real-time data and analytics.</a:t>
              </a:r>
            </a:p>
          </p:txBody>
        </p:sp>
        <p:sp>
          <p:nvSpPr>
            <p:cNvPr id="10" name="TextBox 10"/>
            <p:cNvSpPr txBox="1"/>
            <p:nvPr/>
          </p:nvSpPr>
          <p:spPr>
            <a:xfrm>
              <a:off x="0" y="1617133"/>
              <a:ext cx="19897483" cy="647700"/>
            </a:xfrm>
            <a:prstGeom prst="rect">
              <a:avLst/>
            </a:prstGeom>
          </p:spPr>
          <p:txBody>
            <a:bodyPr lIns="0" tIns="0" rIns="0" bIns="0" rtlCol="0" anchor="t">
              <a:spAutoFit/>
            </a:bodyPr>
            <a:lstStyle/>
            <a:p>
              <a:pPr marL="0" lvl="0" indent="0" algn="l">
                <a:lnSpc>
                  <a:spcPts val="3839"/>
                </a:lnSpc>
                <a:spcBef>
                  <a:spcPct val="0"/>
                </a:spcBef>
              </a:pPr>
              <a:r>
                <a:rPr lang="en-US" sz="3199" u="none" strike="noStrike" spc="-95" dirty="0">
                  <a:solidFill>
                    <a:srgbClr val="FFFFFF"/>
                  </a:solidFill>
                  <a:latin typeface="TT Fors"/>
                  <a:ea typeface="TT Fors"/>
                  <a:cs typeface="TT Fors"/>
                  <a:sym typeface="TT Fors"/>
                </a:rPr>
                <a:t>Revolutionizing Stock Forecasting</a:t>
              </a:r>
            </a:p>
          </p:txBody>
        </p:sp>
      </p:grpSp>
      <p:pic>
        <p:nvPicPr>
          <p:cNvPr id="12" name="Picture 11">
            <a:extLst>
              <a:ext uri="{FF2B5EF4-FFF2-40B4-BE49-F238E27FC236}">
                <a16:creationId xmlns:a16="http://schemas.microsoft.com/office/drawing/2014/main" id="{3267B176-6913-2919-C22C-86658E7E61E1}"/>
              </a:ext>
            </a:extLst>
          </p:cNvPr>
          <p:cNvPicPr>
            <a:picLocks noChangeAspect="1"/>
          </p:cNvPicPr>
          <p:nvPr/>
        </p:nvPicPr>
        <p:blipFill>
          <a:blip r:embed="rId4"/>
          <a:stretch>
            <a:fillRect/>
          </a:stretch>
        </p:blipFill>
        <p:spPr>
          <a:xfrm>
            <a:off x="219004" y="3842359"/>
            <a:ext cx="17526000" cy="61530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A1F44"/>
        </a:solidFill>
        <a:effectLst/>
      </p:bgPr>
    </p:bg>
    <p:spTree>
      <p:nvGrpSpPr>
        <p:cNvPr id="1" name=""/>
        <p:cNvGrpSpPr/>
        <p:nvPr/>
      </p:nvGrpSpPr>
      <p:grpSpPr>
        <a:xfrm>
          <a:off x="0" y="0"/>
          <a:ext cx="0" cy="0"/>
          <a:chOff x="0" y="0"/>
          <a:chExt cx="0" cy="0"/>
        </a:xfrm>
      </p:grpSpPr>
      <p:grpSp>
        <p:nvGrpSpPr>
          <p:cNvPr id="2" name="Group 2"/>
          <p:cNvGrpSpPr/>
          <p:nvPr/>
        </p:nvGrpSpPr>
        <p:grpSpPr>
          <a:xfrm>
            <a:off x="666750" y="659606"/>
            <a:ext cx="11201400" cy="5945029"/>
            <a:chOff x="0" y="-9525"/>
            <a:chExt cx="14935200" cy="7926705"/>
          </a:xfrm>
        </p:grpSpPr>
        <p:sp>
          <p:nvSpPr>
            <p:cNvPr id="3" name="TextBox 3"/>
            <p:cNvSpPr txBox="1"/>
            <p:nvPr/>
          </p:nvSpPr>
          <p:spPr>
            <a:xfrm>
              <a:off x="0" y="-9525"/>
              <a:ext cx="14935200" cy="2972859"/>
            </a:xfrm>
            <a:prstGeom prst="rect">
              <a:avLst/>
            </a:prstGeom>
          </p:spPr>
          <p:txBody>
            <a:bodyPr lIns="0" tIns="0" rIns="0" bIns="0" rtlCol="0" anchor="t">
              <a:spAutoFit/>
            </a:bodyPr>
            <a:lstStyle/>
            <a:p>
              <a:pPr marL="0" lvl="0" indent="0" algn="l">
                <a:lnSpc>
                  <a:spcPts val="8000"/>
                </a:lnSpc>
                <a:spcBef>
                  <a:spcPct val="0"/>
                </a:spcBef>
              </a:pPr>
              <a:r>
                <a:rPr lang="en-US" sz="8000" u="none" strike="noStrike" spc="-240">
                  <a:solidFill>
                    <a:srgbClr val="FFFFFF"/>
                  </a:solidFill>
                  <a:latin typeface="ITC Avant Garde Gothic"/>
                  <a:ea typeface="ITC Avant Garde Gothic"/>
                  <a:cs typeface="ITC Avant Garde Gothic"/>
                  <a:sym typeface="ITC Avant Garde Gothic"/>
                </a:rPr>
                <a:t>Architecture &amp; Workflow</a:t>
              </a:r>
            </a:p>
          </p:txBody>
        </p:sp>
        <p:sp>
          <p:nvSpPr>
            <p:cNvPr id="4" name="TextBox 4"/>
            <p:cNvSpPr txBox="1"/>
            <p:nvPr/>
          </p:nvSpPr>
          <p:spPr>
            <a:xfrm>
              <a:off x="0" y="5969000"/>
              <a:ext cx="11099800" cy="1948180"/>
            </a:xfrm>
            <a:prstGeom prst="rect">
              <a:avLst/>
            </a:prstGeom>
          </p:spPr>
          <p:txBody>
            <a:bodyPr lIns="0" tIns="0" rIns="0" bIns="0" rtlCol="0" anchor="t">
              <a:spAutoFit/>
            </a:bodyPr>
            <a:lstStyle/>
            <a:p>
              <a:pPr marL="0" lvl="0" indent="0" algn="l">
                <a:lnSpc>
                  <a:spcPts val="2940"/>
                </a:lnSpc>
              </a:pPr>
              <a:r>
                <a:rPr lang="en-US" sz="2100" dirty="0">
                  <a:solidFill>
                    <a:srgbClr val="CBDCF8"/>
                  </a:solidFill>
                  <a:latin typeface="TT Fors"/>
                  <a:ea typeface="TT Fors"/>
                  <a:cs typeface="TT Fors"/>
                  <a:sym typeface="TT Fors"/>
                </a:rPr>
                <a:t>The application utilizes a </a:t>
              </a:r>
              <a:r>
                <a:rPr lang="en-US" sz="2100" b="1" dirty="0">
                  <a:solidFill>
                    <a:srgbClr val="CBDCF8"/>
                  </a:solidFill>
                  <a:latin typeface="TT Fors Bold"/>
                  <a:ea typeface="TT Fors Bold"/>
                  <a:cs typeface="TT Fors Bold"/>
                  <a:sym typeface="TT Fors Bold"/>
                </a:rPr>
                <a:t>modular architecture</a:t>
              </a:r>
              <a:r>
                <a:rPr lang="en-US" sz="2100" dirty="0">
                  <a:solidFill>
                    <a:srgbClr val="CBDCF8"/>
                  </a:solidFill>
                  <a:latin typeface="TT Fors"/>
                  <a:ea typeface="TT Fors"/>
                  <a:cs typeface="TT Fors"/>
                  <a:sym typeface="TT Fors"/>
                </a:rPr>
                <a:t> to facilitate seamless data flow, integrating the Flask backend, machine learning models, and web interface for efficient processing and user interaction.</a:t>
              </a:r>
            </a:p>
          </p:txBody>
        </p:sp>
        <p:sp>
          <p:nvSpPr>
            <p:cNvPr id="5" name="TextBox 5"/>
            <p:cNvSpPr txBox="1"/>
            <p:nvPr/>
          </p:nvSpPr>
          <p:spPr>
            <a:xfrm>
              <a:off x="0" y="3581400"/>
              <a:ext cx="13017500" cy="647700"/>
            </a:xfrm>
            <a:prstGeom prst="rect">
              <a:avLst/>
            </a:prstGeom>
          </p:spPr>
          <p:txBody>
            <a:bodyPr lIns="0" tIns="0" rIns="0" bIns="0" rtlCol="0" anchor="t">
              <a:spAutoFit/>
            </a:bodyPr>
            <a:lstStyle/>
            <a:p>
              <a:pPr marL="0" lvl="0" indent="0" algn="l">
                <a:lnSpc>
                  <a:spcPts val="3839"/>
                </a:lnSpc>
                <a:spcBef>
                  <a:spcPct val="0"/>
                </a:spcBef>
              </a:pPr>
              <a:r>
                <a:rPr lang="en-US" sz="3199" u="none" strike="noStrike" spc="-95" dirty="0">
                  <a:solidFill>
                    <a:srgbClr val="FFFFFF"/>
                  </a:solidFill>
                  <a:latin typeface="TT Fors"/>
                  <a:ea typeface="TT Fors"/>
                  <a:cs typeface="TT Fors"/>
                  <a:sym typeface="TT Fors"/>
                </a:rPr>
                <a:t>Streamlined Data Flow</a:t>
              </a:r>
            </a:p>
          </p:txBody>
        </p:sp>
      </p:grpSp>
      <p:pic>
        <p:nvPicPr>
          <p:cNvPr id="11" name="Picture 10" descr="A diagram of a computer program&#10;&#10;AI-generated content may be incorrect.">
            <a:extLst>
              <a:ext uri="{FF2B5EF4-FFF2-40B4-BE49-F238E27FC236}">
                <a16:creationId xmlns:a16="http://schemas.microsoft.com/office/drawing/2014/main" id="{0A74872C-BBC3-106B-03BB-22DFE8686B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1400" y="266700"/>
            <a:ext cx="6019800" cy="9029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A1F44"/>
        </a:solidFill>
        <a:effectLst/>
      </p:bgPr>
    </p:bg>
    <p:spTree>
      <p:nvGrpSpPr>
        <p:cNvPr id="1" name=""/>
        <p:cNvGrpSpPr/>
        <p:nvPr/>
      </p:nvGrpSpPr>
      <p:grpSpPr>
        <a:xfrm>
          <a:off x="0" y="0"/>
          <a:ext cx="0" cy="0"/>
          <a:chOff x="0" y="0"/>
          <a:chExt cx="0" cy="0"/>
        </a:xfrm>
      </p:grpSpPr>
      <p:grpSp>
        <p:nvGrpSpPr>
          <p:cNvPr id="2" name="Group 2"/>
          <p:cNvGrpSpPr/>
          <p:nvPr/>
        </p:nvGrpSpPr>
        <p:grpSpPr>
          <a:xfrm>
            <a:off x="666750" y="5143500"/>
            <a:ext cx="4010025" cy="3070860"/>
            <a:chOff x="0" y="0"/>
            <a:chExt cx="5346700" cy="4094480"/>
          </a:xfrm>
        </p:grpSpPr>
        <p:sp>
          <p:nvSpPr>
            <p:cNvPr id="3" name="TextBox 3"/>
            <p:cNvSpPr txBox="1"/>
            <p:nvPr/>
          </p:nvSpPr>
          <p:spPr>
            <a:xfrm>
              <a:off x="0" y="1155700"/>
              <a:ext cx="5346700" cy="2938780"/>
            </a:xfrm>
            <a:prstGeom prst="rect">
              <a:avLst/>
            </a:prstGeom>
          </p:spPr>
          <p:txBody>
            <a:bodyPr lIns="0" tIns="0" rIns="0" bIns="0" rtlCol="0" anchor="t">
              <a:spAutoFit/>
            </a:bodyPr>
            <a:lstStyle/>
            <a:p>
              <a:pPr marL="0" lvl="0" indent="0" algn="l">
                <a:lnSpc>
                  <a:spcPts val="2940"/>
                </a:lnSpc>
              </a:pPr>
              <a:r>
                <a:rPr lang="en-US" sz="2100">
                  <a:solidFill>
                    <a:srgbClr val="CBDCF8"/>
                  </a:solidFill>
                  <a:latin typeface="TT Fors"/>
                  <a:ea typeface="TT Fors"/>
                  <a:cs typeface="TT Fors"/>
                  <a:sym typeface="TT Fors"/>
                </a:rPr>
                <a:t>The ARIMA model utilizes </a:t>
              </a:r>
              <a:r>
                <a:rPr lang="en-US" sz="2100" b="1">
                  <a:solidFill>
                    <a:srgbClr val="CBDCF8"/>
                  </a:solidFill>
                  <a:latin typeface="TT Fors Bold"/>
                  <a:ea typeface="TT Fors Bold"/>
                  <a:cs typeface="TT Fors Bold"/>
                  <a:sym typeface="TT Fors Bold"/>
                </a:rPr>
                <a:t>time series analysis</a:t>
              </a:r>
              <a:r>
                <a:rPr lang="en-US" sz="2100">
                  <a:solidFill>
                    <a:srgbClr val="CBDCF8"/>
                  </a:solidFill>
                  <a:latin typeface="TT Fors"/>
                  <a:ea typeface="TT Fors"/>
                  <a:cs typeface="TT Fors"/>
                  <a:sym typeface="TT Fors"/>
                </a:rPr>
                <a:t> to predict future stock prices based on past values. It effectively captures trends and seasonal patterns in financial data.</a:t>
              </a:r>
            </a:p>
          </p:txBody>
        </p:sp>
        <p:sp>
          <p:nvSpPr>
            <p:cNvPr id="4" name="TextBox 4"/>
            <p:cNvSpPr txBox="1"/>
            <p:nvPr/>
          </p:nvSpPr>
          <p:spPr>
            <a:xfrm>
              <a:off x="0" y="-104775"/>
              <a:ext cx="5346700" cy="626322"/>
            </a:xfrm>
            <a:prstGeom prst="rect">
              <a:avLst/>
            </a:prstGeom>
          </p:spPr>
          <p:txBody>
            <a:bodyPr lIns="0" tIns="0" rIns="0" bIns="0" rtlCol="0" anchor="t">
              <a:spAutoFit/>
            </a:bodyPr>
            <a:lstStyle/>
            <a:p>
              <a:pPr marL="0" lvl="0" indent="0" algn="l">
                <a:lnSpc>
                  <a:spcPts val="3640"/>
                </a:lnSpc>
                <a:spcBef>
                  <a:spcPct val="0"/>
                </a:spcBef>
              </a:pPr>
              <a:r>
                <a:rPr lang="en-US" sz="2600" u="none" strike="noStrike" spc="-78">
                  <a:solidFill>
                    <a:srgbClr val="CBDCF8"/>
                  </a:solidFill>
                  <a:latin typeface="ITC Avant Garde Gothic"/>
                  <a:ea typeface="ITC Avant Garde Gothic"/>
                  <a:cs typeface="ITC Avant Garde Gothic"/>
                  <a:sym typeface="ITC Avant Garde Gothic"/>
                </a:rPr>
                <a:t>ARIMA Model</a:t>
              </a:r>
            </a:p>
          </p:txBody>
        </p:sp>
      </p:grpSp>
      <p:grpSp>
        <p:nvGrpSpPr>
          <p:cNvPr id="5" name="Group 5"/>
          <p:cNvGrpSpPr/>
          <p:nvPr/>
        </p:nvGrpSpPr>
        <p:grpSpPr>
          <a:xfrm>
            <a:off x="6419850" y="5143500"/>
            <a:ext cx="4010025" cy="3813810"/>
            <a:chOff x="0" y="0"/>
            <a:chExt cx="5346700" cy="5085080"/>
          </a:xfrm>
        </p:grpSpPr>
        <p:sp>
          <p:nvSpPr>
            <p:cNvPr id="6" name="TextBox 6"/>
            <p:cNvSpPr txBox="1"/>
            <p:nvPr/>
          </p:nvSpPr>
          <p:spPr>
            <a:xfrm>
              <a:off x="0" y="1155700"/>
              <a:ext cx="5346700" cy="3929380"/>
            </a:xfrm>
            <a:prstGeom prst="rect">
              <a:avLst/>
            </a:prstGeom>
          </p:spPr>
          <p:txBody>
            <a:bodyPr lIns="0" tIns="0" rIns="0" bIns="0" rtlCol="0" anchor="t">
              <a:spAutoFit/>
            </a:bodyPr>
            <a:lstStyle/>
            <a:p>
              <a:pPr marL="0" lvl="0" indent="0" algn="l">
                <a:lnSpc>
                  <a:spcPts val="2940"/>
                </a:lnSpc>
              </a:pPr>
              <a:r>
                <a:rPr lang="en-US" sz="2100">
                  <a:solidFill>
                    <a:srgbClr val="CBDCF8"/>
                  </a:solidFill>
                  <a:latin typeface="TT Fors"/>
                  <a:ea typeface="TT Fors"/>
                  <a:cs typeface="TT Fors"/>
                  <a:sym typeface="TT Fors"/>
                </a:rPr>
                <a:t>Developed by Facebook, the Prophet model leverages </a:t>
              </a:r>
              <a:r>
                <a:rPr lang="en-US" sz="2100" b="1">
                  <a:solidFill>
                    <a:srgbClr val="CBDCF8"/>
                  </a:solidFill>
                  <a:latin typeface="TT Fors Bold"/>
                  <a:ea typeface="TT Fors Bold"/>
                  <a:cs typeface="TT Fors Bold"/>
                  <a:sym typeface="TT Fors Bold"/>
                </a:rPr>
                <a:t>additive regression</a:t>
              </a:r>
              <a:r>
                <a:rPr lang="en-US" sz="2100">
                  <a:solidFill>
                    <a:srgbClr val="CBDCF8"/>
                  </a:solidFill>
                  <a:latin typeface="TT Fors"/>
                  <a:ea typeface="TT Fors"/>
                  <a:cs typeface="TT Fors"/>
                  <a:sym typeface="TT Fors"/>
                </a:rPr>
                <a:t> to forecast time series data. It accommodates seasonal effects and is robust to missing data, making it widely applicable.</a:t>
              </a:r>
            </a:p>
          </p:txBody>
        </p:sp>
        <p:sp>
          <p:nvSpPr>
            <p:cNvPr id="7" name="TextBox 7"/>
            <p:cNvSpPr txBox="1"/>
            <p:nvPr/>
          </p:nvSpPr>
          <p:spPr>
            <a:xfrm>
              <a:off x="0" y="-104775"/>
              <a:ext cx="5346700" cy="626322"/>
            </a:xfrm>
            <a:prstGeom prst="rect">
              <a:avLst/>
            </a:prstGeom>
          </p:spPr>
          <p:txBody>
            <a:bodyPr lIns="0" tIns="0" rIns="0" bIns="0" rtlCol="0" anchor="t">
              <a:spAutoFit/>
            </a:bodyPr>
            <a:lstStyle/>
            <a:p>
              <a:pPr marL="0" lvl="0" indent="0" algn="l">
                <a:lnSpc>
                  <a:spcPts val="3640"/>
                </a:lnSpc>
                <a:spcBef>
                  <a:spcPct val="0"/>
                </a:spcBef>
              </a:pPr>
              <a:r>
                <a:rPr lang="en-US" sz="2600" u="none" strike="noStrike" spc="-78">
                  <a:solidFill>
                    <a:srgbClr val="CBDCF8"/>
                  </a:solidFill>
                  <a:latin typeface="ITC Avant Garde Gothic"/>
                  <a:ea typeface="ITC Avant Garde Gothic"/>
                  <a:cs typeface="ITC Avant Garde Gothic"/>
                  <a:sym typeface="ITC Avant Garde Gothic"/>
                </a:rPr>
                <a:t>Prophet Model</a:t>
              </a:r>
            </a:p>
          </p:txBody>
        </p:sp>
      </p:grpSp>
      <p:grpSp>
        <p:nvGrpSpPr>
          <p:cNvPr id="8" name="Group 8"/>
          <p:cNvGrpSpPr/>
          <p:nvPr/>
        </p:nvGrpSpPr>
        <p:grpSpPr>
          <a:xfrm>
            <a:off x="12172950" y="5143500"/>
            <a:ext cx="4010025" cy="3813810"/>
            <a:chOff x="0" y="0"/>
            <a:chExt cx="5346700" cy="5085080"/>
          </a:xfrm>
        </p:grpSpPr>
        <p:sp>
          <p:nvSpPr>
            <p:cNvPr id="9" name="TextBox 9"/>
            <p:cNvSpPr txBox="1"/>
            <p:nvPr/>
          </p:nvSpPr>
          <p:spPr>
            <a:xfrm>
              <a:off x="0" y="1155700"/>
              <a:ext cx="5346700" cy="3929380"/>
            </a:xfrm>
            <a:prstGeom prst="rect">
              <a:avLst/>
            </a:prstGeom>
          </p:spPr>
          <p:txBody>
            <a:bodyPr lIns="0" tIns="0" rIns="0" bIns="0" rtlCol="0" anchor="t">
              <a:spAutoFit/>
            </a:bodyPr>
            <a:lstStyle/>
            <a:p>
              <a:pPr marL="0" lvl="0" indent="0" algn="l">
                <a:lnSpc>
                  <a:spcPts val="2940"/>
                </a:lnSpc>
              </a:pPr>
              <a:r>
                <a:rPr lang="en-US" sz="2100">
                  <a:solidFill>
                    <a:srgbClr val="CBDCF8"/>
                  </a:solidFill>
                  <a:latin typeface="TT Fors"/>
                  <a:ea typeface="TT Fors"/>
                  <a:cs typeface="TT Fors"/>
                  <a:sym typeface="TT Fors"/>
                </a:rPr>
                <a:t>The Random Forest model employs </a:t>
              </a:r>
              <a:r>
                <a:rPr lang="en-US" sz="2100" b="1">
                  <a:solidFill>
                    <a:srgbClr val="CBDCF8"/>
                  </a:solidFill>
                  <a:latin typeface="TT Fors Bold"/>
                  <a:ea typeface="TT Fors Bold"/>
                  <a:cs typeface="TT Fors Bold"/>
                  <a:sym typeface="TT Fors Bold"/>
                </a:rPr>
                <a:t>ensemble learning</a:t>
              </a:r>
              <a:r>
                <a:rPr lang="en-US" sz="2100">
                  <a:solidFill>
                    <a:srgbClr val="CBDCF8"/>
                  </a:solidFill>
                  <a:latin typeface="TT Fors"/>
                  <a:ea typeface="TT Fors"/>
                  <a:cs typeface="TT Fors"/>
                  <a:sym typeface="TT Fors"/>
                </a:rPr>
                <a:t> to enhance prediction accuracy. By aggregating multiple decision trees, it minimizes overfitting and improves performance on complex stock market data.</a:t>
              </a:r>
            </a:p>
          </p:txBody>
        </p:sp>
        <p:sp>
          <p:nvSpPr>
            <p:cNvPr id="10" name="TextBox 10"/>
            <p:cNvSpPr txBox="1"/>
            <p:nvPr/>
          </p:nvSpPr>
          <p:spPr>
            <a:xfrm>
              <a:off x="0" y="-104775"/>
              <a:ext cx="5346700" cy="626322"/>
            </a:xfrm>
            <a:prstGeom prst="rect">
              <a:avLst/>
            </a:prstGeom>
          </p:spPr>
          <p:txBody>
            <a:bodyPr lIns="0" tIns="0" rIns="0" bIns="0" rtlCol="0" anchor="t">
              <a:spAutoFit/>
            </a:bodyPr>
            <a:lstStyle/>
            <a:p>
              <a:pPr marL="0" lvl="0" indent="0" algn="l">
                <a:lnSpc>
                  <a:spcPts val="3640"/>
                </a:lnSpc>
                <a:spcBef>
                  <a:spcPct val="0"/>
                </a:spcBef>
              </a:pPr>
              <a:r>
                <a:rPr lang="en-US" sz="2600" u="none" strike="noStrike" spc="-78">
                  <a:solidFill>
                    <a:srgbClr val="CBDCF8"/>
                  </a:solidFill>
                  <a:latin typeface="ITC Avant Garde Gothic"/>
                  <a:ea typeface="ITC Avant Garde Gothic"/>
                  <a:cs typeface="ITC Avant Garde Gothic"/>
                  <a:sym typeface="ITC Avant Garde Gothic"/>
                </a:rPr>
                <a:t>Random Forest</a:t>
              </a:r>
            </a:p>
          </p:txBody>
        </p:sp>
      </p:grpSp>
      <p:grpSp>
        <p:nvGrpSpPr>
          <p:cNvPr id="11" name="Group 11"/>
          <p:cNvGrpSpPr/>
          <p:nvPr/>
        </p:nvGrpSpPr>
        <p:grpSpPr>
          <a:xfrm>
            <a:off x="666750" y="666750"/>
            <a:ext cx="11201400" cy="3171825"/>
            <a:chOff x="0" y="0"/>
            <a:chExt cx="14935200" cy="4229100"/>
          </a:xfrm>
        </p:grpSpPr>
        <p:sp>
          <p:nvSpPr>
            <p:cNvPr id="12" name="TextBox 12"/>
            <p:cNvSpPr txBox="1"/>
            <p:nvPr/>
          </p:nvSpPr>
          <p:spPr>
            <a:xfrm>
              <a:off x="0" y="-9525"/>
              <a:ext cx="14935200" cy="2972859"/>
            </a:xfrm>
            <a:prstGeom prst="rect">
              <a:avLst/>
            </a:prstGeom>
          </p:spPr>
          <p:txBody>
            <a:bodyPr lIns="0" tIns="0" rIns="0" bIns="0" rtlCol="0" anchor="t">
              <a:spAutoFit/>
            </a:bodyPr>
            <a:lstStyle/>
            <a:p>
              <a:pPr marL="0" lvl="0" indent="0" algn="l">
                <a:lnSpc>
                  <a:spcPts val="8000"/>
                </a:lnSpc>
                <a:spcBef>
                  <a:spcPct val="0"/>
                </a:spcBef>
              </a:pPr>
              <a:r>
                <a:rPr lang="en-US" sz="8000" u="none" strike="noStrike" spc="-240">
                  <a:solidFill>
                    <a:srgbClr val="1A73E8"/>
                  </a:solidFill>
                  <a:latin typeface="ITC Avant Garde Gothic"/>
                  <a:ea typeface="ITC Avant Garde Gothic"/>
                  <a:cs typeface="ITC Avant Garde Gothic"/>
                  <a:sym typeface="ITC Avant Garde Gothic"/>
                </a:rPr>
                <a:t>Machine Learning Models</a:t>
              </a:r>
            </a:p>
          </p:txBody>
        </p:sp>
        <p:sp>
          <p:nvSpPr>
            <p:cNvPr id="13" name="TextBox 13"/>
            <p:cNvSpPr txBox="1"/>
            <p:nvPr/>
          </p:nvSpPr>
          <p:spPr>
            <a:xfrm>
              <a:off x="0" y="3581400"/>
              <a:ext cx="13423900" cy="647700"/>
            </a:xfrm>
            <a:prstGeom prst="rect">
              <a:avLst/>
            </a:prstGeom>
          </p:spPr>
          <p:txBody>
            <a:bodyPr lIns="0" tIns="0" rIns="0" bIns="0" rtlCol="0" anchor="t">
              <a:spAutoFit/>
            </a:bodyPr>
            <a:lstStyle/>
            <a:p>
              <a:pPr marL="0" lvl="0" indent="0" algn="l">
                <a:lnSpc>
                  <a:spcPts val="3839"/>
                </a:lnSpc>
              </a:pPr>
              <a:r>
                <a:rPr lang="en-US" sz="3199" u="none" strike="noStrike" spc="-95">
                  <a:solidFill>
                    <a:srgbClr val="1167B1"/>
                  </a:solidFill>
                  <a:latin typeface="TT Fors"/>
                  <a:ea typeface="TT Fors"/>
                  <a:cs typeface="TT Fors"/>
                  <a:sym typeface="TT Fors"/>
                </a:rPr>
                <a:t>Exploring Advanced Forecasting Techniques</a:t>
              </a:r>
            </a:p>
          </p:txBody>
        </p:sp>
      </p:grpSp>
      <p:grpSp>
        <p:nvGrpSpPr>
          <p:cNvPr id="14" name="Group 14"/>
          <p:cNvGrpSpPr/>
          <p:nvPr/>
        </p:nvGrpSpPr>
        <p:grpSpPr>
          <a:xfrm>
            <a:off x="15430959" y="752281"/>
            <a:ext cx="2190291" cy="809819"/>
            <a:chOff x="0" y="0"/>
            <a:chExt cx="2920388" cy="1079758"/>
          </a:xfrm>
        </p:grpSpPr>
        <p:sp>
          <p:nvSpPr>
            <p:cNvPr id="15" name="Freeform 15"/>
            <p:cNvSpPr/>
            <p:nvPr/>
          </p:nvSpPr>
          <p:spPr>
            <a:xfrm>
              <a:off x="0" y="0"/>
              <a:ext cx="1079758" cy="1079758"/>
            </a:xfrm>
            <a:custGeom>
              <a:avLst/>
              <a:gdLst/>
              <a:ahLst/>
              <a:cxnLst/>
              <a:rect l="l" t="t" r="r" b="b"/>
              <a:pathLst>
                <a:path w="1079758" h="1079758">
                  <a:moveTo>
                    <a:pt x="0" y="0"/>
                  </a:moveTo>
                  <a:lnTo>
                    <a:pt x="1079758" y="0"/>
                  </a:lnTo>
                  <a:lnTo>
                    <a:pt x="1079758" y="1079758"/>
                  </a:lnTo>
                  <a:lnTo>
                    <a:pt x="0" y="10797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16"/>
            <p:cNvSpPr/>
            <p:nvPr/>
          </p:nvSpPr>
          <p:spPr>
            <a:xfrm>
              <a:off x="920315" y="0"/>
              <a:ext cx="1079758" cy="1079758"/>
            </a:xfrm>
            <a:custGeom>
              <a:avLst/>
              <a:gdLst/>
              <a:ahLst/>
              <a:cxnLst/>
              <a:rect l="l" t="t" r="r" b="b"/>
              <a:pathLst>
                <a:path w="1079758" h="1079758">
                  <a:moveTo>
                    <a:pt x="0" y="0"/>
                  </a:moveTo>
                  <a:lnTo>
                    <a:pt x="1079758" y="0"/>
                  </a:lnTo>
                  <a:lnTo>
                    <a:pt x="1079758" y="1079758"/>
                  </a:lnTo>
                  <a:lnTo>
                    <a:pt x="0" y="10797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Freeform 17"/>
            <p:cNvSpPr/>
            <p:nvPr/>
          </p:nvSpPr>
          <p:spPr>
            <a:xfrm>
              <a:off x="1840630" y="0"/>
              <a:ext cx="1079758" cy="1079758"/>
            </a:xfrm>
            <a:custGeom>
              <a:avLst/>
              <a:gdLst/>
              <a:ahLst/>
              <a:cxnLst/>
              <a:rect l="l" t="t" r="r" b="b"/>
              <a:pathLst>
                <a:path w="1079758" h="1079758">
                  <a:moveTo>
                    <a:pt x="0" y="0"/>
                  </a:moveTo>
                  <a:lnTo>
                    <a:pt x="1079758" y="0"/>
                  </a:lnTo>
                  <a:lnTo>
                    <a:pt x="1079758" y="1079758"/>
                  </a:lnTo>
                  <a:lnTo>
                    <a:pt x="0" y="107975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A1F44"/>
        </a:solidFill>
        <a:effectLst/>
      </p:bgPr>
    </p:bg>
    <p:spTree>
      <p:nvGrpSpPr>
        <p:cNvPr id="1" name=""/>
        <p:cNvGrpSpPr/>
        <p:nvPr/>
      </p:nvGrpSpPr>
      <p:grpSpPr>
        <a:xfrm>
          <a:off x="0" y="0"/>
          <a:ext cx="0" cy="0"/>
          <a:chOff x="0" y="0"/>
          <a:chExt cx="0" cy="0"/>
        </a:xfrm>
      </p:grpSpPr>
      <p:grpSp>
        <p:nvGrpSpPr>
          <p:cNvPr id="2" name="Group 2"/>
          <p:cNvGrpSpPr/>
          <p:nvPr/>
        </p:nvGrpSpPr>
        <p:grpSpPr>
          <a:xfrm>
            <a:off x="666750" y="666750"/>
            <a:ext cx="6886575" cy="3543300"/>
            <a:chOff x="0" y="0"/>
            <a:chExt cx="9182100" cy="4724400"/>
          </a:xfrm>
        </p:grpSpPr>
        <p:sp>
          <p:nvSpPr>
            <p:cNvPr id="3" name="TextBox 3"/>
            <p:cNvSpPr txBox="1"/>
            <p:nvPr/>
          </p:nvSpPr>
          <p:spPr>
            <a:xfrm>
              <a:off x="0" y="-9525"/>
              <a:ext cx="9182100" cy="2972859"/>
            </a:xfrm>
            <a:prstGeom prst="rect">
              <a:avLst/>
            </a:prstGeom>
          </p:spPr>
          <p:txBody>
            <a:bodyPr lIns="0" tIns="0" rIns="0" bIns="0" rtlCol="0" anchor="t">
              <a:spAutoFit/>
            </a:bodyPr>
            <a:lstStyle/>
            <a:p>
              <a:pPr marL="0" lvl="0" indent="0" algn="l">
                <a:lnSpc>
                  <a:spcPts val="8000"/>
                </a:lnSpc>
                <a:spcBef>
                  <a:spcPct val="0"/>
                </a:spcBef>
              </a:pPr>
              <a:r>
                <a:rPr lang="en-US" sz="8000" u="none" strike="noStrike" spc="-240">
                  <a:solidFill>
                    <a:srgbClr val="1A73E8"/>
                  </a:solidFill>
                  <a:latin typeface="ITC Avant Garde Gothic"/>
                  <a:ea typeface="ITC Avant Garde Gothic"/>
                  <a:cs typeface="ITC Avant Garde Gothic"/>
                  <a:sym typeface="ITC Avant Garde Gothic"/>
                </a:rPr>
                <a:t>Web App Features</a:t>
              </a:r>
            </a:p>
          </p:txBody>
        </p:sp>
        <p:sp>
          <p:nvSpPr>
            <p:cNvPr id="4" name="TextBox 4"/>
            <p:cNvSpPr txBox="1"/>
            <p:nvPr/>
          </p:nvSpPr>
          <p:spPr>
            <a:xfrm>
              <a:off x="0" y="3362325"/>
              <a:ext cx="9182100" cy="1362075"/>
            </a:xfrm>
            <a:prstGeom prst="rect">
              <a:avLst/>
            </a:prstGeom>
          </p:spPr>
          <p:txBody>
            <a:bodyPr lIns="0" tIns="0" rIns="0" bIns="0" rtlCol="0" anchor="t">
              <a:spAutoFit/>
            </a:bodyPr>
            <a:lstStyle/>
            <a:p>
              <a:pPr marL="0" lvl="0" indent="0" algn="l">
                <a:lnSpc>
                  <a:spcPts val="3839"/>
                </a:lnSpc>
                <a:spcBef>
                  <a:spcPct val="0"/>
                </a:spcBef>
              </a:pPr>
              <a:r>
                <a:rPr lang="en-US" sz="3199" u="none" strike="noStrike" spc="-95">
                  <a:solidFill>
                    <a:srgbClr val="1167B1"/>
                  </a:solidFill>
                  <a:latin typeface="ITC Avant Garde Gothic"/>
                  <a:ea typeface="ITC Avant Garde Gothic"/>
                  <a:cs typeface="ITC Avant Garde Gothic"/>
                  <a:sym typeface="ITC Avant Garde Gothic"/>
                </a:rPr>
                <a:t>Key Functionalities of Our Stock Forecasting Platform</a:t>
              </a:r>
            </a:p>
          </p:txBody>
        </p:sp>
      </p:grpSp>
      <p:grpSp>
        <p:nvGrpSpPr>
          <p:cNvPr id="5" name="Group 5"/>
          <p:cNvGrpSpPr/>
          <p:nvPr/>
        </p:nvGrpSpPr>
        <p:grpSpPr>
          <a:xfrm>
            <a:off x="9296400" y="1562100"/>
            <a:ext cx="6886575" cy="1956435"/>
            <a:chOff x="0" y="0"/>
            <a:chExt cx="9182100" cy="2608580"/>
          </a:xfrm>
        </p:grpSpPr>
        <p:sp>
          <p:nvSpPr>
            <p:cNvPr id="6" name="TextBox 6"/>
            <p:cNvSpPr txBox="1"/>
            <p:nvPr/>
          </p:nvSpPr>
          <p:spPr>
            <a:xfrm>
              <a:off x="0" y="1155700"/>
              <a:ext cx="9182100" cy="1452880"/>
            </a:xfrm>
            <a:prstGeom prst="rect">
              <a:avLst/>
            </a:prstGeom>
          </p:spPr>
          <p:txBody>
            <a:bodyPr lIns="0" tIns="0" rIns="0" bIns="0" rtlCol="0" anchor="t">
              <a:spAutoFit/>
            </a:bodyPr>
            <a:lstStyle/>
            <a:p>
              <a:pPr marL="0" lvl="0" indent="0" algn="l">
                <a:lnSpc>
                  <a:spcPts val="2940"/>
                </a:lnSpc>
                <a:spcBef>
                  <a:spcPct val="0"/>
                </a:spcBef>
              </a:pPr>
              <a:r>
                <a:rPr lang="en-US" sz="2100">
                  <a:solidFill>
                    <a:srgbClr val="CBDCF8"/>
                  </a:solidFill>
                  <a:latin typeface="TT Fors"/>
                  <a:ea typeface="TT Fors"/>
                  <a:cs typeface="TT Fors"/>
                  <a:sym typeface="TT Fors"/>
                </a:rPr>
                <a:t>Our application utilizes advanced algorithms to provide </a:t>
              </a:r>
              <a:r>
                <a:rPr lang="en-US" sz="2100" b="1">
                  <a:solidFill>
                    <a:srgbClr val="CBDCF8"/>
                  </a:solidFill>
                  <a:latin typeface="TT Fors Bold"/>
                  <a:ea typeface="TT Fors Bold"/>
                  <a:cs typeface="TT Fors Bold"/>
                  <a:sym typeface="TT Fors Bold"/>
                </a:rPr>
                <a:t>accurate stock forecasts</a:t>
              </a:r>
              <a:r>
                <a:rPr lang="en-US" sz="2100">
                  <a:solidFill>
                    <a:srgbClr val="CBDCF8"/>
                  </a:solidFill>
                  <a:latin typeface="TT Fors"/>
                  <a:ea typeface="TT Fors"/>
                  <a:cs typeface="TT Fors"/>
                  <a:sym typeface="TT Fors"/>
                </a:rPr>
                <a:t>, enabling users to make informed investment decisions easily.</a:t>
              </a:r>
            </a:p>
          </p:txBody>
        </p:sp>
        <p:sp>
          <p:nvSpPr>
            <p:cNvPr id="7" name="TextBox 7"/>
            <p:cNvSpPr txBox="1"/>
            <p:nvPr/>
          </p:nvSpPr>
          <p:spPr>
            <a:xfrm>
              <a:off x="0" y="-104775"/>
              <a:ext cx="9182100" cy="626322"/>
            </a:xfrm>
            <a:prstGeom prst="rect">
              <a:avLst/>
            </a:prstGeom>
          </p:spPr>
          <p:txBody>
            <a:bodyPr lIns="0" tIns="0" rIns="0" bIns="0" rtlCol="0" anchor="t">
              <a:spAutoFit/>
            </a:bodyPr>
            <a:lstStyle/>
            <a:p>
              <a:pPr marL="0" lvl="0" indent="0" algn="l">
                <a:lnSpc>
                  <a:spcPts val="3640"/>
                </a:lnSpc>
                <a:spcBef>
                  <a:spcPct val="0"/>
                </a:spcBef>
              </a:pPr>
              <a:r>
                <a:rPr lang="en-US" sz="2600" u="none" strike="noStrike" spc="-78">
                  <a:solidFill>
                    <a:srgbClr val="CBDCF8"/>
                  </a:solidFill>
                  <a:latin typeface="ITC Avant Garde Gothic"/>
                  <a:ea typeface="ITC Avant Garde Gothic"/>
                  <a:cs typeface="ITC Avant Garde Gothic"/>
                  <a:sym typeface="ITC Avant Garde Gothic"/>
                </a:rPr>
                <a:t>Predictions</a:t>
              </a:r>
            </a:p>
          </p:txBody>
        </p:sp>
      </p:grpSp>
      <p:grpSp>
        <p:nvGrpSpPr>
          <p:cNvPr id="8" name="Group 8"/>
          <p:cNvGrpSpPr/>
          <p:nvPr/>
        </p:nvGrpSpPr>
        <p:grpSpPr>
          <a:xfrm>
            <a:off x="9296400" y="4248150"/>
            <a:ext cx="6886575" cy="1956435"/>
            <a:chOff x="0" y="0"/>
            <a:chExt cx="9182100" cy="2608580"/>
          </a:xfrm>
        </p:grpSpPr>
        <p:sp>
          <p:nvSpPr>
            <p:cNvPr id="9" name="TextBox 9"/>
            <p:cNvSpPr txBox="1"/>
            <p:nvPr/>
          </p:nvSpPr>
          <p:spPr>
            <a:xfrm>
              <a:off x="0" y="1155700"/>
              <a:ext cx="9182100" cy="1452880"/>
            </a:xfrm>
            <a:prstGeom prst="rect">
              <a:avLst/>
            </a:prstGeom>
          </p:spPr>
          <p:txBody>
            <a:bodyPr lIns="0" tIns="0" rIns="0" bIns="0" rtlCol="0" anchor="t">
              <a:spAutoFit/>
            </a:bodyPr>
            <a:lstStyle/>
            <a:p>
              <a:pPr marL="0" lvl="0" indent="0" algn="l">
                <a:lnSpc>
                  <a:spcPts val="2940"/>
                </a:lnSpc>
                <a:spcBef>
                  <a:spcPct val="0"/>
                </a:spcBef>
              </a:pPr>
              <a:r>
                <a:rPr lang="en-US" sz="2100">
                  <a:solidFill>
                    <a:srgbClr val="CBDCF8"/>
                  </a:solidFill>
                  <a:latin typeface="TT Fors"/>
                  <a:ea typeface="TT Fors"/>
                  <a:cs typeface="TT Fors"/>
                  <a:sym typeface="TT Fors"/>
                </a:rPr>
                <a:t>Interactive dashboards present </a:t>
              </a:r>
              <a:r>
                <a:rPr lang="en-US" sz="2100" b="1">
                  <a:solidFill>
                    <a:srgbClr val="CBDCF8"/>
                  </a:solidFill>
                  <a:latin typeface="TT Fors Bold"/>
                  <a:ea typeface="TT Fors Bold"/>
                  <a:cs typeface="TT Fors Bold"/>
                  <a:sym typeface="TT Fors Bold"/>
                </a:rPr>
                <a:t>real-time data visualizations</a:t>
              </a:r>
              <a:r>
                <a:rPr lang="en-US" sz="2100">
                  <a:solidFill>
                    <a:srgbClr val="CBDCF8"/>
                  </a:solidFill>
                  <a:latin typeface="TT Fors"/>
                  <a:ea typeface="TT Fors"/>
                  <a:cs typeface="TT Fors"/>
                  <a:sym typeface="TT Fors"/>
                </a:rPr>
                <a:t>, allowing users to track market trends and analyze stock performance seamlessly.</a:t>
              </a:r>
            </a:p>
          </p:txBody>
        </p:sp>
        <p:sp>
          <p:nvSpPr>
            <p:cNvPr id="10" name="TextBox 10"/>
            <p:cNvSpPr txBox="1"/>
            <p:nvPr/>
          </p:nvSpPr>
          <p:spPr>
            <a:xfrm>
              <a:off x="0" y="-104775"/>
              <a:ext cx="9182100" cy="626322"/>
            </a:xfrm>
            <a:prstGeom prst="rect">
              <a:avLst/>
            </a:prstGeom>
          </p:spPr>
          <p:txBody>
            <a:bodyPr lIns="0" tIns="0" rIns="0" bIns="0" rtlCol="0" anchor="t">
              <a:spAutoFit/>
            </a:bodyPr>
            <a:lstStyle/>
            <a:p>
              <a:pPr marL="0" lvl="0" indent="0" algn="l">
                <a:lnSpc>
                  <a:spcPts val="3640"/>
                </a:lnSpc>
                <a:spcBef>
                  <a:spcPct val="0"/>
                </a:spcBef>
              </a:pPr>
              <a:r>
                <a:rPr lang="en-US" sz="2600" u="none" strike="noStrike" spc="-78">
                  <a:solidFill>
                    <a:srgbClr val="CBDCF8"/>
                  </a:solidFill>
                  <a:latin typeface="ITC Avant Garde Gothic"/>
                  <a:ea typeface="ITC Avant Garde Gothic"/>
                  <a:cs typeface="ITC Avant Garde Gothic"/>
                  <a:sym typeface="ITC Avant Garde Gothic"/>
                </a:rPr>
                <a:t>Dashboards</a:t>
              </a:r>
            </a:p>
          </p:txBody>
        </p:sp>
      </p:grpSp>
      <p:grpSp>
        <p:nvGrpSpPr>
          <p:cNvPr id="11" name="Group 11"/>
          <p:cNvGrpSpPr/>
          <p:nvPr/>
        </p:nvGrpSpPr>
        <p:grpSpPr>
          <a:xfrm>
            <a:off x="9296400" y="6938010"/>
            <a:ext cx="6886575" cy="1956435"/>
            <a:chOff x="0" y="0"/>
            <a:chExt cx="9182100" cy="2608580"/>
          </a:xfrm>
        </p:grpSpPr>
        <p:sp>
          <p:nvSpPr>
            <p:cNvPr id="12" name="TextBox 12"/>
            <p:cNvSpPr txBox="1"/>
            <p:nvPr/>
          </p:nvSpPr>
          <p:spPr>
            <a:xfrm>
              <a:off x="0" y="1155700"/>
              <a:ext cx="9182100" cy="1452880"/>
            </a:xfrm>
            <a:prstGeom prst="rect">
              <a:avLst/>
            </a:prstGeom>
          </p:spPr>
          <p:txBody>
            <a:bodyPr lIns="0" tIns="0" rIns="0" bIns="0" rtlCol="0" anchor="t">
              <a:spAutoFit/>
            </a:bodyPr>
            <a:lstStyle/>
            <a:p>
              <a:pPr marL="0" lvl="0" indent="0" algn="l">
                <a:lnSpc>
                  <a:spcPts val="2940"/>
                </a:lnSpc>
                <a:spcBef>
                  <a:spcPct val="0"/>
                </a:spcBef>
              </a:pPr>
              <a:r>
                <a:rPr lang="en-US" sz="2100">
                  <a:solidFill>
                    <a:srgbClr val="CBDCF8"/>
                  </a:solidFill>
                  <a:latin typeface="TT Fors"/>
                  <a:ea typeface="TT Fors"/>
                  <a:cs typeface="TT Fors"/>
                  <a:sym typeface="TT Fors"/>
                </a:rPr>
                <a:t>Comprehensive visualizations enhance the user experience, offering </a:t>
              </a:r>
              <a:r>
                <a:rPr lang="en-US" sz="2100" b="1">
                  <a:solidFill>
                    <a:srgbClr val="CBDCF8"/>
                  </a:solidFill>
                  <a:latin typeface="TT Fors Bold"/>
                  <a:ea typeface="TT Fors Bold"/>
                  <a:cs typeface="TT Fors Bold"/>
                  <a:sym typeface="TT Fors Bold"/>
                </a:rPr>
                <a:t>insights into market dynamics</a:t>
              </a:r>
              <a:r>
                <a:rPr lang="en-US" sz="2100">
                  <a:solidFill>
                    <a:srgbClr val="CBDCF8"/>
                  </a:solidFill>
                  <a:latin typeface="TT Fors"/>
                  <a:ea typeface="TT Fors"/>
                  <a:cs typeface="TT Fors"/>
                  <a:sym typeface="TT Fors"/>
                </a:rPr>
                <a:t> and facilitating deeper analysis of stock movements.</a:t>
              </a:r>
            </a:p>
          </p:txBody>
        </p:sp>
        <p:sp>
          <p:nvSpPr>
            <p:cNvPr id="13" name="TextBox 13"/>
            <p:cNvSpPr txBox="1"/>
            <p:nvPr/>
          </p:nvSpPr>
          <p:spPr>
            <a:xfrm>
              <a:off x="0" y="-104775"/>
              <a:ext cx="9182100" cy="626322"/>
            </a:xfrm>
            <a:prstGeom prst="rect">
              <a:avLst/>
            </a:prstGeom>
          </p:spPr>
          <p:txBody>
            <a:bodyPr lIns="0" tIns="0" rIns="0" bIns="0" rtlCol="0" anchor="t">
              <a:spAutoFit/>
            </a:bodyPr>
            <a:lstStyle/>
            <a:p>
              <a:pPr marL="0" lvl="0" indent="0" algn="l">
                <a:lnSpc>
                  <a:spcPts val="3640"/>
                </a:lnSpc>
                <a:spcBef>
                  <a:spcPct val="0"/>
                </a:spcBef>
              </a:pPr>
              <a:r>
                <a:rPr lang="en-US" sz="2600" u="none" strike="noStrike" spc="-78">
                  <a:solidFill>
                    <a:srgbClr val="CBDCF8"/>
                  </a:solidFill>
                  <a:latin typeface="ITC Avant Garde Gothic"/>
                  <a:ea typeface="ITC Avant Garde Gothic"/>
                  <a:cs typeface="ITC Avant Garde Gothic"/>
                  <a:sym typeface="ITC Avant Garde Gothic"/>
                </a:rPr>
                <a:t>Visualizations</a:t>
              </a:r>
            </a:p>
          </p:txBody>
        </p:sp>
      </p:grpSp>
      <p:grpSp>
        <p:nvGrpSpPr>
          <p:cNvPr id="14" name="Group 14"/>
          <p:cNvGrpSpPr/>
          <p:nvPr/>
        </p:nvGrpSpPr>
        <p:grpSpPr>
          <a:xfrm>
            <a:off x="-1303343" y="7829550"/>
            <a:ext cx="4846643" cy="1791955"/>
            <a:chOff x="0" y="0"/>
            <a:chExt cx="6462190" cy="2389273"/>
          </a:xfrm>
        </p:grpSpPr>
        <p:sp>
          <p:nvSpPr>
            <p:cNvPr id="15" name="Freeform 15"/>
            <p:cNvSpPr/>
            <p:nvPr/>
          </p:nvSpPr>
          <p:spPr>
            <a:xfrm>
              <a:off x="0" y="0"/>
              <a:ext cx="2389273" cy="2389273"/>
            </a:xfrm>
            <a:custGeom>
              <a:avLst/>
              <a:gdLst/>
              <a:ahLst/>
              <a:cxnLst/>
              <a:rect l="l" t="t" r="r" b="b"/>
              <a:pathLst>
                <a:path w="2389273" h="2389273">
                  <a:moveTo>
                    <a:pt x="0" y="0"/>
                  </a:moveTo>
                  <a:lnTo>
                    <a:pt x="2389273" y="0"/>
                  </a:lnTo>
                  <a:lnTo>
                    <a:pt x="2389273" y="2389273"/>
                  </a:lnTo>
                  <a:lnTo>
                    <a:pt x="0" y="2389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Freeform 16"/>
            <p:cNvSpPr/>
            <p:nvPr/>
          </p:nvSpPr>
          <p:spPr>
            <a:xfrm>
              <a:off x="2036459" y="0"/>
              <a:ext cx="2389273" cy="2389273"/>
            </a:xfrm>
            <a:custGeom>
              <a:avLst/>
              <a:gdLst/>
              <a:ahLst/>
              <a:cxnLst/>
              <a:rect l="l" t="t" r="r" b="b"/>
              <a:pathLst>
                <a:path w="2389273" h="2389273">
                  <a:moveTo>
                    <a:pt x="0" y="0"/>
                  </a:moveTo>
                  <a:lnTo>
                    <a:pt x="2389273" y="0"/>
                  </a:lnTo>
                  <a:lnTo>
                    <a:pt x="2389273" y="2389273"/>
                  </a:lnTo>
                  <a:lnTo>
                    <a:pt x="0" y="2389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Freeform 17"/>
            <p:cNvSpPr/>
            <p:nvPr/>
          </p:nvSpPr>
          <p:spPr>
            <a:xfrm>
              <a:off x="4072917" y="0"/>
              <a:ext cx="2389273" cy="2389273"/>
            </a:xfrm>
            <a:custGeom>
              <a:avLst/>
              <a:gdLst/>
              <a:ahLst/>
              <a:cxnLst/>
              <a:rect l="l" t="t" r="r" b="b"/>
              <a:pathLst>
                <a:path w="2389273" h="2389273">
                  <a:moveTo>
                    <a:pt x="0" y="0"/>
                  </a:moveTo>
                  <a:lnTo>
                    <a:pt x="2389273" y="0"/>
                  </a:lnTo>
                  <a:lnTo>
                    <a:pt x="2389273" y="2389273"/>
                  </a:lnTo>
                  <a:lnTo>
                    <a:pt x="0" y="2389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A1F44"/>
        </a:solidFill>
        <a:effectLst/>
      </p:bgPr>
    </p:bg>
    <p:spTree>
      <p:nvGrpSpPr>
        <p:cNvPr id="1" name=""/>
        <p:cNvGrpSpPr/>
        <p:nvPr/>
      </p:nvGrpSpPr>
      <p:grpSpPr>
        <a:xfrm>
          <a:off x="0" y="0"/>
          <a:ext cx="0" cy="0"/>
          <a:chOff x="0" y="0"/>
          <a:chExt cx="0" cy="0"/>
        </a:xfrm>
      </p:grpSpPr>
      <p:grpSp>
        <p:nvGrpSpPr>
          <p:cNvPr id="2" name="Group 2"/>
          <p:cNvGrpSpPr/>
          <p:nvPr/>
        </p:nvGrpSpPr>
        <p:grpSpPr>
          <a:xfrm>
            <a:off x="635520" y="659606"/>
            <a:ext cx="9531369" cy="3569494"/>
            <a:chOff x="-41640" y="-9525"/>
            <a:chExt cx="12970240" cy="4386930"/>
          </a:xfrm>
        </p:grpSpPr>
        <p:sp>
          <p:nvSpPr>
            <p:cNvPr id="3" name="TextBox 3"/>
            <p:cNvSpPr txBox="1"/>
            <p:nvPr/>
          </p:nvSpPr>
          <p:spPr>
            <a:xfrm>
              <a:off x="0" y="-9525"/>
              <a:ext cx="11099800" cy="1626659"/>
            </a:xfrm>
            <a:prstGeom prst="rect">
              <a:avLst/>
            </a:prstGeom>
          </p:spPr>
          <p:txBody>
            <a:bodyPr lIns="0" tIns="0" rIns="0" bIns="0" rtlCol="0" anchor="t">
              <a:spAutoFit/>
            </a:bodyPr>
            <a:lstStyle/>
            <a:p>
              <a:pPr marL="0" lvl="0" indent="0" algn="l">
                <a:lnSpc>
                  <a:spcPts val="8000"/>
                </a:lnSpc>
                <a:spcBef>
                  <a:spcPct val="0"/>
                </a:spcBef>
              </a:pPr>
              <a:r>
                <a:rPr lang="en-US" sz="8000" u="none" strike="noStrike" spc="-240">
                  <a:solidFill>
                    <a:srgbClr val="FFFFFF"/>
                  </a:solidFill>
                  <a:latin typeface="ITC Avant Garde Gothic"/>
                  <a:ea typeface="ITC Avant Garde Gothic"/>
                  <a:cs typeface="ITC Avant Garde Gothic"/>
                  <a:sym typeface="ITC Avant Garde Gothic"/>
                </a:rPr>
                <a:t>Results &amp; Insights</a:t>
              </a:r>
            </a:p>
          </p:txBody>
        </p:sp>
        <p:sp>
          <p:nvSpPr>
            <p:cNvPr id="4" name="TextBox 4"/>
            <p:cNvSpPr txBox="1"/>
            <p:nvPr/>
          </p:nvSpPr>
          <p:spPr>
            <a:xfrm>
              <a:off x="-41640" y="1552975"/>
              <a:ext cx="11099800" cy="714375"/>
            </a:xfrm>
            <a:prstGeom prst="rect">
              <a:avLst/>
            </a:prstGeom>
          </p:spPr>
          <p:txBody>
            <a:bodyPr lIns="0" tIns="0" rIns="0" bIns="0" rtlCol="0" anchor="t">
              <a:spAutoFit/>
            </a:bodyPr>
            <a:lstStyle/>
            <a:p>
              <a:pPr marL="0" lvl="0" indent="0" algn="l">
                <a:lnSpc>
                  <a:spcPts val="3839"/>
                </a:lnSpc>
                <a:spcBef>
                  <a:spcPct val="0"/>
                </a:spcBef>
              </a:pPr>
              <a:r>
                <a:rPr lang="en-US" sz="3199" u="none" strike="noStrike" spc="-95" dirty="0">
                  <a:solidFill>
                    <a:srgbClr val="FFFFFF"/>
                  </a:solidFill>
                  <a:latin typeface="ITC Avant Garde Gothic"/>
                  <a:ea typeface="ITC Avant Garde Gothic"/>
                  <a:cs typeface="ITC Avant Garde Gothic"/>
                  <a:sym typeface="ITC Avant Garde Gothic"/>
                </a:rPr>
                <a:t>Empowering Decisions with Data Analysis</a:t>
              </a:r>
            </a:p>
          </p:txBody>
        </p:sp>
        <p:sp>
          <p:nvSpPr>
            <p:cNvPr id="5" name="TextBox 5"/>
            <p:cNvSpPr txBox="1"/>
            <p:nvPr/>
          </p:nvSpPr>
          <p:spPr>
            <a:xfrm>
              <a:off x="228600" y="2410200"/>
              <a:ext cx="12700000" cy="1967205"/>
            </a:xfrm>
            <a:prstGeom prst="rect">
              <a:avLst/>
            </a:prstGeom>
          </p:spPr>
          <p:txBody>
            <a:bodyPr wrap="square" lIns="0" tIns="0" rIns="0" bIns="0" rtlCol="0" anchor="t">
              <a:spAutoFit/>
            </a:bodyPr>
            <a:lstStyle/>
            <a:p>
              <a:pPr marL="0" lvl="0" indent="0" algn="l">
                <a:lnSpc>
                  <a:spcPts val="2940"/>
                </a:lnSpc>
                <a:spcBef>
                  <a:spcPct val="0"/>
                </a:spcBef>
              </a:pPr>
              <a:r>
                <a:rPr lang="en-US" sz="2100" u="none" strike="noStrike" dirty="0">
                  <a:solidFill>
                    <a:srgbClr val="CBDCF8"/>
                  </a:solidFill>
                  <a:latin typeface="TT Fors"/>
                  <a:ea typeface="TT Fors"/>
                  <a:cs typeface="TT Fors"/>
                  <a:sym typeface="TT Fors"/>
                </a:rPr>
                <a:t>Our application delivers </a:t>
              </a:r>
              <a:r>
                <a:rPr lang="en-US" sz="2100" b="1" u="none" strike="noStrike" dirty="0">
                  <a:solidFill>
                    <a:srgbClr val="CBDCF8"/>
                  </a:solidFill>
                  <a:latin typeface="TT Fors Bold"/>
                  <a:ea typeface="TT Fors Bold"/>
                  <a:cs typeface="TT Fors Bold"/>
                  <a:sym typeface="TT Fors Bold"/>
                </a:rPr>
                <a:t>accurate forecasts</a:t>
              </a:r>
              <a:r>
                <a:rPr lang="en-US" sz="2100" u="none" strike="noStrike" dirty="0">
                  <a:solidFill>
                    <a:srgbClr val="CBDCF8"/>
                  </a:solidFill>
                  <a:latin typeface="TT Fors"/>
                  <a:ea typeface="TT Fors"/>
                  <a:cs typeface="TT Fors"/>
                  <a:sym typeface="TT Fors"/>
                </a:rPr>
                <a:t> and actionable insights, enabling users to make informed financial decisions based on comprehensive data analysis and visualizations of stock trends and market movements.</a:t>
              </a:r>
            </a:p>
          </p:txBody>
        </p:sp>
      </p:grpSp>
      <p:grpSp>
        <p:nvGrpSpPr>
          <p:cNvPr id="6" name="Group 6"/>
          <p:cNvGrpSpPr/>
          <p:nvPr/>
        </p:nvGrpSpPr>
        <p:grpSpPr>
          <a:xfrm>
            <a:off x="10734675" y="0"/>
            <a:ext cx="7553325" cy="10287000"/>
            <a:chOff x="0" y="0"/>
            <a:chExt cx="1170208" cy="1593725"/>
          </a:xfrm>
        </p:grpSpPr>
        <p:sp>
          <p:nvSpPr>
            <p:cNvPr id="7" name="Freeform 7"/>
            <p:cNvSpPr/>
            <p:nvPr/>
          </p:nvSpPr>
          <p:spPr>
            <a:xfrm>
              <a:off x="0" y="0"/>
              <a:ext cx="1170208" cy="1593725"/>
            </a:xfrm>
            <a:custGeom>
              <a:avLst/>
              <a:gdLst/>
              <a:ahLst/>
              <a:cxnLst/>
              <a:rect l="l" t="t" r="r" b="b"/>
              <a:pathLst>
                <a:path w="1170208" h="1593725">
                  <a:moveTo>
                    <a:pt x="0" y="0"/>
                  </a:moveTo>
                  <a:lnTo>
                    <a:pt x="1170208" y="0"/>
                  </a:lnTo>
                  <a:lnTo>
                    <a:pt x="1170208" y="1593725"/>
                  </a:lnTo>
                  <a:lnTo>
                    <a:pt x="0" y="1593725"/>
                  </a:lnTo>
                  <a:close/>
                </a:path>
              </a:pathLst>
            </a:custGeom>
            <a:blipFill>
              <a:blip r:embed="rId2"/>
              <a:stretch>
                <a:fillRect t="-205" b="-205"/>
              </a:stretch>
            </a:blipFill>
          </p:spPr>
          <p:txBody>
            <a:bodyPr/>
            <a:lstStyle/>
            <a:p>
              <a:endParaRPr lang="en-US"/>
            </a:p>
          </p:txBody>
        </p:sp>
      </p:grpSp>
      <p:pic>
        <p:nvPicPr>
          <p:cNvPr id="9" name="Picture 8">
            <a:extLst>
              <a:ext uri="{FF2B5EF4-FFF2-40B4-BE49-F238E27FC236}">
                <a16:creationId xmlns:a16="http://schemas.microsoft.com/office/drawing/2014/main" id="{F1F0F891-FC83-6F77-BF3C-B7BB830B1A2B}"/>
              </a:ext>
            </a:extLst>
          </p:cNvPr>
          <p:cNvPicPr>
            <a:picLocks noChangeAspect="1"/>
          </p:cNvPicPr>
          <p:nvPr/>
        </p:nvPicPr>
        <p:blipFill>
          <a:blip r:embed="rId3"/>
          <a:stretch>
            <a:fillRect/>
          </a:stretch>
        </p:blipFill>
        <p:spPr>
          <a:xfrm>
            <a:off x="381000" y="4381500"/>
            <a:ext cx="9785889" cy="55398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A1F44"/>
        </a:solidFill>
        <a:effectLst/>
      </p:bgPr>
    </p:bg>
    <p:spTree>
      <p:nvGrpSpPr>
        <p:cNvPr id="1" name=""/>
        <p:cNvGrpSpPr/>
        <p:nvPr/>
      </p:nvGrpSpPr>
      <p:grpSpPr>
        <a:xfrm>
          <a:off x="0" y="0"/>
          <a:ext cx="0" cy="0"/>
          <a:chOff x="0" y="0"/>
          <a:chExt cx="0" cy="0"/>
        </a:xfrm>
      </p:grpSpPr>
      <p:sp>
        <p:nvSpPr>
          <p:cNvPr id="2" name="TextBox 2"/>
          <p:cNvSpPr txBox="1"/>
          <p:nvPr/>
        </p:nvSpPr>
        <p:spPr>
          <a:xfrm>
            <a:off x="2765051" y="3328561"/>
            <a:ext cx="12757899" cy="2544229"/>
          </a:xfrm>
          <a:prstGeom prst="rect">
            <a:avLst/>
          </a:prstGeom>
        </p:spPr>
        <p:txBody>
          <a:bodyPr lIns="0" tIns="0" rIns="0" bIns="0" rtlCol="0" anchor="t">
            <a:spAutoFit/>
          </a:bodyPr>
          <a:lstStyle/>
          <a:p>
            <a:pPr marL="0" lvl="0" indent="0" algn="l">
              <a:lnSpc>
                <a:spcPts val="16781"/>
              </a:lnSpc>
              <a:spcBef>
                <a:spcPct val="0"/>
              </a:spcBef>
            </a:pPr>
            <a:r>
              <a:rPr lang="en-US" sz="16781" spc="-503">
                <a:solidFill>
                  <a:srgbClr val="1A73E8"/>
                </a:solidFill>
                <a:latin typeface="ITC Avant Garde Gothic"/>
                <a:ea typeface="ITC Avant Garde Gothic"/>
                <a:cs typeface="ITC Avant Garde Gothic"/>
                <a:sym typeface="ITC Avant Garde Gothic"/>
              </a:rPr>
              <a:t>THANK YOU !</a:t>
            </a:r>
          </a:p>
        </p:txBody>
      </p:sp>
      <p:grpSp>
        <p:nvGrpSpPr>
          <p:cNvPr id="3" name="Group 3"/>
          <p:cNvGrpSpPr/>
          <p:nvPr/>
        </p:nvGrpSpPr>
        <p:grpSpPr>
          <a:xfrm>
            <a:off x="-1303343" y="7829550"/>
            <a:ext cx="4846643" cy="1791955"/>
            <a:chOff x="0" y="0"/>
            <a:chExt cx="6462190" cy="2389273"/>
          </a:xfrm>
        </p:grpSpPr>
        <p:sp>
          <p:nvSpPr>
            <p:cNvPr id="4" name="Freeform 4"/>
            <p:cNvSpPr/>
            <p:nvPr/>
          </p:nvSpPr>
          <p:spPr>
            <a:xfrm>
              <a:off x="0" y="0"/>
              <a:ext cx="2389273" cy="2389273"/>
            </a:xfrm>
            <a:custGeom>
              <a:avLst/>
              <a:gdLst/>
              <a:ahLst/>
              <a:cxnLst/>
              <a:rect l="l" t="t" r="r" b="b"/>
              <a:pathLst>
                <a:path w="2389273" h="2389273">
                  <a:moveTo>
                    <a:pt x="0" y="0"/>
                  </a:moveTo>
                  <a:lnTo>
                    <a:pt x="2389273" y="0"/>
                  </a:lnTo>
                  <a:lnTo>
                    <a:pt x="2389273" y="2389273"/>
                  </a:lnTo>
                  <a:lnTo>
                    <a:pt x="0" y="2389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2036459" y="0"/>
              <a:ext cx="2389273" cy="2389273"/>
            </a:xfrm>
            <a:custGeom>
              <a:avLst/>
              <a:gdLst/>
              <a:ahLst/>
              <a:cxnLst/>
              <a:rect l="l" t="t" r="r" b="b"/>
              <a:pathLst>
                <a:path w="2389273" h="2389273">
                  <a:moveTo>
                    <a:pt x="0" y="0"/>
                  </a:moveTo>
                  <a:lnTo>
                    <a:pt x="2389273" y="0"/>
                  </a:lnTo>
                  <a:lnTo>
                    <a:pt x="2389273" y="2389273"/>
                  </a:lnTo>
                  <a:lnTo>
                    <a:pt x="0" y="2389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4072917" y="0"/>
              <a:ext cx="2389273" cy="2389273"/>
            </a:xfrm>
            <a:custGeom>
              <a:avLst/>
              <a:gdLst/>
              <a:ahLst/>
              <a:cxnLst/>
              <a:rect l="l" t="t" r="r" b="b"/>
              <a:pathLst>
                <a:path w="2389273" h="2389273">
                  <a:moveTo>
                    <a:pt x="0" y="0"/>
                  </a:moveTo>
                  <a:lnTo>
                    <a:pt x="2389273" y="0"/>
                  </a:lnTo>
                  <a:lnTo>
                    <a:pt x="2389273" y="2389273"/>
                  </a:lnTo>
                  <a:lnTo>
                    <a:pt x="0" y="2389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479</Words>
  <Application>Microsoft Office PowerPoint</Application>
  <PresentationFormat>Custom</PresentationFormat>
  <Paragraphs>28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TT Fors</vt:lpstr>
      <vt:lpstr>Arial</vt:lpstr>
      <vt:lpstr>ITC Avant Garde Gothic</vt:lpstr>
      <vt:lpstr>Calibri</vt:lpstr>
      <vt:lpstr>TT Fors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 Stock Market Forecasting</dc:title>
  <dc:description>Presentation - Stock Market Forecasting</dc:description>
  <cp:lastModifiedBy>Janhavi Akarte</cp:lastModifiedBy>
  <cp:revision>2</cp:revision>
  <dcterms:created xsi:type="dcterms:W3CDTF">2006-08-16T00:00:00Z</dcterms:created>
  <dcterms:modified xsi:type="dcterms:W3CDTF">2025-10-12T09:45:21Z</dcterms:modified>
  <dc:identifier>DAG1kQqyE_0</dc:identifier>
</cp:coreProperties>
</file>