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72" r:id="rId4"/>
    <p:sldId id="276" r:id="rId5"/>
    <p:sldId id="273" r:id="rId6"/>
    <p:sldId id="277" r:id="rId7"/>
    <p:sldId id="274" r:id="rId8"/>
    <p:sldId id="275" r:id="rId9"/>
    <p:sldId id="266" r:id="rId10"/>
    <p:sldId id="270" r:id="rId11"/>
    <p:sldId id="264" r:id="rId12"/>
    <p:sldId id="268" r:id="rId13"/>
    <p:sldId id="261" r:id="rId14"/>
    <p:sldId id="26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m" initials="S" lastIdx="2" clrIdx="0">
    <p:extLst>
      <p:ext uri="{19B8F6BF-5375-455C-9EA6-DF929625EA0E}">
        <p15:presenceInfo xmlns:p15="http://schemas.microsoft.com/office/powerpoint/2012/main" xmlns="" userId="Shiv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5E0"/>
    <a:srgbClr val="BFC1C0"/>
    <a:srgbClr val="EEF8FA"/>
    <a:srgbClr val="ECF6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3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58F-02C2-490A-83AD-4536127E51C7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0469-A309-47CF-9330-55CB04D78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81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58F-02C2-490A-83AD-4536127E51C7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0469-A309-47CF-9330-55CB04D78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762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58F-02C2-490A-83AD-4536127E51C7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0469-A309-47CF-9330-55CB04D78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620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58F-02C2-490A-83AD-4536127E51C7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0469-A309-47CF-9330-55CB04D78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305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58F-02C2-490A-83AD-4536127E51C7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0469-A309-47CF-9330-55CB04D78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66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58F-02C2-490A-83AD-4536127E51C7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0469-A309-47CF-9330-55CB04D78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62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58F-02C2-490A-83AD-4536127E51C7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0469-A309-47CF-9330-55CB04D78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63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58F-02C2-490A-83AD-4536127E51C7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0469-A309-47CF-9330-55CB04D78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3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58F-02C2-490A-83AD-4536127E51C7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0469-A309-47CF-9330-55CB04D78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069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58F-02C2-490A-83AD-4536127E51C7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0469-A309-47CF-9330-55CB04D78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36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58F-02C2-490A-83AD-4536127E51C7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0469-A309-47CF-9330-55CB04D78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146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5658F-02C2-490A-83AD-4536127E51C7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0469-A309-47CF-9330-55CB04D78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39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3085" y="4770420"/>
            <a:ext cx="985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5676" y="2616349"/>
            <a:ext cx="9853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ACUTE CORONARY SYNDROME RISK PREDICTION MODEL AND SURVIVAL ANALYSIS 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97588" y="5131558"/>
            <a:ext cx="390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TEAM NAME: PGDBA_IIT_IIM_ISI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1984" y="443267"/>
            <a:ext cx="3969497" cy="55480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53731" y="2995683"/>
            <a:ext cx="163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**Variable Importance</a:t>
            </a:r>
          </a:p>
          <a:p>
            <a:r>
              <a:rPr lang="en-US" sz="1200" b="1" dirty="0" smtClean="0"/>
              <a:t> for survival analysis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7271" y="1587213"/>
            <a:ext cx="62381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b="1" i="1" dirty="0" smtClean="0"/>
              <a:t>Survival analysis on given small data set is not possible as death event occurrence is only for one data point.</a:t>
            </a:r>
          </a:p>
          <a:p>
            <a:pPr marL="228600" indent="-228600">
              <a:buAutoNum type="arabicPeriod"/>
            </a:pPr>
            <a:r>
              <a:rPr lang="en-US" b="1" i="1" dirty="0" smtClean="0"/>
              <a:t>We have used the data set from University of </a:t>
            </a:r>
            <a:r>
              <a:rPr lang="en-US" b="1" i="1" dirty="0" err="1" smtClean="0"/>
              <a:t>Massachusets</a:t>
            </a:r>
            <a:r>
              <a:rPr lang="en-US" b="1" i="1" dirty="0" smtClean="0"/>
              <a:t> </a:t>
            </a:r>
          </a:p>
          <a:p>
            <a:pPr marL="228600" indent="-228600">
              <a:buAutoNum type="arabicPeriod"/>
            </a:pPr>
            <a:r>
              <a:rPr lang="en-US" b="1" i="1" dirty="0" smtClean="0"/>
              <a:t>This dataset comprises of features which are distinct from given MACE dataset </a:t>
            </a:r>
          </a:p>
          <a:p>
            <a:pPr marL="228600" indent="-228600">
              <a:buAutoNum type="arabicPeriod"/>
            </a:pPr>
            <a:r>
              <a:rPr lang="en-US" b="1" i="1" u="sng" dirty="0" smtClean="0"/>
              <a:t>Hierarchical </a:t>
            </a:r>
            <a:r>
              <a:rPr lang="en-US" b="1" i="1" u="sng" dirty="0" err="1" smtClean="0"/>
              <a:t>Bayes</a:t>
            </a:r>
            <a:r>
              <a:rPr lang="en-US" b="1" i="1" u="sng" dirty="0" smtClean="0"/>
              <a:t> model using Cox Proportion Hazards</a:t>
            </a:r>
            <a:r>
              <a:rPr lang="en-US" b="1" i="1" dirty="0" smtClean="0"/>
              <a:t> for predicting the survival and hazard curves for each patient.</a:t>
            </a:r>
          </a:p>
          <a:p>
            <a:pPr marL="228600" indent="-228600">
              <a:buAutoNum type="arabicPeriod"/>
            </a:pPr>
            <a:endParaRPr lang="en-US" sz="1600" b="1" i="1" dirty="0" smtClean="0"/>
          </a:p>
          <a:p>
            <a:pPr marL="228600" indent="-228600"/>
            <a:endParaRPr lang="en-US" sz="1600" b="1" i="1" dirty="0" smtClean="0"/>
          </a:p>
          <a:p>
            <a:pPr marL="228600" indent="-228600">
              <a:buAutoNum type="arabicPeriod"/>
            </a:pPr>
            <a:endParaRPr lang="en-US" sz="16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50376" y="491320"/>
            <a:ext cx="446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 IMPORTANCE FOR SURVIVAL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1345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9738" y="3598105"/>
            <a:ext cx="4085711" cy="29634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0203" y="0"/>
            <a:ext cx="4960653" cy="3598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4468" y="452717"/>
            <a:ext cx="4960653" cy="3598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821" y="83385"/>
            <a:ext cx="290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Survival Trees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527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23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012" y="520039"/>
            <a:ext cx="6550925" cy="3770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554" y="465447"/>
            <a:ext cx="5746759" cy="3422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3952" y="3949996"/>
            <a:ext cx="5718698" cy="2839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012" y="117005"/>
            <a:ext cx="290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Web-Application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2012" y="486337"/>
            <a:ext cx="88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: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97005" y="5000321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6678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328" y="332625"/>
            <a:ext cx="619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Enhancements in pipeline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4841" y="1296537"/>
            <a:ext cx="83114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Lazy Learning </a:t>
            </a:r>
            <a:r>
              <a:rPr lang="en-US" dirty="0" smtClean="0"/>
              <a:t>: Follow-up and New patient data incorporated into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and unbalanced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Summary Statistics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Clustering patients having similar survival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Comparing survival distribution among group of patients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Patient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Population based studies on Survival times and variable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908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328" y="332625"/>
            <a:ext cx="619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Future Enhancements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1193" y="1296537"/>
            <a:ext cx="83114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Integration with Images : Convolutional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Integration with Aadhar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Insurance Implications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BPL targeting for insurance coverage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Efficacious healthcare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1192" y="2866030"/>
            <a:ext cx="6769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Distributed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Analysis using Weighted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The conundrum of multiple surgeries and survival rates</a:t>
            </a:r>
            <a:endParaRPr lang="en-US" sz="16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89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7857" y="3171359"/>
            <a:ext cx="6198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THANK YOU !!!</a:t>
            </a:r>
            <a:endParaRPr 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429" y="1489668"/>
            <a:ext cx="93523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Problem Description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Solution </a:t>
            </a:r>
            <a:r>
              <a:rPr lang="en-US" sz="2400" dirty="0" smtClean="0"/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Exploratory </a:t>
            </a:r>
            <a:r>
              <a:rPr lang="en-US" sz="2400" dirty="0" smtClean="0"/>
              <a:t>Data </a:t>
            </a:r>
            <a:r>
              <a:rPr lang="en-US" sz="2400" dirty="0" smtClean="0"/>
              <a:t>Analysis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Machine Learning Models and User </a:t>
            </a:r>
            <a:r>
              <a:rPr lang="en-US" sz="2400" dirty="0" smtClean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Survival Analysis and Models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Web-Application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Enhancements in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Future Enhancements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9429" y="409433"/>
            <a:ext cx="300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Agenda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7631375" y="1790141"/>
            <a:ext cx="2374710" cy="33846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ounded Rectangle 46"/>
          <p:cNvSpPr/>
          <p:nvPr/>
        </p:nvSpPr>
        <p:spPr>
          <a:xfrm>
            <a:off x="3878240" y="2759128"/>
            <a:ext cx="1460311" cy="1828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224585" y="2756854"/>
            <a:ext cx="1460311" cy="182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919419" y="1214655"/>
            <a:ext cx="2374710" cy="3384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ounded Rectangle 34"/>
          <p:cNvSpPr/>
          <p:nvPr/>
        </p:nvSpPr>
        <p:spPr>
          <a:xfrm>
            <a:off x="7274257" y="2893331"/>
            <a:ext cx="1774209" cy="6277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7274262" y="2874714"/>
            <a:ext cx="193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Application</a:t>
            </a:r>
            <a:br>
              <a:rPr lang="en-US" dirty="0" smtClean="0"/>
            </a:br>
            <a:r>
              <a:rPr lang="en-US" dirty="0" smtClean="0"/>
              <a:t>         (Client)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162567" y="3029808"/>
            <a:ext cx="77792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620370" y="3029808"/>
            <a:ext cx="77792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7552" y="3029812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9433" y="3029812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6661" y="342464"/>
            <a:ext cx="464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 Framework</a:t>
            </a:r>
            <a:endParaRPr lang="en-US" sz="2400" b="1" dirty="0"/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3439242" y="3214478"/>
            <a:ext cx="698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3089" y="2383481"/>
            <a:ext cx="104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4692" y="2383481"/>
            <a:ext cx="104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grpSp>
        <p:nvGrpSpPr>
          <p:cNvPr id="5" name="Group 22"/>
          <p:cNvGrpSpPr/>
          <p:nvPr/>
        </p:nvGrpSpPr>
        <p:grpSpPr>
          <a:xfrm>
            <a:off x="2895609" y="2577750"/>
            <a:ext cx="1581999" cy="450886"/>
            <a:chOff x="1367054" y="1936296"/>
            <a:chExt cx="1581999" cy="450886"/>
          </a:xfrm>
        </p:grpSpPr>
        <p:cxnSp>
          <p:nvCxnSpPr>
            <p:cNvPr id="17" name="Straight Connector 16"/>
            <p:cNvCxnSpPr/>
            <p:nvPr/>
          </p:nvCxnSpPr>
          <p:spPr>
            <a:xfrm flipH="1" flipV="1">
              <a:off x="1367054" y="1948768"/>
              <a:ext cx="1" cy="4384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98894" y="1936296"/>
              <a:ext cx="42535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523698" y="1936296"/>
              <a:ext cx="42535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949052" y="1936296"/>
              <a:ext cx="1" cy="4384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3"/>
          <p:cNvGrpSpPr/>
          <p:nvPr/>
        </p:nvGrpSpPr>
        <p:grpSpPr>
          <a:xfrm>
            <a:off x="4627734" y="2595778"/>
            <a:ext cx="1472815" cy="474968"/>
            <a:chOff x="1480782" y="1936296"/>
            <a:chExt cx="1472815" cy="474968"/>
          </a:xfrm>
        </p:grpSpPr>
        <p:cxnSp>
          <p:nvCxnSpPr>
            <p:cNvPr id="25" name="Straight Connector 24"/>
            <p:cNvCxnSpPr/>
            <p:nvPr/>
          </p:nvCxnSpPr>
          <p:spPr>
            <a:xfrm flipH="1" flipV="1">
              <a:off x="1480782" y="1936296"/>
              <a:ext cx="1" cy="4384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80782" y="1936296"/>
              <a:ext cx="42535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23698" y="1936296"/>
              <a:ext cx="42535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V="1">
              <a:off x="2713841" y="2171508"/>
              <a:ext cx="474968" cy="45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 flipV="1">
            <a:off x="4997361" y="3182212"/>
            <a:ext cx="2276901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7915702" y="2470247"/>
            <a:ext cx="382137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58256" y="1362257"/>
            <a:ext cx="214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Learning </a:t>
            </a:r>
            <a:br>
              <a:rPr lang="en-US" dirty="0" smtClean="0"/>
            </a:br>
            <a:r>
              <a:rPr lang="en-US" dirty="0" smtClean="0"/>
              <a:t>Models ( Server )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rot="10800000" flipV="1">
            <a:off x="2947916" y="4078666"/>
            <a:ext cx="5213454" cy="1230320"/>
          </a:xfrm>
          <a:prstGeom prst="bentConnector3">
            <a:avLst>
              <a:gd name="adj1" fmla="val -262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913801" y="4380942"/>
            <a:ext cx="0" cy="92805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54945" y="4394590"/>
            <a:ext cx="0" cy="92805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23619" y="3752045"/>
            <a:ext cx="125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dashboard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001072" y="3782115"/>
            <a:ext cx="125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Doctor dashboard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922901" y="3488913"/>
            <a:ext cx="0" cy="3099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558358" y="3488913"/>
            <a:ext cx="0" cy="3099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186393" y="4751456"/>
            <a:ext cx="20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Python and Flask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9389658" y="5199797"/>
            <a:ext cx="1323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Backend</a:t>
            </a:r>
            <a:endParaRPr lang="en-IN" sz="1100" dirty="0"/>
          </a:p>
        </p:txBody>
      </p:sp>
    </p:spTree>
    <p:extLst>
      <p:ext uri="{BB962C8B-B14F-4D97-AF65-F5344CB8AC3E}">
        <p14:creationId xmlns="" xmlns:p14="http://schemas.microsoft.com/office/powerpoint/2010/main" val="30105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624" y="182500"/>
            <a:ext cx="619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</a:t>
            </a:r>
            <a:r>
              <a:rPr lang="en-US" sz="2400" b="1" dirty="0" smtClean="0"/>
              <a:t>a Description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6078" y="949484"/>
          <a:ext cx="3289299" cy="54708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18024"/>
                <a:gridCol w="609012"/>
                <a:gridCol w="294990"/>
                <a:gridCol w="1167273"/>
              </a:tblGrid>
              <a:tr h="18662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Registration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42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/>
                        <a:t>Patient 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/>
                        <a:t>Gender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/>
                        <a:t>Age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err="1"/>
                        <a:t>Registration_Date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34217" y="922189"/>
          <a:ext cx="3505200" cy="653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168400"/>
                <a:gridCol w="1168400"/>
                <a:gridCol w="1168400"/>
              </a:tblGrid>
              <a:tr h="13462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Physical Examination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307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/>
                        <a:t>Height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/>
                        <a:t>Weight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/>
                        <a:t>BMI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251399" y="881245"/>
          <a:ext cx="3632200" cy="68487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48646"/>
                <a:gridCol w="2046086"/>
                <a:gridCol w="837468"/>
              </a:tblGrid>
              <a:tr h="14437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Demographic Details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6199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/>
                        <a:t>Demographic Details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smtClean="0"/>
                        <a:t>               </a:t>
                      </a:r>
                      <a:r>
                        <a:rPr lang="en-IN" sz="1100" u="none" strike="noStrike" dirty="0" err="1" smtClean="0"/>
                        <a:t>Current_Employment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/>
                        <a:t>Salary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6975" y="1770711"/>
          <a:ext cx="11561166" cy="116628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26027"/>
                <a:gridCol w="602263"/>
                <a:gridCol w="602263"/>
                <a:gridCol w="602263"/>
                <a:gridCol w="602263"/>
                <a:gridCol w="602263"/>
                <a:gridCol w="602263"/>
                <a:gridCol w="1082549"/>
                <a:gridCol w="846218"/>
                <a:gridCol w="899583"/>
                <a:gridCol w="662657"/>
                <a:gridCol w="557117"/>
                <a:gridCol w="398227"/>
                <a:gridCol w="614150"/>
                <a:gridCol w="791570"/>
                <a:gridCol w="791570"/>
                <a:gridCol w="777920"/>
              </a:tblGrid>
              <a:tr h="200875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/>
                        <a:t>History of Earlier Cardiovascular Events/Interventions, Risk </a:t>
                      </a:r>
                      <a:r>
                        <a:rPr lang="en-IN" sz="1600" u="none" strike="noStrike" dirty="0" smtClean="0"/>
                        <a:t>Factors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4431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/>
                        <a:t>MI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 err="1" smtClean="0"/>
                        <a:t>MI_YearMostRecent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 err="1" smtClean="0"/>
                        <a:t>Stable_AAngina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/>
                        <a:t>PTCA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/>
                        <a:t>CABG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 err="1"/>
                        <a:t>Positive_TMT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 err="1"/>
                        <a:t>CAG_Evidence_of_CAD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/>
                        <a:t>Family </a:t>
                      </a:r>
                      <a:r>
                        <a:rPr lang="en-IN" sz="1200" u="none" strike="noStrike" dirty="0" err="1"/>
                        <a:t>History_of</a:t>
                      </a:r>
                      <a:r>
                        <a:rPr lang="en-IN" sz="1200" u="none" strike="noStrike" dirty="0"/>
                        <a:t> Coronary Heart Diseases or Stroke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/>
                        <a:t>Family History of </a:t>
                      </a:r>
                      <a:r>
                        <a:rPr lang="en-IN" sz="1200" u="none" strike="noStrike" dirty="0" err="1"/>
                        <a:t>Other_Cardiovascular_Events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/>
                        <a:t>Hypertension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/>
                        <a:t>Diabetes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 err="1"/>
                        <a:t>Dyslipidemia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/>
                        <a:t>SBP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/>
                        <a:t>DBP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 err="1"/>
                        <a:t>Smoking_Status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/>
                        <a:t>Current/Past smoker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 err="1"/>
                        <a:t>Tobacco_Status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21" marR="4021" marT="4021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07916" y="4583412"/>
          <a:ext cx="11506580" cy="110754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15867"/>
                <a:gridCol w="1124775"/>
                <a:gridCol w="1451324"/>
                <a:gridCol w="950617"/>
                <a:gridCol w="774040"/>
                <a:gridCol w="892564"/>
                <a:gridCol w="861119"/>
                <a:gridCol w="642447"/>
                <a:gridCol w="724217"/>
                <a:gridCol w="573273"/>
                <a:gridCol w="464424"/>
                <a:gridCol w="464424"/>
                <a:gridCol w="464424"/>
                <a:gridCol w="803065"/>
              </a:tblGrid>
              <a:tr h="2751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Provisional Diagnosis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 anchor="b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/>
                        <a:t>At the time of Presentation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ECG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/>
                        <a:t>Laboratory                                  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/>
                        <a:t> Cardiac Enzymes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925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/>
                        <a:t>Provisional_Diagnosis_On_Admission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/>
                        <a:t>Heart_Rate_per minute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err="1"/>
                        <a:t>Kilip_Class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err="1"/>
                        <a:t>ECG_Abnormal_For_Ischemia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/>
                        <a:t>_</a:t>
                      </a:r>
                      <a:r>
                        <a:rPr lang="en-IN" sz="1100" u="none" strike="noStrike" dirty="0" err="1"/>
                        <a:t>Creatinine_mg_Per_dl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err="1"/>
                        <a:t>Random_Glucose_mg_Per_dl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err="1"/>
                        <a:t>Fasting_Glucose_mg_Per_dl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err="1" smtClean="0"/>
                        <a:t>Creatinine</a:t>
                      </a:r>
                      <a:r>
                        <a:rPr lang="en-IN" sz="1100" u="none" strike="noStrike" dirty="0" smtClean="0"/>
                        <a:t> </a:t>
                      </a:r>
                      <a:r>
                        <a:rPr lang="en-IN" sz="1100" u="none" strike="noStrike" dirty="0" err="1" smtClean="0"/>
                        <a:t>Phosphokinase</a:t>
                      </a:r>
                      <a:r>
                        <a:rPr lang="en-IN" sz="1100" u="none" strike="noStrike" dirty="0" smtClean="0"/>
                        <a:t> </a:t>
                      </a:r>
                      <a:r>
                        <a:rPr lang="en-IN" sz="1100" u="none" strike="noStrike" dirty="0"/>
                        <a:t>(CPK)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err="1"/>
                        <a:t>CPK_Quantitative_Value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/>
                        <a:t>CKMB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err="1"/>
                        <a:t>CKMB_Quantitative_Value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err="1"/>
                        <a:t>Troponin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err="1"/>
                        <a:t>Troponin_I_OR_T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err="1"/>
                        <a:t>Troponin_Quantitative_Value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1" marR="5131" marT="5131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6977" y="3254622"/>
          <a:ext cx="11492926" cy="99220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17151"/>
                <a:gridCol w="791118"/>
                <a:gridCol w="417292"/>
                <a:gridCol w="573777"/>
                <a:gridCol w="417292"/>
                <a:gridCol w="417292"/>
                <a:gridCol w="417292"/>
                <a:gridCol w="417292"/>
                <a:gridCol w="417292"/>
                <a:gridCol w="417292"/>
                <a:gridCol w="417292"/>
                <a:gridCol w="417292"/>
                <a:gridCol w="417292"/>
                <a:gridCol w="417292"/>
                <a:gridCol w="417292"/>
                <a:gridCol w="417292"/>
                <a:gridCol w="417292"/>
                <a:gridCol w="417292"/>
                <a:gridCol w="613268"/>
                <a:gridCol w="450376"/>
                <a:gridCol w="1787856"/>
              </a:tblGrid>
              <a:tr h="1380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Revascularization Therapy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 In admisiion Events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Final diagnosis 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924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/>
                        <a:t>Aspirin  prescribed </a:t>
                      </a:r>
                      <a:r>
                        <a:rPr lang="en-IN" sz="1050" u="none" strike="noStrike" dirty="0" err="1"/>
                        <a:t>prehospitalization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 err="1"/>
                        <a:t>Thrombolysis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/>
                        <a:t>ECHO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 err="1"/>
                        <a:t>LVEF_Ejection_Fraction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/>
                        <a:t>Angiography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/>
                        <a:t>PTCA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/>
                        <a:t>CABG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 err="1"/>
                        <a:t>Reinfarction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/>
                        <a:t>Stroke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 err="1"/>
                        <a:t>LV_Failure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 err="1"/>
                        <a:t>Recurrent_Ischemia_Angina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 err="1"/>
                        <a:t>Cardiac_Arrest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/>
                        <a:t>Cardiogenic_Shock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 err="1"/>
                        <a:t>Pulmonary_Embolism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 err="1"/>
                        <a:t>Bleeding_Requiring_Transfusion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/>
                        <a:t>Death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/>
                        <a:t>Discharged Alive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/>
                        <a:t>MI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 err="1"/>
                        <a:t>MI_Yes_Type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 err="1"/>
                        <a:t>Location_MI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 err="1"/>
                        <a:t>Payment_Mode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11" marR="4611" marT="4611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472028" y="5962081"/>
          <a:ext cx="4292600" cy="78738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435100"/>
                <a:gridCol w="1651000"/>
                <a:gridCol w="1206500"/>
              </a:tblGrid>
              <a:tr h="333241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/>
                        <a:t>Presentation of Patient to Registry Hospital: Pathway used by Patient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11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/>
                        <a:t>Symptom To Emergency Door Time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err="1"/>
                        <a:t>Transfer_Mode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err="1"/>
                        <a:t>Transfer_From</a:t>
                      </a:r>
                      <a:r>
                        <a:rPr lang="en-IN" sz="1100" u="none" strike="noStrike" dirty="0"/>
                        <a:t> another hosp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919" y="291682"/>
            <a:ext cx="619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Exploratory Data Analysis</a:t>
            </a:r>
            <a:endParaRPr lang="en-US" sz="24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6703" y="972931"/>
            <a:ext cx="642809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MACE data : </a:t>
            </a:r>
          </a:p>
          <a:p>
            <a:endParaRPr lang="en-US" dirty="0"/>
          </a:p>
          <a:p>
            <a:r>
              <a:rPr lang="en-US" sz="1600" dirty="0" smtClean="0"/>
              <a:t>Training data for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corresponding to MI : STEMI, NSTEMI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corresponding to Non-MI: Unstable Angina</a:t>
            </a:r>
          </a:p>
          <a:p>
            <a:endParaRPr lang="en-US" sz="1600" dirty="0" smtClean="0"/>
          </a:p>
          <a:p>
            <a:r>
              <a:rPr lang="en-US" sz="1600" dirty="0" smtClean="0"/>
              <a:t>Data for Survival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Survival analysis done assuming that patients have 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960469" y="1036339"/>
            <a:ext cx="4219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Feature Importance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Subjective opinions from 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Corroboration from data analysis</a:t>
            </a:r>
            <a:br>
              <a:rPr lang="en-US" sz="1600" b="1" dirty="0" smtClean="0"/>
            </a:br>
            <a:endParaRPr lang="en-US" sz="1600" b="1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4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74116" y="2135350"/>
            <a:ext cx="41719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Discretization of features in ordinal manner</a:t>
            </a:r>
          </a:p>
        </p:txBody>
      </p:sp>
      <p:grpSp>
        <p:nvGrpSpPr>
          <p:cNvPr id="5" name="Group 7"/>
          <p:cNvGrpSpPr/>
          <p:nvPr/>
        </p:nvGrpSpPr>
        <p:grpSpPr>
          <a:xfrm>
            <a:off x="4463973" y="4025775"/>
            <a:ext cx="1642822" cy="1420845"/>
            <a:chOff x="6411884" y="2743474"/>
            <a:chExt cx="1642822" cy="1420845"/>
          </a:xfrm>
        </p:grpSpPr>
        <p:sp>
          <p:nvSpPr>
            <p:cNvPr id="9" name="TextBox 72"/>
            <p:cNvSpPr txBox="1"/>
            <p:nvPr/>
          </p:nvSpPr>
          <p:spPr>
            <a:xfrm>
              <a:off x="6411884" y="2743474"/>
              <a:ext cx="16428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1pPr>
              <a:lvl2pPr marL="45587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2pPr>
              <a:lvl3pPr marL="9117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3pPr>
              <a:lvl4pPr marL="136761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4pPr>
              <a:lvl5pPr marL="18234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5pPr>
              <a:lvl6pPr marL="2279366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6pPr>
              <a:lvl7pPr marL="2735238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7pPr>
              <a:lvl8pPr marL="3191111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8pPr>
              <a:lvl9pPr marL="3646983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US" sz="1200" b="1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Model data creation</a:t>
              </a:r>
              <a:endParaRPr lang="en-IN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73"/>
            <p:cNvSpPr txBox="1"/>
            <p:nvPr/>
          </p:nvSpPr>
          <p:spPr>
            <a:xfrm>
              <a:off x="6513824" y="3783839"/>
              <a:ext cx="1278000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1pPr>
              <a:lvl2pPr marL="45587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2pPr>
              <a:lvl3pPr marL="9117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3pPr>
              <a:lvl4pPr marL="136761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4pPr>
              <a:lvl5pPr marL="18234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5pPr>
              <a:lvl6pPr marL="2279366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6pPr>
              <a:lvl7pPr marL="2735238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7pPr>
              <a:lvl8pPr marL="3191111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8pPr>
              <a:lvl9pPr marL="3646983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Feature Engineering, Discretization</a:t>
              </a:r>
              <a:endParaRPr lang="en-IN" sz="1000" dirty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" name="Picture 11" descr="C:\Users\kalpit.sarda\Desktop\Ashutosh_Tripath\apple-touch-icon@2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23470" y="3090829"/>
              <a:ext cx="658708" cy="576000"/>
            </a:xfrm>
            <a:prstGeom prst="rect">
              <a:avLst/>
            </a:prstGeom>
            <a:noFill/>
          </p:spPr>
        </p:pic>
      </p:grpSp>
      <p:pic>
        <p:nvPicPr>
          <p:cNvPr id="13" name="Picture 12" descr="C:\Users\kalpit.sarda\Desktop\Ashutosh_Tripath\image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11306" y="4520887"/>
            <a:ext cx="468000" cy="468000"/>
          </a:xfrm>
          <a:prstGeom prst="rect">
            <a:avLst/>
          </a:prstGeom>
          <a:noFill/>
        </p:spPr>
      </p:pic>
      <p:sp>
        <p:nvSpPr>
          <p:cNvPr id="15" name="Right Arrow 14"/>
          <p:cNvSpPr/>
          <p:nvPr/>
        </p:nvSpPr>
        <p:spPr>
          <a:xfrm>
            <a:off x="2509065" y="4656410"/>
            <a:ext cx="308758" cy="249381"/>
          </a:xfrm>
          <a:prstGeom prst="rightArrow">
            <a:avLst/>
          </a:prstGeom>
          <a:solidFill>
            <a:srgbClr val="0293E0"/>
          </a:solidFill>
          <a:ln w="19050" cap="flat" cmpd="sng" algn="ctr">
            <a:solidFill>
              <a:srgbClr val="0293E0"/>
            </a:solidFill>
            <a:prstDash val="solid"/>
          </a:ln>
          <a:effectLst/>
        </p:spPr>
        <p:txBody>
          <a:bodyPr lIns="91440" tIns="0" bIns="0"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1pPr>
            <a:lvl2pPr marL="4558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2pPr>
            <a:lvl3pPr marL="9117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3pPr>
            <a:lvl4pPr marL="136761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4pPr>
            <a:lvl5pPr marL="18234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5pPr>
            <a:lvl6pPr marL="2279366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6pPr>
            <a:lvl7pPr marL="2735238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7pPr>
            <a:lvl8pPr marL="3191111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8pPr>
            <a:lvl9pPr marL="3646983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180306" y="4656410"/>
            <a:ext cx="308758" cy="249381"/>
          </a:xfrm>
          <a:prstGeom prst="rightArrow">
            <a:avLst/>
          </a:prstGeom>
          <a:solidFill>
            <a:srgbClr val="0293E0"/>
          </a:solidFill>
          <a:ln w="19050" cap="flat" cmpd="sng" algn="ctr">
            <a:solidFill>
              <a:srgbClr val="0293E0"/>
            </a:solidFill>
            <a:prstDash val="solid"/>
          </a:ln>
          <a:effectLst/>
        </p:spPr>
        <p:txBody>
          <a:bodyPr lIns="91440" tIns="0" bIns="0"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1pPr>
            <a:lvl2pPr marL="4558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2pPr>
            <a:lvl3pPr marL="9117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3pPr>
            <a:lvl4pPr marL="136761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4pPr>
            <a:lvl5pPr marL="18234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5pPr>
            <a:lvl6pPr marL="2279366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6pPr>
            <a:lvl7pPr marL="2735238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7pPr>
            <a:lvl8pPr marL="3191111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8pPr>
            <a:lvl9pPr marL="3646983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91"/>
          <p:cNvSpPr txBox="1"/>
          <p:nvPr/>
        </p:nvSpPr>
        <p:spPr>
          <a:xfrm>
            <a:off x="9522942" y="4020979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1pPr>
            <a:lvl2pPr marL="4558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2pPr>
            <a:lvl3pPr marL="9117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3pPr>
            <a:lvl4pPr marL="136761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4pPr>
            <a:lvl5pPr marL="18234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5pPr>
            <a:lvl6pPr marL="2279366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6pPr>
            <a:lvl7pPr marL="2735238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7pPr>
            <a:lvl8pPr marL="3191111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8pPr>
            <a:lvl9pPr marL="3646983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9pPr>
          </a:lstStyle>
          <a:p>
            <a:r>
              <a:rPr lang="en-US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lang="en-IN" sz="1200" b="1" dirty="0" smtClean="0">
              <a:solidFill>
                <a:srgbClr val="1F497D">
                  <a:lumMod val="75000"/>
                </a:srgb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17"/>
          <p:cNvGrpSpPr/>
          <p:nvPr/>
        </p:nvGrpSpPr>
        <p:grpSpPr>
          <a:xfrm>
            <a:off x="1425498" y="4034763"/>
            <a:ext cx="1276870" cy="1298912"/>
            <a:chOff x="910692" y="2711518"/>
            <a:chExt cx="1276870" cy="1298912"/>
          </a:xfrm>
        </p:grpSpPr>
        <p:pic>
          <p:nvPicPr>
            <p:cNvPr id="19" name="Picture 18" descr="C:\Users\kalpit.sarda\Desktop\Ashutosh_Tripath\databas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15127" y="3152178"/>
              <a:ext cx="468000" cy="468000"/>
            </a:xfrm>
            <a:prstGeom prst="rect">
              <a:avLst/>
            </a:prstGeom>
            <a:noFill/>
          </p:spPr>
        </p:pic>
        <p:sp>
          <p:nvSpPr>
            <p:cNvPr id="20" name="TextBox 94"/>
            <p:cNvSpPr txBox="1"/>
            <p:nvPr/>
          </p:nvSpPr>
          <p:spPr>
            <a:xfrm>
              <a:off x="1339237" y="271151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1pPr>
              <a:lvl2pPr marL="45587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2pPr>
              <a:lvl3pPr marL="9117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3pPr>
              <a:lvl4pPr marL="136761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4pPr>
              <a:lvl5pPr marL="18234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5pPr>
              <a:lvl6pPr marL="2279366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6pPr>
              <a:lvl7pPr marL="2735238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7pPr>
              <a:lvl8pPr marL="3191111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8pPr>
              <a:lvl9pPr marL="3646983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US" sz="1200" b="1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  <a:endParaRPr lang="en-IN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95"/>
            <p:cNvSpPr txBox="1"/>
            <p:nvPr/>
          </p:nvSpPr>
          <p:spPr>
            <a:xfrm>
              <a:off x="910692" y="3783839"/>
              <a:ext cx="1276870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1pPr>
              <a:lvl2pPr marL="45587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2pPr>
              <a:lvl3pPr marL="9117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3pPr>
              <a:lvl4pPr marL="136761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4pPr>
              <a:lvl5pPr marL="18234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5pPr>
              <a:lvl6pPr marL="2279366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6pPr>
              <a:lvl7pPr marL="2735238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7pPr>
              <a:lvl8pPr marL="3191111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8pPr>
              <a:lvl9pPr marL="3646983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ICMR data</a:t>
              </a:r>
              <a:endParaRPr lang="en-IN" sz="1000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2714219" y="4025775"/>
            <a:ext cx="1843756" cy="1420845"/>
            <a:chOff x="4589846" y="2743474"/>
            <a:chExt cx="1843756" cy="1420845"/>
          </a:xfrm>
        </p:grpSpPr>
        <p:pic>
          <p:nvPicPr>
            <p:cNvPr id="23" name="Picture 22" descr="C:\Users\kalpit.sarda\Desktop\Ashutosh_Tripath\images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43149" y="3152178"/>
              <a:ext cx="452667" cy="504000"/>
            </a:xfrm>
            <a:prstGeom prst="rect">
              <a:avLst/>
            </a:prstGeom>
            <a:noFill/>
          </p:spPr>
        </p:pic>
        <p:sp>
          <p:nvSpPr>
            <p:cNvPr id="24" name="TextBox 98"/>
            <p:cNvSpPr txBox="1"/>
            <p:nvPr/>
          </p:nvSpPr>
          <p:spPr>
            <a:xfrm>
              <a:off x="4589846" y="2743474"/>
              <a:ext cx="1665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1pPr>
              <a:lvl2pPr marL="45587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2pPr>
              <a:lvl3pPr marL="9117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3pPr>
              <a:lvl4pPr marL="136761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4pPr>
              <a:lvl5pPr marL="18234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5pPr>
              <a:lvl6pPr marL="2279366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6pPr>
              <a:lvl7pPr marL="2735238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7pPr>
              <a:lvl8pPr marL="3191111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8pPr>
              <a:lvl9pPr marL="3646983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US" sz="1200" b="1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Exploratory Analysis</a:t>
              </a:r>
              <a:endParaRPr lang="en-IN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Box 99"/>
            <p:cNvSpPr txBox="1"/>
            <p:nvPr/>
          </p:nvSpPr>
          <p:spPr>
            <a:xfrm>
              <a:off x="4958395" y="3783839"/>
              <a:ext cx="1475207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1pPr>
              <a:lvl2pPr marL="45587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2pPr>
              <a:lvl3pPr marL="9117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3pPr>
              <a:lvl4pPr marL="136761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4pPr>
              <a:lvl5pPr marL="18234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5pPr>
              <a:lvl6pPr marL="2279366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6pPr>
              <a:lvl7pPr marL="2735238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7pPr>
              <a:lvl8pPr marL="3191111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8pPr>
              <a:lvl9pPr marL="3646983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9pPr>
            </a:lstStyle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Trend Analysis</a:t>
              </a:r>
              <a:endParaRPr lang="en-IN" sz="1000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Box Plot</a:t>
              </a:r>
            </a:p>
          </p:txBody>
        </p:sp>
      </p:grpSp>
      <p:grpSp>
        <p:nvGrpSpPr>
          <p:cNvPr id="18" name="Group 25"/>
          <p:cNvGrpSpPr/>
          <p:nvPr/>
        </p:nvGrpSpPr>
        <p:grpSpPr>
          <a:xfrm>
            <a:off x="7604818" y="4025775"/>
            <a:ext cx="1546257" cy="1420845"/>
            <a:chOff x="9814428" y="2743474"/>
            <a:chExt cx="1546257" cy="1420845"/>
          </a:xfrm>
        </p:grpSpPr>
        <p:pic>
          <p:nvPicPr>
            <p:cNvPr id="27" name="Picture 26" descr="C:\Users\kalpit.sarda\Desktop\Ashutosh_Tripath\icon_data_validati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254985" y="3152178"/>
              <a:ext cx="665143" cy="576000"/>
            </a:xfrm>
            <a:prstGeom prst="rect">
              <a:avLst/>
            </a:prstGeom>
            <a:noFill/>
          </p:spPr>
        </p:pic>
        <p:sp>
          <p:nvSpPr>
            <p:cNvPr id="28" name="TextBox 103"/>
            <p:cNvSpPr txBox="1"/>
            <p:nvPr/>
          </p:nvSpPr>
          <p:spPr>
            <a:xfrm>
              <a:off x="9814428" y="2743474"/>
              <a:ext cx="1546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1pPr>
              <a:lvl2pPr marL="45587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2pPr>
              <a:lvl3pPr marL="9117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3pPr>
              <a:lvl4pPr marL="136761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4pPr>
              <a:lvl5pPr marL="18234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5pPr>
              <a:lvl6pPr marL="2279366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6pPr>
              <a:lvl7pPr marL="2735238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7pPr>
              <a:lvl8pPr marL="3191111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8pPr>
              <a:lvl9pPr marL="3646983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Validation</a:t>
              </a:r>
              <a:endParaRPr lang="en-IN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extBox 104"/>
            <p:cNvSpPr txBox="1"/>
            <p:nvPr/>
          </p:nvSpPr>
          <p:spPr>
            <a:xfrm>
              <a:off x="9948556" y="3783839"/>
              <a:ext cx="1278000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1pPr>
              <a:lvl2pPr marL="45587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2pPr>
              <a:lvl3pPr marL="9117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3pPr>
              <a:lvl4pPr marL="136761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4pPr>
              <a:lvl5pPr marL="18234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5pPr>
              <a:lvl6pPr marL="2279366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6pPr>
              <a:lvl7pPr marL="2735238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7pPr>
              <a:lvl8pPr marL="3191111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8pPr>
              <a:lvl9pPr marL="3646983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9pPr>
            </a:lstStyle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Constrained by the amount of data</a:t>
              </a:r>
            </a:p>
          </p:txBody>
        </p:sp>
      </p:grpSp>
      <p:grpSp>
        <p:nvGrpSpPr>
          <p:cNvPr id="22" name="Group 29"/>
          <p:cNvGrpSpPr/>
          <p:nvPr/>
        </p:nvGrpSpPr>
        <p:grpSpPr>
          <a:xfrm>
            <a:off x="6136335" y="4025775"/>
            <a:ext cx="1278000" cy="1574733"/>
            <a:chOff x="8405291" y="2743474"/>
            <a:chExt cx="1278000" cy="1574733"/>
          </a:xfrm>
        </p:grpSpPr>
        <p:pic>
          <p:nvPicPr>
            <p:cNvPr id="31" name="Picture 30" descr="C:\Users\kalpit.sarda\Desktop\Ashutosh_Tripath\data-science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754345" y="3152178"/>
              <a:ext cx="579892" cy="576000"/>
            </a:xfrm>
            <a:prstGeom prst="rect">
              <a:avLst/>
            </a:prstGeom>
            <a:noFill/>
          </p:spPr>
        </p:pic>
        <p:sp>
          <p:nvSpPr>
            <p:cNvPr id="32" name="TextBox 107"/>
            <p:cNvSpPr txBox="1"/>
            <p:nvPr/>
          </p:nvSpPr>
          <p:spPr>
            <a:xfrm>
              <a:off x="8645785" y="2743474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1pPr>
              <a:lvl2pPr marL="45587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2pPr>
              <a:lvl3pPr marL="9117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3pPr>
              <a:lvl4pPr marL="136761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4pPr>
              <a:lvl5pPr marL="18234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5pPr>
              <a:lvl6pPr marL="2279366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6pPr>
              <a:lvl7pPr marL="2735238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7pPr>
              <a:lvl8pPr marL="3191111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8pPr>
              <a:lvl9pPr marL="3646983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US" sz="1200" b="1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Modeling</a:t>
              </a:r>
              <a:endParaRPr lang="en-IN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Box 108"/>
            <p:cNvSpPr txBox="1"/>
            <p:nvPr/>
          </p:nvSpPr>
          <p:spPr>
            <a:xfrm>
              <a:off x="8405291" y="3783839"/>
              <a:ext cx="1278000" cy="534368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1pPr>
              <a:lvl2pPr marL="45587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2pPr>
              <a:lvl3pPr marL="9117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3pPr>
              <a:lvl4pPr marL="136761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4pPr>
              <a:lvl5pPr marL="18234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5pPr>
              <a:lvl6pPr marL="2279366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6pPr>
              <a:lvl7pPr marL="2735238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7pPr>
              <a:lvl8pPr marL="3191111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8pPr>
              <a:lvl9pPr marL="3646983" algn="l" defTabSz="911739" rtl="0" eaLnBrk="1" latinLnBrk="0" hangingPunct="1">
                <a:defRPr kern="1200">
                  <a:solidFill>
                    <a:schemeClr val="tx1"/>
                  </a:solidFill>
                  <a:latin typeface="Segoe U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Machine learning and survival analysis models</a:t>
              </a: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5961846" y="4656410"/>
            <a:ext cx="308758" cy="249381"/>
          </a:xfrm>
          <a:prstGeom prst="rightArrow">
            <a:avLst/>
          </a:prstGeom>
          <a:solidFill>
            <a:srgbClr val="0293E0"/>
          </a:solidFill>
          <a:ln w="19050" cap="flat" cmpd="sng" algn="ctr">
            <a:solidFill>
              <a:srgbClr val="0293E0"/>
            </a:solidFill>
            <a:prstDash val="solid"/>
          </a:ln>
          <a:effectLst/>
        </p:spPr>
        <p:txBody>
          <a:bodyPr lIns="91440" tIns="0" bIns="0"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1pPr>
            <a:lvl2pPr marL="4558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2pPr>
            <a:lvl3pPr marL="9117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3pPr>
            <a:lvl4pPr marL="136761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4pPr>
            <a:lvl5pPr marL="18234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5pPr>
            <a:lvl6pPr marL="2279366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6pPr>
            <a:lvl7pPr marL="2735238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7pPr>
            <a:lvl8pPr marL="3191111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8pPr>
            <a:lvl9pPr marL="3646983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443869" y="4656410"/>
            <a:ext cx="308758" cy="249381"/>
          </a:xfrm>
          <a:prstGeom prst="rightArrow">
            <a:avLst/>
          </a:prstGeom>
          <a:solidFill>
            <a:srgbClr val="0293E0"/>
          </a:solidFill>
          <a:ln w="19050" cap="flat" cmpd="sng" algn="ctr">
            <a:solidFill>
              <a:srgbClr val="0293E0"/>
            </a:solidFill>
            <a:prstDash val="solid"/>
          </a:ln>
          <a:effectLst/>
        </p:spPr>
        <p:txBody>
          <a:bodyPr lIns="91440" tIns="0" bIns="0"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1pPr>
            <a:lvl2pPr marL="4558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2pPr>
            <a:lvl3pPr marL="9117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3pPr>
            <a:lvl4pPr marL="136761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4pPr>
            <a:lvl5pPr marL="18234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5pPr>
            <a:lvl6pPr marL="2279366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6pPr>
            <a:lvl7pPr marL="2735238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7pPr>
            <a:lvl8pPr marL="3191111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8pPr>
            <a:lvl9pPr marL="3646983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9015167" y="4656410"/>
            <a:ext cx="308758" cy="249381"/>
          </a:xfrm>
          <a:prstGeom prst="rightArrow">
            <a:avLst/>
          </a:prstGeom>
          <a:solidFill>
            <a:srgbClr val="0293E0"/>
          </a:solidFill>
          <a:ln w="19050" cap="flat" cmpd="sng" algn="ctr">
            <a:solidFill>
              <a:srgbClr val="0293E0"/>
            </a:solidFill>
            <a:prstDash val="solid"/>
          </a:ln>
          <a:effectLst/>
        </p:spPr>
        <p:txBody>
          <a:bodyPr lIns="91440" tIns="0" bIns="0"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1pPr>
            <a:lvl2pPr marL="4558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2pPr>
            <a:lvl3pPr marL="9117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3pPr>
            <a:lvl4pPr marL="136761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4pPr>
            <a:lvl5pPr marL="18234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5pPr>
            <a:lvl6pPr marL="2279366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6pPr>
            <a:lvl7pPr marL="2735238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7pPr>
            <a:lvl8pPr marL="3191111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8pPr>
            <a:lvl9pPr marL="3646983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104"/>
          <p:cNvSpPr txBox="1"/>
          <p:nvPr/>
        </p:nvSpPr>
        <p:spPr>
          <a:xfrm>
            <a:off x="9440306" y="5066140"/>
            <a:ext cx="1278000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1pPr>
            <a:lvl2pPr marL="4558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2pPr>
            <a:lvl3pPr marL="9117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3pPr>
            <a:lvl4pPr marL="136761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4pPr>
            <a:lvl5pPr marL="18234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5pPr>
            <a:lvl6pPr marL="2279366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6pPr>
            <a:lvl7pPr marL="2735238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7pPr>
            <a:lvl8pPr marL="3191111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8pPr>
            <a:lvl9pPr marL="3646983" algn="l" defTabSz="911739" rtl="0" eaLnBrk="1" latinLnBrk="0" hangingPunct="1">
              <a:defRPr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CVD risk probability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Hazard function and survival plots</a:t>
            </a:r>
          </a:p>
        </p:txBody>
      </p:sp>
    </p:spTree>
    <p:extLst>
      <p:ext uri="{BB962C8B-B14F-4D97-AF65-F5344CB8AC3E}">
        <p14:creationId xmlns="" xmlns:p14="http://schemas.microsoft.com/office/powerpoint/2010/main" val="18933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919" y="291682"/>
            <a:ext cx="619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Exploratory Data Analysis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44" y="1164131"/>
            <a:ext cx="84217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600" dirty="0" smtClean="0"/>
              <a:t>Total features in the data were around 64 under 12 data type with 100 data points</a:t>
            </a:r>
            <a:endParaRPr lang="en-US" sz="1600" dirty="0" smtClean="0"/>
          </a:p>
          <a:p>
            <a:pPr marL="228600" indent="-228600">
              <a:buAutoNum type="arabicPeriod"/>
            </a:pPr>
            <a:r>
              <a:rPr lang="en-US" sz="1600" dirty="0" smtClean="0"/>
              <a:t>Necessary to club features for analysis.  Final Count (22 plus one for response)</a:t>
            </a:r>
          </a:p>
          <a:p>
            <a:pPr marL="228600" indent="-228600">
              <a:buAutoNum type="arabicPeriod"/>
            </a:pPr>
            <a:r>
              <a:rPr lang="en-US" sz="1600" dirty="0" smtClean="0"/>
              <a:t>Response Variable for Machine Learning model is to predict MI (N-</a:t>
            </a:r>
            <a:r>
              <a:rPr lang="en-US" sz="1600" dirty="0" err="1" smtClean="0"/>
              <a:t>Stemi</a:t>
            </a:r>
            <a:r>
              <a:rPr lang="en-US" sz="1600" dirty="0" smtClean="0"/>
              <a:t> </a:t>
            </a:r>
            <a:r>
              <a:rPr lang="en-US" sz="1600" dirty="0" smtClean="0"/>
              <a:t>&amp; </a:t>
            </a:r>
            <a:r>
              <a:rPr lang="en-US" sz="1600" dirty="0" err="1" smtClean="0"/>
              <a:t>Stemi</a:t>
            </a:r>
            <a:r>
              <a:rPr lang="en-US" sz="1600" dirty="0" smtClean="0"/>
              <a:t>) or non-MI (Unstable Angina)</a:t>
            </a:r>
          </a:p>
          <a:p>
            <a:pPr marL="228600" indent="-228600">
              <a:buAutoNum type="arabicPeriod"/>
            </a:pPr>
            <a:r>
              <a:rPr lang="en-US" sz="1600" dirty="0" smtClean="0"/>
              <a:t>Mos</a:t>
            </a:r>
            <a:r>
              <a:rPr lang="en-US" sz="1600" dirty="0" smtClean="0"/>
              <a:t>t of the features were </a:t>
            </a:r>
            <a:r>
              <a:rPr lang="en-US" sz="1600" dirty="0" err="1" smtClean="0"/>
              <a:t>Discretised</a:t>
            </a:r>
            <a:r>
              <a:rPr lang="en-US" sz="1600" dirty="0" smtClean="0"/>
              <a:t> (Need of th</a:t>
            </a:r>
            <a:r>
              <a:rPr lang="en-US" sz="1600" dirty="0" smtClean="0"/>
              <a:t>e ICMR)</a:t>
            </a:r>
          </a:p>
          <a:p>
            <a:pPr marL="228600" indent="-228600">
              <a:buAutoNum type="arabicPeriod"/>
            </a:pPr>
            <a:r>
              <a:rPr lang="en-US" sz="1600" dirty="0" smtClean="0"/>
              <a:t>Hugely Imbalanced data set. One case of death so Survival analysis not possible on this data.</a:t>
            </a:r>
          </a:p>
          <a:p>
            <a:pPr marL="228600" indent="-228600">
              <a:buAutoNum type="arabicPeriod"/>
            </a:pPr>
            <a:r>
              <a:rPr lang="en-US" sz="1600" dirty="0" smtClean="0"/>
              <a:t>Survival Analysis done using </a:t>
            </a:r>
            <a:r>
              <a:rPr lang="en-US" sz="1600" dirty="0" smtClean="0"/>
              <a:t>University of </a:t>
            </a:r>
            <a:r>
              <a:rPr lang="en-US" sz="1600" dirty="0" err="1" smtClean="0"/>
              <a:t>Massachusets</a:t>
            </a:r>
            <a:r>
              <a:rPr lang="en-US" sz="1600" dirty="0" smtClean="0"/>
              <a:t> </a:t>
            </a:r>
            <a:r>
              <a:rPr lang="en-US" sz="1600" dirty="0" smtClean="0"/>
              <a:t>dataset.</a:t>
            </a:r>
            <a:endParaRPr lang="en-US" sz="1600" dirty="0" smtClean="0"/>
          </a:p>
          <a:p>
            <a:pPr marL="228600" indent="-228600"/>
            <a:endParaRPr lang="en-US" sz="1200" b="1" dirty="0" smtClean="0"/>
          </a:p>
          <a:p>
            <a:pPr marL="228600" indent="-228600">
              <a:buAutoNum type="arabicPeriod"/>
            </a:pPr>
            <a:endParaRPr lang="en-US" sz="12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4271" y="3920030"/>
          <a:ext cx="11288216" cy="173014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  <a:gridCol w="490792"/>
              </a:tblGrid>
              <a:tr h="10716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Gender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Age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BMI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Demographic Details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/>
                        <a:t>Current_Employment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Salary Range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MI History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History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Hypertension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Diabetes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Dyslipidemia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SBP levels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DBP levels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/>
                        <a:t>Smoking_Status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/>
                        <a:t>Tobacco_Status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Heart rate levels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/>
                        <a:t>Kilip_Class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_Creatinine_mg_Per_dl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/>
                        <a:t>CPK_Quantitative_Value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/>
                        <a:t>CKMB_Quantitative_Value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/>
                        <a:t>Troponin_Quantitative_Value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 In </a:t>
                      </a:r>
                      <a:r>
                        <a:rPr lang="en-IN" sz="1200" u="none" strike="noStrike" dirty="0" err="1"/>
                        <a:t>admisiion</a:t>
                      </a:r>
                      <a:r>
                        <a:rPr lang="en-IN" sz="1200" u="none" strike="noStrike" dirty="0"/>
                        <a:t> Events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/>
                        <a:t>MI_Yes_Type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</a:tr>
              <a:tr h="219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</a:tr>
              <a:tr h="219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1.6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</a:tr>
              <a:tr h="219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1.3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/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/>
                        <a:t>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22" marR="5522" marT="5522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3313" y="2006430"/>
          <a:ext cx="2565400" cy="933450"/>
        </p:xfrm>
        <a:graphic>
          <a:graphicData uri="http://schemas.openxmlformats.org/drawingml/2006/table">
            <a:tbl>
              <a:tblPr/>
              <a:tblGrid>
                <a:gridCol w="1320706"/>
                <a:gridCol w="1244694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MI TYPE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>
                          <a:solidFill>
                            <a:srgbClr val="000000"/>
                          </a:solidFill>
                          <a:latin typeface="Trebuchet MS"/>
                        </a:rPr>
                        <a:t>No. of Patients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NSTEMI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STEMI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rebuchet MS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rebuchet MS"/>
                        </a:rPr>
                        <a:t>UNSTABLE ANGINA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6919" y="291682"/>
            <a:ext cx="619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Exploratory Data Analysis (</a:t>
            </a:r>
            <a:r>
              <a:rPr lang="en-US" sz="2400" b="1" dirty="0" err="1" smtClean="0"/>
              <a:t>Contd</a:t>
            </a:r>
            <a:r>
              <a:rPr lang="en-US" sz="2400" b="1" dirty="0" smtClean="0"/>
              <a:t>’)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321" y="5143499"/>
            <a:ext cx="7734145" cy="164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37753" y="4213574"/>
          <a:ext cx="4027321" cy="832485"/>
        </p:xfrm>
        <a:graphic>
          <a:graphicData uri="http://schemas.openxmlformats.org/drawingml/2006/table">
            <a:tbl>
              <a:tblPr/>
              <a:tblGrid>
                <a:gridCol w="1042495"/>
                <a:gridCol w="943732"/>
                <a:gridCol w="2041094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rgbClr val="000000"/>
                          </a:solidFill>
                          <a:latin typeface="Trebuchet MS"/>
                        </a:rPr>
                        <a:t>Kelip</a:t>
                      </a:r>
                      <a:r>
                        <a:rPr lang="en-IN" sz="1200" b="1" i="1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 Types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Never smoked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Smoked in the past or current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rebuchet MS"/>
                        </a:rPr>
                        <a:t>Kelip 1 and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rebuchet MS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rebuchet MS"/>
                        </a:rPr>
                        <a:t>Kelip 3 and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03756" y="1356420"/>
          <a:ext cx="5588000" cy="704850"/>
        </p:xfrm>
        <a:graphic>
          <a:graphicData uri="http://schemas.openxmlformats.org/drawingml/2006/table">
            <a:tbl>
              <a:tblPr/>
              <a:tblGrid>
                <a:gridCol w="1206500"/>
                <a:gridCol w="1485900"/>
                <a:gridCol w="977900"/>
                <a:gridCol w="1511300"/>
                <a:gridCol w="406400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rgbClr val="000000"/>
                          </a:solidFill>
                          <a:latin typeface="Trebuchet MS"/>
                        </a:rPr>
                        <a:t>Kelip</a:t>
                      </a:r>
                      <a:r>
                        <a:rPr lang="en-IN" sz="1200" b="1" i="1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 Types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>
                          <a:solidFill>
                            <a:srgbClr val="000000"/>
                          </a:solidFill>
                          <a:latin typeface="Trebuchet MS"/>
                        </a:rPr>
                        <a:t>Underweight (18-)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18-25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>
                          <a:solidFill>
                            <a:srgbClr val="000000"/>
                          </a:solidFill>
                          <a:latin typeface="Trebuchet MS"/>
                        </a:rPr>
                        <a:t>25-30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>
                          <a:solidFill>
                            <a:srgbClr val="000000"/>
                          </a:solidFill>
                          <a:latin typeface="Trebuchet MS"/>
                        </a:rPr>
                        <a:t>30+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rebuchet MS"/>
                        </a:rPr>
                        <a:t>Kelip 1 and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rebuchet MS"/>
                        </a:rPr>
                        <a:t>Kelip 3 and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284" y="2219746"/>
            <a:ext cx="7591434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/>
          <p:cNvCxnSpPr/>
          <p:nvPr/>
        </p:nvCxnSpPr>
        <p:spPr>
          <a:xfrm rot="16200000" flipH="1">
            <a:off x="2258704" y="2449773"/>
            <a:ext cx="3207224" cy="2729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4094328"/>
            <a:ext cx="12192000" cy="1364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6" y="818861"/>
            <a:ext cx="326181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i="1" dirty="0" smtClean="0"/>
              <a:t>Some of the data analysis done-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random fore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333" y="1241508"/>
            <a:ext cx="2533650" cy="1800225"/>
          </a:xfrm>
          <a:prstGeom prst="rect">
            <a:avLst/>
          </a:prstGeom>
          <a:noFill/>
        </p:spPr>
      </p:pic>
      <p:pic>
        <p:nvPicPr>
          <p:cNvPr id="1028" name="Picture 4" descr="Image result for sv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6808" y="1400282"/>
            <a:ext cx="2190750" cy="2085976"/>
          </a:xfrm>
          <a:prstGeom prst="rect">
            <a:avLst/>
          </a:prstGeom>
          <a:noFill/>
        </p:spPr>
      </p:pic>
      <p:pic>
        <p:nvPicPr>
          <p:cNvPr id="1030" name="Picture 6" descr="Image result for ada boos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4309" y="1427508"/>
            <a:ext cx="2495550" cy="1828800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0" y="810358"/>
            <a:ext cx="195942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i="1" dirty="0" smtClean="0"/>
              <a:t>RISK PREDICTION MODELS</a:t>
            </a:r>
            <a:endParaRPr lang="en-IN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2498" y="3875042"/>
            <a:ext cx="195942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i="1" dirty="0" smtClean="0"/>
              <a:t>SURVIVAL ANALYSIS MODEL</a:t>
            </a:r>
            <a:endParaRPr lang="en-IN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451671" y="1045028"/>
            <a:ext cx="1068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Cambria" pitchFamily="18" charset="0"/>
              </a:rPr>
              <a:t>SVM</a:t>
            </a:r>
            <a:endParaRPr lang="en-IN" sz="1600" dirty="0">
              <a:latin typeface="Cambria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97885" y="1066801"/>
            <a:ext cx="1462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Cambria" pitchFamily="18" charset="0"/>
              </a:rPr>
              <a:t>ADA BOOST</a:t>
            </a:r>
            <a:endParaRPr lang="en-IN" sz="1600" dirty="0">
              <a:latin typeface="Cambria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16200000" flipH="1">
            <a:off x="3913376" y="2280061"/>
            <a:ext cx="2624446" cy="118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6892100" y="2266208"/>
            <a:ext cx="2624446" cy="118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24388" y="3800105"/>
            <a:ext cx="11055927" cy="831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survival analysis mode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1897" y="4307144"/>
            <a:ext cx="5535829" cy="2502725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286919" y="291682"/>
            <a:ext cx="619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Machine</a:t>
            </a:r>
            <a:r>
              <a:rPr lang="en-US" b="1" dirty="0" smtClean="0"/>
              <a:t> </a:t>
            </a:r>
            <a:r>
              <a:rPr lang="en-US" sz="2400" b="1" dirty="0" smtClean="0"/>
              <a:t>Learning</a:t>
            </a:r>
            <a:r>
              <a:rPr lang="en-US" b="1" dirty="0" smtClean="0"/>
              <a:t> </a:t>
            </a:r>
            <a:r>
              <a:rPr lang="en-US" sz="2400" b="1" dirty="0" smtClean="0"/>
              <a:t>Models</a:t>
            </a:r>
            <a:r>
              <a:rPr lang="en-US" b="1" dirty="0" smtClean="0"/>
              <a:t> </a:t>
            </a:r>
            <a:r>
              <a:rPr lang="en-US" sz="2400" b="1" dirty="0" smtClean="0"/>
              <a:t>and</a:t>
            </a:r>
            <a:r>
              <a:rPr lang="en-US" b="1" dirty="0" smtClean="0"/>
              <a:t> </a:t>
            </a:r>
            <a:r>
              <a:rPr lang="en-US" sz="2400" b="1" dirty="0" smtClean="0"/>
              <a:t>User</a:t>
            </a:r>
            <a:r>
              <a:rPr lang="en-US" b="1" dirty="0" smtClean="0"/>
              <a:t> </a:t>
            </a:r>
            <a:r>
              <a:rPr lang="en-US" sz="2400" b="1" dirty="0" smtClean="0"/>
              <a:t>Interface</a:t>
            </a:r>
            <a:endParaRPr lang="en-US" sz="2400" b="1" dirty="0"/>
          </a:p>
        </p:txBody>
      </p:sp>
      <p:sp>
        <p:nvSpPr>
          <p:cNvPr id="51" name="Right Arrow 50"/>
          <p:cNvSpPr/>
          <p:nvPr/>
        </p:nvSpPr>
        <p:spPr>
          <a:xfrm>
            <a:off x="308758" y="2075876"/>
            <a:ext cx="914400" cy="45126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Input Data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5484456" y="3642713"/>
            <a:ext cx="391886" cy="665017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0" y="2660251"/>
            <a:ext cx="172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 smtClean="0"/>
              <a:t>Age, Blood Pressure, etc. variables for each patient</a:t>
            </a:r>
            <a:endParaRPr lang="en-IN" sz="12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5842282" y="3821871"/>
            <a:ext cx="352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 smtClean="0"/>
              <a:t>Classification of MI type for each patient- </a:t>
            </a:r>
            <a:br>
              <a:rPr lang="en-IN" sz="1200" i="1" dirty="0" smtClean="0"/>
            </a:br>
            <a:r>
              <a:rPr lang="en-IN" sz="1200" i="1" dirty="0" err="1" smtClean="0"/>
              <a:t>Stemi</a:t>
            </a:r>
            <a:r>
              <a:rPr lang="en-IN" sz="1200" i="1" dirty="0" smtClean="0"/>
              <a:t> MI, N-</a:t>
            </a:r>
            <a:r>
              <a:rPr lang="en-IN" sz="1200" i="1" dirty="0" err="1" smtClean="0"/>
              <a:t>Stemi</a:t>
            </a:r>
            <a:r>
              <a:rPr lang="en-IN" sz="1200" i="1" dirty="0" smtClean="0"/>
              <a:t> MI and Unstable  Angina</a:t>
            </a:r>
            <a:endParaRPr lang="en-IN" sz="12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8621274" y="4838545"/>
            <a:ext cx="330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 smtClean="0"/>
              <a:t>Survival Probability, i.e., Probability that a patient survives until a particular time instant</a:t>
            </a:r>
            <a:endParaRPr lang="en-IN" sz="1200" i="1" dirty="0"/>
          </a:p>
        </p:txBody>
      </p:sp>
      <p:sp>
        <p:nvSpPr>
          <p:cNvPr id="21" name="Right Arrow 20"/>
          <p:cNvSpPr/>
          <p:nvPr/>
        </p:nvSpPr>
        <p:spPr>
          <a:xfrm>
            <a:off x="9455032" y="5367261"/>
            <a:ext cx="1176574" cy="45126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Data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7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081" y="341194"/>
            <a:ext cx="446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 IMPORTANCE FOR MYOCARDIAL INFARCTION PREDICTION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4006" y="200184"/>
            <a:ext cx="4763069" cy="66578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1980" y="295027"/>
            <a:ext cx="159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**Feature Importance</a:t>
            </a:r>
          </a:p>
          <a:p>
            <a:r>
              <a:rPr lang="en-US" sz="1200" b="1" dirty="0" smtClean="0"/>
              <a:t> for classification</a:t>
            </a:r>
            <a:endParaRPr lang="en-US" sz="1200" b="1" dirty="0"/>
          </a:p>
        </p:txBody>
      </p:sp>
      <p:pic>
        <p:nvPicPr>
          <p:cNvPr id="10" name="Picture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744" y="2492961"/>
            <a:ext cx="4632405" cy="348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58214" y="1205076"/>
            <a:ext cx="64974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300" b="1" dirty="0" smtClean="0"/>
              <a:t>Ensemble based tree based models – Random Forest and </a:t>
            </a:r>
            <a:r>
              <a:rPr lang="en-US" sz="1300" b="1" dirty="0" err="1" smtClean="0"/>
              <a:t>Adaboost</a:t>
            </a:r>
            <a:r>
              <a:rPr lang="en-US" sz="1300" b="1" dirty="0" smtClean="0"/>
              <a:t> classifier</a:t>
            </a:r>
          </a:p>
          <a:p>
            <a:pPr marL="228600" indent="-228600">
              <a:buAutoNum type="arabicPeriod"/>
            </a:pPr>
            <a:r>
              <a:rPr lang="en-US" sz="1300" b="1" dirty="0" smtClean="0"/>
              <a:t>Feature Importance based on algorithmic decision and subject matter experts</a:t>
            </a:r>
          </a:p>
          <a:p>
            <a:pPr marL="228600" indent="-228600">
              <a:buAutoNum type="arabicPeriod"/>
            </a:pPr>
            <a:r>
              <a:rPr lang="en-US" sz="1300" b="1" dirty="0" err="1" smtClean="0"/>
              <a:t>Adaboost</a:t>
            </a:r>
            <a:r>
              <a:rPr lang="en-US" sz="1300" b="1" dirty="0" smtClean="0"/>
              <a:t> Classifier performed better with better performance on test set. </a:t>
            </a:r>
          </a:p>
          <a:p>
            <a:pPr marL="228600" indent="-228600"/>
            <a:endParaRPr lang="en-US" sz="1200" b="1" dirty="0" smtClean="0"/>
          </a:p>
          <a:p>
            <a:pPr marL="228600" indent="-228600">
              <a:buAutoNum type="arabicPeriod"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41345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821</Words>
  <Application>Microsoft Office PowerPoint</Application>
  <PresentationFormat>Custom</PresentationFormat>
  <Paragraphs>312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</dc:creator>
  <cp:lastModifiedBy>abc</cp:lastModifiedBy>
  <cp:revision>159</cp:revision>
  <dcterms:created xsi:type="dcterms:W3CDTF">2017-04-01T10:56:26Z</dcterms:created>
  <dcterms:modified xsi:type="dcterms:W3CDTF">2017-04-12T05:44:08Z</dcterms:modified>
</cp:coreProperties>
</file>