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7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96D8F-6F81-488C-B1DE-978E008622BF}" v="2" dt="2022-10-21T05:14:46.5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>
      <p:cViewPr varScale="1">
        <p:scale>
          <a:sx n="69" d="100"/>
          <a:sy n="69" d="100"/>
        </p:scale>
        <p:origin x="178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87060"/>
            <a:ext cx="499872" cy="30695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37276" y="114300"/>
            <a:ext cx="4421123" cy="75422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8901" y="481022"/>
            <a:ext cx="1780596" cy="572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875" y="1646878"/>
            <a:ext cx="8858649" cy="2840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95" y="740232"/>
            <a:ext cx="7045959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General</a:t>
            </a:r>
            <a:r>
              <a:rPr dirty="0"/>
              <a:t> </a:t>
            </a:r>
            <a:r>
              <a:rPr spc="15" dirty="0"/>
              <a:t>Guidelines</a:t>
            </a:r>
            <a:r>
              <a:rPr spc="35" dirty="0"/>
              <a:t> </a:t>
            </a:r>
            <a:r>
              <a:rPr spc="10" dirty="0"/>
              <a:t>for</a:t>
            </a:r>
            <a:r>
              <a:rPr spc="-60" dirty="0"/>
              <a:t> </a:t>
            </a:r>
            <a:r>
              <a:rPr spc="1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421" y="1813038"/>
            <a:ext cx="8811260" cy="439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371475" indent="-321945">
              <a:lnSpc>
                <a:spcPct val="1496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  <a:tab pos="5871845" algn="l"/>
              </a:tabLst>
            </a:pPr>
            <a:r>
              <a:rPr sz="2400" dirty="0">
                <a:latin typeface="Times New Roman"/>
                <a:cs typeface="Times New Roman"/>
              </a:rPr>
              <a:t>Slides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 heavy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content.	Better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point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wise.</a:t>
            </a:r>
            <a:endParaRPr sz="2400" dirty="0">
              <a:latin typeface="Times New Roman"/>
              <a:cs typeface="Times New Roman"/>
            </a:endParaRPr>
          </a:p>
          <a:p>
            <a:pPr marL="334010" marR="5080" indent="-321945">
              <a:lnSpc>
                <a:spcPct val="149600"/>
              </a:lnSpc>
              <a:spcBef>
                <a:spcPts val="14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you require </a:t>
            </a:r>
            <a:r>
              <a:rPr sz="2400" spc="-5" dirty="0">
                <a:latin typeface="Times New Roman"/>
                <a:cs typeface="Times New Roman"/>
              </a:rPr>
              <a:t>more than </a:t>
            </a:r>
            <a:r>
              <a:rPr sz="2400" dirty="0">
                <a:latin typeface="Times New Roman"/>
                <a:cs typeface="Times New Roman"/>
              </a:rPr>
              <a:t>one slide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any point, </a:t>
            </a:r>
            <a:r>
              <a:rPr sz="2400" spc="-5" dirty="0">
                <a:latin typeface="Times New Roman"/>
                <a:cs typeface="Times New Roman"/>
              </a:rPr>
              <a:t>right </a:t>
            </a:r>
            <a:r>
              <a:rPr sz="2400" spc="5" dirty="0">
                <a:latin typeface="Times New Roman"/>
                <a:cs typeface="Times New Roman"/>
              </a:rPr>
              <a:t>click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 point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slide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duplicate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duplicated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slide.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2450" dirty="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/>
                <a:cs typeface="Times New Roman"/>
              </a:rPr>
              <a:t>Diagrams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aligned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clearly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caption.</a:t>
            </a:r>
            <a:endParaRPr sz="2400" dirty="0">
              <a:latin typeface="Times New Roman"/>
              <a:cs typeface="Times New Roman"/>
            </a:endParaRPr>
          </a:p>
          <a:p>
            <a:pPr marL="334010" marR="9525" indent="-321945">
              <a:lnSpc>
                <a:spcPct val="149600"/>
              </a:lnSpc>
              <a:spcBef>
                <a:spcPts val="140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mentioned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fonts,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title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 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strictly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guidelines.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4278630" cy="8790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br>
              <a:rPr lang="en-US" sz="2800" spc="10" dirty="0"/>
            </a:br>
            <a:r>
              <a:rPr sz="2800" spc="10"/>
              <a:t>5</a:t>
            </a:r>
            <a:r>
              <a:rPr sz="2800" spc="10" dirty="0"/>
              <a:t>.</a:t>
            </a:r>
            <a:r>
              <a:rPr sz="2800" spc="-20" dirty="0"/>
              <a:t> </a:t>
            </a:r>
            <a:r>
              <a:rPr sz="2800" spc="20" dirty="0"/>
              <a:t>Outcome</a:t>
            </a:r>
            <a:r>
              <a:rPr sz="2800" spc="10" dirty="0"/>
              <a:t> </a:t>
            </a:r>
            <a:r>
              <a:rPr sz="2800" spc="15" dirty="0"/>
              <a:t>of</a:t>
            </a:r>
            <a:r>
              <a:rPr sz="2800" spc="-25" dirty="0"/>
              <a:t> </a:t>
            </a:r>
            <a:r>
              <a:rPr sz="2800" spc="10" dirty="0"/>
              <a:t>Project</a:t>
            </a:r>
          </a:p>
        </p:txBody>
      </p:sp>
      <p:sp>
        <p:nvSpPr>
          <p:cNvPr id="3" name="object 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" y="1066800"/>
            <a:ext cx="7366634" cy="5109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315"/>
              </a:spcBef>
              <a:tabLst>
                <a:tab pos="469265" algn="l"/>
                <a:tab pos="4699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</a:t>
            </a:r>
          </a:p>
          <a:p>
            <a:pPr marL="469900" indent="-457200">
              <a:lnSpc>
                <a:spcPct val="100000"/>
              </a:lnSpc>
              <a:spcBef>
                <a:spcPts val="2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User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login and register.</a:t>
            </a:r>
            <a:endParaRPr sz="24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>
                <a:latin typeface="Times New Roman"/>
                <a:cs typeface="Times New Roman"/>
              </a:rPr>
              <a:t>User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buy/sell/rent.</a:t>
            </a:r>
          </a:p>
          <a:p>
            <a:pPr marL="469900" indent="-45720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3.    User :Buyer/Renter can search for available option by providing following inputs like: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Property type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Location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Facilities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BHK type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Price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Contact no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427863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0" dirty="0"/>
              <a:t>5.</a:t>
            </a:r>
            <a:r>
              <a:rPr sz="2800" spc="-20" dirty="0"/>
              <a:t> </a:t>
            </a:r>
            <a:r>
              <a:rPr sz="2800" spc="20" dirty="0"/>
              <a:t>Outcome</a:t>
            </a:r>
            <a:r>
              <a:rPr sz="2800" spc="10" dirty="0"/>
              <a:t> </a:t>
            </a:r>
            <a:r>
              <a:rPr sz="2800" spc="15" dirty="0"/>
              <a:t>of</a:t>
            </a:r>
            <a:r>
              <a:rPr sz="2800" spc="-25" dirty="0"/>
              <a:t> </a:t>
            </a:r>
            <a:r>
              <a:rPr sz="2800" spc="1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875" y="1700396"/>
            <a:ext cx="7366634" cy="4896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315"/>
              </a:spcBef>
              <a:tabLst>
                <a:tab pos="469265" algn="l"/>
                <a:tab pos="469900" algn="l"/>
              </a:tabLst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User: Seller who wants to sell can list their property by providing details and description like :</a:t>
            </a: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Images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Buy/Rent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Location,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Property type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Price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BHK type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Contact no</a:t>
            </a:r>
            <a:endParaRPr sz="2400" dirty="0">
              <a:latin typeface="Times New Roman"/>
              <a:cs typeface="Times New Roman"/>
            </a:endParaRPr>
          </a:p>
          <a:p>
            <a:pPr marL="469265" marR="612775" indent="-469265">
              <a:lnSpc>
                <a:spcPts val="5710"/>
              </a:lnSpc>
              <a:spcBef>
                <a:spcPts val="665"/>
              </a:spcBef>
              <a:tabLst>
                <a:tab pos="469265" algn="l"/>
                <a:tab pos="469900" algn="l"/>
                <a:tab pos="140843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389255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0" dirty="0"/>
              <a:t>6.</a:t>
            </a:r>
            <a:r>
              <a:rPr sz="2800" spc="-100" dirty="0"/>
              <a:t> </a:t>
            </a:r>
            <a:r>
              <a:rPr sz="2800" spc="-15" dirty="0"/>
              <a:t>Technology</a:t>
            </a:r>
            <a:r>
              <a:rPr sz="2800" spc="-25" dirty="0"/>
              <a:t> </a:t>
            </a:r>
            <a:r>
              <a:rPr sz="2800" spc="2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8925243" cy="420050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Frontend:  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   </a:t>
            </a: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. GUI development, consisting 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      of  9 main interfaces.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   ii. NetBeans IDE.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        </a:t>
            </a:r>
            <a:r>
              <a:rPr lang="en-US" sz="2000" dirty="0" err="1">
                <a:latin typeface="Times New Roman"/>
                <a:cs typeface="Times New Roman"/>
              </a:rPr>
              <a:t>Jframe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       </a:t>
            </a:r>
            <a:r>
              <a:rPr lang="en-US" sz="2000" dirty="0" err="1">
                <a:latin typeface="Times New Roman"/>
                <a:cs typeface="Times New Roman"/>
              </a:rPr>
              <a:t>Jswing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       AWT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2. Backend: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  </a:t>
            </a: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. MySQL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  ii. </a:t>
            </a:r>
            <a:r>
              <a:rPr lang="en-US" sz="2000" dirty="0" err="1">
                <a:latin typeface="Times New Roman"/>
                <a:cs typeface="Times New Roman"/>
              </a:rPr>
              <a:t>MySQl</a:t>
            </a:r>
            <a:r>
              <a:rPr lang="en-US" sz="2000" dirty="0">
                <a:latin typeface="Times New Roman"/>
                <a:cs typeface="Times New Roman"/>
              </a:rPr>
              <a:t> connector(JDK)  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                           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744CDA-4ACB-8DBA-241C-12752BEED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77091"/>
              </p:ext>
            </p:extLst>
          </p:nvPr>
        </p:nvGraphicFramePr>
        <p:xfrm>
          <a:off x="5791200" y="2167189"/>
          <a:ext cx="35052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501010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23302131"/>
                    </a:ext>
                  </a:extLst>
                </a:gridCol>
              </a:tblGrid>
              <a:tr h="176784">
                <a:tc>
                  <a:txBody>
                    <a:bodyPr/>
                    <a:lstStyle/>
                    <a:p>
                      <a:r>
                        <a:rPr lang="en-IN" dirty="0"/>
                        <a:t>    NAME OF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PAGES /INTERFACES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6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75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HOMEPAGE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Total main pages: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478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5429250" cy="5636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0" dirty="0"/>
              <a:t>7.</a:t>
            </a:r>
            <a:r>
              <a:rPr sz="2800" dirty="0"/>
              <a:t> </a:t>
            </a:r>
            <a:r>
              <a:rPr sz="2800" spc="15" dirty="0"/>
              <a:t>Block</a:t>
            </a:r>
            <a:r>
              <a:rPr sz="2800" spc="20" dirty="0"/>
              <a:t> Diagram</a:t>
            </a:r>
            <a:r>
              <a:rPr lang="en-IN" spc="20" dirty="0"/>
              <a:t>.</a:t>
            </a:r>
            <a:endParaRPr sz="2400" dirty="0"/>
          </a:p>
        </p:txBody>
      </p:sp>
      <p:cxnSp>
        <p:nvCxnSpPr>
          <p:cNvPr id="60" name="Google Shape;164;p24">
            <a:extLst>
              <a:ext uri="{FF2B5EF4-FFF2-40B4-BE49-F238E27FC236}">
                <a16:creationId xmlns:a16="http://schemas.microsoft.com/office/drawing/2014/main" id="{BFDF8963-26E7-A431-2339-586FDC1E64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05894" y="3195694"/>
            <a:ext cx="647209" cy="1200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oogle Shape;167;p24">
            <a:extLst>
              <a:ext uri="{FF2B5EF4-FFF2-40B4-BE49-F238E27FC236}">
                <a16:creationId xmlns:a16="http://schemas.microsoft.com/office/drawing/2014/main" id="{278BC5C0-F810-AC95-8B76-37DF7713A5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39771" y="2119969"/>
            <a:ext cx="636405" cy="2141850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oogle Shape;171;p24">
            <a:extLst>
              <a:ext uri="{FF2B5EF4-FFF2-40B4-BE49-F238E27FC236}">
                <a16:creationId xmlns:a16="http://schemas.microsoft.com/office/drawing/2014/main" id="{9312FEF7-1F65-356C-8F72-668DA931B1CF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>
          <a:xfrm flipV="1">
            <a:off x="2271248" y="3875396"/>
            <a:ext cx="15800" cy="417897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oogle Shape;173;p24">
            <a:extLst>
              <a:ext uri="{FF2B5EF4-FFF2-40B4-BE49-F238E27FC236}">
                <a16:creationId xmlns:a16="http://schemas.microsoft.com/office/drawing/2014/main" id="{990184E4-12AB-0837-21F8-1F6498C4FD83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7023804" y="5677593"/>
            <a:ext cx="3798" cy="273067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oogle Shape;175;p24">
            <a:extLst>
              <a:ext uri="{FF2B5EF4-FFF2-40B4-BE49-F238E27FC236}">
                <a16:creationId xmlns:a16="http://schemas.microsoft.com/office/drawing/2014/main" id="{392A2696-F6C6-E084-8353-0F0DAA96BB99}"/>
              </a:ext>
            </a:extLst>
          </p:cNvPr>
          <p:cNvCxnSpPr>
            <a:cxnSpLocks/>
            <a:stCxn id="99" idx="0"/>
            <a:endCxn id="71" idx="2"/>
          </p:cNvCxnSpPr>
          <p:nvPr/>
        </p:nvCxnSpPr>
        <p:spPr>
          <a:xfrm flipV="1">
            <a:off x="4430098" y="3886200"/>
            <a:ext cx="0" cy="393667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165;p24">
            <a:extLst>
              <a:ext uri="{FF2B5EF4-FFF2-40B4-BE49-F238E27FC236}">
                <a16:creationId xmlns:a16="http://schemas.microsoft.com/office/drawing/2014/main" id="{ABCEB8B2-4042-4D51-FE25-404F98CC5813}"/>
              </a:ext>
            </a:extLst>
          </p:cNvPr>
          <p:cNvSpPr txBox="1"/>
          <p:nvPr/>
        </p:nvSpPr>
        <p:spPr>
          <a:xfrm>
            <a:off x="3321045" y="1651709"/>
            <a:ext cx="2191444" cy="648349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RENTERA</a:t>
            </a:r>
            <a:endParaRPr sz="1800" b="1" dirty="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66" name="Google Shape;168;p24">
            <a:extLst>
              <a:ext uri="{FF2B5EF4-FFF2-40B4-BE49-F238E27FC236}">
                <a16:creationId xmlns:a16="http://schemas.microsoft.com/office/drawing/2014/main" id="{3CE85ECA-DAA0-93C9-892C-B9EE743A847E}"/>
              </a:ext>
            </a:extLst>
          </p:cNvPr>
          <p:cNvSpPr txBox="1"/>
          <p:nvPr/>
        </p:nvSpPr>
        <p:spPr>
          <a:xfrm>
            <a:off x="1517998" y="3509096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BUY</a:t>
            </a:r>
            <a:endParaRPr sz="1600" b="1" dirty="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67" name="Google Shape;166;p24">
            <a:extLst>
              <a:ext uri="{FF2B5EF4-FFF2-40B4-BE49-F238E27FC236}">
                <a16:creationId xmlns:a16="http://schemas.microsoft.com/office/drawing/2014/main" id="{1A1F19A5-50DD-3BFF-8DE4-229CE29147D9}"/>
              </a:ext>
            </a:extLst>
          </p:cNvPr>
          <p:cNvSpPr txBox="1"/>
          <p:nvPr/>
        </p:nvSpPr>
        <p:spPr>
          <a:xfrm>
            <a:off x="5750776" y="3479656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SELL</a:t>
            </a:r>
            <a:endParaRPr sz="1000" b="1" dirty="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68" name="Google Shape;174;p24">
            <a:extLst>
              <a:ext uri="{FF2B5EF4-FFF2-40B4-BE49-F238E27FC236}">
                <a16:creationId xmlns:a16="http://schemas.microsoft.com/office/drawing/2014/main" id="{5B1122F4-B6A5-95CE-6783-899AB712C4DC}"/>
              </a:ext>
            </a:extLst>
          </p:cNvPr>
          <p:cNvSpPr txBox="1"/>
          <p:nvPr/>
        </p:nvSpPr>
        <p:spPr>
          <a:xfrm>
            <a:off x="6332189" y="5950660"/>
            <a:ext cx="1390826" cy="5714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OWNER/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BUILDER/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AGENT</a:t>
            </a:r>
          </a:p>
        </p:txBody>
      </p:sp>
      <p:sp>
        <p:nvSpPr>
          <p:cNvPr id="70" name="Google Shape;172;p24">
            <a:extLst>
              <a:ext uri="{FF2B5EF4-FFF2-40B4-BE49-F238E27FC236}">
                <a16:creationId xmlns:a16="http://schemas.microsoft.com/office/drawing/2014/main" id="{35F6B2FD-268C-636B-EDC4-4E2A80F5D46E}"/>
              </a:ext>
            </a:extLst>
          </p:cNvPr>
          <p:cNvSpPr txBox="1"/>
          <p:nvPr/>
        </p:nvSpPr>
        <p:spPr>
          <a:xfrm>
            <a:off x="1337726" y="4293293"/>
            <a:ext cx="1867044" cy="57150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FAMILY/STUDENT</a:t>
            </a:r>
          </a:p>
        </p:txBody>
      </p:sp>
      <p:sp>
        <p:nvSpPr>
          <p:cNvPr id="71" name="Google Shape;166;p24">
            <a:extLst>
              <a:ext uri="{FF2B5EF4-FFF2-40B4-BE49-F238E27FC236}">
                <a16:creationId xmlns:a16="http://schemas.microsoft.com/office/drawing/2014/main" id="{4D0EB249-9089-6F0D-FE42-6823AB438583}"/>
              </a:ext>
            </a:extLst>
          </p:cNvPr>
          <p:cNvSpPr txBox="1"/>
          <p:nvPr/>
        </p:nvSpPr>
        <p:spPr>
          <a:xfrm>
            <a:off x="3661048" y="3519900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RENT</a:t>
            </a:r>
            <a:endParaRPr sz="1000" b="1" dirty="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cxnSp>
        <p:nvCxnSpPr>
          <p:cNvPr id="72" name="Google Shape;164;p24">
            <a:extLst>
              <a:ext uri="{FF2B5EF4-FFF2-40B4-BE49-F238E27FC236}">
                <a16:creationId xmlns:a16="http://schemas.microsoft.com/office/drawing/2014/main" id="{070DFCAB-132A-F0E2-E8FE-74C7907760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0880" y="2130709"/>
            <a:ext cx="606965" cy="2090928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Google Shape;174;p24">
            <a:extLst>
              <a:ext uri="{FF2B5EF4-FFF2-40B4-BE49-F238E27FC236}">
                <a16:creationId xmlns:a16="http://schemas.microsoft.com/office/drawing/2014/main" id="{CD51EF05-B2FF-6EBB-1C22-537A049D5F0F}"/>
              </a:ext>
            </a:extLst>
          </p:cNvPr>
          <p:cNvSpPr txBox="1"/>
          <p:nvPr/>
        </p:nvSpPr>
        <p:spPr>
          <a:xfrm>
            <a:off x="6311749" y="4404773"/>
            <a:ext cx="1414061" cy="47600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PROFILE</a:t>
            </a:r>
            <a:endParaRPr lang="en-US" sz="1000" b="1" dirty="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cxnSp>
        <p:nvCxnSpPr>
          <p:cNvPr id="74" name="Google Shape;173;p24">
            <a:extLst>
              <a:ext uri="{FF2B5EF4-FFF2-40B4-BE49-F238E27FC236}">
                <a16:creationId xmlns:a16="http://schemas.microsoft.com/office/drawing/2014/main" id="{652CBF3F-1AA6-412E-41AA-7C72AACDBEB7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5760078" y="4091103"/>
            <a:ext cx="810318" cy="293024"/>
          </a:xfrm>
          <a:prstGeom prst="bentConnector2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21356" y="2514372"/>
            <a:ext cx="10001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Frank Ruhl Libre"/>
                <a:cs typeface="Times New Roman" pitchFamily="18" charset="0"/>
              </a:rPr>
              <a:t>LOGIN</a:t>
            </a:r>
          </a:p>
        </p:txBody>
      </p:sp>
      <p:cxnSp>
        <p:nvCxnSpPr>
          <p:cNvPr id="76" name="Straight Connector 75"/>
          <p:cNvCxnSpPr>
            <a:cxnSpLocks/>
          </p:cNvCxnSpPr>
          <p:nvPr/>
        </p:nvCxnSpPr>
        <p:spPr>
          <a:xfrm rot="5400000">
            <a:off x="4315059" y="2406421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74;p24">
            <a:extLst>
              <a:ext uri="{FF2B5EF4-FFF2-40B4-BE49-F238E27FC236}">
                <a16:creationId xmlns:a16="http://schemas.microsoft.com/office/drawing/2014/main" id="{18E99B22-355F-867B-4E38-6F1768D1C195}"/>
              </a:ext>
            </a:extLst>
          </p:cNvPr>
          <p:cNvSpPr txBox="1"/>
          <p:nvPr/>
        </p:nvSpPr>
        <p:spPr>
          <a:xfrm>
            <a:off x="6311748" y="5201591"/>
            <a:ext cx="1424111" cy="47600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Seller’s profile</a:t>
            </a:r>
            <a:endParaRPr lang="en-US" sz="1000" b="1" dirty="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cxnSp>
        <p:nvCxnSpPr>
          <p:cNvPr id="32" name="Google Shape;173;p24">
            <a:extLst>
              <a:ext uri="{FF2B5EF4-FFF2-40B4-BE49-F238E27FC236}">
                <a16:creationId xmlns:a16="http://schemas.microsoft.com/office/drawing/2014/main" id="{5C127B0F-0E64-1DE6-6358-83B8CC8D89F8}"/>
              </a:ext>
            </a:extLst>
          </p:cNvPr>
          <p:cNvCxnSpPr>
            <a:cxnSpLocks/>
            <a:stCxn id="73" idx="2"/>
            <a:endCxn id="30" idx="0"/>
          </p:cNvCxnSpPr>
          <p:nvPr/>
        </p:nvCxnSpPr>
        <p:spPr>
          <a:xfrm>
            <a:off x="7018780" y="4880775"/>
            <a:ext cx="5024" cy="320816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Google Shape;176;p24">
            <a:extLst>
              <a:ext uri="{FF2B5EF4-FFF2-40B4-BE49-F238E27FC236}">
                <a16:creationId xmlns:a16="http://schemas.microsoft.com/office/drawing/2014/main" id="{A2057A63-A632-EBA1-279C-B00F721F782C}"/>
              </a:ext>
            </a:extLst>
          </p:cNvPr>
          <p:cNvSpPr txBox="1"/>
          <p:nvPr/>
        </p:nvSpPr>
        <p:spPr>
          <a:xfrm>
            <a:off x="1517998" y="5153840"/>
            <a:ext cx="1538100" cy="57150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PROPERTY</a:t>
            </a:r>
          </a:p>
        </p:txBody>
      </p:sp>
      <p:cxnSp>
        <p:nvCxnSpPr>
          <p:cNvPr id="95" name="Google Shape;175;p24">
            <a:extLst>
              <a:ext uri="{FF2B5EF4-FFF2-40B4-BE49-F238E27FC236}">
                <a16:creationId xmlns:a16="http://schemas.microsoft.com/office/drawing/2014/main" id="{795D3B06-269E-FFA4-FC2A-8A11BA65FED4}"/>
              </a:ext>
            </a:extLst>
          </p:cNvPr>
          <p:cNvCxnSpPr>
            <a:cxnSpLocks/>
            <a:stCxn id="92" idx="0"/>
            <a:endCxn id="70" idx="2"/>
          </p:cNvCxnSpPr>
          <p:nvPr/>
        </p:nvCxnSpPr>
        <p:spPr>
          <a:xfrm flipH="1" flipV="1">
            <a:off x="2271248" y="4864797"/>
            <a:ext cx="15800" cy="289043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Google Shape;172;p24">
            <a:extLst>
              <a:ext uri="{FF2B5EF4-FFF2-40B4-BE49-F238E27FC236}">
                <a16:creationId xmlns:a16="http://schemas.microsoft.com/office/drawing/2014/main" id="{5C87D8E4-0039-3BE3-73AF-641D0EB45071}"/>
              </a:ext>
            </a:extLst>
          </p:cNvPr>
          <p:cNvSpPr txBox="1"/>
          <p:nvPr/>
        </p:nvSpPr>
        <p:spPr>
          <a:xfrm>
            <a:off x="3555286" y="4279867"/>
            <a:ext cx="1749624" cy="57150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FAMILY/STUDENT</a:t>
            </a:r>
          </a:p>
        </p:txBody>
      </p:sp>
      <p:sp>
        <p:nvSpPr>
          <p:cNvPr id="103" name="Google Shape;176;p24">
            <a:extLst>
              <a:ext uri="{FF2B5EF4-FFF2-40B4-BE49-F238E27FC236}">
                <a16:creationId xmlns:a16="http://schemas.microsoft.com/office/drawing/2014/main" id="{BF73E2EE-D5FE-004F-59F1-786F8D4EAA0B}"/>
              </a:ext>
            </a:extLst>
          </p:cNvPr>
          <p:cNvSpPr txBox="1"/>
          <p:nvPr/>
        </p:nvSpPr>
        <p:spPr>
          <a:xfrm>
            <a:off x="3661048" y="5201591"/>
            <a:ext cx="1538100" cy="57150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PROPERTY</a:t>
            </a:r>
          </a:p>
        </p:txBody>
      </p:sp>
      <p:cxnSp>
        <p:nvCxnSpPr>
          <p:cNvPr id="104" name="Google Shape;175;p24">
            <a:extLst>
              <a:ext uri="{FF2B5EF4-FFF2-40B4-BE49-F238E27FC236}">
                <a16:creationId xmlns:a16="http://schemas.microsoft.com/office/drawing/2014/main" id="{3F2E7D24-B069-E5D1-B2CF-75D6CF221358}"/>
              </a:ext>
            </a:extLst>
          </p:cNvPr>
          <p:cNvCxnSpPr>
            <a:cxnSpLocks/>
            <a:stCxn id="103" idx="0"/>
            <a:endCxn id="99" idx="2"/>
          </p:cNvCxnSpPr>
          <p:nvPr/>
        </p:nvCxnSpPr>
        <p:spPr>
          <a:xfrm flipV="1">
            <a:off x="4430098" y="4851371"/>
            <a:ext cx="0" cy="35022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3508212"/>
            <a:ext cx="3657600" cy="13330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700" lvl="0" indent="-457200">
              <a:lnSpc>
                <a:spcPct val="150000"/>
              </a:lnSpc>
              <a:spcBef>
                <a:spcPts val="1200"/>
              </a:spcBef>
              <a:tabLst>
                <a:tab pos="520065" algn="l"/>
                <a:tab pos="520700" algn="l"/>
              </a:tabLst>
            </a:pPr>
            <a:r>
              <a:rPr sz="4800" b="0" spc="20">
                <a:latin typeface="Times New Roman"/>
                <a:cs typeface="Times New Roman"/>
              </a:rPr>
              <a:t>Thank</a:t>
            </a:r>
            <a:r>
              <a:rPr sz="4800" b="0" spc="-204">
                <a:latin typeface="Times New Roman"/>
                <a:cs typeface="Times New Roman"/>
              </a:rPr>
              <a:t> </a:t>
            </a:r>
            <a:r>
              <a:rPr sz="4800" b="0" spc="-30">
                <a:latin typeface="Times New Roman"/>
                <a:cs typeface="Times New Roman"/>
              </a:rPr>
              <a:t>You...!!</a:t>
            </a:r>
            <a:br>
              <a:rPr lang="en-US" sz="4800" b="0" spc="-30">
                <a:latin typeface="Times New Roman"/>
                <a:cs typeface="Times New Roman"/>
              </a:rPr>
            </a:br>
            <a:endParaRPr sz="900" b="0" spc="-3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321971"/>
            <a:ext cx="8001000" cy="16562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5" dirty="0"/>
              <a:t>       Housing Management System</a:t>
            </a:r>
            <a:br>
              <a:rPr lang="en-US" spc="5" dirty="0"/>
            </a:br>
            <a:r>
              <a:rPr lang="en-US" i="1" spc="5" dirty="0">
                <a:solidFill>
                  <a:srgbClr val="FF0000"/>
                </a:solidFill>
              </a:rPr>
              <a:t>                      RENTERA</a:t>
            </a:r>
            <a:br>
              <a:rPr lang="en-US" spc="5" dirty="0"/>
            </a:b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3581399"/>
            <a:ext cx="6673875" cy="19813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Rohan Waghode        21107008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Samanta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	         21107003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Harsh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Shelke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	         21107022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Sonal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Sonarghare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  21107033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6068102"/>
            <a:ext cx="457200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265"/>
              </a:lnSpc>
              <a:spcBef>
                <a:spcPts val="95"/>
              </a:spcBef>
            </a:pPr>
            <a:r>
              <a:rPr sz="2800" b="1" spc="-15" dirty="0">
                <a:latin typeface="Times New Roman"/>
                <a:cs typeface="Times New Roman"/>
              </a:rPr>
              <a:t>Project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Guide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2785"/>
              </a:lnSpc>
            </a:pPr>
            <a:r>
              <a:rPr sz="2400" b="1" spc="-5">
                <a:latin typeface="Times New Roman"/>
                <a:cs typeface="Times New Roman"/>
              </a:rPr>
              <a:t>Ms.</a:t>
            </a:r>
            <a:r>
              <a:rPr lang="en-US" sz="2400" b="1" spc="-5" dirty="0" err="1">
                <a:latin typeface="Times New Roman"/>
                <a:cs typeface="Times New Roman"/>
              </a:rPr>
              <a:t>Rajashri</a:t>
            </a:r>
            <a:r>
              <a:rPr lang="en-US" sz="2400" b="1" spc="-5" dirty="0"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latin typeface="Times New Roman"/>
                <a:cs typeface="Times New Roman"/>
              </a:rPr>
              <a:t>Chaudhari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0058400" cy="1753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044" y="1314432"/>
            <a:ext cx="3804920" cy="6014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 pitchFamily="18" charset="0"/>
              <a:cs typeface="Times New Roman" pitchFamily="18" charset="0"/>
            </a:endParaRPr>
          </a:p>
          <a:p>
            <a:pPr marL="334010" indent="-321945">
              <a:lnSpc>
                <a:spcPct val="100000"/>
              </a:lnSpc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Objectives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3700">
              <a:latin typeface="Times New Roman" pitchFamily="18" charset="0"/>
              <a:cs typeface="Times New Roman" pitchFamily="18" charset="0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Scope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3700">
              <a:latin typeface="Times New Roman" pitchFamily="18" charset="0"/>
              <a:cs typeface="Times New Roman" pitchFamily="18" charset="0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Functionality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3700">
              <a:latin typeface="Times New Roman" pitchFamily="18" charset="0"/>
              <a:cs typeface="Times New Roman" pitchFamily="18" charset="0"/>
            </a:endParaRPr>
          </a:p>
          <a:p>
            <a:pPr marL="334010" indent="-321945">
              <a:lnSpc>
                <a:spcPct val="100000"/>
              </a:lnSpc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Outcomes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3700">
              <a:latin typeface="Times New Roman" pitchFamily="18" charset="0"/>
              <a:cs typeface="Times New Roman" pitchFamily="18" charset="0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20" dirty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Stack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3700">
              <a:latin typeface="Times New Roman" pitchFamily="18" charset="0"/>
              <a:cs typeface="Times New Roman" pitchFamily="18" charset="0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>
                <a:latin typeface="Times New Roman" pitchFamily="18" charset="0"/>
                <a:cs typeface="Times New Roman" pitchFamily="18" charset="0"/>
              </a:rPr>
              <a:t>Block</a:t>
            </a:r>
            <a:r>
              <a:rPr sz="2400" spc="-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Diagram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295846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0" dirty="0"/>
              <a:t>1.</a:t>
            </a:r>
            <a:r>
              <a:rPr sz="2800" spc="-55" dirty="0"/>
              <a:t> </a:t>
            </a:r>
            <a:r>
              <a:rPr sz="2800" spc="1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47950-A0D9-DB45-7333-51D59CA4D925}"/>
              </a:ext>
            </a:extLst>
          </p:cNvPr>
          <p:cNvSpPr txBox="1"/>
          <p:nvPr/>
        </p:nvSpPr>
        <p:spPr>
          <a:xfrm>
            <a:off x="685800" y="1313002"/>
            <a:ext cx="8534400" cy="40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RENTERA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proposes a solution for Buying, Renting and selling  the property at any time in our portal provided they are registered with our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system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en-IN" sz="2000" dirty="0">
              <a:effectLst/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To develop computerized system currently  most landlords / property managers use the manual system in recording and maintaining their property and customers data.</a:t>
            </a:r>
            <a:endParaRPr lang="en-IN" sz="2000" dirty="0">
              <a:effectLst/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To target customers who are in need to sell, rent or buy property with efficient and effective results with less time consuming.</a:t>
            </a:r>
            <a:endParaRPr lang="en-IN" sz="2000" dirty="0">
              <a:effectLst/>
              <a:latin typeface="Times New Roman" pitchFamily="18" charset="0"/>
              <a:ea typeface="Droid Sans Fallback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295846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0" dirty="0"/>
              <a:t>1.</a:t>
            </a:r>
            <a:r>
              <a:rPr sz="2800" spc="-55" dirty="0"/>
              <a:t> </a:t>
            </a:r>
            <a:r>
              <a:rPr sz="2800" spc="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145" y="1447800"/>
            <a:ext cx="8378406" cy="487377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itchFamily="18" charset="0"/>
              </a:rPr>
              <a:t>Problem</a:t>
            </a:r>
            <a:r>
              <a:rPr sz="2400" b="1" spc="-6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sz="2400" b="1" spc="-5">
                <a:latin typeface="Times New Roman" panose="02020603050405020304" pitchFamily="18" charset="0"/>
                <a:cs typeface="Times New Roman" pitchFamily="18" charset="0"/>
              </a:rPr>
              <a:t>Identified</a:t>
            </a:r>
            <a:r>
              <a:rPr sz="2400" b="1" spc="-65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1190"/>
              </a:spcBef>
              <a:tabLst>
                <a:tab pos="353695" algn="l"/>
                <a:tab pos="3543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Time Consideration:</a:t>
            </a:r>
          </a:p>
          <a:p>
            <a:pPr marL="469265" indent="-457200">
              <a:lnSpc>
                <a:spcPct val="100000"/>
              </a:lnSpc>
              <a:spcBef>
                <a:spcPts val="1190"/>
              </a:spcBef>
              <a:tabLst>
                <a:tab pos="353695" algn="l"/>
                <a:tab pos="3543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Time consuming and tedious job to find property as per your choice.</a:t>
            </a:r>
          </a:p>
          <a:p>
            <a:pPr lvl="1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1190"/>
              </a:spcBef>
              <a:tabLst>
                <a:tab pos="353695" algn="l"/>
                <a:tab pos="3543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Cost Consideration:</a:t>
            </a:r>
          </a:p>
          <a:p>
            <a:pPr marL="354965" indent="-342900">
              <a:spcBef>
                <a:spcPts val="1190"/>
              </a:spcBef>
              <a:tabLst>
                <a:tab pos="353695" algn="l"/>
                <a:tab pos="3543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Third party involvement(brokers/agents)</a:t>
            </a:r>
          </a:p>
          <a:p>
            <a:pPr marL="354965" indent="-342900">
              <a:spcBef>
                <a:spcPts val="1190"/>
              </a:spcBef>
              <a:tabLst>
                <a:tab pos="353695" algn="l"/>
                <a:tab pos="3543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spcBef>
                <a:spcPts val="1190"/>
              </a:spcBef>
              <a:tabLst>
                <a:tab pos="353695" algn="l"/>
                <a:tab pos="3543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</a:p>
          <a:p>
            <a:pPr marL="354965" indent="-342900">
              <a:spcBef>
                <a:spcPts val="1190"/>
              </a:spcBef>
              <a:tabLst>
                <a:tab pos="353695" algn="l"/>
                <a:tab pos="3543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 database to store information Potential of data loss or damage is very high because data is stored on tangible files. </a:t>
            </a:r>
          </a:p>
          <a:p>
            <a:pPr marL="353695" indent="-341630">
              <a:lnSpc>
                <a:spcPct val="100000"/>
              </a:lnSpc>
              <a:spcBef>
                <a:spcPts val="1190"/>
              </a:spcBef>
              <a:tabLst>
                <a:tab pos="353695" algn="l"/>
                <a:tab pos="3543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295846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0"/>
              <a:t>1.</a:t>
            </a:r>
            <a:r>
              <a:rPr sz="2800" spc="-55"/>
              <a:t> </a:t>
            </a:r>
            <a:r>
              <a:rPr sz="2800" spc="10"/>
              <a:t>Introduction</a:t>
            </a:r>
            <a:endParaRPr sz="2800"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28606" y="1242994"/>
            <a:ext cx="7658100" cy="592534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53695" indent="-341630" algn="just">
              <a:lnSpc>
                <a:spcPct val="100000"/>
              </a:lnSpc>
              <a:spcBef>
                <a:spcPts val="1190"/>
              </a:spcBef>
              <a:tabLst>
                <a:tab pos="353695" algn="l"/>
                <a:tab pos="354330" algn="l"/>
              </a:tabLst>
            </a:pPr>
            <a:endParaRPr sz="2700" dirty="0">
              <a:latin typeface="Times New Roman"/>
              <a:cs typeface="Times New Roman"/>
            </a:endParaRPr>
          </a:p>
          <a:p>
            <a:pPr marL="353695" indent="-341630" algn="just">
              <a:lnSpc>
                <a:spcPct val="100000"/>
              </a:lnSpc>
              <a:spcBef>
                <a:spcPts val="2150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sz="24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69265" indent="-457200" algn="just">
              <a:lnSpc>
                <a:spcPct val="150000"/>
              </a:lnSpc>
              <a:spcBef>
                <a:spcPts val="2150"/>
              </a:spcBef>
              <a:buFont typeface="+mj-lt"/>
              <a:buAutoNum type="arabicPeriod"/>
              <a:tabLst>
                <a:tab pos="353695" algn="l"/>
                <a:tab pos="35433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developed a system for posting properties in free of cost and also get the exact information to buyers and sellers in a fraction of second by simply providing the information into our system.</a:t>
            </a:r>
          </a:p>
          <a:p>
            <a:pPr marL="469265" indent="-457200" algn="just">
              <a:lnSpc>
                <a:spcPct val="150000"/>
              </a:lnSpc>
              <a:spcBef>
                <a:spcPts val="2150"/>
              </a:spcBef>
              <a:buFont typeface="+mj-lt"/>
              <a:buAutoNum type="arabicPeriod"/>
              <a:tabLst>
                <a:tab pos="353695" algn="l"/>
                <a:tab pos="35433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9265" indent="-457200" algn="just">
              <a:lnSpc>
                <a:spcPct val="150000"/>
              </a:lnSpc>
              <a:spcBef>
                <a:spcPts val="2150"/>
              </a:spcBef>
              <a:buFont typeface="+mj-lt"/>
              <a:buAutoNum type="arabicPeriod"/>
              <a:tabLst>
                <a:tab pos="353695" algn="l"/>
                <a:tab pos="35433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Develop computerized  manual system in recording and maintaining property and customers data and security.</a:t>
            </a:r>
          </a:p>
          <a:p>
            <a:pPr marL="838200" marR="5080" lvl="1" indent="-342900">
              <a:lnSpc>
                <a:spcPts val="2660"/>
              </a:lnSpc>
              <a:spcBef>
                <a:spcPts val="1470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838200" marR="5080" lvl="1" indent="-342900" algn="just">
              <a:lnSpc>
                <a:spcPts val="2660"/>
              </a:lnSpc>
              <a:spcBef>
                <a:spcPts val="1470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253619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0" dirty="0"/>
              <a:t>2.</a:t>
            </a:r>
            <a:r>
              <a:rPr sz="2800" spc="-40" dirty="0"/>
              <a:t> </a:t>
            </a:r>
            <a:r>
              <a:rPr sz="2800" spc="1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16" y="1524000"/>
            <a:ext cx="9109309" cy="5089214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20700" indent="-457200" algn="just">
              <a:lnSpc>
                <a:spcPct val="150000"/>
              </a:lnSpc>
              <a:spcBef>
                <a:spcPts val="1190"/>
              </a:spcBef>
              <a:buFont typeface="+mj-lt"/>
              <a:buAutoNum type="arabicPeriod"/>
              <a:tabLst>
                <a:tab pos="520065" algn="l"/>
                <a:tab pos="5207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manage the details of Buyers, Renters and Sellers.</a:t>
            </a:r>
          </a:p>
          <a:p>
            <a:pPr marL="63500" algn="just">
              <a:lnSpc>
                <a:spcPct val="250000"/>
              </a:lnSpc>
              <a:spcBef>
                <a:spcPts val="1190"/>
              </a:spcBef>
              <a:tabLst>
                <a:tab pos="520065" algn="l"/>
                <a:tab pos="5207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  To develop a user friendly housing management system.</a:t>
            </a:r>
          </a:p>
          <a:p>
            <a:pPr algn="just">
              <a:lnSpc>
                <a:spcPct val="2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3.   To  enhance and upgrade the existing system.</a:t>
            </a:r>
          </a:p>
          <a:p>
            <a:pPr algn="just">
              <a:lnSpc>
                <a:spcPct val="2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4.   To provide a cost-effective and less time-consuming interface.</a:t>
            </a:r>
          </a:p>
          <a:p>
            <a:pPr algn="just">
              <a:lnSpc>
                <a:spcPct val="2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5.   To automate each activity of manual system to increase its throughput</a:t>
            </a:r>
          </a:p>
          <a:p>
            <a:pPr marL="5207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520065" algn="l"/>
                <a:tab pos="5207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162242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0" dirty="0"/>
              <a:t>3.</a:t>
            </a:r>
            <a:r>
              <a:rPr sz="2800" spc="-80" dirty="0"/>
              <a:t> </a:t>
            </a:r>
            <a:r>
              <a:rPr sz="2800" spc="2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145" y="1447800"/>
            <a:ext cx="7832925" cy="4458272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207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20065" algn="l"/>
                <a:tab pos="520700" algn="l"/>
                <a:tab pos="1780539" algn="l"/>
              </a:tabLst>
            </a:pPr>
            <a:endParaRPr lang="en-US" sz="2400" spc="-25" dirty="0">
              <a:latin typeface="Times New Roman"/>
              <a:cs typeface="Times New Roman"/>
            </a:endParaRPr>
          </a:p>
          <a:p>
            <a:pPr marL="520700" indent="-457200" algn="just">
              <a:spcBef>
                <a:spcPts val="1200"/>
              </a:spcBef>
              <a:buFontTx/>
              <a:buAutoNum type="arabicPeriod"/>
              <a:tabLst>
                <a:tab pos="520065" algn="l"/>
                <a:tab pos="520700" algn="l"/>
                <a:tab pos="1780539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The real of World Wide Web have spread across millions of household, so naturally, Internet has become the best platform for real estate marketing today.</a:t>
            </a:r>
            <a:endParaRPr lang="en-IN" sz="2000" dirty="0">
              <a:effectLst/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marL="520700" indent="-457200" algn="just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520065" algn="l"/>
                <a:tab pos="520700" algn="l"/>
                <a:tab pos="1780539" algn="l"/>
              </a:tabLst>
            </a:pPr>
            <a:r>
              <a:rPr lang="en-US" sz="2000" spc="-25" dirty="0">
                <a:latin typeface="Times New Roman" pitchFamily="18" charset="0"/>
                <a:cs typeface="Times New Roman" pitchFamily="18" charset="0"/>
              </a:rPr>
              <a:t>Can be applied in real estate marketing .</a:t>
            </a:r>
          </a:p>
          <a:p>
            <a:pPr marL="520700" indent="-457200" algn="just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520065" algn="l"/>
                <a:tab pos="520700" algn="l"/>
                <a:tab pos="1780539" algn="l"/>
              </a:tabLst>
            </a:pPr>
            <a:r>
              <a:rPr lang="en-US" sz="2000" spc="-25" dirty="0">
                <a:latin typeface="Times New Roman" pitchFamily="18" charset="0"/>
                <a:cs typeface="Times New Roman" pitchFamily="18" charset="0"/>
              </a:rPr>
              <a:t>Can be useful for buyers and renters to get desired property.</a:t>
            </a:r>
          </a:p>
          <a:p>
            <a:pPr marL="520700" indent="-457200" algn="just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520065" algn="l"/>
                <a:tab pos="520700" algn="l"/>
                <a:tab pos="1780539" algn="l"/>
              </a:tabLst>
            </a:pPr>
            <a:r>
              <a:rPr lang="en-US" sz="2000" spc="-25" dirty="0">
                <a:latin typeface="Times New Roman" pitchFamily="18" charset="0"/>
                <a:cs typeface="Times New Roman" pitchFamily="18" charset="0"/>
              </a:rPr>
              <a:t>Can be useful for House owners who wants to sell, buy and rent a property. 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484695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0" dirty="0"/>
              <a:t>4.</a:t>
            </a:r>
            <a:r>
              <a:rPr sz="2800" spc="-20" dirty="0"/>
              <a:t> </a:t>
            </a:r>
            <a:r>
              <a:rPr sz="2800" spc="10" dirty="0"/>
              <a:t>Feature</a:t>
            </a:r>
            <a:r>
              <a:rPr sz="2800" spc="-25" dirty="0"/>
              <a:t> </a:t>
            </a:r>
            <a:r>
              <a:rPr sz="2800" spc="15" dirty="0"/>
              <a:t>/Functionality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1" y="1100118"/>
            <a:ext cx="9753599" cy="3611886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algn="just"/>
            <a:r>
              <a:rPr lang="en-US" sz="2400" b="1" dirty="0">
                <a:latin typeface="Times New Roman"/>
                <a:cs typeface="Times New Roman"/>
              </a:rPr>
              <a:t>Feature:</a:t>
            </a:r>
          </a:p>
          <a:p>
            <a:pPr algn="just"/>
            <a:r>
              <a:rPr lang="en-US" sz="2400" b="1" dirty="0">
                <a:latin typeface="Times New Roman"/>
                <a:cs typeface="Times New Roman"/>
              </a:rPr>
              <a:t> 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Owner can  Post ,Update ,Delete property 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Buyers/Renters can easily view the property details.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Property Information is  available on website so no need to visit the site.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Matched property details easily and quickly just by one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click.</a:t>
            </a:r>
            <a:endParaRPr lang="en-US" sz="2000" dirty="0">
              <a:latin typeface="Times New Roman"/>
              <a:cs typeface="Times New Roman"/>
            </a:endParaRPr>
          </a:p>
          <a:p>
            <a:pPr algn="just"/>
            <a:endParaRPr lang="en-US" sz="2400" dirty="0">
              <a:latin typeface="Times New Roman"/>
              <a:cs typeface="Times New Roman"/>
            </a:endParaRPr>
          </a:p>
          <a:p>
            <a:pPr algn="just"/>
            <a:endParaRPr lang="en-US" sz="2400" dirty="0">
              <a:latin typeface="Times New Roman"/>
              <a:cs typeface="Times New Roman"/>
            </a:endParaRPr>
          </a:p>
          <a:p>
            <a:pPr algn="just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7EAE2-2AD2-61BB-79D3-1156D7499EE0}"/>
              </a:ext>
            </a:extLst>
          </p:cNvPr>
          <p:cNvSpPr txBox="1"/>
          <p:nvPr/>
        </p:nvSpPr>
        <p:spPr>
          <a:xfrm>
            <a:off x="171416" y="3671886"/>
            <a:ext cx="392145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Functionality: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The Project has following Modules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User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Register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Login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Home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Buy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Sell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Rent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728</Words>
  <Application>Microsoft Office PowerPoint</Application>
  <PresentationFormat>Custom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Frank Ruhl Libre</vt:lpstr>
      <vt:lpstr>Times New Roman</vt:lpstr>
      <vt:lpstr>Wingdings</vt:lpstr>
      <vt:lpstr>Office Theme</vt:lpstr>
      <vt:lpstr>General Guidelines for Presentation</vt:lpstr>
      <vt:lpstr>       Housing Management System                       RENTERA </vt:lpstr>
      <vt:lpstr>Contents</vt:lpstr>
      <vt:lpstr>1. Introduction</vt:lpstr>
      <vt:lpstr>1. Introduction</vt:lpstr>
      <vt:lpstr>1. Introduction</vt:lpstr>
      <vt:lpstr>2. Objectives</vt:lpstr>
      <vt:lpstr>3. Scope</vt:lpstr>
      <vt:lpstr>4. Feature /Functionality</vt:lpstr>
      <vt:lpstr> 5. Outcome of Project</vt:lpstr>
      <vt:lpstr>5. Outcome of Project</vt:lpstr>
      <vt:lpstr>6. Technology Stack</vt:lpstr>
      <vt:lpstr>7. Block Diagram.</vt:lpstr>
      <vt:lpstr>Thank You...!!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Mini Project Presentation_Template</dc:title>
  <dc:creator>Rajashri</dc:creator>
  <cp:lastModifiedBy>Harsh Shelke</cp:lastModifiedBy>
  <cp:revision>47</cp:revision>
  <dcterms:created xsi:type="dcterms:W3CDTF">2022-09-19T17:40:03Z</dcterms:created>
  <dcterms:modified xsi:type="dcterms:W3CDTF">2022-10-21T08:29:35Z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2022-08-20T00:00:00Z</vt:filetime>
  </property>
  <property fmtid="{D5CDD505-2E9C-101B-9397-08002B2CF9AE}" pid="3" name="LastSaved">
    <vt:filetime>2022-09-19T00:00:00Z</vt:filetime>
  </property>
</Properties>
</file>