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22171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382260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1290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136923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8756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104542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2559821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311570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139113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A72D3-FD53-40F1-A88F-865BF0BEBC21}"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344427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A72D3-FD53-40F1-A88F-865BF0BEBC21}"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13569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A72D3-FD53-40F1-A88F-865BF0BEBC21}" type="datetimeFigureOut">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227054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A72D3-FD53-40F1-A88F-865BF0BEBC21}"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147592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A72D3-FD53-40F1-A88F-865BF0BEBC21}" type="datetimeFigureOut">
              <a:rPr lang="en-IN" smtClean="0"/>
              <a:t>21-06-2021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277483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A72D3-FD53-40F1-A88F-865BF0BEBC21}"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74823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A72D3-FD53-40F1-A88F-865BF0BEBC21}"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7C14A-477B-496D-910C-552DABF792BB}" type="slidenum">
              <a:rPr lang="en-IN" smtClean="0"/>
              <a:t>‹#›</a:t>
            </a:fld>
            <a:endParaRPr lang="en-IN"/>
          </a:p>
        </p:txBody>
      </p:sp>
    </p:spTree>
    <p:extLst>
      <p:ext uri="{BB962C8B-B14F-4D97-AF65-F5344CB8AC3E}">
        <p14:creationId xmlns:p14="http://schemas.microsoft.com/office/powerpoint/2010/main" val="43912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3A72D3-FD53-40F1-A88F-865BF0BEBC21}" type="datetimeFigureOut">
              <a:rPr lang="en-IN" smtClean="0"/>
              <a:t>21-06-2021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67C14A-477B-496D-910C-552DABF792BB}" type="slidenum">
              <a:rPr lang="en-IN" smtClean="0"/>
              <a:t>‹#›</a:t>
            </a:fld>
            <a:endParaRPr lang="en-IN"/>
          </a:p>
        </p:txBody>
      </p:sp>
    </p:spTree>
    <p:extLst>
      <p:ext uri="{BB962C8B-B14F-4D97-AF65-F5344CB8AC3E}">
        <p14:creationId xmlns:p14="http://schemas.microsoft.com/office/powerpoint/2010/main" val="199905148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CF84-43D9-4742-9C7D-96F06349E298}"/>
              </a:ext>
            </a:extLst>
          </p:cNvPr>
          <p:cNvSpPr>
            <a:spLocks noGrp="1"/>
          </p:cNvSpPr>
          <p:nvPr>
            <p:ph type="ctrTitle"/>
          </p:nvPr>
        </p:nvSpPr>
        <p:spPr/>
        <p:txBody>
          <a:bodyPr/>
          <a:lstStyle/>
          <a:p>
            <a:pPr algn="ctr"/>
            <a:r>
              <a:rPr lang="en-IN" sz="3600" b="1" dirty="0"/>
              <a:t>Fine Grained Emotion Recognition for Counselling</a:t>
            </a:r>
          </a:p>
        </p:txBody>
      </p:sp>
      <p:sp>
        <p:nvSpPr>
          <p:cNvPr id="3" name="Subtitle 2">
            <a:extLst>
              <a:ext uri="{FF2B5EF4-FFF2-40B4-BE49-F238E27FC236}">
                <a16:creationId xmlns:a16="http://schemas.microsoft.com/office/drawing/2014/main" id="{2D8CCAAB-D5CF-429E-BB3B-BB24625082A8}"/>
              </a:ext>
            </a:extLst>
          </p:cNvPr>
          <p:cNvSpPr>
            <a:spLocks noGrp="1"/>
          </p:cNvSpPr>
          <p:nvPr>
            <p:ph type="subTitle" idx="1"/>
          </p:nvPr>
        </p:nvSpPr>
        <p:spPr/>
        <p:txBody>
          <a:bodyPr/>
          <a:lstStyle/>
          <a:p>
            <a:r>
              <a:rPr lang="en-IN" dirty="0"/>
              <a:t>- Machine Learning and Natural Language Processing</a:t>
            </a:r>
          </a:p>
        </p:txBody>
      </p:sp>
    </p:spTree>
    <p:extLst>
      <p:ext uri="{BB962C8B-B14F-4D97-AF65-F5344CB8AC3E}">
        <p14:creationId xmlns:p14="http://schemas.microsoft.com/office/powerpoint/2010/main" val="121138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6795-ECE2-4A3B-B342-9BA2CFBFD1DB}"/>
              </a:ext>
            </a:extLst>
          </p:cNvPr>
          <p:cNvSpPr>
            <a:spLocks noGrp="1"/>
          </p:cNvSpPr>
          <p:nvPr>
            <p:ph type="title"/>
          </p:nvPr>
        </p:nvSpPr>
        <p:spPr/>
        <p:txBody>
          <a:bodyPr/>
          <a:lstStyle/>
          <a:p>
            <a:pPr algn="ctr"/>
            <a:r>
              <a:rPr lang="en-IN" dirty="0"/>
              <a:t>Dataset</a:t>
            </a:r>
          </a:p>
        </p:txBody>
      </p:sp>
      <p:sp>
        <p:nvSpPr>
          <p:cNvPr id="3" name="Content Placeholder 2">
            <a:extLst>
              <a:ext uri="{FF2B5EF4-FFF2-40B4-BE49-F238E27FC236}">
                <a16:creationId xmlns:a16="http://schemas.microsoft.com/office/drawing/2014/main" id="{C894CA20-0B8F-41CF-AEC4-4937576E93F5}"/>
              </a:ext>
            </a:extLst>
          </p:cNvPr>
          <p:cNvSpPr>
            <a:spLocks noGrp="1"/>
          </p:cNvSpPr>
          <p:nvPr>
            <p:ph idx="1"/>
          </p:nvPr>
        </p:nvSpPr>
        <p:spPr/>
        <p:txBody>
          <a:bodyPr>
            <a:normAutofit fontScale="92500"/>
          </a:bodyPr>
          <a:lstStyle/>
          <a:p>
            <a:r>
              <a:rPr lang="en-US" dirty="0"/>
              <a:t>The dataset </a:t>
            </a:r>
            <a:r>
              <a:rPr lang="en-US" b="1" dirty="0" err="1"/>
              <a:t>Dreaddit</a:t>
            </a:r>
            <a:r>
              <a:rPr lang="en-US" dirty="0"/>
              <a:t> is a new text corpus of lengthy multi-domain social media data for the identification of various emotions. The dataset consists of 190K posts from five different categories of Reddit communities with additionally labelled 3.5K total segments taken from 3K posts using Amazon Mechanical Turk. </a:t>
            </a:r>
          </a:p>
          <a:p>
            <a:r>
              <a:rPr lang="en-US" dirty="0"/>
              <a:t>The dataset includes ten subreddits in the five domains of </a:t>
            </a:r>
            <a:r>
              <a:rPr lang="en-US" b="1" dirty="0"/>
              <a:t>Abuse, anxiety, financial, PTSD ,social .</a:t>
            </a:r>
          </a:p>
          <a:p>
            <a:r>
              <a:rPr lang="en-US" dirty="0"/>
              <a:t>This corpus will facilitate the development of models for this problem, which has diverse applications in areas such as diagnosing physical and mental illness, gauging public mood and worries in politics and economics, and tracking the effects of disasters.</a:t>
            </a:r>
          </a:p>
          <a:p>
            <a:r>
              <a:rPr lang="en-US" dirty="0"/>
              <a:t>The average length of a post in the dataset is </a:t>
            </a:r>
            <a:r>
              <a:rPr lang="en-US" b="1" dirty="0"/>
              <a:t>420 tokens</a:t>
            </a:r>
            <a:r>
              <a:rPr lang="en-US" dirty="0"/>
              <a:t>, much longer than most microblog data (e.g., Twitter’s character limit as of this writing is 280 characters).</a:t>
            </a:r>
            <a:endParaRPr lang="en-IN" dirty="0"/>
          </a:p>
        </p:txBody>
      </p:sp>
    </p:spTree>
    <p:extLst>
      <p:ext uri="{BB962C8B-B14F-4D97-AF65-F5344CB8AC3E}">
        <p14:creationId xmlns:p14="http://schemas.microsoft.com/office/powerpoint/2010/main" val="39769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9DF3-1A84-4D01-A0C8-D412371A0BAB}"/>
              </a:ext>
            </a:extLst>
          </p:cNvPr>
          <p:cNvSpPr>
            <a:spLocks noGrp="1"/>
          </p:cNvSpPr>
          <p:nvPr>
            <p:ph type="title"/>
          </p:nvPr>
        </p:nvSpPr>
        <p:spPr/>
        <p:txBody>
          <a:bodyPr/>
          <a:lstStyle/>
          <a:p>
            <a:r>
              <a:rPr lang="en-IN" dirty="0"/>
              <a:t>Example from Dataset</a:t>
            </a:r>
          </a:p>
        </p:txBody>
      </p:sp>
      <p:pic>
        <p:nvPicPr>
          <p:cNvPr id="5" name="Content Placeholder 4">
            <a:extLst>
              <a:ext uri="{FF2B5EF4-FFF2-40B4-BE49-F238E27FC236}">
                <a16:creationId xmlns:a16="http://schemas.microsoft.com/office/drawing/2014/main" id="{35C38AA9-0615-4990-9487-8E9C448D7881}"/>
              </a:ext>
            </a:extLst>
          </p:cNvPr>
          <p:cNvPicPr>
            <a:picLocks noGrp="1" noChangeAspect="1"/>
          </p:cNvPicPr>
          <p:nvPr>
            <p:ph idx="1"/>
          </p:nvPr>
        </p:nvPicPr>
        <p:blipFill>
          <a:blip r:embed="rId2"/>
          <a:stretch>
            <a:fillRect/>
          </a:stretch>
        </p:blipFill>
        <p:spPr>
          <a:xfrm>
            <a:off x="2272684" y="2258448"/>
            <a:ext cx="5633744" cy="3840511"/>
          </a:xfrm>
        </p:spPr>
      </p:pic>
    </p:spTree>
    <p:extLst>
      <p:ext uri="{BB962C8B-B14F-4D97-AF65-F5344CB8AC3E}">
        <p14:creationId xmlns:p14="http://schemas.microsoft.com/office/powerpoint/2010/main" val="191714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5388-59D2-49D4-80E6-93C8492D29A1}"/>
              </a:ext>
            </a:extLst>
          </p:cNvPr>
          <p:cNvSpPr>
            <a:spLocks noGrp="1"/>
          </p:cNvSpPr>
          <p:nvPr>
            <p:ph type="title"/>
          </p:nvPr>
        </p:nvSpPr>
        <p:spPr/>
        <p:txBody>
          <a:bodyPr/>
          <a:lstStyle/>
          <a:p>
            <a:r>
              <a:rPr lang="en-IN" dirty="0"/>
              <a:t>Categories in the Dataset for Analysis</a:t>
            </a:r>
          </a:p>
        </p:txBody>
      </p:sp>
      <p:sp>
        <p:nvSpPr>
          <p:cNvPr id="3" name="Content Placeholder 2">
            <a:extLst>
              <a:ext uri="{FF2B5EF4-FFF2-40B4-BE49-F238E27FC236}">
                <a16:creationId xmlns:a16="http://schemas.microsoft.com/office/drawing/2014/main" id="{11EB5768-06F4-4E06-892A-17F9E9940B44}"/>
              </a:ext>
            </a:extLst>
          </p:cNvPr>
          <p:cNvSpPr>
            <a:spLocks noGrp="1"/>
          </p:cNvSpPr>
          <p:nvPr>
            <p:ph idx="1"/>
          </p:nvPr>
        </p:nvSpPr>
        <p:spPr/>
        <p:txBody>
          <a:bodyPr>
            <a:normAutofit fontScale="92500" lnSpcReduction="10000"/>
          </a:bodyPr>
          <a:lstStyle/>
          <a:p>
            <a:r>
              <a:rPr lang="en-US" dirty="0"/>
              <a:t>In addition to the words of the posts (both as bag-of-n-grams and distributed word embeddings), the dataset includes features in three categories:</a:t>
            </a:r>
          </a:p>
          <a:p>
            <a:r>
              <a:rPr lang="en-US" b="1" dirty="0"/>
              <a:t>The three categories are :</a:t>
            </a:r>
          </a:p>
          <a:p>
            <a:r>
              <a:rPr lang="en-US" dirty="0"/>
              <a:t> </a:t>
            </a:r>
            <a:r>
              <a:rPr lang="en-US" b="1" dirty="0"/>
              <a:t>Lexical features:</a:t>
            </a:r>
            <a:r>
              <a:rPr lang="en-US" dirty="0"/>
              <a:t> Average, maximum, and minimum scores for pleasantness, activation, and imagery from the Dictionary of Affect in Language (DAL) (</a:t>
            </a:r>
            <a:r>
              <a:rPr lang="en-US" dirty="0" err="1"/>
              <a:t>Whissel</a:t>
            </a:r>
            <a:r>
              <a:rPr lang="en-US" dirty="0"/>
              <a:t>, 2009); the full suite of 93 LIWC features; and sentiment calculated using the Pattern sentiment library (</a:t>
            </a:r>
            <a:r>
              <a:rPr lang="en-US" dirty="0" err="1"/>
              <a:t>Smedt</a:t>
            </a:r>
            <a:r>
              <a:rPr lang="en-US" dirty="0"/>
              <a:t> and </a:t>
            </a:r>
            <a:r>
              <a:rPr lang="en-US" dirty="0" err="1"/>
              <a:t>Daelemans</a:t>
            </a:r>
            <a:r>
              <a:rPr lang="en-US" dirty="0"/>
              <a:t>, 2012).</a:t>
            </a:r>
          </a:p>
          <a:p>
            <a:r>
              <a:rPr lang="en-US" b="1" dirty="0"/>
              <a:t>Syntactic features:</a:t>
            </a:r>
            <a:r>
              <a:rPr lang="en-US" dirty="0"/>
              <a:t> Part-of-speech unigrams and bigrams, the Flesch-Kincaid Grade Level, and the Automated Readability Index. </a:t>
            </a:r>
          </a:p>
          <a:p>
            <a:r>
              <a:rPr lang="en-US" b="1" dirty="0"/>
              <a:t>Social media features:</a:t>
            </a:r>
            <a:r>
              <a:rPr lang="en-US" dirty="0"/>
              <a:t> The UTC timestamp of the post; the ratio of upvotes to downvotes on the post, where an upvote roughly corresponds to a reaction of “like” and a downvote to “dislike” (upvote ratio); the net score of the post (karma) (calculated by Reddit, </a:t>
            </a:r>
            <a:r>
              <a:rPr lang="en-US" dirty="0">
                <a:sym typeface="Symbol" panose="05050102010706020507" pitchFamily="18" charset="2"/>
              </a:rPr>
              <a:t> </a:t>
            </a:r>
            <a:r>
              <a:rPr lang="en-US" baseline="-16000" dirty="0"/>
              <a:t>upvotes</a:t>
            </a:r>
            <a:r>
              <a:rPr lang="en-US" dirty="0"/>
              <a:t> − </a:t>
            </a:r>
            <a:r>
              <a:rPr lang="en-US" dirty="0">
                <a:sym typeface="Symbol" panose="05050102010706020507" pitchFamily="18" charset="2"/>
              </a:rPr>
              <a:t> </a:t>
            </a:r>
            <a:r>
              <a:rPr lang="en-US" baseline="-14000" dirty="0"/>
              <a:t>downvotes</a:t>
            </a:r>
            <a:r>
              <a:rPr lang="en-US" dirty="0"/>
              <a:t>) ; and the total number of comments in the entire thread under the post</a:t>
            </a:r>
            <a:endParaRPr lang="en-IN" dirty="0"/>
          </a:p>
          <a:p>
            <a:endParaRPr lang="en-IN" dirty="0"/>
          </a:p>
        </p:txBody>
      </p:sp>
    </p:spTree>
    <p:extLst>
      <p:ext uri="{BB962C8B-B14F-4D97-AF65-F5344CB8AC3E}">
        <p14:creationId xmlns:p14="http://schemas.microsoft.com/office/powerpoint/2010/main" val="165351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9D1F-EFA8-4FC6-B902-692453736EDA}"/>
              </a:ext>
            </a:extLst>
          </p:cNvPr>
          <p:cNvSpPr>
            <a:spLocks noGrp="1"/>
          </p:cNvSpPr>
          <p:nvPr>
            <p:ph type="title"/>
          </p:nvPr>
        </p:nvSpPr>
        <p:spPr/>
        <p:txBody>
          <a:bodyPr/>
          <a:lstStyle/>
          <a:p>
            <a:r>
              <a:rPr lang="en-IN" dirty="0"/>
              <a:t>About the Dataset</a:t>
            </a:r>
            <a:br>
              <a:rPr lang="en-IN" dirty="0"/>
            </a:br>
            <a:endParaRPr lang="en-IN" dirty="0"/>
          </a:p>
        </p:txBody>
      </p:sp>
      <p:sp>
        <p:nvSpPr>
          <p:cNvPr id="3" name="Content Placeholder 2">
            <a:extLst>
              <a:ext uri="{FF2B5EF4-FFF2-40B4-BE49-F238E27FC236}">
                <a16:creationId xmlns:a16="http://schemas.microsoft.com/office/drawing/2014/main" id="{D32F0213-BE33-48AA-87A7-519B0D8BCA9F}"/>
              </a:ext>
            </a:extLst>
          </p:cNvPr>
          <p:cNvSpPr>
            <a:spLocks noGrp="1"/>
          </p:cNvSpPr>
          <p:nvPr>
            <p:ph idx="1"/>
          </p:nvPr>
        </p:nvSpPr>
        <p:spPr/>
        <p:txBody>
          <a:bodyPr>
            <a:normAutofit/>
          </a:bodyPr>
          <a:lstStyle/>
          <a:p>
            <a:r>
              <a:rPr lang="en-US" dirty="0"/>
              <a:t>The dataset consists of word categories from the Linguistic Inquiry and Word Count (LIWC), a lexicon-based tool that </a:t>
            </a:r>
            <a:r>
              <a:rPr lang="en-US" b="1" dirty="0"/>
              <a:t>gives scores for psychologically relevant categories such as sadness or cognitive processes</a:t>
            </a:r>
            <a:r>
              <a:rPr lang="en-US" dirty="0"/>
              <a:t>, as a proxy for topic prevalence and expression variety</a:t>
            </a:r>
          </a:p>
          <a:p>
            <a:r>
              <a:rPr lang="en-US" dirty="0"/>
              <a:t>Some examples of various categories of features </a:t>
            </a:r>
            <a:r>
              <a:rPr lang="en-US"/>
              <a:t>used are: </a:t>
            </a:r>
            <a:endParaRPr lang="en-US" dirty="0"/>
          </a:p>
          <a:p>
            <a:r>
              <a:rPr lang="en-US" b="1" dirty="0"/>
              <a:t>Lexical features: </a:t>
            </a:r>
            <a:r>
              <a:rPr lang="en-IN" sz="1800" b="0" i="0" u="none" strike="noStrike" dirty="0" err="1">
                <a:solidFill>
                  <a:srgbClr val="000000"/>
                </a:solidFill>
                <a:effectLst/>
                <a:latin typeface="Calibri" panose="020F0502020204030204" pitchFamily="34" charset="0"/>
              </a:rPr>
              <a:t>lex_liwc_Authentic</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lex_liwc_Tone</a:t>
            </a:r>
            <a:r>
              <a:rPr lang="en-IN" dirty="0"/>
              <a:t> ,</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lex_dal_max_pleasantness</a:t>
            </a:r>
            <a:r>
              <a:rPr lang="en-IN" sz="1800" b="0" i="0" u="none" strike="noStrike" dirty="0">
                <a:solidFill>
                  <a:srgbClr val="000000"/>
                </a:solidFill>
                <a:effectLst/>
                <a:latin typeface="Calibri" panose="020F0502020204030204" pitchFamily="34" charset="0"/>
              </a:rPr>
              <a:t> ,</a:t>
            </a:r>
            <a:r>
              <a:rPr lang="en-IN" dirty="0"/>
              <a:t> </a:t>
            </a:r>
            <a:r>
              <a:rPr lang="en-IN" sz="1800" b="0" i="0" u="none" strike="noStrike" dirty="0" err="1">
                <a:solidFill>
                  <a:srgbClr val="000000"/>
                </a:solidFill>
                <a:effectLst/>
                <a:latin typeface="Calibri" panose="020F0502020204030204" pitchFamily="34" charset="0"/>
              </a:rPr>
              <a:t>lex_dal_max_activation</a:t>
            </a:r>
            <a:r>
              <a:rPr lang="en-IN" sz="1800" b="0" i="0" u="none" strike="noStrike" dirty="0">
                <a:solidFill>
                  <a:srgbClr val="000000"/>
                </a:solidFill>
                <a:effectLst/>
                <a:latin typeface="Calibri" panose="020F0502020204030204" pitchFamily="34" charset="0"/>
              </a:rPr>
              <a:t> ,</a:t>
            </a:r>
            <a:r>
              <a:rPr lang="en-IN" dirty="0"/>
              <a:t> </a:t>
            </a:r>
            <a:r>
              <a:rPr lang="en-IN" sz="1800" b="0" i="0" u="none" strike="noStrike" dirty="0" err="1">
                <a:solidFill>
                  <a:srgbClr val="000000"/>
                </a:solidFill>
                <a:effectLst/>
                <a:latin typeface="Calibri" panose="020F0502020204030204" pitchFamily="34" charset="0"/>
              </a:rPr>
              <a:t>lex_dal_max_imagery</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lex_dal_min_pleasantness</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lex_dal_avg_pleasantness</a:t>
            </a:r>
            <a:r>
              <a:rPr lang="en-IN" sz="1800" b="0" i="0" u="none" strike="noStrike" dirty="0">
                <a:solidFill>
                  <a:srgbClr val="000000"/>
                </a:solidFill>
                <a:effectLst/>
                <a:latin typeface="Calibri" panose="020F0502020204030204" pitchFamily="34" charset="0"/>
              </a:rPr>
              <a:t> </a:t>
            </a:r>
          </a:p>
          <a:p>
            <a:r>
              <a:rPr lang="en-US" b="1" dirty="0"/>
              <a:t>Syntactic features: </a:t>
            </a:r>
            <a:r>
              <a:rPr lang="en-IN" sz="1800" b="0" i="0" u="none" strike="noStrike" dirty="0" err="1">
                <a:solidFill>
                  <a:srgbClr val="000000"/>
                </a:solidFill>
                <a:effectLst/>
                <a:latin typeface="Calibri" panose="020F0502020204030204" pitchFamily="34" charset="0"/>
              </a:rPr>
              <a:t>syntax_ari</a:t>
            </a:r>
            <a:r>
              <a:rPr lang="en-IN" dirty="0"/>
              <a:t> </a:t>
            </a:r>
            <a:endParaRPr lang="en-IN" sz="1800" b="0" i="0" u="none" strike="noStrike" dirty="0">
              <a:solidFill>
                <a:srgbClr val="000000"/>
              </a:solidFill>
              <a:effectLst/>
              <a:latin typeface="Calibri" panose="020F0502020204030204" pitchFamily="34" charset="0"/>
            </a:endParaRPr>
          </a:p>
          <a:p>
            <a:r>
              <a:rPr lang="en-US" b="1" dirty="0"/>
              <a:t>Social media features: </a:t>
            </a:r>
            <a:r>
              <a:rPr lang="en-IN" sz="1800" b="0" i="0" u="none" strike="noStrike" dirty="0" err="1">
                <a:solidFill>
                  <a:srgbClr val="000000"/>
                </a:solidFill>
                <a:effectLst/>
                <a:latin typeface="Calibri" panose="020F0502020204030204" pitchFamily="34" charset="0"/>
              </a:rPr>
              <a:t>social_upvote_ratio</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social_num_comments</a:t>
            </a:r>
            <a:r>
              <a:rPr lang="en-IN" dirty="0"/>
              <a:t>, </a:t>
            </a:r>
            <a:r>
              <a:rPr lang="en-IN" sz="1800" b="0" i="0" u="none" strike="noStrike" dirty="0" err="1">
                <a:solidFill>
                  <a:srgbClr val="000000"/>
                </a:solidFill>
                <a:effectLst/>
                <a:latin typeface="Calibri" panose="020F0502020204030204" pitchFamily="34" charset="0"/>
              </a:rPr>
              <a:t>syntax_fk_grade</a:t>
            </a:r>
            <a:r>
              <a:rPr lang="en-IN" dirty="0"/>
              <a:t> </a:t>
            </a:r>
            <a:r>
              <a:rPr lang="en-IN" sz="1800" b="0" i="0" u="none" strike="noStrike" dirty="0">
                <a:solidFill>
                  <a:srgbClr val="000000"/>
                </a:solidFill>
                <a:effectLst/>
                <a:latin typeface="Calibri" panose="020F0502020204030204" pitchFamily="34" charset="0"/>
              </a:rPr>
              <a:t>sentiment , </a:t>
            </a:r>
            <a:r>
              <a:rPr lang="en-IN" sz="1800" b="0" i="0" u="none" strike="noStrike" dirty="0" err="1">
                <a:solidFill>
                  <a:srgbClr val="000000"/>
                </a:solidFill>
                <a:effectLst/>
                <a:latin typeface="Calibri" panose="020F0502020204030204" pitchFamily="34" charset="0"/>
              </a:rPr>
              <a:t>social_timestamp</a:t>
            </a:r>
            <a:r>
              <a:rPr lang="en-IN" dirty="0"/>
              <a:t> , </a:t>
            </a:r>
            <a:r>
              <a:rPr lang="en-IN" sz="1800" b="0" i="0" u="none" strike="noStrike" dirty="0" err="1">
                <a:solidFill>
                  <a:srgbClr val="000000"/>
                </a:solidFill>
                <a:effectLst/>
                <a:latin typeface="Calibri" panose="020F0502020204030204" pitchFamily="34" charset="0"/>
              </a:rPr>
              <a:t>social_karma</a:t>
            </a:r>
            <a:r>
              <a:rPr lang="en-IN" dirty="0"/>
              <a:t> </a:t>
            </a:r>
          </a:p>
          <a:p>
            <a:endParaRPr lang="en-US" dirty="0"/>
          </a:p>
        </p:txBody>
      </p:sp>
    </p:spTree>
    <p:extLst>
      <p:ext uri="{BB962C8B-B14F-4D97-AF65-F5344CB8AC3E}">
        <p14:creationId xmlns:p14="http://schemas.microsoft.com/office/powerpoint/2010/main" val="72313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321B-9FE5-4A3D-9606-4B74051C668E}"/>
              </a:ext>
            </a:extLst>
          </p:cNvPr>
          <p:cNvSpPr>
            <a:spLocks noGrp="1"/>
          </p:cNvSpPr>
          <p:nvPr>
            <p:ph type="title"/>
          </p:nvPr>
        </p:nvSpPr>
        <p:spPr/>
        <p:txBody>
          <a:bodyPr/>
          <a:lstStyle/>
          <a:p>
            <a:r>
              <a:rPr lang="en-IN" dirty="0"/>
              <a:t>Training and Test Set </a:t>
            </a:r>
          </a:p>
        </p:txBody>
      </p:sp>
      <p:sp>
        <p:nvSpPr>
          <p:cNvPr id="3" name="Content Placeholder 2">
            <a:extLst>
              <a:ext uri="{FF2B5EF4-FFF2-40B4-BE49-F238E27FC236}">
                <a16:creationId xmlns:a16="http://schemas.microsoft.com/office/drawing/2014/main" id="{39AE58EE-8203-4513-915B-0367688EECB0}"/>
              </a:ext>
            </a:extLst>
          </p:cNvPr>
          <p:cNvSpPr>
            <a:spLocks noGrp="1"/>
          </p:cNvSpPr>
          <p:nvPr>
            <p:ph idx="1"/>
          </p:nvPr>
        </p:nvSpPr>
        <p:spPr/>
        <p:txBody>
          <a:bodyPr>
            <a:normAutofit/>
          </a:bodyPr>
          <a:lstStyle/>
          <a:p>
            <a:r>
              <a:rPr lang="en-US" dirty="0"/>
              <a:t>This results in a total of 2,838 train data points and 715 test data points which can be used for training and </a:t>
            </a:r>
            <a:r>
              <a:rPr lang="en-US"/>
              <a:t>testing the model. </a:t>
            </a:r>
            <a:endParaRPr lang="en-US" dirty="0"/>
          </a:p>
        </p:txBody>
      </p:sp>
    </p:spTree>
    <p:extLst>
      <p:ext uri="{BB962C8B-B14F-4D97-AF65-F5344CB8AC3E}">
        <p14:creationId xmlns:p14="http://schemas.microsoft.com/office/powerpoint/2010/main" val="25249071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TotalTime>
  <Words>529</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Fine Grained Emotion Recognition for Counselling</vt:lpstr>
      <vt:lpstr>Dataset</vt:lpstr>
      <vt:lpstr>Example from Dataset</vt:lpstr>
      <vt:lpstr>Categories in the Dataset for Analysis</vt:lpstr>
      <vt:lpstr>About the Dataset </vt:lpstr>
      <vt:lpstr>Training and Test 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 Grained Emotion Recognition for Counselling</dc:title>
  <dc:creator>Sundarm Soni</dc:creator>
  <cp:lastModifiedBy>Sundarm Soni</cp:lastModifiedBy>
  <cp:revision>13</cp:revision>
  <dcterms:created xsi:type="dcterms:W3CDTF">2021-06-20T13:23:02Z</dcterms:created>
  <dcterms:modified xsi:type="dcterms:W3CDTF">2021-06-21T12:52:14Z</dcterms:modified>
</cp:coreProperties>
</file>