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676E-EA7E-5F25-D0AC-FD8E0509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Water Quality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44599-728A-C6B0-B50B-38CEEB53B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Machine Learning Project based on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78926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87D4CF-4445-DEB0-B17C-87B5DDBD7B4C}"/>
              </a:ext>
            </a:extLst>
          </p:cNvPr>
          <p:cNvSpPr txBox="1"/>
          <p:nvPr/>
        </p:nvSpPr>
        <p:spPr>
          <a:xfrm>
            <a:off x="510987" y="286871"/>
            <a:ext cx="1093694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Water Quality(whether the water is potable or not ) is based on the following physical and chemical properties of the particular water sample :</a:t>
            </a:r>
          </a:p>
          <a:p>
            <a:pPr algn="just"/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Physical properties that affect water quality are :</a:t>
            </a:r>
          </a:p>
          <a:p>
            <a:pPr algn="just"/>
            <a:r>
              <a:rPr lang="en-US" dirty="0"/>
              <a:t>      1)  Turbidity       -   PL = 1-5 NTU with no further relaxation </a:t>
            </a:r>
          </a:p>
          <a:p>
            <a:pPr algn="just"/>
            <a:r>
              <a:rPr lang="en-US" sz="1800" dirty="0"/>
              <a:t>      2) Conductivity  -   PL = </a:t>
            </a:r>
          </a:p>
          <a:p>
            <a:pPr algn="just"/>
            <a:r>
              <a:rPr lang="en-US" dirty="0"/>
              <a:t>      3) Solids              -   Pl  = 500 mg/l to 2000 mg/l</a:t>
            </a:r>
          </a:p>
          <a:p>
            <a:pPr algn="just"/>
            <a:endParaRPr lang="en-US" sz="1800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Chemical properties include :</a:t>
            </a:r>
          </a:p>
          <a:p>
            <a:pPr algn="just"/>
            <a:r>
              <a:rPr lang="en-US" dirty="0"/>
              <a:t>      1) </a:t>
            </a:r>
            <a:r>
              <a:rPr lang="en-US" dirty="0" err="1"/>
              <a:t>ph</a:t>
            </a:r>
            <a:r>
              <a:rPr lang="en-US" dirty="0"/>
              <a:t>                               - PL = 6.5 to 8.5 </a:t>
            </a:r>
          </a:p>
          <a:p>
            <a:pPr algn="just"/>
            <a:r>
              <a:rPr lang="en-US" sz="1800" dirty="0"/>
              <a:t>      2) Hardness </a:t>
            </a:r>
            <a:r>
              <a:rPr lang="en-US" dirty="0"/>
              <a:t>                  - PL = 200 to 600 mg/ l</a:t>
            </a:r>
            <a:endParaRPr lang="en-US" sz="1800" dirty="0"/>
          </a:p>
          <a:p>
            <a:pPr algn="just"/>
            <a:r>
              <a:rPr lang="en-US" sz="1800" dirty="0"/>
              <a:t>      3) Chloramines             - PL = 4 mg/l   no further relaxation incase of alternative source of water</a:t>
            </a:r>
          </a:p>
          <a:p>
            <a:pPr algn="just"/>
            <a:r>
              <a:rPr lang="en-US" dirty="0"/>
              <a:t>      4) Sulfate                       - PL = 200 to 400 mg/l</a:t>
            </a:r>
          </a:p>
          <a:p>
            <a:pPr algn="just"/>
            <a:r>
              <a:rPr lang="en-US" sz="1800" dirty="0"/>
              <a:t>      5) Organic</a:t>
            </a:r>
            <a:r>
              <a:rPr lang="en-US" dirty="0"/>
              <a:t> carbon        - PL =   </a:t>
            </a:r>
          </a:p>
          <a:p>
            <a:pPr algn="just"/>
            <a:r>
              <a:rPr lang="en-US" sz="1800" dirty="0"/>
              <a:t>      6) Trihalomethanes     - These are actually the by products of the process used for disinfection of water and                           					      pose a great threat to the ones who consume water which has trihalomethanes in it</a:t>
            </a:r>
            <a:r>
              <a:rPr lang="en-US" dirty="0"/>
              <a:t>        	7) Fluoride                     - PL = 1 to 1.5 mg/l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Presence of any of these compounds in a quantity above the permissible limits leads to n number of diseases in human beings 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PL == Permissible limit  according to </a:t>
            </a:r>
            <a:r>
              <a:rPr lang="en-US"/>
              <a:t>Indian Standards</a:t>
            </a:r>
            <a:endParaRPr lang="en-US" sz="1800" dirty="0"/>
          </a:p>
          <a:p>
            <a:pPr marL="457200" indent="-457200" algn="just"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7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95849C-122A-9913-B773-519C8584F226}"/>
              </a:ext>
            </a:extLst>
          </p:cNvPr>
          <p:cNvSpPr txBox="1"/>
          <p:nvPr/>
        </p:nvSpPr>
        <p:spPr>
          <a:xfrm>
            <a:off x="717175" y="294946"/>
            <a:ext cx="10390095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Problem Statement : </a:t>
            </a:r>
            <a:r>
              <a:rPr lang="en-IN" sz="2400" b="1" dirty="0"/>
              <a:t>To predict whether the water is potable or not </a:t>
            </a:r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Insights/Information obtained  from the dataset :</a:t>
            </a:r>
          </a:p>
          <a:p>
            <a:pPr marL="457200" indent="-457200" algn="just">
              <a:buAutoNum type="arabicParenR"/>
            </a:pPr>
            <a:r>
              <a:rPr lang="en-IN" sz="2000" dirty="0"/>
              <a:t>The given data set has 3276 rows and 10 features(columns). The feature names are : '</a:t>
            </a:r>
            <a:r>
              <a:rPr lang="en-IN" sz="2000" dirty="0" err="1"/>
              <a:t>ph</a:t>
            </a:r>
            <a:r>
              <a:rPr lang="en-IN" sz="2000" dirty="0"/>
              <a:t>’,                                                          'Hardness', 'Solids', 'Chloramines', '</a:t>
            </a:r>
            <a:r>
              <a:rPr lang="en-IN" sz="2000" dirty="0" err="1"/>
              <a:t>Sulfate</a:t>
            </a:r>
            <a:r>
              <a:rPr lang="en-IN" sz="2000" dirty="0"/>
              <a:t>', 'Conductivity','</a:t>
            </a:r>
            <a:r>
              <a:rPr lang="en-IN" sz="2000" dirty="0" err="1"/>
              <a:t>Organic_carbon</a:t>
            </a:r>
            <a:r>
              <a:rPr lang="en-IN" sz="2000" dirty="0"/>
              <a:t>', 'Trihalomethanes’, ‘Turbidity', 'Potability’.</a:t>
            </a:r>
          </a:p>
          <a:p>
            <a:pPr marL="457200" indent="-457200" algn="just">
              <a:buAutoNum type="arabicParenR"/>
            </a:pPr>
            <a:endParaRPr lang="en-IN" sz="2000" dirty="0"/>
          </a:p>
          <a:p>
            <a:pPr marL="457200" indent="-457200" algn="just">
              <a:buAutoNum type="arabicParenR"/>
            </a:pPr>
            <a:r>
              <a:rPr lang="en-US" sz="2000" dirty="0"/>
              <a:t>Around 15% data is missing in the "</a:t>
            </a:r>
            <a:r>
              <a:rPr lang="en-US" sz="2000" dirty="0" err="1"/>
              <a:t>ph</a:t>
            </a:r>
            <a:r>
              <a:rPr lang="en-US" sz="2000" dirty="0"/>
              <a:t>" feature. 24% data is missing in "Sulphate" feature and around 5% data is missing from the feature named "Trihalomethanes“</a:t>
            </a:r>
          </a:p>
          <a:p>
            <a:pPr marL="457200" indent="-457200" algn="just">
              <a:buAutoNum type="arabicParenR"/>
            </a:pPr>
            <a:endParaRPr lang="en-US" sz="2000" dirty="0"/>
          </a:p>
          <a:p>
            <a:pPr marL="457200" indent="-457200" algn="just">
              <a:buAutoNum type="arabicParenR"/>
            </a:pPr>
            <a:r>
              <a:rPr lang="en-US" sz="2000" dirty="0"/>
              <a:t>All the features data is numerical and hence no encoding is required. </a:t>
            </a:r>
          </a:p>
          <a:p>
            <a:pPr marL="457200" indent="-457200" algn="just">
              <a:buAutoNum type="arabicParenR"/>
            </a:pPr>
            <a:endParaRPr lang="en-US" sz="2000" dirty="0"/>
          </a:p>
          <a:p>
            <a:pPr marL="457200" indent="-457200" algn="just">
              <a:buAutoNum type="arabicParenR"/>
            </a:pPr>
            <a:r>
              <a:rPr lang="en-US" sz="2000" dirty="0"/>
              <a:t>We have 2 categories here. That is this is binary classification problem. And also we get to know that the data that we have is not evenly distributed among the categories.</a:t>
            </a:r>
          </a:p>
          <a:p>
            <a:pPr marL="457200" indent="-457200" algn="just">
              <a:buAutoNum type="arabicParenR"/>
            </a:pPr>
            <a:endParaRPr lang="en-US" sz="2000" dirty="0"/>
          </a:p>
          <a:p>
            <a:pPr marL="457200" indent="-457200" algn="just">
              <a:buAutoNum type="arabicParenR"/>
            </a:pPr>
            <a:r>
              <a:rPr lang="en-US" sz="2000" dirty="0"/>
              <a:t>From the statistics we find that the data in the given data set has a wide range and hence :</a:t>
            </a:r>
          </a:p>
          <a:p>
            <a:pPr algn="just"/>
            <a:r>
              <a:rPr lang="en-US" sz="2000" dirty="0"/>
              <a:t>	a) there is need for scaling either standardization or normalization</a:t>
            </a:r>
          </a:p>
          <a:p>
            <a:pPr algn="just"/>
            <a:r>
              <a:rPr lang="en-US" sz="2000" dirty="0"/>
              <a:t>	b) Also looking at the min value max value and the percentile values present in particular 		     feature we can infer that  outliers are present. </a:t>
            </a:r>
            <a:endParaRPr lang="en-IN" sz="2000" dirty="0"/>
          </a:p>
          <a:p>
            <a:pPr marL="457200" indent="-457200" algn="just">
              <a:buAutoNum type="arabicParenR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736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B93F15-AC2E-D54B-D54D-ACA29BEDBD47}"/>
              </a:ext>
            </a:extLst>
          </p:cNvPr>
          <p:cNvSpPr txBox="1"/>
          <p:nvPr/>
        </p:nvSpPr>
        <p:spPr>
          <a:xfrm>
            <a:off x="672353" y="582706"/>
            <a:ext cx="107038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/>
          </a:p>
          <a:p>
            <a:r>
              <a:rPr lang="en-IN" sz="2000" dirty="0"/>
              <a:t>6) </a:t>
            </a:r>
            <a:r>
              <a:rPr lang="en-US" sz="2000" dirty="0"/>
              <a:t>After going through all the features we find :</a:t>
            </a:r>
          </a:p>
          <a:p>
            <a:r>
              <a:rPr lang="en-US" sz="2000" dirty="0"/>
              <a:t>     a) Presence of outliers in almost all the features </a:t>
            </a:r>
          </a:p>
          <a:p>
            <a:endParaRPr lang="en-US" sz="2000" dirty="0"/>
          </a:p>
          <a:p>
            <a:pPr algn="just"/>
            <a:r>
              <a:rPr lang="en-US" sz="2000" dirty="0"/>
              <a:t>     b) when plotted using kdeplot we come to know that the data is almost normally distributed, in           	some cases it is positively    skewed(for eg - "solids") while in some cases it is negatively 	skewed(for eg : "Trihalomethanes","Sulfate").But since      the range of the data is widely spread , 	data should necessarily undergo scaling ( standardization ) which to some  extent will also 	reduce the impact of outliers on the data.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7)Insights from data with respect to the assumption of data i.e. regarding multicollinearity:</a:t>
            </a:r>
          </a:p>
          <a:p>
            <a:pPr algn="just"/>
            <a:r>
              <a:rPr lang="en-US" sz="2000" dirty="0"/>
              <a:t>    a)	 </a:t>
            </a:r>
            <a:r>
              <a:rPr lang="en-US" sz="2000" b="1" u="sng" dirty="0"/>
              <a:t>The range of correlation coefficient is: -1 to 1 </a:t>
            </a:r>
          </a:p>
          <a:p>
            <a:pPr algn="just"/>
            <a:r>
              <a:rPr lang="en-US" sz="2000" dirty="0"/>
              <a:t>    b)	 And if the correlation coefficient r= -0.7 to -1 then we say it is negatively correlated and </a:t>
            </a:r>
          </a:p>
          <a:p>
            <a:pPr algn="just"/>
            <a:r>
              <a:rPr lang="en-US" sz="2000" dirty="0"/>
              <a:t>	 if r = 0.7 to 1 then we say it is positively correlated. </a:t>
            </a:r>
          </a:p>
          <a:p>
            <a:pPr algn="just"/>
            <a:r>
              <a:rPr lang="en-US" sz="2000" dirty="0"/>
              <a:t>    c)	Here from the correlation coefficient values we get to know that no two features are strongly 	correlated with each other. We can infer the same using the pairplot. </a:t>
            </a:r>
          </a:p>
          <a:p>
            <a:pPr algn="just"/>
            <a:endParaRPr lang="en-US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442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809</TotalTime>
  <Words>660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Water Quality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</dc:title>
  <dc:creator>Sanatkumar Yarguddi</dc:creator>
  <cp:lastModifiedBy>Sanatkumar Yarguddi</cp:lastModifiedBy>
  <cp:revision>5</cp:revision>
  <dcterms:created xsi:type="dcterms:W3CDTF">2023-02-28T12:06:52Z</dcterms:created>
  <dcterms:modified xsi:type="dcterms:W3CDTF">2023-08-12T16:25:45Z</dcterms:modified>
</cp:coreProperties>
</file>