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74" r:id="rId7"/>
    <p:sldId id="262" r:id="rId8"/>
    <p:sldId id="263" r:id="rId9"/>
    <p:sldId id="275" r:id="rId10"/>
    <p:sldId id="276" r:id="rId11"/>
    <p:sldId id="277" r:id="rId12"/>
    <p:sldId id="278" r:id="rId13"/>
    <p:sldId id="279" r:id="rId14"/>
    <p:sldId id="280"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D6B9F-3634-4358-98A5-27AA12075CAE}" type="datetimeFigureOut">
              <a:rPr lang="en-IN" smtClean="0"/>
              <a:t>14-01-2025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8624E43-9120-4A51-8F4E-1E46E6713BF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696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6B9F-3634-4358-98A5-27AA12075CAE}"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24E43-9120-4A51-8F4E-1E46E6713BF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30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6B9F-3634-4358-98A5-27AA12075CAE}"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24E43-9120-4A51-8F4E-1E46E6713BF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27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6B9F-3634-4358-98A5-27AA12075CAE}"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24E43-9120-4A51-8F4E-1E46E6713BF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57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6B9F-3634-4358-98A5-27AA12075CAE}"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24E43-9120-4A51-8F4E-1E46E6713BF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08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6B9F-3634-4358-98A5-27AA12075CAE}"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24E43-9120-4A51-8F4E-1E46E6713BF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26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6B9F-3634-4358-98A5-27AA12075CAE}"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24E43-9120-4A51-8F4E-1E46E6713BF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15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6B9F-3634-4358-98A5-27AA12075CAE}"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624E43-9120-4A51-8F4E-1E46E6713BF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63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6B9F-3634-4358-98A5-27AA12075CAE}"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624E43-9120-4A51-8F4E-1E46E6713BF9}" type="slidenum">
              <a:rPr lang="en-IN" smtClean="0"/>
              <a:t>‹#›</a:t>
            </a:fld>
            <a:endParaRPr lang="en-IN"/>
          </a:p>
        </p:txBody>
      </p:sp>
    </p:spTree>
    <p:extLst>
      <p:ext uri="{BB962C8B-B14F-4D97-AF65-F5344CB8AC3E}">
        <p14:creationId xmlns:p14="http://schemas.microsoft.com/office/powerpoint/2010/main" val="313846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6B9F-3634-4358-98A5-27AA12075CAE}"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24E43-9120-4A51-8F4E-1E46E6713BF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566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AD6B9F-3634-4358-98A5-27AA12075CAE}" type="datetimeFigureOut">
              <a:rPr lang="en-IN" smtClean="0"/>
              <a:t>14-01-2025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8624E43-9120-4A51-8F4E-1E46E6713BF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8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AD6B9F-3634-4358-98A5-27AA12075CAE}" type="datetimeFigureOut">
              <a:rPr lang="en-IN" smtClean="0"/>
              <a:t>14-01-2025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624E43-9120-4A51-8F4E-1E46E6713BF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86690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6BEE-0C09-1BF0-69C4-F5FE1ACAA156}"/>
              </a:ext>
            </a:extLst>
          </p:cNvPr>
          <p:cNvSpPr>
            <a:spLocks noGrp="1"/>
          </p:cNvSpPr>
          <p:nvPr>
            <p:ph type="ctrTitle"/>
          </p:nvPr>
        </p:nvSpPr>
        <p:spPr>
          <a:xfrm>
            <a:off x="7315200" y="-1130708"/>
            <a:ext cx="5968181" cy="4630992"/>
          </a:xfrm>
        </p:spPr>
        <p:txBody>
          <a:bodyPr>
            <a:normAutofit/>
          </a:bodyPr>
          <a:lstStyle/>
          <a:p>
            <a:r>
              <a:rPr lang="en-US" b="1" dirty="0"/>
              <a:t>Bank CRM Analysis</a:t>
            </a:r>
            <a:endParaRPr lang="en-IN" b="1" dirty="0"/>
          </a:p>
        </p:txBody>
      </p:sp>
      <p:pic>
        <p:nvPicPr>
          <p:cNvPr id="4098" name="Picture 2" descr="Why Do Build a CRM Customer Portal?">
            <a:extLst>
              <a:ext uri="{FF2B5EF4-FFF2-40B4-BE49-F238E27FC236}">
                <a16:creationId xmlns:a16="http://schemas.microsoft.com/office/drawing/2014/main" id="{CF793C9C-327A-2975-83B6-D0B3F76B6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16" y="653763"/>
            <a:ext cx="7390866" cy="43263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2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F42C00-1A5B-C9F5-0A14-5A4ECE113450}"/>
              </a:ext>
            </a:extLst>
          </p:cNvPr>
          <p:cNvPicPr>
            <a:picLocks noChangeAspect="1"/>
          </p:cNvPicPr>
          <p:nvPr/>
        </p:nvPicPr>
        <p:blipFill>
          <a:blip r:embed="rId2"/>
          <a:stretch>
            <a:fillRect/>
          </a:stretch>
        </p:blipFill>
        <p:spPr>
          <a:xfrm>
            <a:off x="727587" y="3096700"/>
            <a:ext cx="5382376" cy="2972215"/>
          </a:xfrm>
          <a:prstGeom prst="rect">
            <a:avLst/>
          </a:prstGeom>
        </p:spPr>
      </p:pic>
      <p:sp>
        <p:nvSpPr>
          <p:cNvPr id="6" name="Rectangle 1">
            <a:extLst>
              <a:ext uri="{FF2B5EF4-FFF2-40B4-BE49-F238E27FC236}">
                <a16:creationId xmlns:a16="http://schemas.microsoft.com/office/drawing/2014/main" id="{527D142B-CBFC-6275-0329-D0297C211A4C}"/>
              </a:ext>
            </a:extLst>
          </p:cNvPr>
          <p:cNvSpPr>
            <a:spLocks noChangeArrowheads="1"/>
          </p:cNvSpPr>
          <p:nvPr/>
        </p:nvSpPr>
        <p:spPr bwMode="auto">
          <a:xfrm>
            <a:off x="859536" y="429134"/>
            <a:ext cx="981829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INSIGHTS:</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Customers with </a:t>
            </a:r>
            <a:r>
              <a:rPr kumimoji="0" lang="en-US" altLang="en-US" sz="1800" b="1" i="0" u="none" strike="noStrike" cap="none" normalizeH="0" baseline="0" dirty="0">
                <a:ln>
                  <a:noFill/>
                </a:ln>
                <a:solidFill>
                  <a:schemeClr val="tx1"/>
                </a:solidFill>
                <a:effectLst/>
              </a:rPr>
              <a:t>tenure greater than 4 years</a:t>
            </a:r>
            <a:r>
              <a:rPr kumimoji="0" lang="en-US" altLang="en-US" sz="1800" b="0" i="0" u="none" strike="noStrike" cap="none" normalizeH="0" baseline="0" dirty="0">
                <a:ln>
                  <a:noFill/>
                </a:ln>
                <a:solidFill>
                  <a:schemeClr val="tx1"/>
                </a:solidFill>
                <a:effectLst/>
              </a:rPr>
              <a:t> show significantly higher retention rates. For example: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At 4 years of tenure, </a:t>
            </a:r>
            <a:r>
              <a:rPr kumimoji="0" lang="en-US" altLang="en-US" sz="1800" b="1" i="0" u="none" strike="noStrike" cap="none" normalizeH="0" baseline="0" dirty="0">
                <a:ln>
                  <a:noFill/>
                </a:ln>
                <a:solidFill>
                  <a:schemeClr val="tx1"/>
                </a:solidFill>
                <a:effectLst/>
              </a:rPr>
              <a:t>2,396 customers are retained</a:t>
            </a:r>
            <a:r>
              <a:rPr kumimoji="0" lang="en-US" altLang="en-US" sz="1800" b="0" i="0" u="none" strike="noStrike" cap="none" normalizeH="0" baseline="0" dirty="0">
                <a:ln>
                  <a:noFill/>
                </a:ln>
                <a:solidFill>
                  <a:schemeClr val="tx1"/>
                </a:solidFill>
                <a:effectLst/>
              </a:rPr>
              <a:t>, while only </a:t>
            </a:r>
            <a:r>
              <a:rPr kumimoji="0" lang="en-US" altLang="en-US" sz="1800" b="1" i="0" u="none" strike="noStrike" cap="none" normalizeH="0" baseline="0" dirty="0">
                <a:ln>
                  <a:noFill/>
                </a:ln>
                <a:solidFill>
                  <a:schemeClr val="tx1"/>
                </a:solidFill>
                <a:effectLst/>
              </a:rPr>
              <a:t>575 exit</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At 5 years of tenure, </a:t>
            </a:r>
            <a:r>
              <a:rPr kumimoji="0" lang="en-US" altLang="en-US" sz="1800" b="1" i="0" u="none" strike="noStrike" cap="none" normalizeH="0" baseline="0" dirty="0">
                <a:ln>
                  <a:noFill/>
                </a:ln>
                <a:solidFill>
                  <a:schemeClr val="tx1"/>
                </a:solidFill>
                <a:effectLst/>
              </a:rPr>
              <a:t>1,960 customers are retained</a:t>
            </a:r>
            <a:r>
              <a:rPr kumimoji="0" lang="en-US" altLang="en-US" sz="1800" b="0" i="0" u="none" strike="noStrike" cap="none" normalizeH="0" baseline="0" dirty="0">
                <a:ln>
                  <a:noFill/>
                </a:ln>
                <a:solidFill>
                  <a:schemeClr val="tx1"/>
                </a:solidFill>
                <a:effectLst/>
              </a:rPr>
              <a:t>, with </a:t>
            </a:r>
            <a:r>
              <a:rPr kumimoji="0" lang="en-US" altLang="en-US" sz="1800" b="1" i="0" u="none" strike="noStrike" cap="none" normalizeH="0" baseline="0" dirty="0">
                <a:ln>
                  <a:noFill/>
                </a:ln>
                <a:solidFill>
                  <a:schemeClr val="tx1"/>
                </a:solidFill>
                <a:effectLst/>
              </a:rPr>
              <a:t>550 exits</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Retention consistently remains high as tenure increases.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In contrast, customers with </a:t>
            </a:r>
            <a:r>
              <a:rPr kumimoji="0" lang="en-US" altLang="en-US" sz="1800" b="1" i="0" u="none" strike="noStrike" cap="none" normalizeH="0" baseline="0" dirty="0">
                <a:ln>
                  <a:noFill/>
                </a:ln>
                <a:solidFill>
                  <a:schemeClr val="tx1"/>
                </a:solidFill>
                <a:effectLst/>
              </a:rPr>
              <a:t>tenure of 3 years or less</a:t>
            </a:r>
            <a:r>
              <a:rPr kumimoji="0" lang="en-US" altLang="en-US" sz="1800" b="0" i="0" u="none" strike="noStrike" cap="none" normalizeH="0" baseline="0" dirty="0">
                <a:ln>
                  <a:noFill/>
                </a:ln>
                <a:solidFill>
                  <a:schemeClr val="tx1"/>
                </a:solidFill>
                <a:effectLst/>
              </a:rPr>
              <a:t> have a relatively higher churn rate: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At 3 years of tenure, only </a:t>
            </a:r>
            <a:r>
              <a:rPr kumimoji="0" lang="en-US" altLang="en-US" sz="1800" b="1" i="0" u="none" strike="noStrike" cap="none" normalizeH="0" baseline="0" dirty="0">
                <a:ln>
                  <a:noFill/>
                </a:ln>
                <a:solidFill>
                  <a:schemeClr val="tx1"/>
                </a:solidFill>
                <a:effectLst/>
              </a:rPr>
              <a:t>1,072 customers are retained</a:t>
            </a:r>
            <a:r>
              <a:rPr kumimoji="0" lang="en-US" altLang="en-US" sz="1800" b="0" i="0" u="none" strike="noStrike" cap="none" normalizeH="0" baseline="0" dirty="0">
                <a:ln>
                  <a:noFill/>
                </a:ln>
                <a:solidFill>
                  <a:schemeClr val="tx1"/>
                </a:solidFill>
                <a:effectLst/>
              </a:rPr>
              <a:t>, while </a:t>
            </a:r>
            <a:r>
              <a:rPr kumimoji="0" lang="en-US" altLang="en-US" sz="1800" b="1" i="0" u="none" strike="noStrike" cap="none" normalizeH="0" baseline="0" dirty="0">
                <a:ln>
                  <a:noFill/>
                </a:ln>
                <a:solidFill>
                  <a:schemeClr val="tx1"/>
                </a:solidFill>
                <a:effectLst/>
              </a:rPr>
              <a:t>276 exit</a:t>
            </a:r>
            <a:r>
              <a:rPr kumimoji="0" lang="en-US" altLang="en-US" sz="1800" b="0" i="0" u="none" strike="noStrike" cap="none" normalizeH="0" baseline="0" dirty="0">
                <a:ln>
                  <a:noFill/>
                </a:ln>
                <a:solidFill>
                  <a:schemeClr val="tx1"/>
                </a:solidFill>
                <a:effectLst/>
              </a:rPr>
              <a:t>.</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4374B857-30C2-0B00-1E75-FEA14D4CDE2F}"/>
              </a:ext>
            </a:extLst>
          </p:cNvPr>
          <p:cNvSpPr txBox="1"/>
          <p:nvPr/>
        </p:nvSpPr>
        <p:spPr>
          <a:xfrm>
            <a:off x="6607277" y="3021927"/>
            <a:ext cx="5102942" cy="2400657"/>
          </a:xfrm>
          <a:prstGeom prst="rect">
            <a:avLst/>
          </a:prstGeom>
          <a:noFill/>
        </p:spPr>
        <p:txBody>
          <a:bodyPr wrap="square">
            <a:spAutoFit/>
          </a:bodyPr>
          <a:lstStyle/>
          <a:p>
            <a:pPr algn="just"/>
            <a:r>
              <a:rPr lang="en-US" sz="2400" b="1" dirty="0"/>
              <a:t>RECOMMENDATION:</a:t>
            </a:r>
          </a:p>
          <a:p>
            <a:pPr algn="just"/>
            <a:r>
              <a:rPr lang="en-US" dirty="0"/>
              <a:t>Develop personalized loyalty programs to reward customers for every year of continued service.</a:t>
            </a:r>
          </a:p>
          <a:p>
            <a:pPr algn="just"/>
            <a:r>
              <a:rPr lang="en-US" dirty="0"/>
              <a:t>Offer tenure-based incentives, such as reduced fees or premium features, after the 4th year.</a:t>
            </a:r>
          </a:p>
          <a:p>
            <a:pPr algn="just"/>
            <a:r>
              <a:rPr lang="en-US" dirty="0"/>
              <a:t>Educate customers on the advantages of remaining with the bank for an extended period, such as preferential rates on loans or exclusive offers</a:t>
            </a:r>
            <a:endParaRPr lang="en-IN" dirty="0"/>
          </a:p>
        </p:txBody>
      </p:sp>
    </p:spTree>
    <p:extLst>
      <p:ext uri="{BB962C8B-B14F-4D97-AF65-F5344CB8AC3E}">
        <p14:creationId xmlns:p14="http://schemas.microsoft.com/office/powerpoint/2010/main" val="375532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ED82F-6FED-0CB7-1ABC-170A851F9A35}"/>
              </a:ext>
            </a:extLst>
          </p:cNvPr>
          <p:cNvPicPr>
            <a:picLocks noChangeAspect="1"/>
          </p:cNvPicPr>
          <p:nvPr/>
        </p:nvPicPr>
        <p:blipFill>
          <a:blip r:embed="rId2"/>
          <a:stretch>
            <a:fillRect/>
          </a:stretch>
        </p:blipFill>
        <p:spPr>
          <a:xfrm>
            <a:off x="7296088" y="495502"/>
            <a:ext cx="4276480" cy="3850356"/>
          </a:xfrm>
          <a:prstGeom prst="rect">
            <a:avLst/>
          </a:prstGeom>
        </p:spPr>
      </p:pic>
      <p:sp>
        <p:nvSpPr>
          <p:cNvPr id="6" name="Rectangle 1">
            <a:extLst>
              <a:ext uri="{FF2B5EF4-FFF2-40B4-BE49-F238E27FC236}">
                <a16:creationId xmlns:a16="http://schemas.microsoft.com/office/drawing/2014/main" id="{9ED4B44C-8DA0-3EA3-301F-B7141530BCFE}"/>
              </a:ext>
            </a:extLst>
          </p:cNvPr>
          <p:cNvSpPr>
            <a:spLocks noChangeArrowheads="1"/>
          </p:cNvSpPr>
          <p:nvPr/>
        </p:nvSpPr>
        <p:spPr bwMode="auto">
          <a:xfrm>
            <a:off x="619432" y="618499"/>
            <a:ext cx="6587613"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INSIGHTS:</a:t>
            </a:r>
          </a:p>
          <a:p>
            <a:pPr marL="0" marR="0" lvl="0" indent="0" algn="l" defTabSz="914400" rtl="0" eaLnBrk="0" fontAlgn="base" latinLnBrk="0" hangingPunct="0">
              <a:lnSpc>
                <a:spcPct val="100000"/>
              </a:lnSpc>
              <a:spcBef>
                <a:spcPct val="0"/>
              </a:spcBef>
              <a:spcAft>
                <a:spcPct val="0"/>
              </a:spcAft>
              <a:buClrTx/>
              <a:buSzTx/>
              <a:tabLst/>
            </a:pPr>
            <a:r>
              <a:rPr lang="en-US" sz="2000" dirty="0"/>
              <a:t>Retention is Higher for Credit Card Owners</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Customers with a credit card are nearly </a:t>
            </a:r>
            <a:r>
              <a:rPr kumimoji="0" lang="en-US" altLang="en-US" sz="2000" b="1" i="0" u="none" strike="noStrike" cap="none" normalizeH="0" baseline="0" dirty="0">
                <a:ln>
                  <a:noFill/>
                </a:ln>
                <a:solidFill>
                  <a:schemeClr val="tx1"/>
                </a:solidFill>
                <a:effectLst/>
              </a:rPr>
              <a:t>10 times more likely to be retained</a:t>
            </a:r>
            <a:r>
              <a:rPr kumimoji="0" lang="en-US" altLang="en-US" sz="2000" b="0" i="0" u="none" strike="noStrike" cap="none" normalizeH="0" baseline="0" dirty="0">
                <a:ln>
                  <a:noFill/>
                </a:ln>
                <a:solidFill>
                  <a:schemeClr val="tx1"/>
                </a:solidFill>
                <a:effectLst/>
              </a:rPr>
              <a:t> compared to customers without one.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This indicates that credit card ownership is a strong factor in customer retention.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Exit Rates Are Higher Among Non-Cardholders: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Non-cardholders represent a disproportionate number of exits compared to their overall population.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844EC60C-CCDF-C045-3BD3-F6F62486D257}"/>
              </a:ext>
            </a:extLst>
          </p:cNvPr>
          <p:cNvSpPr>
            <a:spLocks noChangeArrowheads="1"/>
          </p:cNvSpPr>
          <p:nvPr/>
        </p:nvSpPr>
        <p:spPr bwMode="auto">
          <a:xfrm>
            <a:off x="619432" y="4240529"/>
            <a:ext cx="106443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RECOMMENDATION: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Offer incentives like lower fees, cashback rewards, or introductory benefits to customers who opt for a credit card.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Target campaigns specifically towards non-cardholders to educate them on the benefits of owning a credit card. </a:t>
            </a:r>
          </a:p>
        </p:txBody>
      </p:sp>
    </p:spTree>
    <p:extLst>
      <p:ext uri="{BB962C8B-B14F-4D97-AF65-F5344CB8AC3E}">
        <p14:creationId xmlns:p14="http://schemas.microsoft.com/office/powerpoint/2010/main" val="308904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9C0316-4640-23FC-039A-6595D1DE1DF0}"/>
              </a:ext>
            </a:extLst>
          </p:cNvPr>
          <p:cNvPicPr>
            <a:picLocks noChangeAspect="1"/>
          </p:cNvPicPr>
          <p:nvPr/>
        </p:nvPicPr>
        <p:blipFill>
          <a:blip r:embed="rId2"/>
          <a:stretch>
            <a:fillRect/>
          </a:stretch>
        </p:blipFill>
        <p:spPr>
          <a:xfrm>
            <a:off x="214661" y="172431"/>
            <a:ext cx="6020640" cy="3543795"/>
          </a:xfrm>
          <a:prstGeom prst="rect">
            <a:avLst/>
          </a:prstGeom>
        </p:spPr>
      </p:pic>
      <p:sp>
        <p:nvSpPr>
          <p:cNvPr id="5" name="TextBox 4">
            <a:extLst>
              <a:ext uri="{FF2B5EF4-FFF2-40B4-BE49-F238E27FC236}">
                <a16:creationId xmlns:a16="http://schemas.microsoft.com/office/drawing/2014/main" id="{DD56652D-7B9B-9AD6-E1E3-4F677F766C8C}"/>
              </a:ext>
            </a:extLst>
          </p:cNvPr>
          <p:cNvSpPr txBox="1"/>
          <p:nvPr/>
        </p:nvSpPr>
        <p:spPr>
          <a:xfrm>
            <a:off x="5948516" y="743069"/>
            <a:ext cx="6100916" cy="2402517"/>
          </a:xfrm>
          <a:prstGeom prst="rect">
            <a:avLst/>
          </a:prstGeom>
          <a:noFill/>
        </p:spPr>
        <p:txBody>
          <a:bodyPr wrap="square">
            <a:spAutoFit/>
          </a:bodyPr>
          <a:lstStyle/>
          <a:p>
            <a:pPr marL="408940" algn="just">
              <a:lnSpc>
                <a:spcPct val="115000"/>
              </a:lnSpc>
            </a:pPr>
            <a:r>
              <a:rPr lang="en-IN" sz="2400" b="1" dirty="0">
                <a:effectLst/>
                <a:ea typeface="Times New Roman" panose="02020603050405020304" pitchFamily="18" charset="0"/>
              </a:rPr>
              <a:t>INSIGHTS :</a:t>
            </a:r>
          </a:p>
          <a:p>
            <a:pPr marL="408940" algn="just">
              <a:lnSpc>
                <a:spcPct val="115000"/>
              </a:lnSpc>
            </a:pPr>
            <a:r>
              <a:rPr lang="en-IN" sz="1800" dirty="0">
                <a:effectLst/>
                <a:ea typeface="Times New Roman" panose="02020603050405020304" pitchFamily="18" charset="0"/>
              </a:rPr>
              <a:t>Customers who exited tend to have a lower sum of estimated salary and balance compared to retained customers. However </a:t>
            </a:r>
            <a:r>
              <a:rPr lang="en-IN" dirty="0">
                <a:ea typeface="Times New Roman" panose="02020603050405020304" pitchFamily="18" charset="0"/>
              </a:rPr>
              <a:t>there are </a:t>
            </a:r>
            <a:r>
              <a:rPr lang="en-IN" sz="1800" dirty="0">
                <a:effectLst/>
                <a:ea typeface="Times New Roman" panose="02020603050405020304" pitchFamily="18" charset="0"/>
              </a:rPr>
              <a:t>some outliers. There is a positive correlation between the sum of estimated salary and the sum of balance. This means that customers with a higher estimated salary also tend to have a higher balance.</a:t>
            </a:r>
            <a:endParaRPr lang="en-IN" sz="1600" dirty="0">
              <a:effectLst/>
              <a:ea typeface="Arial" panose="020B0604020202020204" pitchFamily="34" charset="0"/>
            </a:endParaRPr>
          </a:p>
        </p:txBody>
      </p:sp>
      <p:sp>
        <p:nvSpPr>
          <p:cNvPr id="7" name="TextBox 6">
            <a:extLst>
              <a:ext uri="{FF2B5EF4-FFF2-40B4-BE49-F238E27FC236}">
                <a16:creationId xmlns:a16="http://schemas.microsoft.com/office/drawing/2014/main" id="{E74A38C1-282C-092B-9962-B97BCA44840F}"/>
              </a:ext>
            </a:extLst>
          </p:cNvPr>
          <p:cNvSpPr txBox="1"/>
          <p:nvPr/>
        </p:nvSpPr>
        <p:spPr>
          <a:xfrm>
            <a:off x="779205" y="3939119"/>
            <a:ext cx="10980175" cy="1292662"/>
          </a:xfrm>
          <a:prstGeom prst="rect">
            <a:avLst/>
          </a:prstGeom>
          <a:noFill/>
        </p:spPr>
        <p:txBody>
          <a:bodyPr wrap="square">
            <a:spAutoFit/>
          </a:bodyPr>
          <a:lstStyle/>
          <a:p>
            <a:r>
              <a:rPr lang="en-US" sz="2400" b="1" dirty="0"/>
              <a:t>RECOMMENDATION :</a:t>
            </a:r>
          </a:p>
          <a:p>
            <a:r>
              <a:rPr lang="en-US" dirty="0"/>
              <a:t>Provide personalized offers, such as fee waivers, loyalty rewards, or small credit boosts, to encourage engagement.</a:t>
            </a:r>
          </a:p>
          <a:p>
            <a:r>
              <a:rPr lang="en-US" dirty="0"/>
              <a:t>Conduct a deeper investigation into the outliers who churned despite high balance or salary.</a:t>
            </a:r>
          </a:p>
          <a:p>
            <a:r>
              <a:rPr lang="en-US" dirty="0"/>
              <a:t>Focus marketing efforts on customers with higher estimated salaries, as they also tend to have higher balances.</a:t>
            </a:r>
            <a:endParaRPr lang="en-IN" dirty="0"/>
          </a:p>
        </p:txBody>
      </p:sp>
    </p:spTree>
    <p:extLst>
      <p:ext uri="{BB962C8B-B14F-4D97-AF65-F5344CB8AC3E}">
        <p14:creationId xmlns:p14="http://schemas.microsoft.com/office/powerpoint/2010/main" val="397744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ed image">
            <a:extLst>
              <a:ext uri="{FF2B5EF4-FFF2-40B4-BE49-F238E27FC236}">
                <a16:creationId xmlns:a16="http://schemas.microsoft.com/office/drawing/2014/main" id="{C6353CA4-F522-BC57-701D-1656AAA20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16" y="2271733"/>
            <a:ext cx="4332357" cy="35813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764439-D722-2AB3-F59D-662A224F1B32}"/>
              </a:ext>
            </a:extLst>
          </p:cNvPr>
          <p:cNvSpPr txBox="1"/>
          <p:nvPr/>
        </p:nvSpPr>
        <p:spPr>
          <a:xfrm>
            <a:off x="481781" y="143156"/>
            <a:ext cx="10773697" cy="1354217"/>
          </a:xfrm>
          <a:prstGeom prst="rect">
            <a:avLst/>
          </a:prstGeom>
          <a:noFill/>
        </p:spPr>
        <p:txBody>
          <a:bodyPr wrap="square">
            <a:spAutoFit/>
          </a:bodyPr>
          <a:lstStyle/>
          <a:p>
            <a:r>
              <a:rPr lang="en-US" sz="2800" b="1" dirty="0"/>
              <a:t>INSIGHTS :</a:t>
            </a:r>
          </a:p>
          <a:p>
            <a:r>
              <a:rPr lang="en-US" b="1" dirty="0"/>
              <a:t>France</a:t>
            </a:r>
            <a:r>
              <a:rPr lang="en-US" dirty="0"/>
              <a:t>: Highest active members (5.0K) and low churn rate (16.2%). Strong retention.</a:t>
            </a:r>
          </a:p>
          <a:p>
            <a:r>
              <a:rPr lang="en-US" b="1" dirty="0"/>
              <a:t>Germany</a:t>
            </a:r>
            <a:r>
              <a:rPr lang="en-US" dirty="0"/>
              <a:t>: High churn rate (32.4%) despite fewer active members (2.5K). Retention challenges.</a:t>
            </a:r>
          </a:p>
          <a:p>
            <a:r>
              <a:rPr lang="en-US" b="1" dirty="0"/>
              <a:t>Spain</a:t>
            </a:r>
            <a:r>
              <a:rPr lang="en-US" dirty="0"/>
              <a:t>: Same active members as Germany (2.5K) but lower churn rate (16.7%). Stable retention.</a:t>
            </a:r>
          </a:p>
        </p:txBody>
      </p:sp>
      <p:sp>
        <p:nvSpPr>
          <p:cNvPr id="4" name="Rectangle 3">
            <a:extLst>
              <a:ext uri="{FF2B5EF4-FFF2-40B4-BE49-F238E27FC236}">
                <a16:creationId xmlns:a16="http://schemas.microsoft.com/office/drawing/2014/main" id="{B6344CB6-E9AD-718B-0691-B11B98EABBA3}"/>
              </a:ext>
            </a:extLst>
          </p:cNvPr>
          <p:cNvSpPr>
            <a:spLocks noChangeArrowheads="1"/>
          </p:cNvSpPr>
          <p:nvPr/>
        </p:nvSpPr>
        <p:spPr bwMode="auto">
          <a:xfrm>
            <a:off x="481782" y="2031062"/>
            <a:ext cx="692190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RECOMMENDATION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Germany</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Investigate churn reasons via customer feedback.</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Enhance customer experience and offer incentives to retain customers.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France</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Maintain strong retention with proactive churn monitoring.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Leverage growth through referral campaigns and upselling.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Spain</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Expand the customer base with promotional campaigns.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Fine-tune retention strategies to match France's performance.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General</a:t>
            </a:r>
            <a:r>
              <a:rPr kumimoji="0" lang="en-US" altLang="en-US" sz="1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Replicate France’s best practices in other regions.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Localize services and monitor churn KPIs for all geographies.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87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861A1-BD20-4CE0-9B55-C6C8A44DDAEE}"/>
              </a:ext>
            </a:extLst>
          </p:cNvPr>
          <p:cNvPicPr>
            <a:picLocks noChangeAspect="1"/>
          </p:cNvPicPr>
          <p:nvPr/>
        </p:nvPicPr>
        <p:blipFill>
          <a:blip r:embed="rId2"/>
          <a:stretch>
            <a:fillRect/>
          </a:stretch>
        </p:blipFill>
        <p:spPr>
          <a:xfrm>
            <a:off x="5860026" y="2790782"/>
            <a:ext cx="6224461" cy="3158103"/>
          </a:xfrm>
          <a:prstGeom prst="rect">
            <a:avLst/>
          </a:prstGeom>
        </p:spPr>
      </p:pic>
      <p:pic>
        <p:nvPicPr>
          <p:cNvPr id="5" name="Picture 4">
            <a:extLst>
              <a:ext uri="{FF2B5EF4-FFF2-40B4-BE49-F238E27FC236}">
                <a16:creationId xmlns:a16="http://schemas.microsoft.com/office/drawing/2014/main" id="{42E21A3D-E14F-0B55-3AB1-1CC1011EC2A3}"/>
              </a:ext>
            </a:extLst>
          </p:cNvPr>
          <p:cNvPicPr>
            <a:picLocks noChangeAspect="1"/>
          </p:cNvPicPr>
          <p:nvPr/>
        </p:nvPicPr>
        <p:blipFill>
          <a:blip r:embed="rId3"/>
          <a:stretch>
            <a:fillRect/>
          </a:stretch>
        </p:blipFill>
        <p:spPr>
          <a:xfrm>
            <a:off x="470830" y="127134"/>
            <a:ext cx="4213510" cy="3158103"/>
          </a:xfrm>
          <a:prstGeom prst="rect">
            <a:avLst/>
          </a:prstGeom>
        </p:spPr>
      </p:pic>
      <p:sp>
        <p:nvSpPr>
          <p:cNvPr id="7" name="TextBox 6">
            <a:extLst>
              <a:ext uri="{FF2B5EF4-FFF2-40B4-BE49-F238E27FC236}">
                <a16:creationId xmlns:a16="http://schemas.microsoft.com/office/drawing/2014/main" id="{F841CB5B-9621-0F9A-5F1B-7B2BFC889D7E}"/>
              </a:ext>
            </a:extLst>
          </p:cNvPr>
          <p:cNvSpPr txBox="1"/>
          <p:nvPr/>
        </p:nvSpPr>
        <p:spPr>
          <a:xfrm>
            <a:off x="5420032" y="127134"/>
            <a:ext cx="6771968" cy="2308324"/>
          </a:xfrm>
          <a:prstGeom prst="rect">
            <a:avLst/>
          </a:prstGeom>
          <a:noFill/>
        </p:spPr>
        <p:txBody>
          <a:bodyPr wrap="square">
            <a:spAutoFit/>
          </a:bodyPr>
          <a:lstStyle/>
          <a:p>
            <a:endParaRPr lang="en-US" dirty="0"/>
          </a:p>
          <a:p>
            <a:r>
              <a:rPr lang="en-US" b="1" dirty="0"/>
              <a:t>INSIGHTS :</a:t>
            </a:r>
          </a:p>
          <a:p>
            <a:r>
              <a:rPr lang="en-US" dirty="0"/>
              <a:t>Customers with more products may have higher satisfaction but could also feel overwhelmed, leading to frustration in some cases.</a:t>
            </a:r>
          </a:p>
          <a:p>
            <a:r>
              <a:rPr lang="en-US" b="1" dirty="0"/>
              <a:t>RECOMMENDATIONS :</a:t>
            </a:r>
          </a:p>
          <a:p>
            <a:r>
              <a:rPr lang="en-US" dirty="0"/>
              <a:t>Analyze </a:t>
            </a:r>
            <a:r>
              <a:rPr lang="en-US" dirty="0" err="1"/>
              <a:t>NumOfProducts</a:t>
            </a:r>
            <a:r>
              <a:rPr lang="en-US" dirty="0"/>
              <a:t> alongside other factors like customer satisfaction and service quality. Provide tailored account management to simplify multi-product handling and improve retention.</a:t>
            </a:r>
          </a:p>
        </p:txBody>
      </p:sp>
      <p:sp>
        <p:nvSpPr>
          <p:cNvPr id="9" name="TextBox 8">
            <a:extLst>
              <a:ext uri="{FF2B5EF4-FFF2-40B4-BE49-F238E27FC236}">
                <a16:creationId xmlns:a16="http://schemas.microsoft.com/office/drawing/2014/main" id="{0CD6677A-62A0-B7AD-80DC-8D3E36E756B6}"/>
              </a:ext>
            </a:extLst>
          </p:cNvPr>
          <p:cNvSpPr txBox="1"/>
          <p:nvPr/>
        </p:nvSpPr>
        <p:spPr>
          <a:xfrm>
            <a:off x="235973" y="3108686"/>
            <a:ext cx="5624053" cy="2862322"/>
          </a:xfrm>
          <a:prstGeom prst="rect">
            <a:avLst/>
          </a:prstGeom>
          <a:noFill/>
        </p:spPr>
        <p:txBody>
          <a:bodyPr wrap="square">
            <a:spAutoFit/>
          </a:bodyPr>
          <a:lstStyle/>
          <a:p>
            <a:endParaRPr lang="en-US" dirty="0"/>
          </a:p>
          <a:p>
            <a:r>
              <a:rPr lang="en-US" b="1" dirty="0"/>
              <a:t>INSIGHTS :</a:t>
            </a:r>
          </a:p>
          <a:p>
            <a:r>
              <a:rPr lang="en-US" dirty="0"/>
              <a:t>Customers with higher balances, especially those earning high salaries and with balances above 2L, have the longest tenure (5.4 years). Zero-balance customers have the shortest tenure (4.2 years).</a:t>
            </a:r>
          </a:p>
          <a:p>
            <a:r>
              <a:rPr lang="en-US" b="1" dirty="0"/>
              <a:t>RECOMMENDATIONS :</a:t>
            </a:r>
          </a:p>
          <a:p>
            <a:r>
              <a:rPr lang="en-US" dirty="0"/>
              <a:t>Offer exclusive benefits to high-balance customers to maintain loyalty. Provide incentives like fee waivers or savings plans to engage and retain zero-balance customers.</a:t>
            </a:r>
          </a:p>
        </p:txBody>
      </p:sp>
    </p:spTree>
    <p:extLst>
      <p:ext uri="{BB962C8B-B14F-4D97-AF65-F5344CB8AC3E}">
        <p14:creationId xmlns:p14="http://schemas.microsoft.com/office/powerpoint/2010/main" val="13706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66CB9BEF-D29A-0234-526C-A98AED29B8A0}"/>
              </a:ext>
            </a:extLst>
          </p:cNvPr>
          <p:cNvSpPr>
            <a:spLocks noChangeArrowheads="1"/>
          </p:cNvSpPr>
          <p:nvPr/>
        </p:nvSpPr>
        <p:spPr bwMode="auto">
          <a:xfrm>
            <a:off x="588817" y="1950017"/>
            <a:ext cx="937126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poorest credit score segment (300-579) experiences the highest exit rate.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Possessing a credit card does not significantly affect churn rates.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most common number of products among customers who have exited the bank is one.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A large number of customers join the bank during the months of august to </a:t>
            </a:r>
            <a:r>
              <a:rPr kumimoji="0" lang="en-US" altLang="en-US" sz="2000" b="0" i="0" u="none" strike="noStrike" cap="none" normalizeH="0" baseline="0" dirty="0" err="1">
                <a:ln>
                  <a:noFill/>
                </a:ln>
                <a:solidFill>
                  <a:schemeClr val="tx1"/>
                </a:solidFill>
                <a:effectLst/>
                <a:cs typeface="Times New Roman" panose="02020603050405020304" pitchFamily="18" charset="0"/>
              </a:rPr>
              <a:t>december</a:t>
            </a:r>
            <a:r>
              <a:rPr kumimoji="0" lang="en-US" altLang="en-US" sz="2000" b="0" i="0" u="none" strike="noStrike" cap="none" normalizeH="0" baseline="0" dirty="0">
                <a:ln>
                  <a:noFill/>
                </a:ln>
                <a:solidFill>
                  <a:schemeClr val="tx1"/>
                </a:solidFill>
                <a:effectLst/>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Individuals aged 30-50 hold the most credit cards.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highest churn rate and the lowest number of active members indicate that </a:t>
            </a:r>
            <a:r>
              <a:rPr kumimoji="0" lang="en-US" altLang="en-US" sz="2000" b="0" i="0" u="none" strike="noStrike" cap="none" normalizeH="0" baseline="0" dirty="0" err="1">
                <a:ln>
                  <a:noFill/>
                </a:ln>
                <a:solidFill>
                  <a:schemeClr val="tx1"/>
                </a:solidFill>
                <a:effectLst/>
                <a:cs typeface="Times New Roman" panose="02020603050405020304" pitchFamily="18" charset="0"/>
              </a:rPr>
              <a:t>germany</a:t>
            </a:r>
            <a:r>
              <a:rPr kumimoji="0" lang="en-US" altLang="en-US" sz="2000" b="0" i="0" u="none" strike="noStrike" cap="none" normalizeH="0" baseline="0" dirty="0">
                <a:ln>
                  <a:noFill/>
                </a:ln>
                <a:solidFill>
                  <a:schemeClr val="tx1"/>
                </a:solidFill>
                <a:effectLst/>
                <a:cs typeface="Times New Roman" panose="02020603050405020304" pitchFamily="18" charset="0"/>
              </a:rPr>
              <a:t> is a significant financial risk for the bank</a:t>
            </a:r>
          </a:p>
        </p:txBody>
      </p:sp>
      <p:sp>
        <p:nvSpPr>
          <p:cNvPr id="7" name="TextBox 6">
            <a:extLst>
              <a:ext uri="{FF2B5EF4-FFF2-40B4-BE49-F238E27FC236}">
                <a16:creationId xmlns:a16="http://schemas.microsoft.com/office/drawing/2014/main" id="{10B8D78B-F25A-DE77-F9A0-994452379FF1}"/>
              </a:ext>
            </a:extLst>
          </p:cNvPr>
          <p:cNvSpPr txBox="1"/>
          <p:nvPr/>
        </p:nvSpPr>
        <p:spPr>
          <a:xfrm>
            <a:off x="703116" y="574693"/>
            <a:ext cx="8775181" cy="584775"/>
          </a:xfrm>
          <a:prstGeom prst="rect">
            <a:avLst/>
          </a:prstGeom>
          <a:noFill/>
        </p:spPr>
        <p:txBody>
          <a:bodyPr wrap="square" rtlCol="0">
            <a:spAutoFit/>
          </a:bodyPr>
          <a:lstStyle/>
          <a:p>
            <a:r>
              <a:rPr lang="en-IN" sz="3200" b="1" dirty="0">
                <a:cs typeface="Times New Roman" panose="02020603050405020304" pitchFamily="18" charset="0"/>
              </a:rPr>
              <a:t>ANALYSIS AND KEY INSIGHTS</a:t>
            </a:r>
          </a:p>
        </p:txBody>
      </p:sp>
    </p:spTree>
    <p:extLst>
      <p:ext uri="{BB962C8B-B14F-4D97-AF65-F5344CB8AC3E}">
        <p14:creationId xmlns:p14="http://schemas.microsoft.com/office/powerpoint/2010/main" val="55538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E73E7-C999-BAD3-2E4F-0C42706AEBC2}"/>
              </a:ext>
            </a:extLst>
          </p:cNvPr>
          <p:cNvSpPr txBox="1"/>
          <p:nvPr/>
        </p:nvSpPr>
        <p:spPr>
          <a:xfrm>
            <a:off x="929259" y="535364"/>
            <a:ext cx="7025038" cy="523220"/>
          </a:xfrm>
          <a:prstGeom prst="rect">
            <a:avLst/>
          </a:prstGeom>
          <a:noFill/>
        </p:spPr>
        <p:txBody>
          <a:bodyPr wrap="square" rtlCol="0">
            <a:spAutoFit/>
          </a:bodyPr>
          <a:lstStyle/>
          <a:p>
            <a:r>
              <a:rPr lang="en-IN" sz="2800" b="1" dirty="0">
                <a:latin typeface="+mj-lt"/>
                <a:cs typeface="Times New Roman" panose="02020603050405020304" pitchFamily="18" charset="0"/>
              </a:rPr>
              <a:t>ANALYSIS AND KEY INSIGHTS</a:t>
            </a:r>
          </a:p>
        </p:txBody>
      </p:sp>
      <p:sp>
        <p:nvSpPr>
          <p:cNvPr id="4" name="TextBox 3">
            <a:extLst>
              <a:ext uri="{FF2B5EF4-FFF2-40B4-BE49-F238E27FC236}">
                <a16:creationId xmlns:a16="http://schemas.microsoft.com/office/drawing/2014/main" id="{E3380805-570E-F16C-C300-A3FB1A4C12CC}"/>
              </a:ext>
            </a:extLst>
          </p:cNvPr>
          <p:cNvSpPr txBox="1"/>
          <p:nvPr/>
        </p:nvSpPr>
        <p:spPr>
          <a:xfrm>
            <a:off x="845575" y="1333009"/>
            <a:ext cx="8731045" cy="4191981"/>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poorest credit score segment (300-579) experiences the highest exit rate.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Possessing a credit card does not significantly affect churn rates.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most common number of products among customers who have exited the bank is one.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A large number of customers join the bank during the months of august to </a:t>
            </a:r>
            <a:r>
              <a:rPr kumimoji="0" lang="en-US" altLang="en-US" sz="2000" b="0" i="0" u="none" strike="noStrike" cap="none" normalizeH="0" baseline="0" dirty="0" err="1">
                <a:ln>
                  <a:noFill/>
                </a:ln>
                <a:solidFill>
                  <a:schemeClr val="tx1"/>
                </a:solidFill>
                <a:effectLst/>
                <a:cs typeface="Times New Roman" panose="02020603050405020304" pitchFamily="18" charset="0"/>
              </a:rPr>
              <a:t>december</a:t>
            </a:r>
            <a:r>
              <a:rPr kumimoji="0" lang="en-US" altLang="en-US" sz="2000" b="0" i="0" u="none" strike="noStrike" cap="none" normalizeH="0" baseline="0" dirty="0">
                <a:ln>
                  <a:noFill/>
                </a:ln>
                <a:solidFill>
                  <a:schemeClr val="tx1"/>
                </a:solidFill>
                <a:effectLst/>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Individuals aged 30-50 hold the most credit cards.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cs typeface="Times New Roman" panose="02020603050405020304" pitchFamily="18" charset="0"/>
              </a:rPr>
              <a:t>The highest churn rate and the lowest number of active members indicate that </a:t>
            </a:r>
            <a:r>
              <a:rPr kumimoji="0" lang="en-US" altLang="en-US" sz="2000" b="0" i="0" u="none" strike="noStrike" cap="none" normalizeH="0" baseline="0" dirty="0" err="1">
                <a:ln>
                  <a:noFill/>
                </a:ln>
                <a:solidFill>
                  <a:schemeClr val="tx1"/>
                </a:solidFill>
                <a:effectLst/>
                <a:cs typeface="Times New Roman" panose="02020603050405020304" pitchFamily="18" charset="0"/>
              </a:rPr>
              <a:t>germany</a:t>
            </a:r>
            <a:r>
              <a:rPr kumimoji="0" lang="en-US" altLang="en-US" sz="2000" b="0" i="0" u="none" strike="noStrike" cap="none" normalizeH="0" baseline="0" dirty="0">
                <a:ln>
                  <a:noFill/>
                </a:ln>
                <a:solidFill>
                  <a:schemeClr val="tx1"/>
                </a:solidFill>
                <a:effectLst/>
                <a:cs typeface="Times New Roman" panose="02020603050405020304" pitchFamily="18" charset="0"/>
              </a:rPr>
              <a:t> is a significant financial risk for the bank</a:t>
            </a:r>
          </a:p>
        </p:txBody>
      </p:sp>
    </p:spTree>
    <p:extLst>
      <p:ext uri="{BB962C8B-B14F-4D97-AF65-F5344CB8AC3E}">
        <p14:creationId xmlns:p14="http://schemas.microsoft.com/office/powerpoint/2010/main" val="179776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BC285-DE1F-DB9D-6044-938A15DA4A51}"/>
              </a:ext>
            </a:extLst>
          </p:cNvPr>
          <p:cNvSpPr txBox="1"/>
          <p:nvPr/>
        </p:nvSpPr>
        <p:spPr>
          <a:xfrm>
            <a:off x="511276" y="1861798"/>
            <a:ext cx="10854813" cy="2246769"/>
          </a:xfrm>
          <a:prstGeom prst="rect">
            <a:avLst/>
          </a:prstGeom>
          <a:noFill/>
        </p:spPr>
        <p:txBody>
          <a:bodyPr wrap="square">
            <a:spAutoFit/>
          </a:bodyPr>
          <a:lstStyle/>
          <a:p>
            <a:pPr>
              <a:buFont typeface="Wingdings" pitchFamily="2" charset="2"/>
              <a:buChar char="q"/>
            </a:pPr>
            <a:r>
              <a:rPr lang="en-US" sz="2000" dirty="0"/>
              <a:t>Offer Incentives on multiple product combos to attract single product customers.</a:t>
            </a:r>
          </a:p>
          <a:p>
            <a:pPr>
              <a:buFont typeface="Wingdings" pitchFamily="2" charset="2"/>
              <a:buChar char="q"/>
            </a:pPr>
            <a:r>
              <a:rPr lang="en-US" sz="2000" dirty="0"/>
              <a:t>Create new schemes for the customers to increase Tenure.</a:t>
            </a:r>
          </a:p>
          <a:p>
            <a:pPr>
              <a:buFont typeface="Wingdings" pitchFamily="2" charset="2"/>
              <a:buChar char="q"/>
            </a:pPr>
            <a:r>
              <a:rPr lang="en-US" sz="2000" dirty="0"/>
              <a:t>Improve customer engagement and enhance customer service.</a:t>
            </a:r>
          </a:p>
          <a:p>
            <a:pPr>
              <a:buFont typeface="Wingdings" pitchFamily="2" charset="2"/>
              <a:buChar char="q"/>
            </a:pPr>
            <a:r>
              <a:rPr lang="en-US" sz="2000" dirty="0"/>
              <a:t>Improve the products by taking feedback from the customers.</a:t>
            </a:r>
          </a:p>
          <a:p>
            <a:pPr>
              <a:buFont typeface="Wingdings" pitchFamily="2" charset="2"/>
              <a:buChar char="q"/>
            </a:pPr>
            <a:r>
              <a:rPr lang="en-US" sz="2000" dirty="0"/>
              <a:t>To increase profitability and decrease loan defaulters provide loans to the customers who have high credit score only.</a:t>
            </a:r>
          </a:p>
          <a:p>
            <a:pPr>
              <a:buFont typeface="Wingdings" pitchFamily="2" charset="2"/>
              <a:buChar char="q"/>
            </a:pPr>
            <a:r>
              <a:rPr lang="en-US" sz="2000" dirty="0"/>
              <a:t>Incentivize the customers who join the bank in Quarter 1 to increase customer base in the quarter.</a:t>
            </a:r>
          </a:p>
        </p:txBody>
      </p:sp>
      <p:sp>
        <p:nvSpPr>
          <p:cNvPr id="5" name="TextBox 4">
            <a:extLst>
              <a:ext uri="{FF2B5EF4-FFF2-40B4-BE49-F238E27FC236}">
                <a16:creationId xmlns:a16="http://schemas.microsoft.com/office/drawing/2014/main" id="{EA574348-1820-399E-3879-BF441DE4B32A}"/>
              </a:ext>
            </a:extLst>
          </p:cNvPr>
          <p:cNvSpPr txBox="1"/>
          <p:nvPr/>
        </p:nvSpPr>
        <p:spPr>
          <a:xfrm>
            <a:off x="324464" y="412956"/>
            <a:ext cx="9370142" cy="646331"/>
          </a:xfrm>
          <a:prstGeom prst="rect">
            <a:avLst/>
          </a:prstGeom>
          <a:noFill/>
        </p:spPr>
        <p:txBody>
          <a:bodyPr wrap="square">
            <a:spAutoFit/>
          </a:bodyPr>
          <a:lstStyle/>
          <a:p>
            <a:r>
              <a:rPr lang="en-US" sz="3600" b="1" dirty="0">
                <a:latin typeface="+mj-lt"/>
              </a:rPr>
              <a:t>Strategies to Decrease Churn Rate</a:t>
            </a:r>
            <a:endParaRPr lang="en-IN" sz="3600" b="1" dirty="0">
              <a:latin typeface="+mj-lt"/>
            </a:endParaRPr>
          </a:p>
        </p:txBody>
      </p:sp>
    </p:spTree>
    <p:extLst>
      <p:ext uri="{BB962C8B-B14F-4D97-AF65-F5344CB8AC3E}">
        <p14:creationId xmlns:p14="http://schemas.microsoft.com/office/powerpoint/2010/main" val="25525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BB1B0-116A-30F5-40C0-99B8048B5722}"/>
              </a:ext>
            </a:extLst>
          </p:cNvPr>
          <p:cNvSpPr txBox="1"/>
          <p:nvPr/>
        </p:nvSpPr>
        <p:spPr>
          <a:xfrm>
            <a:off x="3967316" y="37084"/>
            <a:ext cx="4257368" cy="646331"/>
          </a:xfrm>
          <a:prstGeom prst="rect">
            <a:avLst/>
          </a:prstGeom>
          <a:noFill/>
        </p:spPr>
        <p:txBody>
          <a:bodyPr wrap="square">
            <a:spAutoFit/>
          </a:bodyPr>
          <a:lstStyle/>
          <a:p>
            <a:pPr algn="ctr"/>
            <a:r>
              <a:rPr lang="en-GB" sz="3600" b="1" dirty="0">
                <a:latin typeface="+mj-lt"/>
                <a:ea typeface="Lato" panose="020F0502020204030203" pitchFamily="34" charset="0"/>
                <a:cs typeface="Lato" panose="020F0502020204030203" pitchFamily="34" charset="0"/>
              </a:rPr>
              <a:t>D</a:t>
            </a:r>
            <a:r>
              <a:rPr lang="en-GB" sz="3600" b="1" dirty="0">
                <a:effectLst/>
                <a:latin typeface="+mj-lt"/>
                <a:ea typeface="Lato" panose="020F0502020204030203" pitchFamily="34" charset="0"/>
                <a:cs typeface="Lato" panose="020F0502020204030203" pitchFamily="34" charset="0"/>
              </a:rPr>
              <a:t>ashboard</a:t>
            </a:r>
            <a:endParaRPr lang="en-IN" sz="3600" dirty="0">
              <a:latin typeface="+mj-lt"/>
            </a:endParaRPr>
          </a:p>
        </p:txBody>
      </p:sp>
      <p:pic>
        <p:nvPicPr>
          <p:cNvPr id="6" name="Picture 5">
            <a:extLst>
              <a:ext uri="{FF2B5EF4-FFF2-40B4-BE49-F238E27FC236}">
                <a16:creationId xmlns:a16="http://schemas.microsoft.com/office/drawing/2014/main" id="{80881E43-2122-F5BE-A2BC-4CABC5A56438}"/>
              </a:ext>
            </a:extLst>
          </p:cNvPr>
          <p:cNvPicPr>
            <a:picLocks noChangeAspect="1"/>
          </p:cNvPicPr>
          <p:nvPr/>
        </p:nvPicPr>
        <p:blipFill>
          <a:blip r:embed="rId2"/>
          <a:stretch>
            <a:fillRect/>
          </a:stretch>
        </p:blipFill>
        <p:spPr>
          <a:xfrm>
            <a:off x="760405" y="757085"/>
            <a:ext cx="10792498" cy="6063832"/>
          </a:xfrm>
          <a:prstGeom prst="rect">
            <a:avLst/>
          </a:prstGeom>
        </p:spPr>
      </p:pic>
    </p:spTree>
    <p:extLst>
      <p:ext uri="{BB962C8B-B14F-4D97-AF65-F5344CB8AC3E}">
        <p14:creationId xmlns:p14="http://schemas.microsoft.com/office/powerpoint/2010/main" val="758131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E0D296-15E5-3E86-F515-D41A670CCD43}"/>
              </a:ext>
            </a:extLst>
          </p:cNvPr>
          <p:cNvPicPr>
            <a:picLocks noChangeAspect="1"/>
          </p:cNvPicPr>
          <p:nvPr/>
        </p:nvPicPr>
        <p:blipFill>
          <a:blip r:embed="rId2"/>
          <a:stretch>
            <a:fillRect/>
          </a:stretch>
        </p:blipFill>
        <p:spPr>
          <a:xfrm>
            <a:off x="580103" y="0"/>
            <a:ext cx="11169446" cy="6290467"/>
          </a:xfrm>
          <a:prstGeom prst="rect">
            <a:avLst/>
          </a:prstGeom>
        </p:spPr>
      </p:pic>
    </p:spTree>
    <p:extLst>
      <p:ext uri="{BB962C8B-B14F-4D97-AF65-F5344CB8AC3E}">
        <p14:creationId xmlns:p14="http://schemas.microsoft.com/office/powerpoint/2010/main" val="140973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B82A-39D8-7B97-78C9-CCE6F3867622}"/>
              </a:ext>
            </a:extLst>
          </p:cNvPr>
          <p:cNvSpPr>
            <a:spLocks noGrp="1"/>
          </p:cNvSpPr>
          <p:nvPr>
            <p:ph type="title"/>
          </p:nvPr>
        </p:nvSpPr>
        <p:spPr/>
        <p:txBody>
          <a:bodyPr/>
          <a:lstStyle/>
          <a:p>
            <a:r>
              <a:rPr lang="en-US" b="1" dirty="0"/>
              <a:t>Table of Contents</a:t>
            </a:r>
            <a:endParaRPr lang="en-IN" b="1" dirty="0"/>
          </a:p>
        </p:txBody>
      </p:sp>
      <p:sp>
        <p:nvSpPr>
          <p:cNvPr id="3" name="Content Placeholder 2">
            <a:extLst>
              <a:ext uri="{FF2B5EF4-FFF2-40B4-BE49-F238E27FC236}">
                <a16:creationId xmlns:a16="http://schemas.microsoft.com/office/drawing/2014/main" id="{BDD9CF67-A3CE-497A-F7B8-1253CAA480AF}"/>
              </a:ext>
            </a:extLst>
          </p:cNvPr>
          <p:cNvSpPr>
            <a:spLocks noGrp="1"/>
          </p:cNvSpPr>
          <p:nvPr>
            <p:ph idx="1"/>
          </p:nvPr>
        </p:nvSpPr>
        <p:spPr/>
        <p:txBody>
          <a:bodyPr/>
          <a:lstStyle/>
          <a:p>
            <a:r>
              <a:rPr lang="en-US" dirty="0"/>
              <a:t>Introduction</a:t>
            </a:r>
          </a:p>
          <a:p>
            <a:r>
              <a:rPr lang="en-US" dirty="0"/>
              <a:t>Problem Statement</a:t>
            </a:r>
          </a:p>
          <a:p>
            <a:r>
              <a:rPr lang="en-US" dirty="0"/>
              <a:t>Data Description</a:t>
            </a:r>
            <a:endParaRPr lang="en-IN" dirty="0"/>
          </a:p>
          <a:p>
            <a:r>
              <a:rPr lang="en-IN" dirty="0"/>
              <a:t>Objective &amp; Subjective Insights</a:t>
            </a:r>
          </a:p>
          <a:p>
            <a:r>
              <a:rPr lang="en-IN" dirty="0"/>
              <a:t>Dashboard </a:t>
            </a:r>
          </a:p>
          <a:p>
            <a:r>
              <a:rPr lang="en-IN" dirty="0"/>
              <a:t>Conclusion</a:t>
            </a:r>
            <a:endParaRPr lang="en-US" dirty="0"/>
          </a:p>
        </p:txBody>
      </p:sp>
    </p:spTree>
    <p:extLst>
      <p:ext uri="{BB962C8B-B14F-4D97-AF65-F5344CB8AC3E}">
        <p14:creationId xmlns:p14="http://schemas.microsoft.com/office/powerpoint/2010/main" val="284293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CD342E-3875-19F5-F13E-2FA55BB22E30}"/>
              </a:ext>
            </a:extLst>
          </p:cNvPr>
          <p:cNvPicPr>
            <a:picLocks noChangeAspect="1"/>
          </p:cNvPicPr>
          <p:nvPr/>
        </p:nvPicPr>
        <p:blipFill>
          <a:blip r:embed="rId2"/>
          <a:srcRect t="418"/>
          <a:stretch/>
        </p:blipFill>
        <p:spPr>
          <a:xfrm>
            <a:off x="314632" y="167148"/>
            <a:ext cx="11523173" cy="6528620"/>
          </a:xfrm>
          <a:prstGeom prst="rect">
            <a:avLst/>
          </a:prstGeom>
        </p:spPr>
      </p:pic>
    </p:spTree>
    <p:extLst>
      <p:ext uri="{BB962C8B-B14F-4D97-AF65-F5344CB8AC3E}">
        <p14:creationId xmlns:p14="http://schemas.microsoft.com/office/powerpoint/2010/main" val="29182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19FB3-A342-1F4E-6992-12399D5E5FDC}"/>
              </a:ext>
            </a:extLst>
          </p:cNvPr>
          <p:cNvSpPr txBox="1"/>
          <p:nvPr/>
        </p:nvSpPr>
        <p:spPr>
          <a:xfrm>
            <a:off x="570271" y="1534801"/>
            <a:ext cx="7275871" cy="4442242"/>
          </a:xfrm>
          <a:prstGeom prst="rect">
            <a:avLst/>
          </a:prstGeom>
          <a:noFill/>
        </p:spPr>
        <p:txBody>
          <a:bodyPr wrap="square">
            <a:spAutoFit/>
          </a:bodyPr>
          <a:lstStyle/>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The bank has faced a consistent churn rate despite a steady increase in new customers.</a:t>
            </a:r>
          </a:p>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Customers with lower credit scores and those using fewer bank products are more likely to churn.</a:t>
            </a:r>
          </a:p>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Older and middle-aged groups have the highest churn rates, posing unique retention challenges.</a:t>
            </a:r>
          </a:p>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Boosting customer engagement and enhancing customer service are crucial to reducing churn.</a:t>
            </a:r>
          </a:p>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Offering competitive products and services can help attract and retain customers.</a:t>
            </a:r>
          </a:p>
          <a:p>
            <a:pPr marL="285750" lvl="0" indent="-285750" algn="l" rtl="0">
              <a:spcBef>
                <a:spcPts val="0"/>
              </a:spcBef>
              <a:spcAft>
                <a:spcPts val="1600"/>
              </a:spcAft>
              <a:buFont typeface="Wingdings" panose="05000000000000000000" pitchFamily="2" charset="2"/>
              <a:buChar char="Ø"/>
            </a:pPr>
            <a:r>
              <a:rPr lang="en-US" sz="1800" dirty="0">
                <a:cs typeface="Times New Roman" panose="02020603050405020304" pitchFamily="18" charset="0"/>
              </a:rPr>
              <a:t>Targeted marketing and personalized offers can retain key segments based on age and credit score.</a:t>
            </a:r>
          </a:p>
        </p:txBody>
      </p:sp>
      <p:grpSp>
        <p:nvGrpSpPr>
          <p:cNvPr id="4" name="Google Shape;2545;p58">
            <a:extLst>
              <a:ext uri="{FF2B5EF4-FFF2-40B4-BE49-F238E27FC236}">
                <a16:creationId xmlns:a16="http://schemas.microsoft.com/office/drawing/2014/main" id="{1F7A71D6-9C44-DD9C-81D8-D7A03FAE1535}"/>
              </a:ext>
            </a:extLst>
          </p:cNvPr>
          <p:cNvGrpSpPr/>
          <p:nvPr/>
        </p:nvGrpSpPr>
        <p:grpSpPr>
          <a:xfrm>
            <a:off x="8062451" y="2173709"/>
            <a:ext cx="3480619" cy="3568330"/>
            <a:chOff x="1531450" y="204725"/>
            <a:chExt cx="5088650" cy="4817650"/>
          </a:xfrm>
        </p:grpSpPr>
        <p:sp>
          <p:nvSpPr>
            <p:cNvPr id="5" name="Google Shape;2546;p58">
              <a:extLst>
                <a:ext uri="{FF2B5EF4-FFF2-40B4-BE49-F238E27FC236}">
                  <a16:creationId xmlns:a16="http://schemas.microsoft.com/office/drawing/2014/main" id="{DCB6DA85-355C-F63F-C75C-8E5F6EE10C1D}"/>
                </a:ext>
              </a:extLst>
            </p:cNvPr>
            <p:cNvSpPr/>
            <p:nvPr/>
          </p:nvSpPr>
          <p:spPr>
            <a:xfrm>
              <a:off x="1531450" y="2085250"/>
              <a:ext cx="5088650" cy="2937125"/>
            </a:xfrm>
            <a:custGeom>
              <a:avLst/>
              <a:gdLst/>
              <a:ahLst/>
              <a:cxnLst/>
              <a:rect l="l" t="t" r="r" b="b"/>
              <a:pathLst>
                <a:path w="203546" h="117485" extrusionOk="0">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47;p58">
              <a:extLst>
                <a:ext uri="{FF2B5EF4-FFF2-40B4-BE49-F238E27FC236}">
                  <a16:creationId xmlns:a16="http://schemas.microsoft.com/office/drawing/2014/main" id="{8251A43A-4AA7-7DF7-13AA-9652EA21B801}"/>
                </a:ext>
              </a:extLst>
            </p:cNvPr>
            <p:cNvSpPr/>
            <p:nvPr/>
          </p:nvSpPr>
          <p:spPr>
            <a:xfrm>
              <a:off x="2272800" y="2458850"/>
              <a:ext cx="3982050" cy="2289150"/>
            </a:xfrm>
            <a:custGeom>
              <a:avLst/>
              <a:gdLst/>
              <a:ahLst/>
              <a:cxnLst/>
              <a:rect l="l" t="t" r="r" b="b"/>
              <a:pathLst>
                <a:path w="159282" h="91566" extrusionOk="0">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8;p58">
              <a:extLst>
                <a:ext uri="{FF2B5EF4-FFF2-40B4-BE49-F238E27FC236}">
                  <a16:creationId xmlns:a16="http://schemas.microsoft.com/office/drawing/2014/main" id="{818B20F3-F4D1-9205-2EF4-D19ED9BF25DD}"/>
                </a:ext>
              </a:extLst>
            </p:cNvPr>
            <p:cNvSpPr/>
            <p:nvPr/>
          </p:nvSpPr>
          <p:spPr>
            <a:xfrm>
              <a:off x="1931725" y="3225225"/>
              <a:ext cx="562100" cy="325250"/>
            </a:xfrm>
            <a:custGeom>
              <a:avLst/>
              <a:gdLst/>
              <a:ahLst/>
              <a:cxnLst/>
              <a:rect l="l" t="t" r="r" b="b"/>
              <a:pathLst>
                <a:path w="22484" h="13010" extrusionOk="0">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9;p58">
              <a:extLst>
                <a:ext uri="{FF2B5EF4-FFF2-40B4-BE49-F238E27FC236}">
                  <a16:creationId xmlns:a16="http://schemas.microsoft.com/office/drawing/2014/main" id="{16E91E29-5D13-1DE6-EA4C-231631D08B61}"/>
                </a:ext>
              </a:extLst>
            </p:cNvPr>
            <p:cNvSpPr/>
            <p:nvPr/>
          </p:nvSpPr>
          <p:spPr>
            <a:xfrm>
              <a:off x="3057550" y="3374500"/>
              <a:ext cx="507875" cy="292725"/>
            </a:xfrm>
            <a:custGeom>
              <a:avLst/>
              <a:gdLst/>
              <a:ahLst/>
              <a:cxnLst/>
              <a:rect l="l" t="t" r="r" b="b"/>
              <a:pathLst>
                <a:path w="20315" h="11709" extrusionOk="0">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50;p58">
              <a:extLst>
                <a:ext uri="{FF2B5EF4-FFF2-40B4-BE49-F238E27FC236}">
                  <a16:creationId xmlns:a16="http://schemas.microsoft.com/office/drawing/2014/main" id="{7348F1F7-6D4A-745F-8480-6038DD099940}"/>
                </a:ext>
              </a:extLst>
            </p:cNvPr>
            <p:cNvSpPr/>
            <p:nvPr/>
          </p:nvSpPr>
          <p:spPr>
            <a:xfrm>
              <a:off x="3576250" y="2831600"/>
              <a:ext cx="432000" cy="250200"/>
            </a:xfrm>
            <a:custGeom>
              <a:avLst/>
              <a:gdLst/>
              <a:ahLst/>
              <a:cxnLst/>
              <a:rect l="l" t="t" r="r" b="b"/>
              <a:pathLst>
                <a:path w="17280" h="10008" extrusionOk="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51;p58">
              <a:extLst>
                <a:ext uri="{FF2B5EF4-FFF2-40B4-BE49-F238E27FC236}">
                  <a16:creationId xmlns:a16="http://schemas.microsoft.com/office/drawing/2014/main" id="{D7F032F3-0FE9-770A-B4B7-C99A9E4B75F6}"/>
                </a:ext>
              </a:extLst>
            </p:cNvPr>
            <p:cNvSpPr/>
            <p:nvPr/>
          </p:nvSpPr>
          <p:spPr>
            <a:xfrm>
              <a:off x="3910650" y="2939800"/>
              <a:ext cx="474525" cy="249800"/>
            </a:xfrm>
            <a:custGeom>
              <a:avLst/>
              <a:gdLst/>
              <a:ahLst/>
              <a:cxnLst/>
              <a:rect l="l" t="t" r="r" b="b"/>
              <a:pathLst>
                <a:path w="18981" h="9992" extrusionOk="0">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2;p58">
              <a:extLst>
                <a:ext uri="{FF2B5EF4-FFF2-40B4-BE49-F238E27FC236}">
                  <a16:creationId xmlns:a16="http://schemas.microsoft.com/office/drawing/2014/main" id="{D79658A1-389C-A9BD-5E96-87D8A397D133}"/>
                </a:ext>
              </a:extLst>
            </p:cNvPr>
            <p:cNvSpPr/>
            <p:nvPr/>
          </p:nvSpPr>
          <p:spPr>
            <a:xfrm>
              <a:off x="3847275" y="4275350"/>
              <a:ext cx="1010750" cy="573350"/>
            </a:xfrm>
            <a:custGeom>
              <a:avLst/>
              <a:gdLst/>
              <a:ahLst/>
              <a:cxnLst/>
              <a:rect l="l" t="t" r="r" b="b"/>
              <a:pathLst>
                <a:path w="40430" h="22934" extrusionOk="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53;p58">
              <a:extLst>
                <a:ext uri="{FF2B5EF4-FFF2-40B4-BE49-F238E27FC236}">
                  <a16:creationId xmlns:a16="http://schemas.microsoft.com/office/drawing/2014/main" id="{7FBB9755-48BB-CB96-9BE1-9914426B85C6}"/>
                </a:ext>
              </a:extLst>
            </p:cNvPr>
            <p:cNvSpPr/>
            <p:nvPr/>
          </p:nvSpPr>
          <p:spPr>
            <a:xfrm>
              <a:off x="2840975" y="2739500"/>
              <a:ext cx="488450" cy="700900"/>
            </a:xfrm>
            <a:custGeom>
              <a:avLst/>
              <a:gdLst/>
              <a:ahLst/>
              <a:cxnLst/>
              <a:rect l="l" t="t" r="r" b="b"/>
              <a:pathLst>
                <a:path w="19538" h="28036" extrusionOk="0">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54;p58">
              <a:extLst>
                <a:ext uri="{FF2B5EF4-FFF2-40B4-BE49-F238E27FC236}">
                  <a16:creationId xmlns:a16="http://schemas.microsoft.com/office/drawing/2014/main" id="{0B0BA86D-124C-4317-7082-088842CBC75D}"/>
                </a:ext>
              </a:extLst>
            </p:cNvPr>
            <p:cNvSpPr/>
            <p:nvPr/>
          </p:nvSpPr>
          <p:spPr>
            <a:xfrm>
              <a:off x="2969350" y="2785075"/>
              <a:ext cx="291700" cy="556075"/>
            </a:xfrm>
            <a:custGeom>
              <a:avLst/>
              <a:gdLst/>
              <a:ahLst/>
              <a:cxnLst/>
              <a:rect l="l" t="t" r="r" b="b"/>
              <a:pathLst>
                <a:path w="11668" h="22243" extrusionOk="0">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55;p58">
              <a:extLst>
                <a:ext uri="{FF2B5EF4-FFF2-40B4-BE49-F238E27FC236}">
                  <a16:creationId xmlns:a16="http://schemas.microsoft.com/office/drawing/2014/main" id="{40295FF6-46D1-46B5-9DBC-71F3C080774A}"/>
                </a:ext>
              </a:extLst>
            </p:cNvPr>
            <p:cNvSpPr/>
            <p:nvPr/>
          </p:nvSpPr>
          <p:spPr>
            <a:xfrm>
              <a:off x="2740650" y="3002875"/>
              <a:ext cx="519550" cy="506000"/>
            </a:xfrm>
            <a:custGeom>
              <a:avLst/>
              <a:gdLst/>
              <a:ahLst/>
              <a:cxnLst/>
              <a:rect l="l" t="t" r="r" b="b"/>
              <a:pathLst>
                <a:path w="20782" h="20240" extrusionOk="0">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56;p58">
              <a:extLst>
                <a:ext uri="{FF2B5EF4-FFF2-40B4-BE49-F238E27FC236}">
                  <a16:creationId xmlns:a16="http://schemas.microsoft.com/office/drawing/2014/main" id="{2F7A0969-6E99-26F8-74C1-8BF36BF3C851}"/>
                </a:ext>
              </a:extLst>
            </p:cNvPr>
            <p:cNvSpPr/>
            <p:nvPr/>
          </p:nvSpPr>
          <p:spPr>
            <a:xfrm>
              <a:off x="2824050" y="3059050"/>
              <a:ext cx="312725" cy="386350"/>
            </a:xfrm>
            <a:custGeom>
              <a:avLst/>
              <a:gdLst/>
              <a:ahLst/>
              <a:cxnLst/>
              <a:rect l="l" t="t" r="r" b="b"/>
              <a:pathLst>
                <a:path w="12509" h="15454" extrusionOk="0">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57;p58">
              <a:extLst>
                <a:ext uri="{FF2B5EF4-FFF2-40B4-BE49-F238E27FC236}">
                  <a16:creationId xmlns:a16="http://schemas.microsoft.com/office/drawing/2014/main" id="{1E9239DA-D58B-7840-B43B-1B6B9D57637C}"/>
                </a:ext>
              </a:extLst>
            </p:cNvPr>
            <p:cNvSpPr/>
            <p:nvPr/>
          </p:nvSpPr>
          <p:spPr>
            <a:xfrm>
              <a:off x="3949850" y="2312325"/>
              <a:ext cx="350850" cy="641025"/>
            </a:xfrm>
            <a:custGeom>
              <a:avLst/>
              <a:gdLst/>
              <a:ahLst/>
              <a:cxnLst/>
              <a:rect l="l" t="t" r="r" b="b"/>
              <a:pathLst>
                <a:path w="14034" h="25641" extrusionOk="0">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8;p58">
              <a:extLst>
                <a:ext uri="{FF2B5EF4-FFF2-40B4-BE49-F238E27FC236}">
                  <a16:creationId xmlns:a16="http://schemas.microsoft.com/office/drawing/2014/main" id="{80BEF829-FD10-6E5A-EB6F-768947B7FAD7}"/>
                </a:ext>
              </a:extLst>
            </p:cNvPr>
            <p:cNvSpPr/>
            <p:nvPr/>
          </p:nvSpPr>
          <p:spPr>
            <a:xfrm>
              <a:off x="3992375" y="2357375"/>
              <a:ext cx="211000" cy="527625"/>
            </a:xfrm>
            <a:custGeom>
              <a:avLst/>
              <a:gdLst/>
              <a:ahLst/>
              <a:cxnLst/>
              <a:rect l="l" t="t" r="r" b="b"/>
              <a:pathLst>
                <a:path w="8440" h="21105" extrusionOk="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9;p58">
              <a:extLst>
                <a:ext uri="{FF2B5EF4-FFF2-40B4-BE49-F238E27FC236}">
                  <a16:creationId xmlns:a16="http://schemas.microsoft.com/office/drawing/2014/main" id="{2BA94950-617C-75D0-45BD-E3D27FB6482E}"/>
                </a:ext>
              </a:extLst>
            </p:cNvPr>
            <p:cNvSpPr/>
            <p:nvPr/>
          </p:nvSpPr>
          <p:spPr>
            <a:xfrm>
              <a:off x="3995700" y="2580075"/>
              <a:ext cx="312750" cy="376975"/>
            </a:xfrm>
            <a:custGeom>
              <a:avLst/>
              <a:gdLst/>
              <a:ahLst/>
              <a:cxnLst/>
              <a:rect l="l" t="t" r="r" b="b"/>
              <a:pathLst>
                <a:path w="12510" h="15079" extrusionOk="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60;p58">
              <a:extLst>
                <a:ext uri="{FF2B5EF4-FFF2-40B4-BE49-F238E27FC236}">
                  <a16:creationId xmlns:a16="http://schemas.microsoft.com/office/drawing/2014/main" id="{761351C1-EB48-9A80-755E-F7B1F94D510A}"/>
                </a:ext>
              </a:extLst>
            </p:cNvPr>
            <p:cNvSpPr/>
            <p:nvPr/>
          </p:nvSpPr>
          <p:spPr>
            <a:xfrm>
              <a:off x="4018225" y="2602275"/>
              <a:ext cx="227675" cy="356125"/>
            </a:xfrm>
            <a:custGeom>
              <a:avLst/>
              <a:gdLst/>
              <a:ahLst/>
              <a:cxnLst/>
              <a:rect l="l" t="t" r="r" b="b"/>
              <a:pathLst>
                <a:path w="9107" h="14245" extrusionOk="0">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61;p58">
              <a:extLst>
                <a:ext uri="{FF2B5EF4-FFF2-40B4-BE49-F238E27FC236}">
                  <a16:creationId xmlns:a16="http://schemas.microsoft.com/office/drawing/2014/main" id="{00CB0153-ADA3-105A-2167-C3E3380B1C72}"/>
                </a:ext>
              </a:extLst>
            </p:cNvPr>
            <p:cNvSpPr/>
            <p:nvPr/>
          </p:nvSpPr>
          <p:spPr>
            <a:xfrm>
              <a:off x="2708125" y="752625"/>
              <a:ext cx="603775" cy="527050"/>
            </a:xfrm>
            <a:custGeom>
              <a:avLst/>
              <a:gdLst/>
              <a:ahLst/>
              <a:cxnLst/>
              <a:rect l="l" t="t" r="r" b="b"/>
              <a:pathLst>
                <a:path w="24151" h="21082" extrusionOk="0">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62;p58">
              <a:extLst>
                <a:ext uri="{FF2B5EF4-FFF2-40B4-BE49-F238E27FC236}">
                  <a16:creationId xmlns:a16="http://schemas.microsoft.com/office/drawing/2014/main" id="{E0FDDDA5-FF7A-AE54-C594-604A6775049A}"/>
                </a:ext>
              </a:extLst>
            </p:cNvPr>
            <p:cNvSpPr/>
            <p:nvPr/>
          </p:nvSpPr>
          <p:spPr>
            <a:xfrm>
              <a:off x="2708125" y="772625"/>
              <a:ext cx="568750" cy="507050"/>
            </a:xfrm>
            <a:custGeom>
              <a:avLst/>
              <a:gdLst/>
              <a:ahLst/>
              <a:cxnLst/>
              <a:rect l="l" t="t" r="r" b="b"/>
              <a:pathLst>
                <a:path w="22750" h="20282" extrusionOk="0">
                  <a:moveTo>
                    <a:pt x="4103" y="1"/>
                  </a:moveTo>
                  <a:lnTo>
                    <a:pt x="0" y="2369"/>
                  </a:lnTo>
                  <a:lnTo>
                    <a:pt x="4103" y="9541"/>
                  </a:lnTo>
                  <a:lnTo>
                    <a:pt x="22750" y="20282"/>
                  </a:lnTo>
                  <a:lnTo>
                    <a:pt x="22750" y="10742"/>
                  </a:lnTo>
                  <a:lnTo>
                    <a:pt x="4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63;p58">
              <a:extLst>
                <a:ext uri="{FF2B5EF4-FFF2-40B4-BE49-F238E27FC236}">
                  <a16:creationId xmlns:a16="http://schemas.microsoft.com/office/drawing/2014/main" id="{4940B60B-ACE6-575F-C533-2E21CA36FAC2}"/>
                </a:ext>
              </a:extLst>
            </p:cNvPr>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64;p58">
              <a:extLst>
                <a:ext uri="{FF2B5EF4-FFF2-40B4-BE49-F238E27FC236}">
                  <a16:creationId xmlns:a16="http://schemas.microsoft.com/office/drawing/2014/main" id="{FEAB4566-BA14-A7F6-9CAC-E2D3A676AD26}"/>
                </a:ext>
              </a:extLst>
            </p:cNvPr>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65;p58">
              <a:extLst>
                <a:ext uri="{FF2B5EF4-FFF2-40B4-BE49-F238E27FC236}">
                  <a16:creationId xmlns:a16="http://schemas.microsoft.com/office/drawing/2014/main" id="{42D2559E-A25A-ABA7-84DE-3C0C61480597}"/>
                </a:ext>
              </a:extLst>
            </p:cNvPr>
            <p:cNvSpPr/>
            <p:nvPr/>
          </p:nvSpPr>
          <p:spPr>
            <a:xfrm>
              <a:off x="3311875" y="268100"/>
              <a:ext cx="602975" cy="527900"/>
            </a:xfrm>
            <a:custGeom>
              <a:avLst/>
              <a:gdLst/>
              <a:ahLst/>
              <a:cxnLst/>
              <a:rect l="l" t="t" r="r" b="b"/>
              <a:pathLst>
                <a:path w="24119" h="21116" extrusionOk="0">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66;p58">
              <a:extLst>
                <a:ext uri="{FF2B5EF4-FFF2-40B4-BE49-F238E27FC236}">
                  <a16:creationId xmlns:a16="http://schemas.microsoft.com/office/drawing/2014/main" id="{D6CCBE90-F55F-1C62-B453-85D14EC16CCD}"/>
                </a:ext>
              </a:extLst>
            </p:cNvPr>
            <p:cNvSpPr/>
            <p:nvPr/>
          </p:nvSpPr>
          <p:spPr>
            <a:xfrm>
              <a:off x="3346075" y="288125"/>
              <a:ext cx="568775" cy="507875"/>
            </a:xfrm>
            <a:custGeom>
              <a:avLst/>
              <a:gdLst/>
              <a:ahLst/>
              <a:cxnLst/>
              <a:rect l="l" t="t" r="r" b="b"/>
              <a:pathLst>
                <a:path w="22751" h="20315" extrusionOk="0">
                  <a:moveTo>
                    <a:pt x="18647" y="0"/>
                  </a:moveTo>
                  <a:lnTo>
                    <a:pt x="1" y="10775"/>
                  </a:lnTo>
                  <a:lnTo>
                    <a:pt x="1" y="20315"/>
                  </a:lnTo>
                  <a:lnTo>
                    <a:pt x="18647" y="9540"/>
                  </a:lnTo>
                  <a:lnTo>
                    <a:pt x="22750" y="2402"/>
                  </a:lnTo>
                  <a:lnTo>
                    <a:pt x="18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67;p58">
              <a:extLst>
                <a:ext uri="{FF2B5EF4-FFF2-40B4-BE49-F238E27FC236}">
                  <a16:creationId xmlns:a16="http://schemas.microsoft.com/office/drawing/2014/main" id="{A7B082F2-D792-4AD2-B223-53672E922EF9}"/>
                </a:ext>
              </a:extLst>
            </p:cNvPr>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8;p58">
              <a:extLst>
                <a:ext uri="{FF2B5EF4-FFF2-40B4-BE49-F238E27FC236}">
                  <a16:creationId xmlns:a16="http://schemas.microsoft.com/office/drawing/2014/main" id="{240D5D0D-608D-58BB-769F-D52AFF6AAE87}"/>
                </a:ext>
              </a:extLst>
            </p:cNvPr>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9;p58">
              <a:extLst>
                <a:ext uri="{FF2B5EF4-FFF2-40B4-BE49-F238E27FC236}">
                  <a16:creationId xmlns:a16="http://schemas.microsoft.com/office/drawing/2014/main" id="{2DC8750D-340E-6D3C-42E0-7D726C600F62}"/>
                </a:ext>
              </a:extLst>
            </p:cNvPr>
            <p:cNvSpPr/>
            <p:nvPr/>
          </p:nvSpPr>
          <p:spPr>
            <a:xfrm>
              <a:off x="3099225" y="3353025"/>
              <a:ext cx="424500" cy="279800"/>
            </a:xfrm>
            <a:custGeom>
              <a:avLst/>
              <a:gdLst/>
              <a:ahLst/>
              <a:cxnLst/>
              <a:rect l="l" t="t" r="r" b="b"/>
              <a:pathLst>
                <a:path w="16980" h="11192" extrusionOk="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70;p58">
              <a:extLst>
                <a:ext uri="{FF2B5EF4-FFF2-40B4-BE49-F238E27FC236}">
                  <a16:creationId xmlns:a16="http://schemas.microsoft.com/office/drawing/2014/main" id="{E28AAEFE-7CC4-9F25-913D-CA74AA9B2744}"/>
                </a:ext>
              </a:extLst>
            </p:cNvPr>
            <p:cNvSpPr/>
            <p:nvPr/>
          </p:nvSpPr>
          <p:spPr>
            <a:xfrm>
              <a:off x="3079225" y="3353025"/>
              <a:ext cx="464525" cy="244575"/>
            </a:xfrm>
            <a:custGeom>
              <a:avLst/>
              <a:gdLst/>
              <a:ahLst/>
              <a:cxnLst/>
              <a:rect l="l" t="t" r="r" b="b"/>
              <a:pathLst>
                <a:path w="18581" h="9783" extrusionOk="0">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1;p58">
              <a:extLst>
                <a:ext uri="{FF2B5EF4-FFF2-40B4-BE49-F238E27FC236}">
                  <a16:creationId xmlns:a16="http://schemas.microsoft.com/office/drawing/2014/main" id="{C2BD30E9-CC8C-FEDF-EEAF-B431A133FD4D}"/>
                </a:ext>
              </a:extLst>
            </p:cNvPr>
            <p:cNvSpPr/>
            <p:nvPr/>
          </p:nvSpPr>
          <p:spPr>
            <a:xfrm>
              <a:off x="3274350" y="368175"/>
              <a:ext cx="74250" cy="3119550"/>
            </a:xfrm>
            <a:custGeom>
              <a:avLst/>
              <a:gdLst/>
              <a:ahLst/>
              <a:cxnLst/>
              <a:rect l="l" t="t" r="r" b="b"/>
              <a:pathLst>
                <a:path w="2970" h="124782" extrusionOk="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72;p58">
              <a:extLst>
                <a:ext uri="{FF2B5EF4-FFF2-40B4-BE49-F238E27FC236}">
                  <a16:creationId xmlns:a16="http://schemas.microsoft.com/office/drawing/2014/main" id="{BE586350-5F26-1A9C-ED11-0AFBE1A24BD7}"/>
                </a:ext>
              </a:extLst>
            </p:cNvPr>
            <p:cNvSpPr/>
            <p:nvPr/>
          </p:nvSpPr>
          <p:spPr>
            <a:xfrm>
              <a:off x="3311875" y="795975"/>
              <a:ext cx="602975" cy="527075"/>
            </a:xfrm>
            <a:custGeom>
              <a:avLst/>
              <a:gdLst/>
              <a:ahLst/>
              <a:cxnLst/>
              <a:rect l="l" t="t" r="r" b="b"/>
              <a:pathLst>
                <a:path w="24119" h="21083" extrusionOk="0">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73;p58">
              <a:extLst>
                <a:ext uri="{FF2B5EF4-FFF2-40B4-BE49-F238E27FC236}">
                  <a16:creationId xmlns:a16="http://schemas.microsoft.com/office/drawing/2014/main" id="{24561FEC-DC45-5450-7ACC-9DE43E62854B}"/>
                </a:ext>
              </a:extLst>
            </p:cNvPr>
            <p:cNvSpPr/>
            <p:nvPr/>
          </p:nvSpPr>
          <p:spPr>
            <a:xfrm>
              <a:off x="3777225" y="1064500"/>
              <a:ext cx="137625" cy="198500"/>
            </a:xfrm>
            <a:custGeom>
              <a:avLst/>
              <a:gdLst/>
              <a:ahLst/>
              <a:cxnLst/>
              <a:rect l="l" t="t" r="r" b="b"/>
              <a:pathLst>
                <a:path w="5505" h="7940" extrusionOk="0">
                  <a:moveTo>
                    <a:pt x="1368" y="1"/>
                  </a:moveTo>
                  <a:lnTo>
                    <a:pt x="0" y="801"/>
                  </a:lnTo>
                  <a:lnTo>
                    <a:pt x="4137" y="7940"/>
                  </a:lnTo>
                  <a:lnTo>
                    <a:pt x="5504" y="7139"/>
                  </a:ln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74;p58">
              <a:extLst>
                <a:ext uri="{FF2B5EF4-FFF2-40B4-BE49-F238E27FC236}">
                  <a16:creationId xmlns:a16="http://schemas.microsoft.com/office/drawing/2014/main" id="{A401D38D-578C-4571-A7A8-48DF40E99A7C}"/>
                </a:ext>
              </a:extLst>
            </p:cNvPr>
            <p:cNvSpPr/>
            <p:nvPr/>
          </p:nvSpPr>
          <p:spPr>
            <a:xfrm>
              <a:off x="3311875" y="815175"/>
              <a:ext cx="568775" cy="507875"/>
            </a:xfrm>
            <a:custGeom>
              <a:avLst/>
              <a:gdLst/>
              <a:ahLst/>
              <a:cxnLst/>
              <a:rect l="l" t="t" r="r" b="b"/>
              <a:pathLst>
                <a:path w="22751" h="20315" extrusionOk="0">
                  <a:moveTo>
                    <a:pt x="1" y="0"/>
                  </a:moveTo>
                  <a:lnTo>
                    <a:pt x="1" y="9540"/>
                  </a:lnTo>
                  <a:lnTo>
                    <a:pt x="18614" y="20315"/>
                  </a:lnTo>
                  <a:lnTo>
                    <a:pt x="22751" y="17913"/>
                  </a:lnTo>
                  <a:lnTo>
                    <a:pt x="18614" y="107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75;p58">
              <a:extLst>
                <a:ext uri="{FF2B5EF4-FFF2-40B4-BE49-F238E27FC236}">
                  <a16:creationId xmlns:a16="http://schemas.microsoft.com/office/drawing/2014/main" id="{A2224FBD-E1C8-FD79-25AF-2A76FDAD7E44}"/>
                </a:ext>
              </a:extLst>
            </p:cNvPr>
            <p:cNvSpPr/>
            <p:nvPr/>
          </p:nvSpPr>
          <p:spPr>
            <a:xfrm>
              <a:off x="2708125" y="1279650"/>
              <a:ext cx="603775" cy="527925"/>
            </a:xfrm>
            <a:custGeom>
              <a:avLst/>
              <a:gdLst/>
              <a:ahLst/>
              <a:cxnLst/>
              <a:rect l="l" t="t" r="r" b="b"/>
              <a:pathLst>
                <a:path w="24151" h="21117" extrusionOk="0">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76;p58">
              <a:extLst>
                <a:ext uri="{FF2B5EF4-FFF2-40B4-BE49-F238E27FC236}">
                  <a16:creationId xmlns:a16="http://schemas.microsoft.com/office/drawing/2014/main" id="{D8734C91-E2B1-D341-3186-8B71AA1C8BDD}"/>
                </a:ext>
              </a:extLst>
            </p:cNvPr>
            <p:cNvSpPr/>
            <p:nvPr/>
          </p:nvSpPr>
          <p:spPr>
            <a:xfrm>
              <a:off x="2742325" y="1299675"/>
              <a:ext cx="569575" cy="507900"/>
            </a:xfrm>
            <a:custGeom>
              <a:avLst/>
              <a:gdLst/>
              <a:ahLst/>
              <a:cxnLst/>
              <a:rect l="l" t="t" r="r" b="b"/>
              <a:pathLst>
                <a:path w="22783" h="20316" extrusionOk="0">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77;p58">
              <a:extLst>
                <a:ext uri="{FF2B5EF4-FFF2-40B4-BE49-F238E27FC236}">
                  <a16:creationId xmlns:a16="http://schemas.microsoft.com/office/drawing/2014/main" id="{A9769FC9-E76A-E319-9387-E5F2ABA4BBFB}"/>
                </a:ext>
              </a:extLst>
            </p:cNvPr>
            <p:cNvSpPr/>
            <p:nvPr/>
          </p:nvSpPr>
          <p:spPr>
            <a:xfrm>
              <a:off x="3602925" y="2817000"/>
              <a:ext cx="399475" cy="230200"/>
            </a:xfrm>
            <a:custGeom>
              <a:avLst/>
              <a:gdLst/>
              <a:ahLst/>
              <a:cxnLst/>
              <a:rect l="l" t="t" r="r" b="b"/>
              <a:pathLst>
                <a:path w="15979" h="9208" extrusionOk="0">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8;p58">
              <a:extLst>
                <a:ext uri="{FF2B5EF4-FFF2-40B4-BE49-F238E27FC236}">
                  <a16:creationId xmlns:a16="http://schemas.microsoft.com/office/drawing/2014/main" id="{CB7AE8BB-FD74-A476-2EB2-2DB4C2BC3F9C}"/>
                </a:ext>
              </a:extLst>
            </p:cNvPr>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9;p58">
              <a:extLst>
                <a:ext uri="{FF2B5EF4-FFF2-40B4-BE49-F238E27FC236}">
                  <a16:creationId xmlns:a16="http://schemas.microsoft.com/office/drawing/2014/main" id="{F645A96A-E55F-4172-7E6F-757E10F742EB}"/>
                </a:ext>
              </a:extLst>
            </p:cNvPr>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80;p58">
              <a:extLst>
                <a:ext uri="{FF2B5EF4-FFF2-40B4-BE49-F238E27FC236}">
                  <a16:creationId xmlns:a16="http://schemas.microsoft.com/office/drawing/2014/main" id="{0E55AE22-0615-7FE2-F61F-27CB64B964BC}"/>
                </a:ext>
              </a:extLst>
            </p:cNvPr>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81;p58">
              <a:extLst>
                <a:ext uri="{FF2B5EF4-FFF2-40B4-BE49-F238E27FC236}">
                  <a16:creationId xmlns:a16="http://schemas.microsoft.com/office/drawing/2014/main" id="{6CEB12D1-1720-8C05-601D-9FD48A296BC6}"/>
                </a:ext>
              </a:extLst>
            </p:cNvPr>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82;p58">
              <a:extLst>
                <a:ext uri="{FF2B5EF4-FFF2-40B4-BE49-F238E27FC236}">
                  <a16:creationId xmlns:a16="http://schemas.microsoft.com/office/drawing/2014/main" id="{BEC6C584-2099-B837-3950-56E5C8C141C0}"/>
                </a:ext>
              </a:extLst>
            </p:cNvPr>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83;p58">
              <a:extLst>
                <a:ext uri="{FF2B5EF4-FFF2-40B4-BE49-F238E27FC236}">
                  <a16:creationId xmlns:a16="http://schemas.microsoft.com/office/drawing/2014/main" id="{F07118FB-FA7C-4A0B-43BE-5E85514A72C8}"/>
                </a:ext>
              </a:extLst>
            </p:cNvPr>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84;p58">
              <a:extLst>
                <a:ext uri="{FF2B5EF4-FFF2-40B4-BE49-F238E27FC236}">
                  <a16:creationId xmlns:a16="http://schemas.microsoft.com/office/drawing/2014/main" id="{91E3831C-976E-4E2F-ADF0-B613229C0B71}"/>
                </a:ext>
              </a:extLst>
            </p:cNvPr>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85;p58">
              <a:extLst>
                <a:ext uri="{FF2B5EF4-FFF2-40B4-BE49-F238E27FC236}">
                  <a16:creationId xmlns:a16="http://schemas.microsoft.com/office/drawing/2014/main" id="{C6405B87-1F78-904F-7843-E623A72325E4}"/>
                </a:ext>
              </a:extLst>
            </p:cNvPr>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86;p58">
              <a:extLst>
                <a:ext uri="{FF2B5EF4-FFF2-40B4-BE49-F238E27FC236}">
                  <a16:creationId xmlns:a16="http://schemas.microsoft.com/office/drawing/2014/main" id="{626FC3F1-5C75-EDFD-E584-060CE7158AC7}"/>
                </a:ext>
              </a:extLst>
            </p:cNvPr>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87;p58">
              <a:extLst>
                <a:ext uri="{FF2B5EF4-FFF2-40B4-BE49-F238E27FC236}">
                  <a16:creationId xmlns:a16="http://schemas.microsoft.com/office/drawing/2014/main" id="{08851AAA-9CDB-9522-B4ED-6249935AE915}"/>
                </a:ext>
              </a:extLst>
            </p:cNvPr>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88;p58">
              <a:extLst>
                <a:ext uri="{FF2B5EF4-FFF2-40B4-BE49-F238E27FC236}">
                  <a16:creationId xmlns:a16="http://schemas.microsoft.com/office/drawing/2014/main" id="{0CBA0C3E-85BF-2473-548B-34C8232897F6}"/>
                </a:ext>
              </a:extLst>
            </p:cNvPr>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89;p58">
              <a:extLst>
                <a:ext uri="{FF2B5EF4-FFF2-40B4-BE49-F238E27FC236}">
                  <a16:creationId xmlns:a16="http://schemas.microsoft.com/office/drawing/2014/main" id="{A94B1E79-AB85-F34C-BD09-8FDB390BF7F7}"/>
                </a:ext>
              </a:extLst>
            </p:cNvPr>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90;p58">
              <a:extLst>
                <a:ext uri="{FF2B5EF4-FFF2-40B4-BE49-F238E27FC236}">
                  <a16:creationId xmlns:a16="http://schemas.microsoft.com/office/drawing/2014/main" id="{65F6C697-66F8-395F-AD0D-F4C077B9FB8F}"/>
                </a:ext>
              </a:extLst>
            </p:cNvPr>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91;p58">
              <a:extLst>
                <a:ext uri="{FF2B5EF4-FFF2-40B4-BE49-F238E27FC236}">
                  <a16:creationId xmlns:a16="http://schemas.microsoft.com/office/drawing/2014/main" id="{0FDB58F8-9AB4-20D7-C246-426132B9DE4E}"/>
                </a:ext>
              </a:extLst>
            </p:cNvPr>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2;p58">
              <a:extLst>
                <a:ext uri="{FF2B5EF4-FFF2-40B4-BE49-F238E27FC236}">
                  <a16:creationId xmlns:a16="http://schemas.microsoft.com/office/drawing/2014/main" id="{E61280D6-4839-55D5-C100-57E670E636B1}"/>
                </a:ext>
              </a:extLst>
            </p:cNvPr>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3;p58">
              <a:extLst>
                <a:ext uri="{FF2B5EF4-FFF2-40B4-BE49-F238E27FC236}">
                  <a16:creationId xmlns:a16="http://schemas.microsoft.com/office/drawing/2014/main" id="{8A9CDD2C-9E78-7B5C-0975-8C5960D58735}"/>
                </a:ext>
              </a:extLst>
            </p:cNvPr>
            <p:cNvSpPr/>
            <p:nvPr/>
          </p:nvSpPr>
          <p:spPr>
            <a:xfrm>
              <a:off x="3724675" y="2856625"/>
              <a:ext cx="155150" cy="91750"/>
            </a:xfrm>
            <a:custGeom>
              <a:avLst/>
              <a:gdLst/>
              <a:ahLst/>
              <a:cxnLst/>
              <a:rect l="l" t="t" r="r" b="b"/>
              <a:pathLst>
                <a:path w="6206" h="3670" extrusionOk="0">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4;p58">
              <a:extLst>
                <a:ext uri="{FF2B5EF4-FFF2-40B4-BE49-F238E27FC236}">
                  <a16:creationId xmlns:a16="http://schemas.microsoft.com/office/drawing/2014/main" id="{104EC4EC-B282-9239-AF78-5739733522F1}"/>
                </a:ext>
              </a:extLst>
            </p:cNvPr>
            <p:cNvSpPr/>
            <p:nvPr/>
          </p:nvSpPr>
          <p:spPr>
            <a:xfrm>
              <a:off x="3728850" y="2881650"/>
              <a:ext cx="150975" cy="65900"/>
            </a:xfrm>
            <a:custGeom>
              <a:avLst/>
              <a:gdLst/>
              <a:ahLst/>
              <a:cxnLst/>
              <a:rect l="l" t="t" r="r" b="b"/>
              <a:pathLst>
                <a:path w="6039" h="2636" extrusionOk="0">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95;p58">
              <a:extLst>
                <a:ext uri="{FF2B5EF4-FFF2-40B4-BE49-F238E27FC236}">
                  <a16:creationId xmlns:a16="http://schemas.microsoft.com/office/drawing/2014/main" id="{D2E2219D-C527-0E12-621C-C1D0B70C69EC}"/>
                </a:ext>
              </a:extLst>
            </p:cNvPr>
            <p:cNvSpPr/>
            <p:nvPr/>
          </p:nvSpPr>
          <p:spPr>
            <a:xfrm>
              <a:off x="3725525" y="2856625"/>
              <a:ext cx="14200" cy="19200"/>
            </a:xfrm>
            <a:custGeom>
              <a:avLst/>
              <a:gdLst/>
              <a:ahLst/>
              <a:cxnLst/>
              <a:rect l="l" t="t" r="r" b="b"/>
              <a:pathLst>
                <a:path w="568" h="768" extrusionOk="0">
                  <a:moveTo>
                    <a:pt x="0" y="0"/>
                  </a:moveTo>
                  <a:lnTo>
                    <a:pt x="0" y="634"/>
                  </a:lnTo>
                  <a:lnTo>
                    <a:pt x="200" y="768"/>
                  </a:lnTo>
                  <a:cubicBezTo>
                    <a:pt x="300" y="601"/>
                    <a:pt x="434" y="434"/>
                    <a:pt x="567"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96;p58">
              <a:extLst>
                <a:ext uri="{FF2B5EF4-FFF2-40B4-BE49-F238E27FC236}">
                  <a16:creationId xmlns:a16="http://schemas.microsoft.com/office/drawing/2014/main" id="{029B3E82-2009-2EC2-5F0D-5310D54D1204}"/>
                </a:ext>
              </a:extLst>
            </p:cNvPr>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97;p58">
              <a:extLst>
                <a:ext uri="{FF2B5EF4-FFF2-40B4-BE49-F238E27FC236}">
                  <a16:creationId xmlns:a16="http://schemas.microsoft.com/office/drawing/2014/main" id="{E39C5070-5671-5E9B-2A8E-B35050835654}"/>
                </a:ext>
              </a:extLst>
            </p:cNvPr>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98;p58">
              <a:extLst>
                <a:ext uri="{FF2B5EF4-FFF2-40B4-BE49-F238E27FC236}">
                  <a16:creationId xmlns:a16="http://schemas.microsoft.com/office/drawing/2014/main" id="{190A04D4-05E2-0CA0-F5F5-4801CC739286}"/>
                </a:ext>
              </a:extLst>
            </p:cNvPr>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99;p58">
              <a:extLst>
                <a:ext uri="{FF2B5EF4-FFF2-40B4-BE49-F238E27FC236}">
                  <a16:creationId xmlns:a16="http://schemas.microsoft.com/office/drawing/2014/main" id="{83221F56-8595-F15B-DFB7-D4C9CEB25569}"/>
                </a:ext>
              </a:extLst>
            </p:cNvPr>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00;p58">
              <a:extLst>
                <a:ext uri="{FF2B5EF4-FFF2-40B4-BE49-F238E27FC236}">
                  <a16:creationId xmlns:a16="http://schemas.microsoft.com/office/drawing/2014/main" id="{B7F9603F-765C-147E-490B-DA01B70FA6F2}"/>
                </a:ext>
              </a:extLst>
            </p:cNvPr>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01;p58">
              <a:extLst>
                <a:ext uri="{FF2B5EF4-FFF2-40B4-BE49-F238E27FC236}">
                  <a16:creationId xmlns:a16="http://schemas.microsoft.com/office/drawing/2014/main" id="{F5161625-31E1-4582-531F-57429CB08A6A}"/>
                </a:ext>
              </a:extLst>
            </p:cNvPr>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2;p58">
              <a:extLst>
                <a:ext uri="{FF2B5EF4-FFF2-40B4-BE49-F238E27FC236}">
                  <a16:creationId xmlns:a16="http://schemas.microsoft.com/office/drawing/2014/main" id="{556BE122-39E8-036B-AE64-3C676923A7E5}"/>
                </a:ext>
              </a:extLst>
            </p:cNvPr>
            <p:cNvSpPr/>
            <p:nvPr/>
          </p:nvSpPr>
          <p:spPr>
            <a:xfrm>
              <a:off x="3725525" y="2844950"/>
              <a:ext cx="35050" cy="11700"/>
            </a:xfrm>
            <a:custGeom>
              <a:avLst/>
              <a:gdLst/>
              <a:ahLst/>
              <a:cxnLst/>
              <a:rect l="l" t="t" r="r" b="b"/>
              <a:pathLst>
                <a:path w="1402" h="468" extrusionOk="0">
                  <a:moveTo>
                    <a:pt x="801" y="0"/>
                  </a:moveTo>
                  <a:lnTo>
                    <a:pt x="0" y="467"/>
                  </a:lnTo>
                  <a:lnTo>
                    <a:pt x="801" y="101"/>
                  </a:lnTo>
                  <a:lnTo>
                    <a:pt x="1401" y="334"/>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03;p58">
              <a:extLst>
                <a:ext uri="{FF2B5EF4-FFF2-40B4-BE49-F238E27FC236}">
                  <a16:creationId xmlns:a16="http://schemas.microsoft.com/office/drawing/2014/main" id="{4BFD2261-DEAB-06C5-3082-D8B37BF600D7}"/>
                </a:ext>
              </a:extLst>
            </p:cNvPr>
            <p:cNvSpPr/>
            <p:nvPr/>
          </p:nvSpPr>
          <p:spPr>
            <a:xfrm>
              <a:off x="3770550" y="2849950"/>
              <a:ext cx="44225" cy="20875"/>
            </a:xfrm>
            <a:custGeom>
              <a:avLst/>
              <a:gdLst/>
              <a:ahLst/>
              <a:cxnLst/>
              <a:rect l="l" t="t" r="r" b="b"/>
              <a:pathLst>
                <a:path w="1769" h="835" extrusionOk="0">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04;p58">
              <a:extLst>
                <a:ext uri="{FF2B5EF4-FFF2-40B4-BE49-F238E27FC236}">
                  <a16:creationId xmlns:a16="http://schemas.microsoft.com/office/drawing/2014/main" id="{F98750B8-D132-B5E3-ED34-F4D1752DCE08}"/>
                </a:ext>
              </a:extLst>
            </p:cNvPr>
            <p:cNvSpPr/>
            <p:nvPr/>
          </p:nvSpPr>
          <p:spPr>
            <a:xfrm>
              <a:off x="3787225" y="2907500"/>
              <a:ext cx="28375" cy="23375"/>
            </a:xfrm>
            <a:custGeom>
              <a:avLst/>
              <a:gdLst/>
              <a:ahLst/>
              <a:cxnLst/>
              <a:rect l="l" t="t" r="r" b="b"/>
              <a:pathLst>
                <a:path w="1135" h="935" extrusionOk="0">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05;p58">
              <a:extLst>
                <a:ext uri="{FF2B5EF4-FFF2-40B4-BE49-F238E27FC236}">
                  <a16:creationId xmlns:a16="http://schemas.microsoft.com/office/drawing/2014/main" id="{7BB4849F-6CF5-22F5-080B-8E7F6E627847}"/>
                </a:ext>
              </a:extLst>
            </p:cNvPr>
            <p:cNvSpPr/>
            <p:nvPr/>
          </p:nvSpPr>
          <p:spPr>
            <a:xfrm>
              <a:off x="3844775" y="2920825"/>
              <a:ext cx="35050" cy="11700"/>
            </a:xfrm>
            <a:custGeom>
              <a:avLst/>
              <a:gdLst/>
              <a:ahLst/>
              <a:cxnLst/>
              <a:rect l="l" t="t" r="r" b="b"/>
              <a:pathLst>
                <a:path w="1402" h="468" extrusionOk="0">
                  <a:moveTo>
                    <a:pt x="1401" y="1"/>
                  </a:moveTo>
                  <a:lnTo>
                    <a:pt x="601" y="368"/>
                  </a:lnTo>
                  <a:lnTo>
                    <a:pt x="0" y="1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06;p58">
              <a:extLst>
                <a:ext uri="{FF2B5EF4-FFF2-40B4-BE49-F238E27FC236}">
                  <a16:creationId xmlns:a16="http://schemas.microsoft.com/office/drawing/2014/main" id="{922B744C-A904-15B2-0EE1-38F66894788C}"/>
                </a:ext>
              </a:extLst>
            </p:cNvPr>
            <p:cNvSpPr/>
            <p:nvPr/>
          </p:nvSpPr>
          <p:spPr>
            <a:xfrm>
              <a:off x="3611925" y="2788200"/>
              <a:ext cx="191175" cy="106800"/>
            </a:xfrm>
            <a:custGeom>
              <a:avLst/>
              <a:gdLst/>
              <a:ahLst/>
              <a:cxnLst/>
              <a:rect l="l" t="t" r="r" b="b"/>
              <a:pathLst>
                <a:path w="7647" h="4272" extrusionOk="0">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07;p58">
              <a:extLst>
                <a:ext uri="{FF2B5EF4-FFF2-40B4-BE49-F238E27FC236}">
                  <a16:creationId xmlns:a16="http://schemas.microsoft.com/office/drawing/2014/main" id="{8C45837D-3D50-AB2D-2835-35785F3939CF}"/>
                </a:ext>
              </a:extLst>
            </p:cNvPr>
            <p:cNvSpPr/>
            <p:nvPr/>
          </p:nvSpPr>
          <p:spPr>
            <a:xfrm>
              <a:off x="3787225" y="2881650"/>
              <a:ext cx="221825" cy="129000"/>
            </a:xfrm>
            <a:custGeom>
              <a:avLst/>
              <a:gdLst/>
              <a:ahLst/>
              <a:cxnLst/>
              <a:rect l="l" t="t" r="r" b="b"/>
              <a:pathLst>
                <a:path w="8873" h="5160" extrusionOk="0">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08;p58">
              <a:extLst>
                <a:ext uri="{FF2B5EF4-FFF2-40B4-BE49-F238E27FC236}">
                  <a16:creationId xmlns:a16="http://schemas.microsoft.com/office/drawing/2014/main" id="{D33034B0-987D-7B4D-C611-F3F58CD950F5}"/>
                </a:ext>
              </a:extLst>
            </p:cNvPr>
            <p:cNvSpPr/>
            <p:nvPr/>
          </p:nvSpPr>
          <p:spPr>
            <a:xfrm>
              <a:off x="3590425" y="2760300"/>
              <a:ext cx="398625" cy="231025"/>
            </a:xfrm>
            <a:custGeom>
              <a:avLst/>
              <a:gdLst/>
              <a:ahLst/>
              <a:cxnLst/>
              <a:rect l="l" t="t" r="r" b="b"/>
              <a:pathLst>
                <a:path w="15945" h="9241" extrusionOk="0">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09;p58">
              <a:extLst>
                <a:ext uri="{FF2B5EF4-FFF2-40B4-BE49-F238E27FC236}">
                  <a16:creationId xmlns:a16="http://schemas.microsoft.com/office/drawing/2014/main" id="{FB4CED47-9157-6E94-54C6-777CF79360C9}"/>
                </a:ext>
              </a:extLst>
            </p:cNvPr>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10;p58">
              <a:extLst>
                <a:ext uri="{FF2B5EF4-FFF2-40B4-BE49-F238E27FC236}">
                  <a16:creationId xmlns:a16="http://schemas.microsoft.com/office/drawing/2014/main" id="{55382AE5-E702-21A1-3DBA-5D2DF801FDE1}"/>
                </a:ext>
              </a:extLst>
            </p:cNvPr>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11;p58">
              <a:extLst>
                <a:ext uri="{FF2B5EF4-FFF2-40B4-BE49-F238E27FC236}">
                  <a16:creationId xmlns:a16="http://schemas.microsoft.com/office/drawing/2014/main" id="{DAEF2B3C-5FBE-DE1A-7CEA-3861E838C104}"/>
                </a:ext>
              </a:extLst>
            </p:cNvPr>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12;p58">
              <a:extLst>
                <a:ext uri="{FF2B5EF4-FFF2-40B4-BE49-F238E27FC236}">
                  <a16:creationId xmlns:a16="http://schemas.microsoft.com/office/drawing/2014/main" id="{BAB39227-4958-E303-65F3-CEDF4996E46C}"/>
                </a:ext>
              </a:extLst>
            </p:cNvPr>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13;p58">
              <a:extLst>
                <a:ext uri="{FF2B5EF4-FFF2-40B4-BE49-F238E27FC236}">
                  <a16:creationId xmlns:a16="http://schemas.microsoft.com/office/drawing/2014/main" id="{F1313AD6-5356-9F2F-148E-7CEC95D7B300}"/>
                </a:ext>
              </a:extLst>
            </p:cNvPr>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14;p58">
              <a:extLst>
                <a:ext uri="{FF2B5EF4-FFF2-40B4-BE49-F238E27FC236}">
                  <a16:creationId xmlns:a16="http://schemas.microsoft.com/office/drawing/2014/main" id="{64D2504C-1A76-C80C-CE4E-9006CC754531}"/>
                </a:ext>
              </a:extLst>
            </p:cNvPr>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15;p58">
              <a:extLst>
                <a:ext uri="{FF2B5EF4-FFF2-40B4-BE49-F238E27FC236}">
                  <a16:creationId xmlns:a16="http://schemas.microsoft.com/office/drawing/2014/main" id="{438B4B93-96EB-9B17-7F27-CBB5FF6203B7}"/>
                </a:ext>
              </a:extLst>
            </p:cNvPr>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16;p58">
              <a:extLst>
                <a:ext uri="{FF2B5EF4-FFF2-40B4-BE49-F238E27FC236}">
                  <a16:creationId xmlns:a16="http://schemas.microsoft.com/office/drawing/2014/main" id="{45D738D1-E28F-759B-00CD-872853C3ACBA}"/>
                </a:ext>
              </a:extLst>
            </p:cNvPr>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17;p58">
              <a:extLst>
                <a:ext uri="{FF2B5EF4-FFF2-40B4-BE49-F238E27FC236}">
                  <a16:creationId xmlns:a16="http://schemas.microsoft.com/office/drawing/2014/main" id="{34430BFD-0415-ADBC-EFE0-88C9E9A104EB}"/>
                </a:ext>
              </a:extLst>
            </p:cNvPr>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18;p58">
              <a:extLst>
                <a:ext uri="{FF2B5EF4-FFF2-40B4-BE49-F238E27FC236}">
                  <a16:creationId xmlns:a16="http://schemas.microsoft.com/office/drawing/2014/main" id="{98001A3D-8FE8-E6D2-BBC6-39F47542BC36}"/>
                </a:ext>
              </a:extLst>
            </p:cNvPr>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19;p58">
              <a:extLst>
                <a:ext uri="{FF2B5EF4-FFF2-40B4-BE49-F238E27FC236}">
                  <a16:creationId xmlns:a16="http://schemas.microsoft.com/office/drawing/2014/main" id="{25E79946-7CF9-5073-2733-57759884B1A2}"/>
                </a:ext>
              </a:extLst>
            </p:cNvPr>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20;p58">
              <a:extLst>
                <a:ext uri="{FF2B5EF4-FFF2-40B4-BE49-F238E27FC236}">
                  <a16:creationId xmlns:a16="http://schemas.microsoft.com/office/drawing/2014/main" id="{328883AA-E239-F5E4-9CC6-80B1657C9BB5}"/>
                </a:ext>
              </a:extLst>
            </p:cNvPr>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21;p58">
              <a:extLst>
                <a:ext uri="{FF2B5EF4-FFF2-40B4-BE49-F238E27FC236}">
                  <a16:creationId xmlns:a16="http://schemas.microsoft.com/office/drawing/2014/main" id="{DDE8D019-DEA1-4F17-C5B1-F1E88A6B83AA}"/>
                </a:ext>
              </a:extLst>
            </p:cNvPr>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22;p58">
              <a:extLst>
                <a:ext uri="{FF2B5EF4-FFF2-40B4-BE49-F238E27FC236}">
                  <a16:creationId xmlns:a16="http://schemas.microsoft.com/office/drawing/2014/main" id="{09E498D7-1998-AEDB-CFEF-7ED825C053CD}"/>
                </a:ext>
              </a:extLst>
            </p:cNvPr>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23;p58">
              <a:extLst>
                <a:ext uri="{FF2B5EF4-FFF2-40B4-BE49-F238E27FC236}">
                  <a16:creationId xmlns:a16="http://schemas.microsoft.com/office/drawing/2014/main" id="{28B6C9CE-A172-F507-5771-4A79AD9DB29F}"/>
                </a:ext>
              </a:extLst>
            </p:cNvPr>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24;p58">
              <a:extLst>
                <a:ext uri="{FF2B5EF4-FFF2-40B4-BE49-F238E27FC236}">
                  <a16:creationId xmlns:a16="http://schemas.microsoft.com/office/drawing/2014/main" id="{7F2FA5BD-3EF4-4557-C0BA-F8A097959145}"/>
                </a:ext>
              </a:extLst>
            </p:cNvPr>
            <p:cNvSpPr/>
            <p:nvPr/>
          </p:nvSpPr>
          <p:spPr>
            <a:xfrm>
              <a:off x="3712175" y="2799925"/>
              <a:ext cx="154300" cy="91750"/>
            </a:xfrm>
            <a:custGeom>
              <a:avLst/>
              <a:gdLst/>
              <a:ahLst/>
              <a:cxnLst/>
              <a:rect l="l" t="t" r="r" b="b"/>
              <a:pathLst>
                <a:path w="6172" h="3670" extrusionOk="0">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25;p58">
              <a:extLst>
                <a:ext uri="{FF2B5EF4-FFF2-40B4-BE49-F238E27FC236}">
                  <a16:creationId xmlns:a16="http://schemas.microsoft.com/office/drawing/2014/main" id="{89B73404-8D0F-4311-6172-44BCB34AC623}"/>
                </a:ext>
              </a:extLst>
            </p:cNvPr>
            <p:cNvSpPr/>
            <p:nvPr/>
          </p:nvSpPr>
          <p:spPr>
            <a:xfrm>
              <a:off x="3715500" y="2819100"/>
              <a:ext cx="150975" cy="72575"/>
            </a:xfrm>
            <a:custGeom>
              <a:avLst/>
              <a:gdLst/>
              <a:ahLst/>
              <a:cxnLst/>
              <a:rect l="l" t="t" r="r" b="b"/>
              <a:pathLst>
                <a:path w="6039" h="2903" extrusionOk="0">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26;p58">
              <a:extLst>
                <a:ext uri="{FF2B5EF4-FFF2-40B4-BE49-F238E27FC236}">
                  <a16:creationId xmlns:a16="http://schemas.microsoft.com/office/drawing/2014/main" id="{8E140D96-2F9E-07B0-828D-80060FB0E0C8}"/>
                </a:ext>
              </a:extLst>
            </p:cNvPr>
            <p:cNvSpPr/>
            <p:nvPr/>
          </p:nvSpPr>
          <p:spPr>
            <a:xfrm>
              <a:off x="3712175" y="2799925"/>
              <a:ext cx="15025" cy="18375"/>
            </a:xfrm>
            <a:custGeom>
              <a:avLst/>
              <a:gdLst/>
              <a:ahLst/>
              <a:cxnLst/>
              <a:rect l="l" t="t" r="r" b="b"/>
              <a:pathLst>
                <a:path w="601" h="735" extrusionOk="0">
                  <a:moveTo>
                    <a:pt x="0" y="0"/>
                  </a:moveTo>
                  <a:lnTo>
                    <a:pt x="0" y="634"/>
                  </a:lnTo>
                  <a:lnTo>
                    <a:pt x="201" y="734"/>
                  </a:lnTo>
                  <a:cubicBezTo>
                    <a:pt x="301" y="567"/>
                    <a:pt x="434" y="434"/>
                    <a:pt x="601"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27;p58">
              <a:extLst>
                <a:ext uri="{FF2B5EF4-FFF2-40B4-BE49-F238E27FC236}">
                  <a16:creationId xmlns:a16="http://schemas.microsoft.com/office/drawing/2014/main" id="{8CF25946-094D-B135-3751-72B4247FF5BB}"/>
                </a:ext>
              </a:extLst>
            </p:cNvPr>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28;p58">
              <a:extLst>
                <a:ext uri="{FF2B5EF4-FFF2-40B4-BE49-F238E27FC236}">
                  <a16:creationId xmlns:a16="http://schemas.microsoft.com/office/drawing/2014/main" id="{AE82960D-4E3D-E97B-FB11-89E627AEF4F2}"/>
                </a:ext>
              </a:extLst>
            </p:cNvPr>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29;p58">
              <a:extLst>
                <a:ext uri="{FF2B5EF4-FFF2-40B4-BE49-F238E27FC236}">
                  <a16:creationId xmlns:a16="http://schemas.microsoft.com/office/drawing/2014/main" id="{879BE067-E8C1-71CB-E41C-3DBE78E195DE}"/>
                </a:ext>
              </a:extLst>
            </p:cNvPr>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30;p58">
              <a:extLst>
                <a:ext uri="{FF2B5EF4-FFF2-40B4-BE49-F238E27FC236}">
                  <a16:creationId xmlns:a16="http://schemas.microsoft.com/office/drawing/2014/main" id="{11F4E4EB-3D91-DA45-25B3-A84975D8F08B}"/>
                </a:ext>
              </a:extLst>
            </p:cNvPr>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31;p58">
              <a:extLst>
                <a:ext uri="{FF2B5EF4-FFF2-40B4-BE49-F238E27FC236}">
                  <a16:creationId xmlns:a16="http://schemas.microsoft.com/office/drawing/2014/main" id="{75CB2984-A9EE-48CC-D07F-145A87BD6D51}"/>
                </a:ext>
              </a:extLst>
            </p:cNvPr>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32;p58">
              <a:extLst>
                <a:ext uri="{FF2B5EF4-FFF2-40B4-BE49-F238E27FC236}">
                  <a16:creationId xmlns:a16="http://schemas.microsoft.com/office/drawing/2014/main" id="{E4F8AD5E-04D9-7BC3-9106-EECDACE0D294}"/>
                </a:ext>
              </a:extLst>
            </p:cNvPr>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33;p58">
              <a:extLst>
                <a:ext uri="{FF2B5EF4-FFF2-40B4-BE49-F238E27FC236}">
                  <a16:creationId xmlns:a16="http://schemas.microsoft.com/office/drawing/2014/main" id="{AEB8863E-8B91-EAA0-B685-BE82B24636F9}"/>
                </a:ext>
              </a:extLst>
            </p:cNvPr>
            <p:cNvSpPr/>
            <p:nvPr/>
          </p:nvSpPr>
          <p:spPr>
            <a:xfrm>
              <a:off x="3712175" y="2788250"/>
              <a:ext cx="35050" cy="11700"/>
            </a:xfrm>
            <a:custGeom>
              <a:avLst/>
              <a:gdLst/>
              <a:ahLst/>
              <a:cxnLst/>
              <a:rect l="l" t="t" r="r" b="b"/>
              <a:pathLst>
                <a:path w="1402" h="468" extrusionOk="0">
                  <a:moveTo>
                    <a:pt x="801" y="0"/>
                  </a:moveTo>
                  <a:lnTo>
                    <a:pt x="0" y="467"/>
                  </a:lnTo>
                  <a:lnTo>
                    <a:pt x="801" y="100"/>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34;p58">
              <a:extLst>
                <a:ext uri="{FF2B5EF4-FFF2-40B4-BE49-F238E27FC236}">
                  <a16:creationId xmlns:a16="http://schemas.microsoft.com/office/drawing/2014/main" id="{5247D65A-C21E-CDDD-3969-9024C28A4669}"/>
                </a:ext>
              </a:extLst>
            </p:cNvPr>
            <p:cNvSpPr/>
            <p:nvPr/>
          </p:nvSpPr>
          <p:spPr>
            <a:xfrm>
              <a:off x="3757200" y="2794075"/>
              <a:ext cx="44225" cy="20875"/>
            </a:xfrm>
            <a:custGeom>
              <a:avLst/>
              <a:gdLst/>
              <a:ahLst/>
              <a:cxnLst/>
              <a:rect l="l" t="t" r="r" b="b"/>
              <a:pathLst>
                <a:path w="1769" h="835" extrusionOk="0">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35;p58">
              <a:extLst>
                <a:ext uri="{FF2B5EF4-FFF2-40B4-BE49-F238E27FC236}">
                  <a16:creationId xmlns:a16="http://schemas.microsoft.com/office/drawing/2014/main" id="{A9268A4D-2574-D89A-852D-44FCD9418C6E}"/>
                </a:ext>
              </a:extLst>
            </p:cNvPr>
            <p:cNvSpPr/>
            <p:nvPr/>
          </p:nvSpPr>
          <p:spPr>
            <a:xfrm>
              <a:off x="3773875" y="2850775"/>
              <a:ext cx="29225" cy="23375"/>
            </a:xfrm>
            <a:custGeom>
              <a:avLst/>
              <a:gdLst/>
              <a:ahLst/>
              <a:cxnLst/>
              <a:rect l="l" t="t" r="r" b="b"/>
              <a:pathLst>
                <a:path w="1169" h="935" extrusionOk="0">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36;p58">
              <a:extLst>
                <a:ext uri="{FF2B5EF4-FFF2-40B4-BE49-F238E27FC236}">
                  <a16:creationId xmlns:a16="http://schemas.microsoft.com/office/drawing/2014/main" id="{C5E5AA40-D619-24D7-49D8-D811C6754B6E}"/>
                </a:ext>
              </a:extLst>
            </p:cNvPr>
            <p:cNvSpPr/>
            <p:nvPr/>
          </p:nvSpPr>
          <p:spPr>
            <a:xfrm>
              <a:off x="3831425" y="2864125"/>
              <a:ext cx="35050" cy="11700"/>
            </a:xfrm>
            <a:custGeom>
              <a:avLst/>
              <a:gdLst/>
              <a:ahLst/>
              <a:cxnLst/>
              <a:rect l="l" t="t" r="r" b="b"/>
              <a:pathLst>
                <a:path w="1402" h="468" extrusionOk="0">
                  <a:moveTo>
                    <a:pt x="1401" y="1"/>
                  </a:moveTo>
                  <a:lnTo>
                    <a:pt x="601" y="4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637;p58">
              <a:extLst>
                <a:ext uri="{FF2B5EF4-FFF2-40B4-BE49-F238E27FC236}">
                  <a16:creationId xmlns:a16="http://schemas.microsoft.com/office/drawing/2014/main" id="{09F82A1C-6D35-07A1-A5FD-54A26905900D}"/>
                </a:ext>
              </a:extLst>
            </p:cNvPr>
            <p:cNvSpPr/>
            <p:nvPr/>
          </p:nvSpPr>
          <p:spPr>
            <a:xfrm>
              <a:off x="3598750" y="2731500"/>
              <a:ext cx="191000" cy="106800"/>
            </a:xfrm>
            <a:custGeom>
              <a:avLst/>
              <a:gdLst/>
              <a:ahLst/>
              <a:cxnLst/>
              <a:rect l="l" t="t" r="r" b="b"/>
              <a:pathLst>
                <a:path w="7640" h="4272" extrusionOk="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38;p58">
              <a:extLst>
                <a:ext uri="{FF2B5EF4-FFF2-40B4-BE49-F238E27FC236}">
                  <a16:creationId xmlns:a16="http://schemas.microsoft.com/office/drawing/2014/main" id="{21C092C1-268A-A972-AB44-BD21BDC729E4}"/>
                </a:ext>
              </a:extLst>
            </p:cNvPr>
            <p:cNvSpPr/>
            <p:nvPr/>
          </p:nvSpPr>
          <p:spPr>
            <a:xfrm>
              <a:off x="3773875" y="2825775"/>
              <a:ext cx="221850" cy="128175"/>
            </a:xfrm>
            <a:custGeom>
              <a:avLst/>
              <a:gdLst/>
              <a:ahLst/>
              <a:cxnLst/>
              <a:rect l="l" t="t" r="r" b="b"/>
              <a:pathLst>
                <a:path w="8874" h="5127" extrusionOk="0">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39;p58">
              <a:extLst>
                <a:ext uri="{FF2B5EF4-FFF2-40B4-BE49-F238E27FC236}">
                  <a16:creationId xmlns:a16="http://schemas.microsoft.com/office/drawing/2014/main" id="{302BC520-F3C1-E0DA-178B-0E59C01AE05A}"/>
                </a:ext>
              </a:extLst>
            </p:cNvPr>
            <p:cNvSpPr/>
            <p:nvPr/>
          </p:nvSpPr>
          <p:spPr>
            <a:xfrm>
              <a:off x="3618775" y="2703600"/>
              <a:ext cx="398650" cy="230175"/>
            </a:xfrm>
            <a:custGeom>
              <a:avLst/>
              <a:gdLst/>
              <a:ahLst/>
              <a:cxnLst/>
              <a:rect l="l" t="t" r="r" b="b"/>
              <a:pathLst>
                <a:path w="15946" h="9207" extrusionOk="0">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40;p58">
              <a:extLst>
                <a:ext uri="{FF2B5EF4-FFF2-40B4-BE49-F238E27FC236}">
                  <a16:creationId xmlns:a16="http://schemas.microsoft.com/office/drawing/2014/main" id="{4E6D5735-5363-82B1-F876-B8A6C46683C0}"/>
                </a:ext>
              </a:extLst>
            </p:cNvPr>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41;p58">
              <a:extLst>
                <a:ext uri="{FF2B5EF4-FFF2-40B4-BE49-F238E27FC236}">
                  <a16:creationId xmlns:a16="http://schemas.microsoft.com/office/drawing/2014/main" id="{43E77DBD-1E8F-5223-269F-DA9E947DAF4B}"/>
                </a:ext>
              </a:extLst>
            </p:cNvPr>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42;p58">
              <a:extLst>
                <a:ext uri="{FF2B5EF4-FFF2-40B4-BE49-F238E27FC236}">
                  <a16:creationId xmlns:a16="http://schemas.microsoft.com/office/drawing/2014/main" id="{A3C774CD-68AF-7561-E2EC-D90EF8523DCE}"/>
                </a:ext>
              </a:extLst>
            </p:cNvPr>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43;p58">
              <a:extLst>
                <a:ext uri="{FF2B5EF4-FFF2-40B4-BE49-F238E27FC236}">
                  <a16:creationId xmlns:a16="http://schemas.microsoft.com/office/drawing/2014/main" id="{229FAF4F-AF9A-84AB-EA5D-408FA27D79C1}"/>
                </a:ext>
              </a:extLst>
            </p:cNvPr>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44;p58">
              <a:extLst>
                <a:ext uri="{FF2B5EF4-FFF2-40B4-BE49-F238E27FC236}">
                  <a16:creationId xmlns:a16="http://schemas.microsoft.com/office/drawing/2014/main" id="{91B69B55-92A4-8860-3E6B-5A3FCCE0E748}"/>
                </a:ext>
              </a:extLst>
            </p:cNvPr>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45;p58">
              <a:extLst>
                <a:ext uri="{FF2B5EF4-FFF2-40B4-BE49-F238E27FC236}">
                  <a16:creationId xmlns:a16="http://schemas.microsoft.com/office/drawing/2014/main" id="{1B9C8D42-0610-41DB-F18B-4C7B69A2F53F}"/>
                </a:ext>
              </a:extLst>
            </p:cNvPr>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46;p58">
              <a:extLst>
                <a:ext uri="{FF2B5EF4-FFF2-40B4-BE49-F238E27FC236}">
                  <a16:creationId xmlns:a16="http://schemas.microsoft.com/office/drawing/2014/main" id="{FEF7FAA6-74A6-FA2C-C072-486877178B5D}"/>
                </a:ext>
              </a:extLst>
            </p:cNvPr>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47;p58">
              <a:extLst>
                <a:ext uri="{FF2B5EF4-FFF2-40B4-BE49-F238E27FC236}">
                  <a16:creationId xmlns:a16="http://schemas.microsoft.com/office/drawing/2014/main" id="{8A296A84-F703-AE83-68BA-98742185BB56}"/>
                </a:ext>
              </a:extLst>
            </p:cNvPr>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8;p58">
              <a:extLst>
                <a:ext uri="{FF2B5EF4-FFF2-40B4-BE49-F238E27FC236}">
                  <a16:creationId xmlns:a16="http://schemas.microsoft.com/office/drawing/2014/main" id="{AF69F024-A92C-B36E-BDA2-23F613A9EBB8}"/>
                </a:ext>
              </a:extLst>
            </p:cNvPr>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49;p58">
              <a:extLst>
                <a:ext uri="{FF2B5EF4-FFF2-40B4-BE49-F238E27FC236}">
                  <a16:creationId xmlns:a16="http://schemas.microsoft.com/office/drawing/2014/main" id="{7C9DFC40-E82B-C133-324A-4FD6B70F526E}"/>
                </a:ext>
              </a:extLst>
            </p:cNvPr>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50;p58">
              <a:extLst>
                <a:ext uri="{FF2B5EF4-FFF2-40B4-BE49-F238E27FC236}">
                  <a16:creationId xmlns:a16="http://schemas.microsoft.com/office/drawing/2014/main" id="{B1BCFC82-90DA-DAE0-68FD-1297784293C8}"/>
                </a:ext>
              </a:extLst>
            </p:cNvPr>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51;p58">
              <a:extLst>
                <a:ext uri="{FF2B5EF4-FFF2-40B4-BE49-F238E27FC236}">
                  <a16:creationId xmlns:a16="http://schemas.microsoft.com/office/drawing/2014/main" id="{03CCE02D-458E-0168-236C-EA03398561A0}"/>
                </a:ext>
              </a:extLst>
            </p:cNvPr>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52;p58">
              <a:extLst>
                <a:ext uri="{FF2B5EF4-FFF2-40B4-BE49-F238E27FC236}">
                  <a16:creationId xmlns:a16="http://schemas.microsoft.com/office/drawing/2014/main" id="{7730832F-E7E3-5DAD-D8C5-F59066F4DF3A}"/>
                </a:ext>
              </a:extLst>
            </p:cNvPr>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53;p58">
              <a:extLst>
                <a:ext uri="{FF2B5EF4-FFF2-40B4-BE49-F238E27FC236}">
                  <a16:creationId xmlns:a16="http://schemas.microsoft.com/office/drawing/2014/main" id="{301CC994-6159-E879-7661-1B873C907DC0}"/>
                </a:ext>
              </a:extLst>
            </p:cNvPr>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54;p58">
              <a:extLst>
                <a:ext uri="{FF2B5EF4-FFF2-40B4-BE49-F238E27FC236}">
                  <a16:creationId xmlns:a16="http://schemas.microsoft.com/office/drawing/2014/main" id="{8E42AA06-53C5-7FE4-4A27-81B5D5388069}"/>
                </a:ext>
              </a:extLst>
            </p:cNvPr>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55;p58">
              <a:extLst>
                <a:ext uri="{FF2B5EF4-FFF2-40B4-BE49-F238E27FC236}">
                  <a16:creationId xmlns:a16="http://schemas.microsoft.com/office/drawing/2014/main" id="{214161A7-A0DE-CB0D-439F-BC033F98AC33}"/>
                </a:ext>
              </a:extLst>
            </p:cNvPr>
            <p:cNvSpPr/>
            <p:nvPr/>
          </p:nvSpPr>
          <p:spPr>
            <a:xfrm>
              <a:off x="3740525" y="2742375"/>
              <a:ext cx="155125" cy="91750"/>
            </a:xfrm>
            <a:custGeom>
              <a:avLst/>
              <a:gdLst/>
              <a:ahLst/>
              <a:cxnLst/>
              <a:rect l="l" t="t" r="r" b="b"/>
              <a:pathLst>
                <a:path w="6205" h="3670" extrusionOk="0">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56;p58">
              <a:extLst>
                <a:ext uri="{FF2B5EF4-FFF2-40B4-BE49-F238E27FC236}">
                  <a16:creationId xmlns:a16="http://schemas.microsoft.com/office/drawing/2014/main" id="{77C08628-CF92-FCDB-D851-11D4D3F03667}"/>
                </a:ext>
              </a:extLst>
            </p:cNvPr>
            <p:cNvSpPr/>
            <p:nvPr/>
          </p:nvSpPr>
          <p:spPr>
            <a:xfrm>
              <a:off x="3743850" y="2768225"/>
              <a:ext cx="150975" cy="65900"/>
            </a:xfrm>
            <a:custGeom>
              <a:avLst/>
              <a:gdLst/>
              <a:ahLst/>
              <a:cxnLst/>
              <a:rect l="l" t="t" r="r" b="b"/>
              <a:pathLst>
                <a:path w="6039" h="2636" extrusionOk="0">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57;p58">
              <a:extLst>
                <a:ext uri="{FF2B5EF4-FFF2-40B4-BE49-F238E27FC236}">
                  <a16:creationId xmlns:a16="http://schemas.microsoft.com/office/drawing/2014/main" id="{DFEBFA1D-74EE-7E8C-DC6D-E2A2DF014C55}"/>
                </a:ext>
              </a:extLst>
            </p:cNvPr>
            <p:cNvSpPr/>
            <p:nvPr/>
          </p:nvSpPr>
          <p:spPr>
            <a:xfrm>
              <a:off x="3740525" y="2742375"/>
              <a:ext cx="15025" cy="19200"/>
            </a:xfrm>
            <a:custGeom>
              <a:avLst/>
              <a:gdLst/>
              <a:ahLst/>
              <a:cxnLst/>
              <a:rect l="l" t="t" r="r" b="b"/>
              <a:pathLst>
                <a:path w="601" h="768" extrusionOk="0">
                  <a:moveTo>
                    <a:pt x="1" y="1"/>
                  </a:moveTo>
                  <a:lnTo>
                    <a:pt x="1" y="634"/>
                  </a:lnTo>
                  <a:lnTo>
                    <a:pt x="234" y="768"/>
                  </a:lnTo>
                  <a:cubicBezTo>
                    <a:pt x="301" y="601"/>
                    <a:pt x="434" y="468"/>
                    <a:pt x="601" y="334"/>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58;p58">
              <a:extLst>
                <a:ext uri="{FF2B5EF4-FFF2-40B4-BE49-F238E27FC236}">
                  <a16:creationId xmlns:a16="http://schemas.microsoft.com/office/drawing/2014/main" id="{D019B325-C4B9-EFEF-E16F-5AA345E40396}"/>
                </a:ext>
              </a:extLst>
            </p:cNvPr>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59;p58">
              <a:extLst>
                <a:ext uri="{FF2B5EF4-FFF2-40B4-BE49-F238E27FC236}">
                  <a16:creationId xmlns:a16="http://schemas.microsoft.com/office/drawing/2014/main" id="{A3E20E3F-34F4-07E6-1C13-D3869BE1F114}"/>
                </a:ext>
              </a:extLst>
            </p:cNvPr>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60;p58">
              <a:extLst>
                <a:ext uri="{FF2B5EF4-FFF2-40B4-BE49-F238E27FC236}">
                  <a16:creationId xmlns:a16="http://schemas.microsoft.com/office/drawing/2014/main" id="{45A46159-BF6F-592B-A0D1-FB066B8A9690}"/>
                </a:ext>
              </a:extLst>
            </p:cNvPr>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61;p58">
              <a:extLst>
                <a:ext uri="{FF2B5EF4-FFF2-40B4-BE49-F238E27FC236}">
                  <a16:creationId xmlns:a16="http://schemas.microsoft.com/office/drawing/2014/main" id="{3552E1B5-51A2-3F5E-8621-7E18C9266045}"/>
                </a:ext>
              </a:extLst>
            </p:cNvPr>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62;p58">
              <a:extLst>
                <a:ext uri="{FF2B5EF4-FFF2-40B4-BE49-F238E27FC236}">
                  <a16:creationId xmlns:a16="http://schemas.microsoft.com/office/drawing/2014/main" id="{DD05A105-373A-B5D7-1271-E0A2D32E8754}"/>
                </a:ext>
              </a:extLst>
            </p:cNvPr>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63;p58">
              <a:extLst>
                <a:ext uri="{FF2B5EF4-FFF2-40B4-BE49-F238E27FC236}">
                  <a16:creationId xmlns:a16="http://schemas.microsoft.com/office/drawing/2014/main" id="{E4E8C1FC-DEA4-0F8A-8B8C-66D019645EE2}"/>
                </a:ext>
              </a:extLst>
            </p:cNvPr>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64;p58">
              <a:extLst>
                <a:ext uri="{FF2B5EF4-FFF2-40B4-BE49-F238E27FC236}">
                  <a16:creationId xmlns:a16="http://schemas.microsoft.com/office/drawing/2014/main" id="{C6D6ACCC-5AF9-E22E-345D-7066DA76ADA7}"/>
                </a:ext>
              </a:extLst>
            </p:cNvPr>
            <p:cNvSpPr/>
            <p:nvPr/>
          </p:nvSpPr>
          <p:spPr>
            <a:xfrm>
              <a:off x="3740525" y="2730700"/>
              <a:ext cx="35050" cy="12525"/>
            </a:xfrm>
            <a:custGeom>
              <a:avLst/>
              <a:gdLst/>
              <a:ahLst/>
              <a:cxnLst/>
              <a:rect l="l" t="t" r="r" b="b"/>
              <a:pathLst>
                <a:path w="1402" h="501" extrusionOk="0">
                  <a:moveTo>
                    <a:pt x="801" y="1"/>
                  </a:moveTo>
                  <a:lnTo>
                    <a:pt x="1" y="501"/>
                  </a:lnTo>
                  <a:lnTo>
                    <a:pt x="834" y="101"/>
                  </a:lnTo>
                  <a:lnTo>
                    <a:pt x="1402" y="367"/>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65;p58">
              <a:extLst>
                <a:ext uri="{FF2B5EF4-FFF2-40B4-BE49-F238E27FC236}">
                  <a16:creationId xmlns:a16="http://schemas.microsoft.com/office/drawing/2014/main" id="{D37C3876-D19A-352F-BA77-4C821E433526}"/>
                </a:ext>
              </a:extLst>
            </p:cNvPr>
            <p:cNvSpPr/>
            <p:nvPr/>
          </p:nvSpPr>
          <p:spPr>
            <a:xfrm>
              <a:off x="3786400" y="2736550"/>
              <a:ext cx="43375" cy="20850"/>
            </a:xfrm>
            <a:custGeom>
              <a:avLst/>
              <a:gdLst/>
              <a:ahLst/>
              <a:cxnLst/>
              <a:rect l="l" t="t" r="r" b="b"/>
              <a:pathLst>
                <a:path w="1735" h="834" extrusionOk="0">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66;p58">
              <a:extLst>
                <a:ext uri="{FF2B5EF4-FFF2-40B4-BE49-F238E27FC236}">
                  <a16:creationId xmlns:a16="http://schemas.microsoft.com/office/drawing/2014/main" id="{F148AB94-49A8-6B69-2543-1DF96E441FCC}"/>
                </a:ext>
              </a:extLst>
            </p:cNvPr>
            <p:cNvSpPr/>
            <p:nvPr/>
          </p:nvSpPr>
          <p:spPr>
            <a:xfrm>
              <a:off x="3802225" y="2794075"/>
              <a:ext cx="29225" cy="22900"/>
            </a:xfrm>
            <a:custGeom>
              <a:avLst/>
              <a:gdLst/>
              <a:ahLst/>
              <a:cxnLst/>
              <a:rect l="l" t="t" r="r" b="b"/>
              <a:pathLst>
                <a:path w="1169" h="916" extrusionOk="0">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67;p58">
              <a:extLst>
                <a:ext uri="{FF2B5EF4-FFF2-40B4-BE49-F238E27FC236}">
                  <a16:creationId xmlns:a16="http://schemas.microsoft.com/office/drawing/2014/main" id="{975D28E7-A32F-27E2-43C2-0095D4867656}"/>
                </a:ext>
              </a:extLst>
            </p:cNvPr>
            <p:cNvSpPr/>
            <p:nvPr/>
          </p:nvSpPr>
          <p:spPr>
            <a:xfrm>
              <a:off x="3860600" y="2806600"/>
              <a:ext cx="35050" cy="11700"/>
            </a:xfrm>
            <a:custGeom>
              <a:avLst/>
              <a:gdLst/>
              <a:ahLst/>
              <a:cxnLst/>
              <a:rect l="l" t="t" r="r" b="b"/>
              <a:pathLst>
                <a:path w="1402" h="468" extrusionOk="0">
                  <a:moveTo>
                    <a:pt x="1402" y="0"/>
                  </a:moveTo>
                  <a:lnTo>
                    <a:pt x="568" y="400"/>
                  </a:lnTo>
                  <a:lnTo>
                    <a:pt x="1" y="133"/>
                  </a:lnTo>
                  <a:lnTo>
                    <a:pt x="568" y="467"/>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68;p58">
              <a:extLst>
                <a:ext uri="{FF2B5EF4-FFF2-40B4-BE49-F238E27FC236}">
                  <a16:creationId xmlns:a16="http://schemas.microsoft.com/office/drawing/2014/main" id="{2852C2F3-18C3-F546-6A7E-B892B79DA815}"/>
                </a:ext>
              </a:extLst>
            </p:cNvPr>
            <p:cNvSpPr/>
            <p:nvPr/>
          </p:nvSpPr>
          <p:spPr>
            <a:xfrm>
              <a:off x="3627100" y="2674775"/>
              <a:ext cx="191000" cy="106000"/>
            </a:xfrm>
            <a:custGeom>
              <a:avLst/>
              <a:gdLst/>
              <a:ahLst/>
              <a:cxnLst/>
              <a:rect l="l" t="t" r="r" b="b"/>
              <a:pathLst>
                <a:path w="7640" h="4240" extrusionOk="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69;p58">
              <a:extLst>
                <a:ext uri="{FF2B5EF4-FFF2-40B4-BE49-F238E27FC236}">
                  <a16:creationId xmlns:a16="http://schemas.microsoft.com/office/drawing/2014/main" id="{92048810-5089-CD64-EBF2-6165A8246D86}"/>
                </a:ext>
              </a:extLst>
            </p:cNvPr>
            <p:cNvSpPr/>
            <p:nvPr/>
          </p:nvSpPr>
          <p:spPr>
            <a:xfrm>
              <a:off x="3802225" y="2769050"/>
              <a:ext cx="222675" cy="127150"/>
            </a:xfrm>
            <a:custGeom>
              <a:avLst/>
              <a:gdLst/>
              <a:ahLst/>
              <a:cxnLst/>
              <a:rect l="l" t="t" r="r" b="b"/>
              <a:pathLst>
                <a:path w="8907" h="5086" extrusionOk="0">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70;p58">
              <a:extLst>
                <a:ext uri="{FF2B5EF4-FFF2-40B4-BE49-F238E27FC236}">
                  <a16:creationId xmlns:a16="http://schemas.microsoft.com/office/drawing/2014/main" id="{B75DD5C5-0528-FEB9-B63B-93414D0FEB63}"/>
                </a:ext>
              </a:extLst>
            </p:cNvPr>
            <p:cNvSpPr/>
            <p:nvPr/>
          </p:nvSpPr>
          <p:spPr>
            <a:xfrm>
              <a:off x="3598750" y="2647725"/>
              <a:ext cx="399475" cy="230200"/>
            </a:xfrm>
            <a:custGeom>
              <a:avLst/>
              <a:gdLst/>
              <a:ahLst/>
              <a:cxnLst/>
              <a:rect l="l" t="t" r="r" b="b"/>
              <a:pathLst>
                <a:path w="15979" h="9208" extrusionOk="0">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71;p58">
              <a:extLst>
                <a:ext uri="{FF2B5EF4-FFF2-40B4-BE49-F238E27FC236}">
                  <a16:creationId xmlns:a16="http://schemas.microsoft.com/office/drawing/2014/main" id="{BDFCF6C4-07BC-4850-B57B-E1088F333CF7}"/>
                </a:ext>
              </a:extLst>
            </p:cNvPr>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72;p58">
              <a:extLst>
                <a:ext uri="{FF2B5EF4-FFF2-40B4-BE49-F238E27FC236}">
                  <a16:creationId xmlns:a16="http://schemas.microsoft.com/office/drawing/2014/main" id="{2BEA495D-52F0-E6F6-4E89-63B3659FB72C}"/>
                </a:ext>
              </a:extLst>
            </p:cNvPr>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73;p58">
              <a:extLst>
                <a:ext uri="{FF2B5EF4-FFF2-40B4-BE49-F238E27FC236}">
                  <a16:creationId xmlns:a16="http://schemas.microsoft.com/office/drawing/2014/main" id="{6449C89C-D8D4-B883-E2BC-546A8CF533A1}"/>
                </a:ext>
              </a:extLst>
            </p:cNvPr>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74;p58">
              <a:extLst>
                <a:ext uri="{FF2B5EF4-FFF2-40B4-BE49-F238E27FC236}">
                  <a16:creationId xmlns:a16="http://schemas.microsoft.com/office/drawing/2014/main" id="{1948DDC1-3894-80C1-BC70-A49092916B2A}"/>
                </a:ext>
              </a:extLst>
            </p:cNvPr>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75;p58">
              <a:extLst>
                <a:ext uri="{FF2B5EF4-FFF2-40B4-BE49-F238E27FC236}">
                  <a16:creationId xmlns:a16="http://schemas.microsoft.com/office/drawing/2014/main" id="{71F66F6E-B4C6-ABF9-5FCE-B64245939EDA}"/>
                </a:ext>
              </a:extLst>
            </p:cNvPr>
            <p:cNvSpPr/>
            <p:nvPr/>
          </p:nvSpPr>
          <p:spPr>
            <a:xfrm>
              <a:off x="3672975" y="2660650"/>
              <a:ext cx="251050" cy="129275"/>
            </a:xfrm>
            <a:custGeom>
              <a:avLst/>
              <a:gdLst/>
              <a:ahLst/>
              <a:cxnLst/>
              <a:rect l="l" t="t" r="r" b="b"/>
              <a:pathLst>
                <a:path w="10042" h="5171" extrusionOk="0">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76;p58">
              <a:extLst>
                <a:ext uri="{FF2B5EF4-FFF2-40B4-BE49-F238E27FC236}">
                  <a16:creationId xmlns:a16="http://schemas.microsoft.com/office/drawing/2014/main" id="{455AA522-E00E-AC8B-9F9F-996BB8A2714F}"/>
                </a:ext>
              </a:extLst>
            </p:cNvPr>
            <p:cNvSpPr/>
            <p:nvPr/>
          </p:nvSpPr>
          <p:spPr>
            <a:xfrm>
              <a:off x="3674650" y="2677950"/>
              <a:ext cx="248525" cy="111575"/>
            </a:xfrm>
            <a:custGeom>
              <a:avLst/>
              <a:gdLst/>
              <a:ahLst/>
              <a:cxnLst/>
              <a:rect l="l" t="t" r="r" b="b"/>
              <a:pathLst>
                <a:path w="9941" h="4463" extrusionOk="0">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77;p58">
              <a:extLst>
                <a:ext uri="{FF2B5EF4-FFF2-40B4-BE49-F238E27FC236}">
                  <a16:creationId xmlns:a16="http://schemas.microsoft.com/office/drawing/2014/main" id="{C8913D42-3D4E-4D06-5F16-5B5EE190F5DA}"/>
                </a:ext>
              </a:extLst>
            </p:cNvPr>
            <p:cNvSpPr/>
            <p:nvPr/>
          </p:nvSpPr>
          <p:spPr>
            <a:xfrm>
              <a:off x="3792225" y="2680675"/>
              <a:ext cx="18375" cy="37550"/>
            </a:xfrm>
            <a:custGeom>
              <a:avLst/>
              <a:gdLst/>
              <a:ahLst/>
              <a:cxnLst/>
              <a:rect l="l" t="t" r="r" b="b"/>
              <a:pathLst>
                <a:path w="735" h="1502" extrusionOk="0">
                  <a:moveTo>
                    <a:pt x="735" y="0"/>
                  </a:moveTo>
                  <a:lnTo>
                    <a:pt x="1" y="734"/>
                  </a:lnTo>
                  <a:lnTo>
                    <a:pt x="1" y="1501"/>
                  </a:lnTo>
                  <a:lnTo>
                    <a:pt x="468" y="1001"/>
                  </a:lnTo>
                  <a:lnTo>
                    <a:pt x="735" y="734"/>
                  </a:lnTo>
                  <a:lnTo>
                    <a:pt x="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8;p58">
              <a:extLst>
                <a:ext uri="{FF2B5EF4-FFF2-40B4-BE49-F238E27FC236}">
                  <a16:creationId xmlns:a16="http://schemas.microsoft.com/office/drawing/2014/main" id="{2D6EB9A6-C6DB-06B9-859B-1B5F54281744}"/>
                </a:ext>
              </a:extLst>
            </p:cNvPr>
            <p:cNvSpPr/>
            <p:nvPr/>
          </p:nvSpPr>
          <p:spPr>
            <a:xfrm>
              <a:off x="3758050" y="2697000"/>
              <a:ext cx="34200" cy="17675"/>
            </a:xfrm>
            <a:custGeom>
              <a:avLst/>
              <a:gdLst/>
              <a:ahLst/>
              <a:cxnLst/>
              <a:rect l="l" t="t" r="r" b="b"/>
              <a:pathLst>
                <a:path w="1368" h="707" extrusionOk="0">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79;p58">
              <a:extLst>
                <a:ext uri="{FF2B5EF4-FFF2-40B4-BE49-F238E27FC236}">
                  <a16:creationId xmlns:a16="http://schemas.microsoft.com/office/drawing/2014/main" id="{DFC1E15C-100E-824C-D18E-4E424390C046}"/>
                </a:ext>
              </a:extLst>
            </p:cNvPr>
            <p:cNvSpPr/>
            <p:nvPr/>
          </p:nvSpPr>
          <p:spPr>
            <a:xfrm>
              <a:off x="3721350" y="2687325"/>
              <a:ext cx="154300" cy="90925"/>
            </a:xfrm>
            <a:custGeom>
              <a:avLst/>
              <a:gdLst/>
              <a:ahLst/>
              <a:cxnLst/>
              <a:rect l="l" t="t" r="r" b="b"/>
              <a:pathLst>
                <a:path w="6172" h="3637" extrusionOk="0">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80;p58">
              <a:extLst>
                <a:ext uri="{FF2B5EF4-FFF2-40B4-BE49-F238E27FC236}">
                  <a16:creationId xmlns:a16="http://schemas.microsoft.com/office/drawing/2014/main" id="{387DA09E-84C6-5526-F08A-45F3D3228167}"/>
                </a:ext>
              </a:extLst>
            </p:cNvPr>
            <p:cNvSpPr/>
            <p:nvPr/>
          </p:nvSpPr>
          <p:spPr>
            <a:xfrm>
              <a:off x="3860600" y="2727375"/>
              <a:ext cx="11700" cy="20875"/>
            </a:xfrm>
            <a:custGeom>
              <a:avLst/>
              <a:gdLst/>
              <a:ahLst/>
              <a:cxnLst/>
              <a:rect l="l" t="t" r="r" b="b"/>
              <a:pathLst>
                <a:path w="468" h="835" extrusionOk="0">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81;p58">
              <a:extLst>
                <a:ext uri="{FF2B5EF4-FFF2-40B4-BE49-F238E27FC236}">
                  <a16:creationId xmlns:a16="http://schemas.microsoft.com/office/drawing/2014/main" id="{D04C13AE-AD62-5215-ED40-8F333460EEC7}"/>
                </a:ext>
              </a:extLst>
            </p:cNvPr>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82;p58">
              <a:extLst>
                <a:ext uri="{FF2B5EF4-FFF2-40B4-BE49-F238E27FC236}">
                  <a16:creationId xmlns:a16="http://schemas.microsoft.com/office/drawing/2014/main" id="{6A8F0F9E-322C-538A-D246-4F50F03F5D08}"/>
                </a:ext>
              </a:extLst>
            </p:cNvPr>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83;p58">
              <a:extLst>
                <a:ext uri="{FF2B5EF4-FFF2-40B4-BE49-F238E27FC236}">
                  <a16:creationId xmlns:a16="http://schemas.microsoft.com/office/drawing/2014/main" id="{66DFCA89-03E2-5C97-A96D-EF0520E4C2E0}"/>
                </a:ext>
              </a:extLst>
            </p:cNvPr>
            <p:cNvSpPr/>
            <p:nvPr/>
          </p:nvSpPr>
          <p:spPr>
            <a:xfrm>
              <a:off x="3840600" y="2754050"/>
              <a:ext cx="15025" cy="25050"/>
            </a:xfrm>
            <a:custGeom>
              <a:avLst/>
              <a:gdLst/>
              <a:ahLst/>
              <a:cxnLst/>
              <a:rect l="l" t="t" r="r" b="b"/>
              <a:pathLst>
                <a:path w="601" h="1002" extrusionOk="0">
                  <a:moveTo>
                    <a:pt x="0" y="1"/>
                  </a:moveTo>
                  <a:lnTo>
                    <a:pt x="0" y="634"/>
                  </a:lnTo>
                  <a:lnTo>
                    <a:pt x="601" y="1001"/>
                  </a:lnTo>
                  <a:lnTo>
                    <a:pt x="601" y="3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84;p58">
              <a:extLst>
                <a:ext uri="{FF2B5EF4-FFF2-40B4-BE49-F238E27FC236}">
                  <a16:creationId xmlns:a16="http://schemas.microsoft.com/office/drawing/2014/main" id="{2E8A32F4-E38D-E27D-72C2-4F1570EDE0D0}"/>
                </a:ext>
              </a:extLst>
            </p:cNvPr>
            <p:cNvSpPr/>
            <p:nvPr/>
          </p:nvSpPr>
          <p:spPr>
            <a:xfrm>
              <a:off x="3721350" y="2675650"/>
              <a:ext cx="35050" cy="11700"/>
            </a:xfrm>
            <a:custGeom>
              <a:avLst/>
              <a:gdLst/>
              <a:ahLst/>
              <a:cxnLst/>
              <a:rect l="l" t="t" r="r" b="b"/>
              <a:pathLst>
                <a:path w="1402" h="468" extrusionOk="0">
                  <a:moveTo>
                    <a:pt x="801" y="1"/>
                  </a:moveTo>
                  <a:lnTo>
                    <a:pt x="0" y="468"/>
                  </a:lnTo>
                  <a:lnTo>
                    <a:pt x="801" y="68"/>
                  </a:lnTo>
                  <a:lnTo>
                    <a:pt x="1401" y="335"/>
                  </a:lnTo>
                  <a:lnTo>
                    <a:pt x="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85;p58">
              <a:extLst>
                <a:ext uri="{FF2B5EF4-FFF2-40B4-BE49-F238E27FC236}">
                  <a16:creationId xmlns:a16="http://schemas.microsoft.com/office/drawing/2014/main" id="{EA35325B-FF69-73B4-61E3-4501BC65ED95}"/>
                </a:ext>
              </a:extLst>
            </p:cNvPr>
            <p:cNvSpPr/>
            <p:nvPr/>
          </p:nvSpPr>
          <p:spPr>
            <a:xfrm>
              <a:off x="3766375" y="2680675"/>
              <a:ext cx="44225" cy="20875"/>
            </a:xfrm>
            <a:custGeom>
              <a:avLst/>
              <a:gdLst/>
              <a:ahLst/>
              <a:cxnLst/>
              <a:rect l="l" t="t" r="r" b="b"/>
              <a:pathLst>
                <a:path w="1769" h="835" extrusionOk="0">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86;p58">
              <a:extLst>
                <a:ext uri="{FF2B5EF4-FFF2-40B4-BE49-F238E27FC236}">
                  <a16:creationId xmlns:a16="http://schemas.microsoft.com/office/drawing/2014/main" id="{919C82F2-E013-76DF-4CD4-0AA34548643B}"/>
                </a:ext>
              </a:extLst>
            </p:cNvPr>
            <p:cNvSpPr/>
            <p:nvPr/>
          </p:nvSpPr>
          <p:spPr>
            <a:xfrm>
              <a:off x="3783050" y="2738200"/>
              <a:ext cx="29225" cy="23375"/>
            </a:xfrm>
            <a:custGeom>
              <a:avLst/>
              <a:gdLst/>
              <a:ahLst/>
              <a:cxnLst/>
              <a:rect l="l" t="t" r="r" b="b"/>
              <a:pathLst>
                <a:path w="1169" h="935" extrusionOk="0">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87;p58">
              <a:extLst>
                <a:ext uri="{FF2B5EF4-FFF2-40B4-BE49-F238E27FC236}">
                  <a16:creationId xmlns:a16="http://schemas.microsoft.com/office/drawing/2014/main" id="{D1ACB3FD-D2ED-A98D-B90B-BB9CE72EF69E}"/>
                </a:ext>
              </a:extLst>
            </p:cNvPr>
            <p:cNvSpPr/>
            <p:nvPr/>
          </p:nvSpPr>
          <p:spPr>
            <a:xfrm>
              <a:off x="3840600" y="2750725"/>
              <a:ext cx="35050" cy="11700"/>
            </a:xfrm>
            <a:custGeom>
              <a:avLst/>
              <a:gdLst/>
              <a:ahLst/>
              <a:cxnLst/>
              <a:rect l="l" t="t" r="r" b="b"/>
              <a:pathLst>
                <a:path w="1402" h="468" extrusionOk="0">
                  <a:moveTo>
                    <a:pt x="1401" y="0"/>
                  </a:moveTo>
                  <a:lnTo>
                    <a:pt x="601" y="400"/>
                  </a:lnTo>
                  <a:lnTo>
                    <a:pt x="0" y="134"/>
                  </a:lnTo>
                  <a:lnTo>
                    <a:pt x="601" y="467"/>
                  </a:lnTo>
                  <a:lnTo>
                    <a:pt x="1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88;p58">
              <a:extLst>
                <a:ext uri="{FF2B5EF4-FFF2-40B4-BE49-F238E27FC236}">
                  <a16:creationId xmlns:a16="http://schemas.microsoft.com/office/drawing/2014/main" id="{9AD00A36-E4FD-386D-C38E-67029487BA74}"/>
                </a:ext>
              </a:extLst>
            </p:cNvPr>
            <p:cNvSpPr/>
            <p:nvPr/>
          </p:nvSpPr>
          <p:spPr>
            <a:xfrm>
              <a:off x="3607925" y="2618900"/>
              <a:ext cx="191000" cy="106825"/>
            </a:xfrm>
            <a:custGeom>
              <a:avLst/>
              <a:gdLst/>
              <a:ahLst/>
              <a:cxnLst/>
              <a:rect l="l" t="t" r="r" b="b"/>
              <a:pathLst>
                <a:path w="7640" h="4273" extrusionOk="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89;p58">
              <a:extLst>
                <a:ext uri="{FF2B5EF4-FFF2-40B4-BE49-F238E27FC236}">
                  <a16:creationId xmlns:a16="http://schemas.microsoft.com/office/drawing/2014/main" id="{0DEAFAB6-61F9-1968-4281-FB26F63B2AE2}"/>
                </a:ext>
              </a:extLst>
            </p:cNvPr>
            <p:cNvSpPr/>
            <p:nvPr/>
          </p:nvSpPr>
          <p:spPr>
            <a:xfrm>
              <a:off x="3783050" y="2712350"/>
              <a:ext cx="221850" cy="128200"/>
            </a:xfrm>
            <a:custGeom>
              <a:avLst/>
              <a:gdLst/>
              <a:ahLst/>
              <a:cxnLst/>
              <a:rect l="l" t="t" r="r" b="b"/>
              <a:pathLst>
                <a:path w="8874" h="5128" extrusionOk="0">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90;p58">
              <a:extLst>
                <a:ext uri="{FF2B5EF4-FFF2-40B4-BE49-F238E27FC236}">
                  <a16:creationId xmlns:a16="http://schemas.microsoft.com/office/drawing/2014/main" id="{6CC4F0C5-9779-644B-074C-3FCA30429C3F}"/>
                </a:ext>
              </a:extLst>
            </p:cNvPr>
            <p:cNvSpPr/>
            <p:nvPr/>
          </p:nvSpPr>
          <p:spPr>
            <a:xfrm>
              <a:off x="3947350" y="2925425"/>
              <a:ext cx="398625" cy="231025"/>
            </a:xfrm>
            <a:custGeom>
              <a:avLst/>
              <a:gdLst/>
              <a:ahLst/>
              <a:cxnLst/>
              <a:rect l="l" t="t" r="r" b="b"/>
              <a:pathLst>
                <a:path w="15945" h="9241" extrusionOk="0">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91;p58">
              <a:extLst>
                <a:ext uri="{FF2B5EF4-FFF2-40B4-BE49-F238E27FC236}">
                  <a16:creationId xmlns:a16="http://schemas.microsoft.com/office/drawing/2014/main" id="{132CAA9A-DD3B-3EE6-0D4D-34648779B366}"/>
                </a:ext>
              </a:extLst>
            </p:cNvPr>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92;p58">
              <a:extLst>
                <a:ext uri="{FF2B5EF4-FFF2-40B4-BE49-F238E27FC236}">
                  <a16:creationId xmlns:a16="http://schemas.microsoft.com/office/drawing/2014/main" id="{F8602F31-9A7F-A739-A8E3-FB434A4ADB96}"/>
                </a:ext>
              </a:extLst>
            </p:cNvPr>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93;p58">
              <a:extLst>
                <a:ext uri="{FF2B5EF4-FFF2-40B4-BE49-F238E27FC236}">
                  <a16:creationId xmlns:a16="http://schemas.microsoft.com/office/drawing/2014/main" id="{9EAF3F07-6E74-65B4-10EA-C24A3A20E0A6}"/>
                </a:ext>
              </a:extLst>
            </p:cNvPr>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94;p58">
              <a:extLst>
                <a:ext uri="{FF2B5EF4-FFF2-40B4-BE49-F238E27FC236}">
                  <a16:creationId xmlns:a16="http://schemas.microsoft.com/office/drawing/2014/main" id="{E8CB0B91-0EDE-4978-20FB-4BBBCDAA3634}"/>
                </a:ext>
              </a:extLst>
            </p:cNvPr>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95;p58">
              <a:extLst>
                <a:ext uri="{FF2B5EF4-FFF2-40B4-BE49-F238E27FC236}">
                  <a16:creationId xmlns:a16="http://schemas.microsoft.com/office/drawing/2014/main" id="{0965FDE2-1ED2-5E05-FE04-80E8762A9B89}"/>
                </a:ext>
              </a:extLst>
            </p:cNvPr>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96;p58">
              <a:extLst>
                <a:ext uri="{FF2B5EF4-FFF2-40B4-BE49-F238E27FC236}">
                  <a16:creationId xmlns:a16="http://schemas.microsoft.com/office/drawing/2014/main" id="{EC961053-1B83-1596-C3DD-D95AFE06BC2E}"/>
                </a:ext>
              </a:extLst>
            </p:cNvPr>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97;p58">
              <a:extLst>
                <a:ext uri="{FF2B5EF4-FFF2-40B4-BE49-F238E27FC236}">
                  <a16:creationId xmlns:a16="http://schemas.microsoft.com/office/drawing/2014/main" id="{BA84988B-5690-04BF-3DB0-EF0F18CB0557}"/>
                </a:ext>
              </a:extLst>
            </p:cNvPr>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98;p58">
              <a:extLst>
                <a:ext uri="{FF2B5EF4-FFF2-40B4-BE49-F238E27FC236}">
                  <a16:creationId xmlns:a16="http://schemas.microsoft.com/office/drawing/2014/main" id="{5AD0ABAB-FF18-7803-0DF9-C3CA517B135D}"/>
                </a:ext>
              </a:extLst>
            </p:cNvPr>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99;p58">
              <a:extLst>
                <a:ext uri="{FF2B5EF4-FFF2-40B4-BE49-F238E27FC236}">
                  <a16:creationId xmlns:a16="http://schemas.microsoft.com/office/drawing/2014/main" id="{888F675D-FB14-BF21-C15D-613238149763}"/>
                </a:ext>
              </a:extLst>
            </p:cNvPr>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700;p58">
              <a:extLst>
                <a:ext uri="{FF2B5EF4-FFF2-40B4-BE49-F238E27FC236}">
                  <a16:creationId xmlns:a16="http://schemas.microsoft.com/office/drawing/2014/main" id="{5A32BBDE-B2D8-3637-97AA-115F07BBFDDF}"/>
                </a:ext>
              </a:extLst>
            </p:cNvPr>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701;p58">
              <a:extLst>
                <a:ext uri="{FF2B5EF4-FFF2-40B4-BE49-F238E27FC236}">
                  <a16:creationId xmlns:a16="http://schemas.microsoft.com/office/drawing/2014/main" id="{D01034F8-2AB7-4CF5-1E05-4D51E7323F1A}"/>
                </a:ext>
              </a:extLst>
            </p:cNvPr>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702;p58">
              <a:extLst>
                <a:ext uri="{FF2B5EF4-FFF2-40B4-BE49-F238E27FC236}">
                  <a16:creationId xmlns:a16="http://schemas.microsoft.com/office/drawing/2014/main" id="{0EBC863B-DF87-7F37-1754-F99D46F2DA22}"/>
                </a:ext>
              </a:extLst>
            </p:cNvPr>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703;p58">
              <a:extLst>
                <a:ext uri="{FF2B5EF4-FFF2-40B4-BE49-F238E27FC236}">
                  <a16:creationId xmlns:a16="http://schemas.microsoft.com/office/drawing/2014/main" id="{923DEC5C-7F95-4F9F-9334-3C1319984A56}"/>
                </a:ext>
              </a:extLst>
            </p:cNvPr>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704;p58">
              <a:extLst>
                <a:ext uri="{FF2B5EF4-FFF2-40B4-BE49-F238E27FC236}">
                  <a16:creationId xmlns:a16="http://schemas.microsoft.com/office/drawing/2014/main" id="{83A51CDA-20A0-22A2-7C64-31F71A0A05D3}"/>
                </a:ext>
              </a:extLst>
            </p:cNvPr>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705;p58">
              <a:extLst>
                <a:ext uri="{FF2B5EF4-FFF2-40B4-BE49-F238E27FC236}">
                  <a16:creationId xmlns:a16="http://schemas.microsoft.com/office/drawing/2014/main" id="{381CF1BF-A1EE-6F74-D209-E935B28CCC29}"/>
                </a:ext>
              </a:extLst>
            </p:cNvPr>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706;p58">
              <a:extLst>
                <a:ext uri="{FF2B5EF4-FFF2-40B4-BE49-F238E27FC236}">
                  <a16:creationId xmlns:a16="http://schemas.microsoft.com/office/drawing/2014/main" id="{8FA7743A-EF94-F346-9661-A45F9691E080}"/>
                </a:ext>
              </a:extLst>
            </p:cNvPr>
            <p:cNvSpPr/>
            <p:nvPr/>
          </p:nvSpPr>
          <p:spPr>
            <a:xfrm>
              <a:off x="4069100" y="2964200"/>
              <a:ext cx="154300" cy="91750"/>
            </a:xfrm>
            <a:custGeom>
              <a:avLst/>
              <a:gdLst/>
              <a:ahLst/>
              <a:cxnLst/>
              <a:rect l="l" t="t" r="r" b="b"/>
              <a:pathLst>
                <a:path w="6172" h="3670" extrusionOk="0">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707;p58">
              <a:extLst>
                <a:ext uri="{FF2B5EF4-FFF2-40B4-BE49-F238E27FC236}">
                  <a16:creationId xmlns:a16="http://schemas.microsoft.com/office/drawing/2014/main" id="{E98D764A-F968-0F95-2BAF-BDA16574B2A5}"/>
                </a:ext>
              </a:extLst>
            </p:cNvPr>
            <p:cNvSpPr/>
            <p:nvPr/>
          </p:nvSpPr>
          <p:spPr>
            <a:xfrm>
              <a:off x="4072425" y="2983375"/>
              <a:ext cx="150975" cy="72575"/>
            </a:xfrm>
            <a:custGeom>
              <a:avLst/>
              <a:gdLst/>
              <a:ahLst/>
              <a:cxnLst/>
              <a:rect l="l" t="t" r="r" b="b"/>
              <a:pathLst>
                <a:path w="6039" h="2903" extrusionOk="0">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708;p58">
              <a:extLst>
                <a:ext uri="{FF2B5EF4-FFF2-40B4-BE49-F238E27FC236}">
                  <a16:creationId xmlns:a16="http://schemas.microsoft.com/office/drawing/2014/main" id="{3E83BC15-1B86-E677-7CF5-B5C8DD187EE6}"/>
                </a:ext>
              </a:extLst>
            </p:cNvPr>
            <p:cNvSpPr/>
            <p:nvPr/>
          </p:nvSpPr>
          <p:spPr>
            <a:xfrm>
              <a:off x="4069100" y="2965025"/>
              <a:ext cx="15025" cy="19225"/>
            </a:xfrm>
            <a:custGeom>
              <a:avLst/>
              <a:gdLst/>
              <a:ahLst/>
              <a:cxnLst/>
              <a:rect l="l" t="t" r="r" b="b"/>
              <a:pathLst>
                <a:path w="601" h="769" extrusionOk="0">
                  <a:moveTo>
                    <a:pt x="0" y="1"/>
                  </a:moveTo>
                  <a:lnTo>
                    <a:pt x="0" y="635"/>
                  </a:lnTo>
                  <a:lnTo>
                    <a:pt x="200" y="768"/>
                  </a:lnTo>
                  <a:cubicBezTo>
                    <a:pt x="300" y="601"/>
                    <a:pt x="434" y="468"/>
                    <a:pt x="601" y="334"/>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709;p58">
              <a:extLst>
                <a:ext uri="{FF2B5EF4-FFF2-40B4-BE49-F238E27FC236}">
                  <a16:creationId xmlns:a16="http://schemas.microsoft.com/office/drawing/2014/main" id="{10371520-E88A-A707-7D7E-15918F12CF3F}"/>
                </a:ext>
              </a:extLst>
            </p:cNvPr>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710;p58">
              <a:extLst>
                <a:ext uri="{FF2B5EF4-FFF2-40B4-BE49-F238E27FC236}">
                  <a16:creationId xmlns:a16="http://schemas.microsoft.com/office/drawing/2014/main" id="{C6721697-674F-D249-B512-B834F7D4FE84}"/>
                </a:ext>
              </a:extLst>
            </p:cNvPr>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711;p58">
              <a:extLst>
                <a:ext uri="{FF2B5EF4-FFF2-40B4-BE49-F238E27FC236}">
                  <a16:creationId xmlns:a16="http://schemas.microsoft.com/office/drawing/2014/main" id="{FAC2034B-E647-E7E8-0086-16A272415153}"/>
                </a:ext>
              </a:extLst>
            </p:cNvPr>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712;p58">
              <a:extLst>
                <a:ext uri="{FF2B5EF4-FFF2-40B4-BE49-F238E27FC236}">
                  <a16:creationId xmlns:a16="http://schemas.microsoft.com/office/drawing/2014/main" id="{4CD4D2DC-1F14-7007-A7B7-104BE3C554CD}"/>
                </a:ext>
              </a:extLst>
            </p:cNvPr>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713;p58">
              <a:extLst>
                <a:ext uri="{FF2B5EF4-FFF2-40B4-BE49-F238E27FC236}">
                  <a16:creationId xmlns:a16="http://schemas.microsoft.com/office/drawing/2014/main" id="{56703B8C-C497-560F-4ACF-D84116B10B92}"/>
                </a:ext>
              </a:extLst>
            </p:cNvPr>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714;p58">
              <a:extLst>
                <a:ext uri="{FF2B5EF4-FFF2-40B4-BE49-F238E27FC236}">
                  <a16:creationId xmlns:a16="http://schemas.microsoft.com/office/drawing/2014/main" id="{546AFBBD-4D5D-156D-DC4F-B8FC62C7AAD6}"/>
                </a:ext>
              </a:extLst>
            </p:cNvPr>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715;p58">
              <a:extLst>
                <a:ext uri="{FF2B5EF4-FFF2-40B4-BE49-F238E27FC236}">
                  <a16:creationId xmlns:a16="http://schemas.microsoft.com/office/drawing/2014/main" id="{AEA8B3DE-5240-D406-360F-68997150B3F0}"/>
                </a:ext>
              </a:extLst>
            </p:cNvPr>
            <p:cNvSpPr/>
            <p:nvPr/>
          </p:nvSpPr>
          <p:spPr>
            <a:xfrm>
              <a:off x="4069100" y="2953350"/>
              <a:ext cx="35050" cy="11700"/>
            </a:xfrm>
            <a:custGeom>
              <a:avLst/>
              <a:gdLst/>
              <a:ahLst/>
              <a:cxnLst/>
              <a:rect l="l" t="t" r="r" b="b"/>
              <a:pathLst>
                <a:path w="1402" h="468" extrusionOk="0">
                  <a:moveTo>
                    <a:pt x="801" y="1"/>
                  </a:moveTo>
                  <a:lnTo>
                    <a:pt x="0" y="468"/>
                  </a:lnTo>
                  <a:lnTo>
                    <a:pt x="801" y="101"/>
                  </a:lnTo>
                  <a:lnTo>
                    <a:pt x="1401" y="334"/>
                  </a:lnTo>
                  <a:lnTo>
                    <a:pt x="1401" y="334"/>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716;p58">
              <a:extLst>
                <a:ext uri="{FF2B5EF4-FFF2-40B4-BE49-F238E27FC236}">
                  <a16:creationId xmlns:a16="http://schemas.microsoft.com/office/drawing/2014/main" id="{198CB7FF-BDB5-7E20-6C1D-3794134C4E75}"/>
                </a:ext>
              </a:extLst>
            </p:cNvPr>
            <p:cNvSpPr/>
            <p:nvPr/>
          </p:nvSpPr>
          <p:spPr>
            <a:xfrm>
              <a:off x="4114125" y="2959200"/>
              <a:ext cx="44225" cy="20025"/>
            </a:xfrm>
            <a:custGeom>
              <a:avLst/>
              <a:gdLst/>
              <a:ahLst/>
              <a:cxnLst/>
              <a:rect l="l" t="t" r="r" b="b"/>
              <a:pathLst>
                <a:path w="1769" h="801" extrusionOk="0">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717;p58">
              <a:extLst>
                <a:ext uri="{FF2B5EF4-FFF2-40B4-BE49-F238E27FC236}">
                  <a16:creationId xmlns:a16="http://schemas.microsoft.com/office/drawing/2014/main" id="{E5569AEF-527C-8D3F-24B3-D2C35C9BA693}"/>
                </a:ext>
              </a:extLst>
            </p:cNvPr>
            <p:cNvSpPr/>
            <p:nvPr/>
          </p:nvSpPr>
          <p:spPr>
            <a:xfrm>
              <a:off x="4130800" y="3015075"/>
              <a:ext cx="29225" cy="23575"/>
            </a:xfrm>
            <a:custGeom>
              <a:avLst/>
              <a:gdLst/>
              <a:ahLst/>
              <a:cxnLst/>
              <a:rect l="l" t="t" r="r" b="b"/>
              <a:pathLst>
                <a:path w="1169" h="943" extrusionOk="0">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718;p58">
              <a:extLst>
                <a:ext uri="{FF2B5EF4-FFF2-40B4-BE49-F238E27FC236}">
                  <a16:creationId xmlns:a16="http://schemas.microsoft.com/office/drawing/2014/main" id="{744BB29B-C3B3-A301-51E9-1B567D1BE33C}"/>
                </a:ext>
              </a:extLst>
            </p:cNvPr>
            <p:cNvSpPr/>
            <p:nvPr/>
          </p:nvSpPr>
          <p:spPr>
            <a:xfrm>
              <a:off x="4188350" y="3029250"/>
              <a:ext cx="35050" cy="11700"/>
            </a:xfrm>
            <a:custGeom>
              <a:avLst/>
              <a:gdLst/>
              <a:ahLst/>
              <a:cxnLst/>
              <a:rect l="l" t="t" r="r" b="b"/>
              <a:pathLst>
                <a:path w="1402" h="468" extrusionOk="0">
                  <a:moveTo>
                    <a:pt x="1401" y="0"/>
                  </a:moveTo>
                  <a:lnTo>
                    <a:pt x="601" y="401"/>
                  </a:lnTo>
                  <a:lnTo>
                    <a:pt x="0" y="100"/>
                  </a:lnTo>
                  <a:lnTo>
                    <a:pt x="601" y="467"/>
                  </a:lnTo>
                  <a:lnTo>
                    <a:pt x="14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719;p58">
              <a:extLst>
                <a:ext uri="{FF2B5EF4-FFF2-40B4-BE49-F238E27FC236}">
                  <a16:creationId xmlns:a16="http://schemas.microsoft.com/office/drawing/2014/main" id="{141524E9-12A7-FBF6-30C1-36E8C5B641B7}"/>
                </a:ext>
              </a:extLst>
            </p:cNvPr>
            <p:cNvSpPr/>
            <p:nvPr/>
          </p:nvSpPr>
          <p:spPr>
            <a:xfrm>
              <a:off x="3955675" y="2896600"/>
              <a:ext cx="191000" cy="106825"/>
            </a:xfrm>
            <a:custGeom>
              <a:avLst/>
              <a:gdLst/>
              <a:ahLst/>
              <a:cxnLst/>
              <a:rect l="l" t="t" r="r" b="b"/>
              <a:pathLst>
                <a:path w="7640" h="4273" extrusionOk="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720;p58">
              <a:extLst>
                <a:ext uri="{FF2B5EF4-FFF2-40B4-BE49-F238E27FC236}">
                  <a16:creationId xmlns:a16="http://schemas.microsoft.com/office/drawing/2014/main" id="{DBF19E25-26B2-2D32-2B65-E5649CA926E1}"/>
                </a:ext>
              </a:extLst>
            </p:cNvPr>
            <p:cNvSpPr/>
            <p:nvPr/>
          </p:nvSpPr>
          <p:spPr>
            <a:xfrm>
              <a:off x="4130800" y="2990875"/>
              <a:ext cx="221850" cy="127950"/>
            </a:xfrm>
            <a:custGeom>
              <a:avLst/>
              <a:gdLst/>
              <a:ahLst/>
              <a:cxnLst/>
              <a:rect l="l" t="t" r="r" b="b"/>
              <a:pathLst>
                <a:path w="8874" h="5118" extrusionOk="0">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721;p58">
              <a:extLst>
                <a:ext uri="{FF2B5EF4-FFF2-40B4-BE49-F238E27FC236}">
                  <a16:creationId xmlns:a16="http://schemas.microsoft.com/office/drawing/2014/main" id="{5C89CDA5-8374-3400-CD11-A4382F1FEC62}"/>
                </a:ext>
              </a:extLst>
            </p:cNvPr>
            <p:cNvSpPr/>
            <p:nvPr/>
          </p:nvSpPr>
          <p:spPr>
            <a:xfrm>
              <a:off x="3968200" y="2866225"/>
              <a:ext cx="399475" cy="231025"/>
            </a:xfrm>
            <a:custGeom>
              <a:avLst/>
              <a:gdLst/>
              <a:ahLst/>
              <a:cxnLst/>
              <a:rect l="l" t="t" r="r" b="b"/>
              <a:pathLst>
                <a:path w="15979" h="9241" extrusionOk="0">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722;p58">
              <a:extLst>
                <a:ext uri="{FF2B5EF4-FFF2-40B4-BE49-F238E27FC236}">
                  <a16:creationId xmlns:a16="http://schemas.microsoft.com/office/drawing/2014/main" id="{4744CA92-C483-FB3F-0569-D6FFE47C9FFC}"/>
                </a:ext>
              </a:extLst>
            </p:cNvPr>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723;p58">
              <a:extLst>
                <a:ext uri="{FF2B5EF4-FFF2-40B4-BE49-F238E27FC236}">
                  <a16:creationId xmlns:a16="http://schemas.microsoft.com/office/drawing/2014/main" id="{0881D69D-ABB5-E16D-B946-8C474F9D9467}"/>
                </a:ext>
              </a:extLst>
            </p:cNvPr>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724;p58">
              <a:extLst>
                <a:ext uri="{FF2B5EF4-FFF2-40B4-BE49-F238E27FC236}">
                  <a16:creationId xmlns:a16="http://schemas.microsoft.com/office/drawing/2014/main" id="{BB733F4B-61A0-9D81-44FF-CE1CF6C7355C}"/>
                </a:ext>
              </a:extLst>
            </p:cNvPr>
            <p:cNvSpPr/>
            <p:nvPr/>
          </p:nvSpPr>
          <p:spPr>
            <a:xfrm>
              <a:off x="4034900" y="2873100"/>
              <a:ext cx="265225" cy="143050"/>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725;p58">
              <a:extLst>
                <a:ext uri="{FF2B5EF4-FFF2-40B4-BE49-F238E27FC236}">
                  <a16:creationId xmlns:a16="http://schemas.microsoft.com/office/drawing/2014/main" id="{9C34F675-4BF3-6A91-D04A-90DBE0D58500}"/>
                </a:ext>
              </a:extLst>
            </p:cNvPr>
            <p:cNvSpPr/>
            <p:nvPr/>
          </p:nvSpPr>
          <p:spPr>
            <a:xfrm>
              <a:off x="4034900" y="2865200"/>
              <a:ext cx="265225" cy="150946"/>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726;p58">
              <a:extLst>
                <a:ext uri="{FF2B5EF4-FFF2-40B4-BE49-F238E27FC236}">
                  <a16:creationId xmlns:a16="http://schemas.microsoft.com/office/drawing/2014/main" id="{51464089-896C-0B15-FF12-E7049C8758C3}"/>
                </a:ext>
              </a:extLst>
            </p:cNvPr>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727;p58">
              <a:extLst>
                <a:ext uri="{FF2B5EF4-FFF2-40B4-BE49-F238E27FC236}">
                  <a16:creationId xmlns:a16="http://schemas.microsoft.com/office/drawing/2014/main" id="{38C8ED26-8978-4DB0-88C1-952EC81F13EC}"/>
                </a:ext>
              </a:extLst>
            </p:cNvPr>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728;p58">
              <a:extLst>
                <a:ext uri="{FF2B5EF4-FFF2-40B4-BE49-F238E27FC236}">
                  <a16:creationId xmlns:a16="http://schemas.microsoft.com/office/drawing/2014/main" id="{08D336A4-CFA7-5BB9-8ADE-C569FDD16BA6}"/>
                </a:ext>
              </a:extLst>
            </p:cNvPr>
            <p:cNvSpPr/>
            <p:nvPr/>
          </p:nvSpPr>
          <p:spPr>
            <a:xfrm>
              <a:off x="39537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729;p58">
              <a:extLst>
                <a:ext uri="{FF2B5EF4-FFF2-40B4-BE49-F238E27FC236}">
                  <a16:creationId xmlns:a16="http://schemas.microsoft.com/office/drawing/2014/main" id="{33B7DA01-837C-D97D-38BE-2FAC38FD51B7}"/>
                </a:ext>
              </a:extLst>
            </p:cNvPr>
            <p:cNvSpPr/>
            <p:nvPr/>
          </p:nvSpPr>
          <p:spPr>
            <a:xfrm>
              <a:off x="40299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730;p58">
              <a:extLst>
                <a:ext uri="{FF2B5EF4-FFF2-40B4-BE49-F238E27FC236}">
                  <a16:creationId xmlns:a16="http://schemas.microsoft.com/office/drawing/2014/main" id="{AE0D78AF-7486-99B2-F0B8-EB48D55AEA71}"/>
                </a:ext>
              </a:extLst>
            </p:cNvPr>
            <p:cNvSpPr/>
            <p:nvPr/>
          </p:nvSpPr>
          <p:spPr>
            <a:xfrm>
              <a:off x="4043250" y="2897075"/>
              <a:ext cx="248525" cy="111775"/>
            </a:xfrm>
            <a:custGeom>
              <a:avLst/>
              <a:gdLst/>
              <a:ahLst/>
              <a:cxnLst/>
              <a:rect l="l" t="t" r="r" b="b"/>
              <a:pathLst>
                <a:path w="9941" h="4471" extrusionOk="0">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731;p58">
              <a:extLst>
                <a:ext uri="{FF2B5EF4-FFF2-40B4-BE49-F238E27FC236}">
                  <a16:creationId xmlns:a16="http://schemas.microsoft.com/office/drawing/2014/main" id="{1B2C82F8-D0AE-E841-D4E2-540F6BD32FB2}"/>
                </a:ext>
              </a:extLst>
            </p:cNvPr>
            <p:cNvSpPr/>
            <p:nvPr/>
          </p:nvSpPr>
          <p:spPr>
            <a:xfrm>
              <a:off x="4161650" y="2900000"/>
              <a:ext cx="17550" cy="36700"/>
            </a:xfrm>
            <a:custGeom>
              <a:avLst/>
              <a:gdLst/>
              <a:ahLst/>
              <a:cxnLst/>
              <a:rect l="l" t="t" r="r" b="b"/>
              <a:pathLst>
                <a:path w="702" h="1468" extrusionOk="0">
                  <a:moveTo>
                    <a:pt x="701" y="0"/>
                  </a:moveTo>
                  <a:lnTo>
                    <a:pt x="1" y="701"/>
                  </a:lnTo>
                  <a:lnTo>
                    <a:pt x="1" y="1468"/>
                  </a:lnTo>
                  <a:lnTo>
                    <a:pt x="468" y="1001"/>
                  </a:lnTo>
                  <a:lnTo>
                    <a:pt x="701" y="734"/>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732;p58">
              <a:extLst>
                <a:ext uri="{FF2B5EF4-FFF2-40B4-BE49-F238E27FC236}">
                  <a16:creationId xmlns:a16="http://schemas.microsoft.com/office/drawing/2014/main" id="{5381356A-D206-EA65-3316-E6EF09F9A717}"/>
                </a:ext>
              </a:extLst>
            </p:cNvPr>
            <p:cNvSpPr/>
            <p:nvPr/>
          </p:nvSpPr>
          <p:spPr>
            <a:xfrm>
              <a:off x="4127475" y="2915500"/>
              <a:ext cx="34200" cy="18200"/>
            </a:xfrm>
            <a:custGeom>
              <a:avLst/>
              <a:gdLst/>
              <a:ahLst/>
              <a:cxnLst/>
              <a:rect l="l" t="t" r="r" b="b"/>
              <a:pathLst>
                <a:path w="1368" h="728" extrusionOk="0">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33;p58">
              <a:extLst>
                <a:ext uri="{FF2B5EF4-FFF2-40B4-BE49-F238E27FC236}">
                  <a16:creationId xmlns:a16="http://schemas.microsoft.com/office/drawing/2014/main" id="{62A5EC05-DE8F-6BD9-5FF7-2A5E17598333}"/>
                </a:ext>
              </a:extLst>
            </p:cNvPr>
            <p:cNvSpPr/>
            <p:nvPr/>
          </p:nvSpPr>
          <p:spPr>
            <a:xfrm>
              <a:off x="4089950" y="2905825"/>
              <a:ext cx="155125" cy="91750"/>
            </a:xfrm>
            <a:custGeom>
              <a:avLst/>
              <a:gdLst/>
              <a:ahLst/>
              <a:cxnLst/>
              <a:rect l="l" t="t" r="r" b="b"/>
              <a:pathLst>
                <a:path w="6205" h="3670" extrusionOk="0">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34;p58">
              <a:extLst>
                <a:ext uri="{FF2B5EF4-FFF2-40B4-BE49-F238E27FC236}">
                  <a16:creationId xmlns:a16="http://schemas.microsoft.com/office/drawing/2014/main" id="{23166B6E-29BF-DF31-F1D0-CA5D2AA62DAB}"/>
                </a:ext>
              </a:extLst>
            </p:cNvPr>
            <p:cNvSpPr/>
            <p:nvPr/>
          </p:nvSpPr>
          <p:spPr>
            <a:xfrm>
              <a:off x="4229200" y="2945850"/>
              <a:ext cx="12550" cy="21700"/>
            </a:xfrm>
            <a:custGeom>
              <a:avLst/>
              <a:gdLst/>
              <a:ahLst/>
              <a:cxnLst/>
              <a:rect l="l" t="t" r="r" b="b"/>
              <a:pathLst>
                <a:path w="502" h="868" extrusionOk="0">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35;p58">
              <a:extLst>
                <a:ext uri="{FF2B5EF4-FFF2-40B4-BE49-F238E27FC236}">
                  <a16:creationId xmlns:a16="http://schemas.microsoft.com/office/drawing/2014/main" id="{10BBDB7D-68BC-FD6F-BDA0-7B6B188E6ACE}"/>
                </a:ext>
              </a:extLst>
            </p:cNvPr>
            <p:cNvSpPr/>
            <p:nvPr/>
          </p:nvSpPr>
          <p:spPr>
            <a:xfrm>
              <a:off x="4089950" y="2893325"/>
              <a:ext cx="155125" cy="87575"/>
            </a:xfrm>
            <a:custGeom>
              <a:avLst/>
              <a:gdLst/>
              <a:ahLst/>
              <a:cxnLst/>
              <a:rect l="l" t="t" r="r" b="b"/>
              <a:pathLst>
                <a:path w="6205" h="3503" extrusionOk="0">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36;p58">
              <a:extLst>
                <a:ext uri="{FF2B5EF4-FFF2-40B4-BE49-F238E27FC236}">
                  <a16:creationId xmlns:a16="http://schemas.microsoft.com/office/drawing/2014/main" id="{458E456E-F85B-D058-6190-5E0DC0D194D2}"/>
                </a:ext>
              </a:extLst>
            </p:cNvPr>
            <p:cNvSpPr/>
            <p:nvPr/>
          </p:nvSpPr>
          <p:spPr>
            <a:xfrm>
              <a:off x="4210025" y="2973375"/>
              <a:ext cx="14200" cy="24200"/>
            </a:xfrm>
            <a:custGeom>
              <a:avLst/>
              <a:gdLst/>
              <a:ahLst/>
              <a:cxnLst/>
              <a:rect l="l" t="t" r="r" b="b"/>
              <a:pathLst>
                <a:path w="568" h="968" extrusionOk="0">
                  <a:moveTo>
                    <a:pt x="1" y="0"/>
                  </a:moveTo>
                  <a:lnTo>
                    <a:pt x="1" y="634"/>
                  </a:lnTo>
                  <a:lnTo>
                    <a:pt x="568" y="968"/>
                  </a:lnTo>
                  <a:lnTo>
                    <a:pt x="568" y="3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737;p58">
              <a:extLst>
                <a:ext uri="{FF2B5EF4-FFF2-40B4-BE49-F238E27FC236}">
                  <a16:creationId xmlns:a16="http://schemas.microsoft.com/office/drawing/2014/main" id="{C4AB98C2-D57C-939D-518F-AFB28F1AD366}"/>
                </a:ext>
              </a:extLst>
            </p:cNvPr>
            <p:cNvSpPr/>
            <p:nvPr/>
          </p:nvSpPr>
          <p:spPr>
            <a:xfrm>
              <a:off x="4089950" y="2894150"/>
              <a:ext cx="35050" cy="11700"/>
            </a:xfrm>
            <a:custGeom>
              <a:avLst/>
              <a:gdLst/>
              <a:ahLst/>
              <a:cxnLst/>
              <a:rect l="l" t="t" r="r" b="b"/>
              <a:pathLst>
                <a:path w="1402" h="468" extrusionOk="0">
                  <a:moveTo>
                    <a:pt x="834" y="1"/>
                  </a:moveTo>
                  <a:lnTo>
                    <a:pt x="0" y="468"/>
                  </a:lnTo>
                  <a:lnTo>
                    <a:pt x="834" y="101"/>
                  </a:lnTo>
                  <a:lnTo>
                    <a:pt x="1401" y="334"/>
                  </a:lnTo>
                  <a:lnTo>
                    <a:pt x="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38;p58">
              <a:extLst>
                <a:ext uri="{FF2B5EF4-FFF2-40B4-BE49-F238E27FC236}">
                  <a16:creationId xmlns:a16="http://schemas.microsoft.com/office/drawing/2014/main" id="{AA807665-6A8E-3A25-FC6E-DB105444A712}"/>
                </a:ext>
              </a:extLst>
            </p:cNvPr>
            <p:cNvSpPr/>
            <p:nvPr/>
          </p:nvSpPr>
          <p:spPr>
            <a:xfrm>
              <a:off x="4135800" y="2900000"/>
              <a:ext cx="43400" cy="20850"/>
            </a:xfrm>
            <a:custGeom>
              <a:avLst/>
              <a:gdLst/>
              <a:ahLst/>
              <a:cxnLst/>
              <a:rect l="l" t="t" r="r" b="b"/>
              <a:pathLst>
                <a:path w="1736" h="834" extrusionOk="0">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739;p58">
              <a:extLst>
                <a:ext uri="{FF2B5EF4-FFF2-40B4-BE49-F238E27FC236}">
                  <a16:creationId xmlns:a16="http://schemas.microsoft.com/office/drawing/2014/main" id="{E663A3AC-213C-F2F9-9124-21B773B19FD4}"/>
                </a:ext>
              </a:extLst>
            </p:cNvPr>
            <p:cNvSpPr/>
            <p:nvPr/>
          </p:nvSpPr>
          <p:spPr>
            <a:xfrm>
              <a:off x="4152475" y="2956700"/>
              <a:ext cx="28400" cy="23375"/>
            </a:xfrm>
            <a:custGeom>
              <a:avLst/>
              <a:gdLst/>
              <a:ahLst/>
              <a:cxnLst/>
              <a:rect l="l" t="t" r="r" b="b"/>
              <a:pathLst>
                <a:path w="1136" h="935" extrusionOk="0">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740;p58">
              <a:extLst>
                <a:ext uri="{FF2B5EF4-FFF2-40B4-BE49-F238E27FC236}">
                  <a16:creationId xmlns:a16="http://schemas.microsoft.com/office/drawing/2014/main" id="{88528AA0-7E7D-4CFE-E612-B442A7B532DC}"/>
                </a:ext>
              </a:extLst>
            </p:cNvPr>
            <p:cNvSpPr/>
            <p:nvPr/>
          </p:nvSpPr>
          <p:spPr>
            <a:xfrm>
              <a:off x="4210025" y="2970050"/>
              <a:ext cx="35050" cy="11700"/>
            </a:xfrm>
            <a:custGeom>
              <a:avLst/>
              <a:gdLst/>
              <a:ahLst/>
              <a:cxnLst/>
              <a:rect l="l" t="t" r="r" b="b"/>
              <a:pathLst>
                <a:path w="1402" h="468" extrusionOk="0">
                  <a:moveTo>
                    <a:pt x="1402" y="0"/>
                  </a:moveTo>
                  <a:lnTo>
                    <a:pt x="568" y="400"/>
                  </a:lnTo>
                  <a:lnTo>
                    <a:pt x="1" y="133"/>
                  </a:lnTo>
                  <a:lnTo>
                    <a:pt x="1" y="133"/>
                  </a:lnTo>
                  <a:lnTo>
                    <a:pt x="568" y="467"/>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741;p58">
              <a:extLst>
                <a:ext uri="{FF2B5EF4-FFF2-40B4-BE49-F238E27FC236}">
                  <a16:creationId xmlns:a16="http://schemas.microsoft.com/office/drawing/2014/main" id="{D2E0142B-6D2C-BCD1-620D-1A3441AA2CED}"/>
                </a:ext>
              </a:extLst>
            </p:cNvPr>
            <p:cNvSpPr/>
            <p:nvPr/>
          </p:nvSpPr>
          <p:spPr>
            <a:xfrm>
              <a:off x="3976525" y="2837400"/>
              <a:ext cx="191000" cy="106800"/>
            </a:xfrm>
            <a:custGeom>
              <a:avLst/>
              <a:gdLst/>
              <a:ahLst/>
              <a:cxnLst/>
              <a:rect l="l" t="t" r="r" b="b"/>
              <a:pathLst>
                <a:path w="7640" h="4272" extrusionOk="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742;p58">
              <a:extLst>
                <a:ext uri="{FF2B5EF4-FFF2-40B4-BE49-F238E27FC236}">
                  <a16:creationId xmlns:a16="http://schemas.microsoft.com/office/drawing/2014/main" id="{27F77EF2-C232-2E9D-6C54-00339404810B}"/>
                </a:ext>
              </a:extLst>
            </p:cNvPr>
            <p:cNvSpPr/>
            <p:nvPr/>
          </p:nvSpPr>
          <p:spPr>
            <a:xfrm>
              <a:off x="4152475" y="2931675"/>
              <a:ext cx="221850" cy="127975"/>
            </a:xfrm>
            <a:custGeom>
              <a:avLst/>
              <a:gdLst/>
              <a:ahLst/>
              <a:cxnLst/>
              <a:rect l="l" t="t" r="r" b="b"/>
              <a:pathLst>
                <a:path w="8874" h="5119" extrusionOk="0">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743;p58">
              <a:extLst>
                <a:ext uri="{FF2B5EF4-FFF2-40B4-BE49-F238E27FC236}">
                  <a16:creationId xmlns:a16="http://schemas.microsoft.com/office/drawing/2014/main" id="{C9FBF8DE-AE58-6C62-0382-D9C7705AB48E}"/>
                </a:ext>
              </a:extLst>
            </p:cNvPr>
            <p:cNvSpPr/>
            <p:nvPr/>
          </p:nvSpPr>
          <p:spPr>
            <a:xfrm>
              <a:off x="4004875" y="207225"/>
              <a:ext cx="609625" cy="802275"/>
            </a:xfrm>
            <a:custGeom>
              <a:avLst/>
              <a:gdLst/>
              <a:ahLst/>
              <a:cxnLst/>
              <a:rect l="l" t="t" r="r" b="b"/>
              <a:pathLst>
                <a:path w="24385" h="32091" extrusionOk="0">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744;p58">
              <a:extLst>
                <a:ext uri="{FF2B5EF4-FFF2-40B4-BE49-F238E27FC236}">
                  <a16:creationId xmlns:a16="http://schemas.microsoft.com/office/drawing/2014/main" id="{108A811E-8180-EED0-BF2F-2D582F2E9CF2}"/>
                </a:ext>
              </a:extLst>
            </p:cNvPr>
            <p:cNvSpPr/>
            <p:nvPr/>
          </p:nvSpPr>
          <p:spPr>
            <a:xfrm>
              <a:off x="3999050" y="204725"/>
              <a:ext cx="618800" cy="807275"/>
            </a:xfrm>
            <a:custGeom>
              <a:avLst/>
              <a:gdLst/>
              <a:ahLst/>
              <a:cxnLst/>
              <a:rect l="l" t="t" r="r" b="b"/>
              <a:pathLst>
                <a:path w="24752" h="32291" extrusionOk="0">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745;p58">
              <a:extLst>
                <a:ext uri="{FF2B5EF4-FFF2-40B4-BE49-F238E27FC236}">
                  <a16:creationId xmlns:a16="http://schemas.microsoft.com/office/drawing/2014/main" id="{B56AB891-112B-0197-7CE1-DF5A51A6BBC6}"/>
                </a:ext>
              </a:extLst>
            </p:cNvPr>
            <p:cNvSpPr/>
            <p:nvPr/>
          </p:nvSpPr>
          <p:spPr>
            <a:xfrm>
              <a:off x="4173325" y="529650"/>
              <a:ext cx="5875" cy="380900"/>
            </a:xfrm>
            <a:custGeom>
              <a:avLst/>
              <a:gdLst/>
              <a:ahLst/>
              <a:cxnLst/>
              <a:rect l="l" t="t" r="r" b="b"/>
              <a:pathLst>
                <a:path w="235" h="15236" extrusionOk="0">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746;p58">
              <a:extLst>
                <a:ext uri="{FF2B5EF4-FFF2-40B4-BE49-F238E27FC236}">
                  <a16:creationId xmlns:a16="http://schemas.microsoft.com/office/drawing/2014/main" id="{F2C7B7CC-2918-9F47-9E3D-8F6CC30E29A9}"/>
                </a:ext>
              </a:extLst>
            </p:cNvPr>
            <p:cNvSpPr/>
            <p:nvPr/>
          </p:nvSpPr>
          <p:spPr>
            <a:xfrm>
              <a:off x="4138300" y="677275"/>
              <a:ext cx="427850" cy="253300"/>
            </a:xfrm>
            <a:custGeom>
              <a:avLst/>
              <a:gdLst/>
              <a:ahLst/>
              <a:cxnLst/>
              <a:rect l="l" t="t" r="r" b="b"/>
              <a:pathLst>
                <a:path w="17114" h="10132" extrusionOk="0">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747;p58">
              <a:extLst>
                <a:ext uri="{FF2B5EF4-FFF2-40B4-BE49-F238E27FC236}">
                  <a16:creationId xmlns:a16="http://schemas.microsoft.com/office/drawing/2014/main" id="{41B60117-0C8E-9833-E3A2-08A54D028AA4}"/>
                </a:ext>
              </a:extLst>
            </p:cNvPr>
            <p:cNvSpPr/>
            <p:nvPr/>
          </p:nvSpPr>
          <p:spPr>
            <a:xfrm>
              <a:off x="4197525" y="563325"/>
              <a:ext cx="51725" cy="290225"/>
            </a:xfrm>
            <a:custGeom>
              <a:avLst/>
              <a:gdLst/>
              <a:ahLst/>
              <a:cxnLst/>
              <a:rect l="l" t="t" r="r" b="b"/>
              <a:pathLst>
                <a:path w="2069" h="11609" extrusionOk="0">
                  <a:moveTo>
                    <a:pt x="2068" y="0"/>
                  </a:moveTo>
                  <a:lnTo>
                    <a:pt x="0" y="1201"/>
                  </a:lnTo>
                  <a:lnTo>
                    <a:pt x="0" y="11608"/>
                  </a:lnTo>
                  <a:lnTo>
                    <a:pt x="2068" y="10408"/>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748;p58">
              <a:extLst>
                <a:ext uri="{FF2B5EF4-FFF2-40B4-BE49-F238E27FC236}">
                  <a16:creationId xmlns:a16="http://schemas.microsoft.com/office/drawing/2014/main" id="{436BC974-3367-371E-1267-DA54694616D5}"/>
                </a:ext>
              </a:extLst>
            </p:cNvPr>
            <p:cNvSpPr/>
            <p:nvPr/>
          </p:nvSpPr>
          <p:spPr>
            <a:xfrm>
              <a:off x="4270900" y="701750"/>
              <a:ext cx="51725" cy="109275"/>
            </a:xfrm>
            <a:custGeom>
              <a:avLst/>
              <a:gdLst/>
              <a:ahLst/>
              <a:cxnLst/>
              <a:rect l="l" t="t" r="r" b="b"/>
              <a:pathLst>
                <a:path w="2069" h="4371" extrusionOk="0">
                  <a:moveTo>
                    <a:pt x="2069" y="0"/>
                  </a:moveTo>
                  <a:lnTo>
                    <a:pt x="1" y="1201"/>
                  </a:lnTo>
                  <a:lnTo>
                    <a:pt x="1" y="4370"/>
                  </a:lnTo>
                  <a:lnTo>
                    <a:pt x="2069" y="3169"/>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749;p58">
              <a:extLst>
                <a:ext uri="{FF2B5EF4-FFF2-40B4-BE49-F238E27FC236}">
                  <a16:creationId xmlns:a16="http://schemas.microsoft.com/office/drawing/2014/main" id="{68A73AC5-0D58-9A37-2205-7DB956B82172}"/>
                </a:ext>
              </a:extLst>
            </p:cNvPr>
            <p:cNvSpPr/>
            <p:nvPr/>
          </p:nvSpPr>
          <p:spPr>
            <a:xfrm>
              <a:off x="4344300" y="617525"/>
              <a:ext cx="52550" cy="150950"/>
            </a:xfrm>
            <a:custGeom>
              <a:avLst/>
              <a:gdLst/>
              <a:ahLst/>
              <a:cxnLst/>
              <a:rect l="l" t="t" r="r" b="b"/>
              <a:pathLst>
                <a:path w="2102" h="6038" extrusionOk="0">
                  <a:moveTo>
                    <a:pt x="2102" y="0"/>
                  </a:moveTo>
                  <a:lnTo>
                    <a:pt x="0" y="1201"/>
                  </a:lnTo>
                  <a:lnTo>
                    <a:pt x="0" y="6038"/>
                  </a:lnTo>
                  <a:lnTo>
                    <a:pt x="2102" y="4870"/>
                  </a:lnTo>
                  <a:lnTo>
                    <a:pt x="2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750;p58">
              <a:extLst>
                <a:ext uri="{FF2B5EF4-FFF2-40B4-BE49-F238E27FC236}">
                  <a16:creationId xmlns:a16="http://schemas.microsoft.com/office/drawing/2014/main" id="{28B9958A-4D8B-AB77-885D-ACAE887D381D}"/>
                </a:ext>
              </a:extLst>
            </p:cNvPr>
            <p:cNvSpPr/>
            <p:nvPr/>
          </p:nvSpPr>
          <p:spPr>
            <a:xfrm>
              <a:off x="4418500" y="421550"/>
              <a:ext cx="51750" cy="304400"/>
            </a:xfrm>
            <a:custGeom>
              <a:avLst/>
              <a:gdLst/>
              <a:ahLst/>
              <a:cxnLst/>
              <a:rect l="l" t="t" r="r" b="b"/>
              <a:pathLst>
                <a:path w="2070" h="12176" extrusionOk="0">
                  <a:moveTo>
                    <a:pt x="2069" y="0"/>
                  </a:moveTo>
                  <a:lnTo>
                    <a:pt x="1" y="1201"/>
                  </a:lnTo>
                  <a:lnTo>
                    <a:pt x="1" y="12176"/>
                  </a:lnTo>
                  <a:lnTo>
                    <a:pt x="2069" y="11008"/>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751;p58">
              <a:extLst>
                <a:ext uri="{FF2B5EF4-FFF2-40B4-BE49-F238E27FC236}">
                  <a16:creationId xmlns:a16="http://schemas.microsoft.com/office/drawing/2014/main" id="{DEB7A3BB-7881-EF03-5660-529B0A4B23E8}"/>
                </a:ext>
              </a:extLst>
            </p:cNvPr>
            <p:cNvSpPr/>
            <p:nvPr/>
          </p:nvSpPr>
          <p:spPr>
            <a:xfrm>
              <a:off x="4491900" y="535800"/>
              <a:ext cx="51725" cy="148450"/>
            </a:xfrm>
            <a:custGeom>
              <a:avLst/>
              <a:gdLst/>
              <a:ahLst/>
              <a:cxnLst/>
              <a:rect l="l" t="t" r="r" b="b"/>
              <a:pathLst>
                <a:path w="2069" h="5938" extrusionOk="0">
                  <a:moveTo>
                    <a:pt x="2068" y="0"/>
                  </a:moveTo>
                  <a:lnTo>
                    <a:pt x="0" y="1201"/>
                  </a:lnTo>
                  <a:lnTo>
                    <a:pt x="0" y="5938"/>
                  </a:lnTo>
                  <a:lnTo>
                    <a:pt x="2068" y="4737"/>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752;p58">
              <a:extLst>
                <a:ext uri="{FF2B5EF4-FFF2-40B4-BE49-F238E27FC236}">
                  <a16:creationId xmlns:a16="http://schemas.microsoft.com/office/drawing/2014/main" id="{B51BC449-13E7-F281-0C1A-103E71CCE839}"/>
                </a:ext>
              </a:extLst>
            </p:cNvPr>
            <p:cNvSpPr/>
            <p:nvPr/>
          </p:nvSpPr>
          <p:spPr>
            <a:xfrm>
              <a:off x="3820575" y="1094525"/>
              <a:ext cx="566275" cy="854800"/>
            </a:xfrm>
            <a:custGeom>
              <a:avLst/>
              <a:gdLst/>
              <a:ahLst/>
              <a:cxnLst/>
              <a:rect l="l" t="t" r="r" b="b"/>
              <a:pathLst>
                <a:path w="22651" h="34192" extrusionOk="0">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753;p58">
              <a:extLst>
                <a:ext uri="{FF2B5EF4-FFF2-40B4-BE49-F238E27FC236}">
                  <a16:creationId xmlns:a16="http://schemas.microsoft.com/office/drawing/2014/main" id="{D02DEBAB-CE02-298D-E5CF-298FC9644DF8}"/>
                </a:ext>
              </a:extLst>
            </p:cNvPr>
            <p:cNvSpPr/>
            <p:nvPr/>
          </p:nvSpPr>
          <p:spPr>
            <a:xfrm>
              <a:off x="3815575" y="1091200"/>
              <a:ext cx="573775" cy="860625"/>
            </a:xfrm>
            <a:custGeom>
              <a:avLst/>
              <a:gdLst/>
              <a:ahLst/>
              <a:cxnLst/>
              <a:rect l="l" t="t" r="r" b="b"/>
              <a:pathLst>
                <a:path w="22951" h="34425" extrusionOk="0">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754;p58">
              <a:extLst>
                <a:ext uri="{FF2B5EF4-FFF2-40B4-BE49-F238E27FC236}">
                  <a16:creationId xmlns:a16="http://schemas.microsoft.com/office/drawing/2014/main" id="{F204052F-52D1-033F-DE60-527FF35C33AF}"/>
                </a:ext>
              </a:extLst>
            </p:cNvPr>
            <p:cNvSpPr/>
            <p:nvPr/>
          </p:nvSpPr>
          <p:spPr>
            <a:xfrm>
              <a:off x="3982375" y="1263650"/>
              <a:ext cx="333575" cy="516650"/>
            </a:xfrm>
            <a:custGeom>
              <a:avLst/>
              <a:gdLst/>
              <a:ahLst/>
              <a:cxnLst/>
              <a:rect l="l" t="t" r="r" b="b"/>
              <a:pathLst>
                <a:path w="13343" h="20666" extrusionOk="0">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755;p58">
              <a:extLst>
                <a:ext uri="{FF2B5EF4-FFF2-40B4-BE49-F238E27FC236}">
                  <a16:creationId xmlns:a16="http://schemas.microsoft.com/office/drawing/2014/main" id="{07C753A6-81CD-2200-19AA-38999CE1048F}"/>
                </a:ext>
              </a:extLst>
            </p:cNvPr>
            <p:cNvSpPr/>
            <p:nvPr/>
          </p:nvSpPr>
          <p:spPr>
            <a:xfrm>
              <a:off x="4048250" y="1366100"/>
              <a:ext cx="201000" cy="311650"/>
            </a:xfrm>
            <a:custGeom>
              <a:avLst/>
              <a:gdLst/>
              <a:ahLst/>
              <a:cxnLst/>
              <a:rect l="l" t="t" r="r" b="b"/>
              <a:pathLst>
                <a:path w="8040" h="12466" extrusionOk="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756;p58">
              <a:extLst>
                <a:ext uri="{FF2B5EF4-FFF2-40B4-BE49-F238E27FC236}">
                  <a16:creationId xmlns:a16="http://schemas.microsoft.com/office/drawing/2014/main" id="{B43D9C8E-3C39-48A1-5529-63D98A07239D}"/>
                </a:ext>
              </a:extLst>
            </p:cNvPr>
            <p:cNvSpPr/>
            <p:nvPr/>
          </p:nvSpPr>
          <p:spPr>
            <a:xfrm>
              <a:off x="4114125" y="1468975"/>
              <a:ext cx="69250" cy="106250"/>
            </a:xfrm>
            <a:custGeom>
              <a:avLst/>
              <a:gdLst/>
              <a:ahLst/>
              <a:cxnLst/>
              <a:rect l="l" t="t" r="r" b="b"/>
              <a:pathLst>
                <a:path w="2770" h="4250" extrusionOk="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757;p58">
              <a:extLst>
                <a:ext uri="{FF2B5EF4-FFF2-40B4-BE49-F238E27FC236}">
                  <a16:creationId xmlns:a16="http://schemas.microsoft.com/office/drawing/2014/main" id="{8AF0C277-3842-24B0-4C9D-8733368207AE}"/>
                </a:ext>
              </a:extLst>
            </p:cNvPr>
            <p:cNvSpPr/>
            <p:nvPr/>
          </p:nvSpPr>
          <p:spPr>
            <a:xfrm>
              <a:off x="2080175" y="1064675"/>
              <a:ext cx="567925" cy="844775"/>
            </a:xfrm>
            <a:custGeom>
              <a:avLst/>
              <a:gdLst/>
              <a:ahLst/>
              <a:cxnLst/>
              <a:rect l="l" t="t" r="r" b="b"/>
              <a:pathLst>
                <a:path w="22717" h="33791" extrusionOk="0">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58;p58">
              <a:extLst>
                <a:ext uri="{FF2B5EF4-FFF2-40B4-BE49-F238E27FC236}">
                  <a16:creationId xmlns:a16="http://schemas.microsoft.com/office/drawing/2014/main" id="{548FB2C3-B426-C70E-6001-10A38BE77FA1}"/>
                </a:ext>
              </a:extLst>
            </p:cNvPr>
            <p:cNvSpPr/>
            <p:nvPr/>
          </p:nvSpPr>
          <p:spPr>
            <a:xfrm>
              <a:off x="2077675" y="1062500"/>
              <a:ext cx="572925" cy="849300"/>
            </a:xfrm>
            <a:custGeom>
              <a:avLst/>
              <a:gdLst/>
              <a:ahLst/>
              <a:cxnLst/>
              <a:rect l="l" t="t" r="r" b="b"/>
              <a:pathLst>
                <a:path w="22917" h="33972" extrusionOk="0">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59;p58">
              <a:extLst>
                <a:ext uri="{FF2B5EF4-FFF2-40B4-BE49-F238E27FC236}">
                  <a16:creationId xmlns:a16="http://schemas.microsoft.com/office/drawing/2014/main" id="{15025EC1-FC47-50AF-F8EF-2B176333FE23}"/>
                </a:ext>
              </a:extLst>
            </p:cNvPr>
            <p:cNvSpPr/>
            <p:nvPr/>
          </p:nvSpPr>
          <p:spPr>
            <a:xfrm>
              <a:off x="2137725" y="1271325"/>
              <a:ext cx="174300" cy="419500"/>
            </a:xfrm>
            <a:custGeom>
              <a:avLst/>
              <a:gdLst/>
              <a:ahLst/>
              <a:cxnLst/>
              <a:rect l="l" t="t" r="r" b="b"/>
              <a:pathLst>
                <a:path w="6972" h="16780" extrusionOk="0">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760;p58">
              <a:extLst>
                <a:ext uri="{FF2B5EF4-FFF2-40B4-BE49-F238E27FC236}">
                  <a16:creationId xmlns:a16="http://schemas.microsoft.com/office/drawing/2014/main" id="{9B164A2E-8526-6947-C906-83D024081BE5}"/>
                </a:ext>
              </a:extLst>
            </p:cNvPr>
            <p:cNvSpPr/>
            <p:nvPr/>
          </p:nvSpPr>
          <p:spPr>
            <a:xfrm>
              <a:off x="2197750" y="1458950"/>
              <a:ext cx="290250" cy="275350"/>
            </a:xfrm>
            <a:custGeom>
              <a:avLst/>
              <a:gdLst/>
              <a:ahLst/>
              <a:cxnLst/>
              <a:rect l="l" t="t" r="r" b="b"/>
              <a:pathLst>
                <a:path w="11610" h="11014" extrusionOk="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761;p58">
              <a:extLst>
                <a:ext uri="{FF2B5EF4-FFF2-40B4-BE49-F238E27FC236}">
                  <a16:creationId xmlns:a16="http://schemas.microsoft.com/office/drawing/2014/main" id="{50F6042B-E49E-F594-05D0-7AC39219CC5B}"/>
                </a:ext>
              </a:extLst>
            </p:cNvPr>
            <p:cNvSpPr/>
            <p:nvPr/>
          </p:nvSpPr>
          <p:spPr>
            <a:xfrm>
              <a:off x="2337850" y="1247975"/>
              <a:ext cx="166825" cy="226850"/>
            </a:xfrm>
            <a:custGeom>
              <a:avLst/>
              <a:gdLst/>
              <a:ahLst/>
              <a:cxnLst/>
              <a:rect l="l" t="t" r="r" b="b"/>
              <a:pathLst>
                <a:path w="6673" h="9074" extrusionOk="0">
                  <a:moveTo>
                    <a:pt x="3470" y="0"/>
                  </a:moveTo>
                  <a:lnTo>
                    <a:pt x="1" y="9074"/>
                  </a:lnTo>
                  <a:lnTo>
                    <a:pt x="6139" y="7572"/>
                  </a:lnTo>
                  <a:cubicBezTo>
                    <a:pt x="6672" y="3736"/>
                    <a:pt x="5638" y="834"/>
                    <a:pt x="3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762;p58">
              <a:extLst>
                <a:ext uri="{FF2B5EF4-FFF2-40B4-BE49-F238E27FC236}">
                  <a16:creationId xmlns:a16="http://schemas.microsoft.com/office/drawing/2014/main" id="{76C1E77C-4C57-B2DC-9651-A69F5F77F29C}"/>
                </a:ext>
              </a:extLst>
            </p:cNvPr>
            <p:cNvSpPr/>
            <p:nvPr/>
          </p:nvSpPr>
          <p:spPr>
            <a:xfrm>
              <a:off x="2330350" y="1244625"/>
              <a:ext cx="77575" cy="206025"/>
            </a:xfrm>
            <a:custGeom>
              <a:avLst/>
              <a:gdLst/>
              <a:ahLst/>
              <a:cxnLst/>
              <a:rect l="l" t="t" r="r" b="b"/>
              <a:pathLst>
                <a:path w="3103" h="8241" extrusionOk="0">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763;p58">
              <a:extLst>
                <a:ext uri="{FF2B5EF4-FFF2-40B4-BE49-F238E27FC236}">
                  <a16:creationId xmlns:a16="http://schemas.microsoft.com/office/drawing/2014/main" id="{47240401-B118-EC79-8941-7A7F0DD19FC0}"/>
                </a:ext>
              </a:extLst>
            </p:cNvPr>
            <p:cNvSpPr/>
            <p:nvPr/>
          </p:nvSpPr>
          <p:spPr>
            <a:xfrm>
              <a:off x="2317000" y="214225"/>
              <a:ext cx="567950" cy="695325"/>
            </a:xfrm>
            <a:custGeom>
              <a:avLst/>
              <a:gdLst/>
              <a:ahLst/>
              <a:cxnLst/>
              <a:rect l="l" t="t" r="r" b="b"/>
              <a:pathLst>
                <a:path w="22718" h="27813" extrusionOk="0">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764;p58">
              <a:extLst>
                <a:ext uri="{FF2B5EF4-FFF2-40B4-BE49-F238E27FC236}">
                  <a16:creationId xmlns:a16="http://schemas.microsoft.com/office/drawing/2014/main" id="{26AB7EA9-1794-43A6-12CB-99BD5F883EA0}"/>
                </a:ext>
              </a:extLst>
            </p:cNvPr>
            <p:cNvSpPr/>
            <p:nvPr/>
          </p:nvSpPr>
          <p:spPr>
            <a:xfrm>
              <a:off x="2314500" y="211675"/>
              <a:ext cx="572100" cy="700250"/>
            </a:xfrm>
            <a:custGeom>
              <a:avLst/>
              <a:gdLst/>
              <a:ahLst/>
              <a:cxnLst/>
              <a:rect l="l" t="t" r="r" b="b"/>
              <a:pathLst>
                <a:path w="22884" h="28010" extrusionOk="0">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765;p58">
              <a:extLst>
                <a:ext uri="{FF2B5EF4-FFF2-40B4-BE49-F238E27FC236}">
                  <a16:creationId xmlns:a16="http://schemas.microsoft.com/office/drawing/2014/main" id="{7450E058-20F2-0410-D454-7090DF8B1EAA}"/>
                </a:ext>
              </a:extLst>
            </p:cNvPr>
            <p:cNvSpPr/>
            <p:nvPr/>
          </p:nvSpPr>
          <p:spPr>
            <a:xfrm>
              <a:off x="2466275" y="398200"/>
              <a:ext cx="188500" cy="337775"/>
            </a:xfrm>
            <a:custGeom>
              <a:avLst/>
              <a:gdLst/>
              <a:ahLst/>
              <a:cxnLst/>
              <a:rect l="l" t="t" r="r" b="b"/>
              <a:pathLst>
                <a:path w="7540" h="13511" extrusionOk="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766;p58">
              <a:extLst>
                <a:ext uri="{FF2B5EF4-FFF2-40B4-BE49-F238E27FC236}">
                  <a16:creationId xmlns:a16="http://schemas.microsoft.com/office/drawing/2014/main" id="{87963B70-C3EA-B491-B097-E29F4290432F}"/>
                </a:ext>
              </a:extLst>
            </p:cNvPr>
            <p:cNvSpPr/>
            <p:nvPr/>
          </p:nvSpPr>
          <p:spPr>
            <a:xfrm>
              <a:off x="1987600" y="3194575"/>
              <a:ext cx="450350" cy="299000"/>
            </a:xfrm>
            <a:custGeom>
              <a:avLst/>
              <a:gdLst/>
              <a:ahLst/>
              <a:cxnLst/>
              <a:rect l="l" t="t" r="r" b="b"/>
              <a:pathLst>
                <a:path w="18014" h="11960" extrusionOk="0">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767;p58">
              <a:extLst>
                <a:ext uri="{FF2B5EF4-FFF2-40B4-BE49-F238E27FC236}">
                  <a16:creationId xmlns:a16="http://schemas.microsoft.com/office/drawing/2014/main" id="{F210B171-620B-8048-D128-FBE454546D89}"/>
                </a:ext>
              </a:extLst>
            </p:cNvPr>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768;p58">
              <a:extLst>
                <a:ext uri="{FF2B5EF4-FFF2-40B4-BE49-F238E27FC236}">
                  <a16:creationId xmlns:a16="http://schemas.microsoft.com/office/drawing/2014/main" id="{FE9FBAD8-AAD0-681F-62B0-31050D695B76}"/>
                </a:ext>
              </a:extLst>
            </p:cNvPr>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769;p58">
              <a:extLst>
                <a:ext uri="{FF2B5EF4-FFF2-40B4-BE49-F238E27FC236}">
                  <a16:creationId xmlns:a16="http://schemas.microsoft.com/office/drawing/2014/main" id="{611CD6B6-5EA3-1221-298D-E8B82D919FA1}"/>
                </a:ext>
              </a:extLst>
            </p:cNvPr>
            <p:cNvSpPr/>
            <p:nvPr/>
          </p:nvSpPr>
          <p:spPr>
            <a:xfrm>
              <a:off x="1969250" y="3145175"/>
              <a:ext cx="486225" cy="299525"/>
            </a:xfrm>
            <a:custGeom>
              <a:avLst/>
              <a:gdLst/>
              <a:ahLst/>
              <a:cxnLst/>
              <a:rect l="l" t="t" r="r" b="b"/>
              <a:pathLst>
                <a:path w="19449" h="11981" extrusionOk="0">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770;p58">
              <a:extLst>
                <a:ext uri="{FF2B5EF4-FFF2-40B4-BE49-F238E27FC236}">
                  <a16:creationId xmlns:a16="http://schemas.microsoft.com/office/drawing/2014/main" id="{F169597C-32A5-2B90-BFBE-CF614E2F9537}"/>
                </a:ext>
              </a:extLst>
            </p:cNvPr>
            <p:cNvSpPr/>
            <p:nvPr/>
          </p:nvSpPr>
          <p:spPr>
            <a:xfrm>
              <a:off x="2208600" y="3288800"/>
              <a:ext cx="224350" cy="114200"/>
            </a:xfrm>
            <a:custGeom>
              <a:avLst/>
              <a:gdLst/>
              <a:ahLst/>
              <a:cxnLst/>
              <a:rect l="l" t="t" r="r" b="b"/>
              <a:pathLst>
                <a:path w="8974" h="4568" extrusionOk="0">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771;p58">
              <a:extLst>
                <a:ext uri="{FF2B5EF4-FFF2-40B4-BE49-F238E27FC236}">
                  <a16:creationId xmlns:a16="http://schemas.microsoft.com/office/drawing/2014/main" id="{D286F2CA-CEA3-4B24-EA5A-44927BE0EF97}"/>
                </a:ext>
              </a:extLst>
            </p:cNvPr>
            <p:cNvSpPr/>
            <p:nvPr/>
          </p:nvSpPr>
          <p:spPr>
            <a:xfrm>
              <a:off x="1969250" y="3157675"/>
              <a:ext cx="139300" cy="253525"/>
            </a:xfrm>
            <a:custGeom>
              <a:avLst/>
              <a:gdLst/>
              <a:ahLst/>
              <a:cxnLst/>
              <a:rect l="l" t="t" r="r" b="b"/>
              <a:pathLst>
                <a:path w="5572" h="10141" extrusionOk="0">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72;p58">
              <a:extLst>
                <a:ext uri="{FF2B5EF4-FFF2-40B4-BE49-F238E27FC236}">
                  <a16:creationId xmlns:a16="http://schemas.microsoft.com/office/drawing/2014/main" id="{2CF66C19-21B8-1E44-FF3E-844DFCF6290A}"/>
                </a:ext>
              </a:extLst>
            </p:cNvPr>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73;p58">
              <a:extLst>
                <a:ext uri="{FF2B5EF4-FFF2-40B4-BE49-F238E27FC236}">
                  <a16:creationId xmlns:a16="http://schemas.microsoft.com/office/drawing/2014/main" id="{0DB9FA4D-9D85-4151-ADF5-BB0F39C6794F}"/>
                </a:ext>
              </a:extLst>
            </p:cNvPr>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74;p58">
              <a:extLst>
                <a:ext uri="{FF2B5EF4-FFF2-40B4-BE49-F238E27FC236}">
                  <a16:creationId xmlns:a16="http://schemas.microsoft.com/office/drawing/2014/main" id="{897D61D6-2B72-F04C-C9DC-404A86847F74}"/>
                </a:ext>
              </a:extLst>
            </p:cNvPr>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75;p58">
              <a:extLst>
                <a:ext uri="{FF2B5EF4-FFF2-40B4-BE49-F238E27FC236}">
                  <a16:creationId xmlns:a16="http://schemas.microsoft.com/office/drawing/2014/main" id="{91D6B2D1-B98A-47F5-C814-E73983A0EC77}"/>
                </a:ext>
              </a:extLst>
            </p:cNvPr>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76;p58">
              <a:extLst>
                <a:ext uri="{FF2B5EF4-FFF2-40B4-BE49-F238E27FC236}">
                  <a16:creationId xmlns:a16="http://schemas.microsoft.com/office/drawing/2014/main" id="{EAA5C0E8-E6A8-0F67-2904-0DC02EC84AD0}"/>
                </a:ext>
              </a:extLst>
            </p:cNvPr>
            <p:cNvSpPr/>
            <p:nvPr/>
          </p:nvSpPr>
          <p:spPr>
            <a:xfrm>
              <a:off x="2011800" y="2617275"/>
              <a:ext cx="401975" cy="597750"/>
            </a:xfrm>
            <a:custGeom>
              <a:avLst/>
              <a:gdLst/>
              <a:ahLst/>
              <a:cxnLst/>
              <a:rect l="l" t="t" r="r" b="b"/>
              <a:pathLst>
                <a:path w="16079" h="23910" extrusionOk="0">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77;p58">
              <a:extLst>
                <a:ext uri="{FF2B5EF4-FFF2-40B4-BE49-F238E27FC236}">
                  <a16:creationId xmlns:a16="http://schemas.microsoft.com/office/drawing/2014/main" id="{0BC4CBC3-586A-075E-A797-55744AED5243}"/>
                </a:ext>
              </a:extLst>
            </p:cNvPr>
            <p:cNvSpPr/>
            <p:nvPr/>
          </p:nvSpPr>
          <p:spPr>
            <a:xfrm>
              <a:off x="2252800" y="2787400"/>
              <a:ext cx="142625" cy="399475"/>
            </a:xfrm>
            <a:custGeom>
              <a:avLst/>
              <a:gdLst/>
              <a:ahLst/>
              <a:cxnLst/>
              <a:rect l="l" t="t" r="r" b="b"/>
              <a:pathLst>
                <a:path w="5705" h="15979" extrusionOk="0">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78;p58">
              <a:extLst>
                <a:ext uri="{FF2B5EF4-FFF2-40B4-BE49-F238E27FC236}">
                  <a16:creationId xmlns:a16="http://schemas.microsoft.com/office/drawing/2014/main" id="{29085190-BC32-5ACB-D969-7F3C179E5F84}"/>
                </a:ext>
              </a:extLst>
            </p:cNvPr>
            <p:cNvSpPr/>
            <p:nvPr/>
          </p:nvSpPr>
          <p:spPr>
            <a:xfrm>
              <a:off x="2011800" y="2616450"/>
              <a:ext cx="144275" cy="584600"/>
            </a:xfrm>
            <a:custGeom>
              <a:avLst/>
              <a:gdLst/>
              <a:ahLst/>
              <a:cxnLst/>
              <a:rect l="l" t="t" r="r" b="b"/>
              <a:pathLst>
                <a:path w="5771" h="23384" extrusionOk="0">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79;p58">
              <a:extLst>
                <a:ext uri="{FF2B5EF4-FFF2-40B4-BE49-F238E27FC236}">
                  <a16:creationId xmlns:a16="http://schemas.microsoft.com/office/drawing/2014/main" id="{F694E3F6-E801-8BC9-1DC9-33D0CA02F330}"/>
                </a:ext>
              </a:extLst>
            </p:cNvPr>
            <p:cNvSpPr/>
            <p:nvPr/>
          </p:nvSpPr>
          <p:spPr>
            <a:xfrm>
              <a:off x="2062650" y="2451550"/>
              <a:ext cx="300250" cy="228300"/>
            </a:xfrm>
            <a:custGeom>
              <a:avLst/>
              <a:gdLst/>
              <a:ahLst/>
              <a:cxnLst/>
              <a:rect l="l" t="t" r="r" b="b"/>
              <a:pathLst>
                <a:path w="12010" h="9132" extrusionOk="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80;p58">
              <a:extLst>
                <a:ext uri="{FF2B5EF4-FFF2-40B4-BE49-F238E27FC236}">
                  <a16:creationId xmlns:a16="http://schemas.microsoft.com/office/drawing/2014/main" id="{3F911DA7-77E7-B51C-68B3-60508BF76F43}"/>
                </a:ext>
              </a:extLst>
            </p:cNvPr>
            <p:cNvSpPr/>
            <p:nvPr/>
          </p:nvSpPr>
          <p:spPr>
            <a:xfrm>
              <a:off x="2062650" y="2452175"/>
              <a:ext cx="132625" cy="226850"/>
            </a:xfrm>
            <a:custGeom>
              <a:avLst/>
              <a:gdLst/>
              <a:ahLst/>
              <a:cxnLst/>
              <a:rect l="l" t="t" r="r" b="b"/>
              <a:pathLst>
                <a:path w="5305" h="9074" extrusionOk="0">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81;p58">
              <a:extLst>
                <a:ext uri="{FF2B5EF4-FFF2-40B4-BE49-F238E27FC236}">
                  <a16:creationId xmlns:a16="http://schemas.microsoft.com/office/drawing/2014/main" id="{368E87A8-754E-7B3F-FE63-7C63D1502F7E}"/>
                </a:ext>
              </a:extLst>
            </p:cNvPr>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82;p58">
              <a:extLst>
                <a:ext uri="{FF2B5EF4-FFF2-40B4-BE49-F238E27FC236}">
                  <a16:creationId xmlns:a16="http://schemas.microsoft.com/office/drawing/2014/main" id="{2BCF731F-D795-697B-374F-F7EB48649729}"/>
                </a:ext>
              </a:extLst>
            </p:cNvPr>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83;p58">
              <a:extLst>
                <a:ext uri="{FF2B5EF4-FFF2-40B4-BE49-F238E27FC236}">
                  <a16:creationId xmlns:a16="http://schemas.microsoft.com/office/drawing/2014/main" id="{F98CC5C9-D050-F508-2F28-E56A07E3639C}"/>
                </a:ext>
              </a:extLst>
            </p:cNvPr>
            <p:cNvSpPr/>
            <p:nvPr/>
          </p:nvSpPr>
          <p:spPr>
            <a:xfrm>
              <a:off x="2040975" y="2224725"/>
              <a:ext cx="343600" cy="375500"/>
            </a:xfrm>
            <a:custGeom>
              <a:avLst/>
              <a:gdLst/>
              <a:ahLst/>
              <a:cxnLst/>
              <a:rect l="l" t="t" r="r" b="b"/>
              <a:pathLst>
                <a:path w="13744" h="15020" extrusionOk="0">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84;p58">
              <a:extLst>
                <a:ext uri="{FF2B5EF4-FFF2-40B4-BE49-F238E27FC236}">
                  <a16:creationId xmlns:a16="http://schemas.microsoft.com/office/drawing/2014/main" id="{D7E91DE2-C085-0FC4-8668-A6513E8D4564}"/>
                </a:ext>
              </a:extLst>
            </p:cNvPr>
            <p:cNvSpPr/>
            <p:nvPr/>
          </p:nvSpPr>
          <p:spPr>
            <a:xfrm>
              <a:off x="2302000" y="2260375"/>
              <a:ext cx="81750" cy="317750"/>
            </a:xfrm>
            <a:custGeom>
              <a:avLst/>
              <a:gdLst/>
              <a:ahLst/>
              <a:cxnLst/>
              <a:rect l="l" t="t" r="r" b="b"/>
              <a:pathLst>
                <a:path w="3270" h="12710" extrusionOk="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85;p58">
              <a:extLst>
                <a:ext uri="{FF2B5EF4-FFF2-40B4-BE49-F238E27FC236}">
                  <a16:creationId xmlns:a16="http://schemas.microsoft.com/office/drawing/2014/main" id="{3AA371A1-BBFA-A530-850F-59C9C6E4BE82}"/>
                </a:ext>
              </a:extLst>
            </p:cNvPr>
            <p:cNvSpPr/>
            <p:nvPr/>
          </p:nvSpPr>
          <p:spPr>
            <a:xfrm>
              <a:off x="2040975" y="2237025"/>
              <a:ext cx="118450" cy="356100"/>
            </a:xfrm>
            <a:custGeom>
              <a:avLst/>
              <a:gdLst/>
              <a:ahLst/>
              <a:cxnLst/>
              <a:rect l="l" t="t" r="r" b="b"/>
              <a:pathLst>
                <a:path w="4738" h="14244" extrusionOk="0">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86;p58">
              <a:extLst>
                <a:ext uri="{FF2B5EF4-FFF2-40B4-BE49-F238E27FC236}">
                  <a16:creationId xmlns:a16="http://schemas.microsoft.com/office/drawing/2014/main" id="{DBF3A633-D86D-E733-DD64-BECF1896FA8B}"/>
                </a:ext>
              </a:extLst>
            </p:cNvPr>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87;p58">
              <a:extLst>
                <a:ext uri="{FF2B5EF4-FFF2-40B4-BE49-F238E27FC236}">
                  <a16:creationId xmlns:a16="http://schemas.microsoft.com/office/drawing/2014/main" id="{56DD060A-C1C9-3719-26DD-673CF40FA70D}"/>
                </a:ext>
              </a:extLst>
            </p:cNvPr>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88;p58">
              <a:extLst>
                <a:ext uri="{FF2B5EF4-FFF2-40B4-BE49-F238E27FC236}">
                  <a16:creationId xmlns:a16="http://schemas.microsoft.com/office/drawing/2014/main" id="{E0E313AA-CEDF-78D5-2999-492791E39AA4}"/>
                </a:ext>
              </a:extLst>
            </p:cNvPr>
            <p:cNvSpPr/>
            <p:nvPr/>
          </p:nvSpPr>
          <p:spPr>
            <a:xfrm>
              <a:off x="2066825" y="2224725"/>
              <a:ext cx="291075" cy="164100"/>
            </a:xfrm>
            <a:custGeom>
              <a:avLst/>
              <a:gdLst/>
              <a:ahLst/>
              <a:cxnLst/>
              <a:rect l="l" t="t" r="r" b="b"/>
              <a:pathLst>
                <a:path w="11643" h="6564" extrusionOk="0">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89;p58">
              <a:extLst>
                <a:ext uri="{FF2B5EF4-FFF2-40B4-BE49-F238E27FC236}">
                  <a16:creationId xmlns:a16="http://schemas.microsoft.com/office/drawing/2014/main" id="{BCEDA56C-54FB-426E-0782-A546C450F363}"/>
                </a:ext>
              </a:extLst>
            </p:cNvPr>
            <p:cNvSpPr/>
            <p:nvPr/>
          </p:nvSpPr>
          <p:spPr>
            <a:xfrm>
              <a:off x="2272800" y="2242850"/>
              <a:ext cx="64250" cy="96750"/>
            </a:xfrm>
            <a:custGeom>
              <a:avLst/>
              <a:gdLst/>
              <a:ahLst/>
              <a:cxnLst/>
              <a:rect l="l" t="t" r="r" b="b"/>
              <a:pathLst>
                <a:path w="2570" h="3870" extrusionOk="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90;p58">
              <a:extLst>
                <a:ext uri="{FF2B5EF4-FFF2-40B4-BE49-F238E27FC236}">
                  <a16:creationId xmlns:a16="http://schemas.microsoft.com/office/drawing/2014/main" id="{77EE3A04-4D6F-1894-30F0-830B8CB44158}"/>
                </a:ext>
              </a:extLst>
            </p:cNvPr>
            <p:cNvSpPr/>
            <p:nvPr/>
          </p:nvSpPr>
          <p:spPr>
            <a:xfrm>
              <a:off x="2067675" y="2247850"/>
              <a:ext cx="262700" cy="140975"/>
            </a:xfrm>
            <a:custGeom>
              <a:avLst/>
              <a:gdLst/>
              <a:ahLst/>
              <a:cxnLst/>
              <a:rect l="l" t="t" r="r" b="b"/>
              <a:pathLst>
                <a:path w="10508" h="5639" extrusionOk="0">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91;p58">
              <a:extLst>
                <a:ext uri="{FF2B5EF4-FFF2-40B4-BE49-F238E27FC236}">
                  <a16:creationId xmlns:a16="http://schemas.microsoft.com/office/drawing/2014/main" id="{2207BEB6-B8BC-12E3-DEA7-9CFC604155C6}"/>
                </a:ext>
              </a:extLst>
            </p:cNvPr>
            <p:cNvSpPr/>
            <p:nvPr/>
          </p:nvSpPr>
          <p:spPr>
            <a:xfrm>
              <a:off x="2120200" y="2120275"/>
              <a:ext cx="161800" cy="138425"/>
            </a:xfrm>
            <a:custGeom>
              <a:avLst/>
              <a:gdLst/>
              <a:ahLst/>
              <a:cxnLst/>
              <a:rect l="l" t="t" r="r" b="b"/>
              <a:pathLst>
                <a:path w="6472" h="5537" extrusionOk="0">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92;p58">
              <a:extLst>
                <a:ext uri="{FF2B5EF4-FFF2-40B4-BE49-F238E27FC236}">
                  <a16:creationId xmlns:a16="http://schemas.microsoft.com/office/drawing/2014/main" id="{7E041D4E-9153-D751-75FD-43DA9105C141}"/>
                </a:ext>
              </a:extLst>
            </p:cNvPr>
            <p:cNvSpPr/>
            <p:nvPr/>
          </p:nvSpPr>
          <p:spPr>
            <a:xfrm>
              <a:off x="2121875" y="2121100"/>
              <a:ext cx="160125" cy="137975"/>
            </a:xfrm>
            <a:custGeom>
              <a:avLst/>
              <a:gdLst/>
              <a:ahLst/>
              <a:cxnLst/>
              <a:rect l="l" t="t" r="r" b="b"/>
              <a:pathLst>
                <a:path w="6405" h="5519" extrusionOk="0">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93;p58">
              <a:extLst>
                <a:ext uri="{FF2B5EF4-FFF2-40B4-BE49-F238E27FC236}">
                  <a16:creationId xmlns:a16="http://schemas.microsoft.com/office/drawing/2014/main" id="{DF66DBD0-099F-2092-5FEE-4B10FE551FB0}"/>
                </a:ext>
              </a:extLst>
            </p:cNvPr>
            <p:cNvSpPr/>
            <p:nvPr/>
          </p:nvSpPr>
          <p:spPr>
            <a:xfrm>
              <a:off x="2206100" y="2131525"/>
              <a:ext cx="55050" cy="40800"/>
            </a:xfrm>
            <a:custGeom>
              <a:avLst/>
              <a:gdLst/>
              <a:ahLst/>
              <a:cxnLst/>
              <a:rect l="l" t="t" r="r" b="b"/>
              <a:pathLst>
                <a:path w="2202" h="1632" extrusionOk="0">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99;p58">
              <a:extLst>
                <a:ext uri="{FF2B5EF4-FFF2-40B4-BE49-F238E27FC236}">
                  <a16:creationId xmlns:a16="http://schemas.microsoft.com/office/drawing/2014/main" id="{444E8C48-0B24-7738-3120-8CB1B4A2D17C}"/>
                </a:ext>
              </a:extLst>
            </p:cNvPr>
            <p:cNvSpPr/>
            <p:nvPr/>
          </p:nvSpPr>
          <p:spPr>
            <a:xfrm>
              <a:off x="3927325" y="3697025"/>
              <a:ext cx="849800" cy="1082775"/>
            </a:xfrm>
            <a:custGeom>
              <a:avLst/>
              <a:gdLst/>
              <a:ahLst/>
              <a:cxnLst/>
              <a:rect l="l" t="t" r="r" b="b"/>
              <a:pathLst>
                <a:path w="33992" h="43311" extrusionOk="0">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800;p58">
              <a:extLst>
                <a:ext uri="{FF2B5EF4-FFF2-40B4-BE49-F238E27FC236}">
                  <a16:creationId xmlns:a16="http://schemas.microsoft.com/office/drawing/2014/main" id="{35A8CFF1-A295-136B-9165-86E856ED5840}"/>
                </a:ext>
              </a:extLst>
            </p:cNvPr>
            <p:cNvSpPr/>
            <p:nvPr/>
          </p:nvSpPr>
          <p:spPr>
            <a:xfrm>
              <a:off x="4599475" y="4105850"/>
              <a:ext cx="177650" cy="673950"/>
            </a:xfrm>
            <a:custGeom>
              <a:avLst/>
              <a:gdLst/>
              <a:ahLst/>
              <a:cxnLst/>
              <a:rect l="l" t="t" r="r" b="b"/>
              <a:pathLst>
                <a:path w="7106" h="26958" extrusionOk="0">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801;p58">
              <a:extLst>
                <a:ext uri="{FF2B5EF4-FFF2-40B4-BE49-F238E27FC236}">
                  <a16:creationId xmlns:a16="http://schemas.microsoft.com/office/drawing/2014/main" id="{E04B0808-5943-80ED-AE62-6B0B933E72A3}"/>
                </a:ext>
              </a:extLst>
            </p:cNvPr>
            <p:cNvSpPr/>
            <p:nvPr/>
          </p:nvSpPr>
          <p:spPr>
            <a:xfrm>
              <a:off x="3927325" y="3789625"/>
              <a:ext cx="713875" cy="979400"/>
            </a:xfrm>
            <a:custGeom>
              <a:avLst/>
              <a:gdLst/>
              <a:ahLst/>
              <a:cxnLst/>
              <a:rect l="l" t="t" r="r" b="b"/>
              <a:pathLst>
                <a:path w="28555" h="39176" extrusionOk="0">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802;p58">
              <a:extLst>
                <a:ext uri="{FF2B5EF4-FFF2-40B4-BE49-F238E27FC236}">
                  <a16:creationId xmlns:a16="http://schemas.microsoft.com/office/drawing/2014/main" id="{81338228-CEED-978D-9CCB-16D68B161110}"/>
                </a:ext>
              </a:extLst>
            </p:cNvPr>
            <p:cNvSpPr/>
            <p:nvPr/>
          </p:nvSpPr>
          <p:spPr>
            <a:xfrm>
              <a:off x="4003225" y="3719750"/>
              <a:ext cx="719700" cy="1029075"/>
            </a:xfrm>
            <a:custGeom>
              <a:avLst/>
              <a:gdLst/>
              <a:ahLst/>
              <a:cxnLst/>
              <a:rect l="l" t="t" r="r" b="b"/>
              <a:pathLst>
                <a:path w="28788" h="41163" extrusionOk="0">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803;p58">
              <a:extLst>
                <a:ext uri="{FF2B5EF4-FFF2-40B4-BE49-F238E27FC236}">
                  <a16:creationId xmlns:a16="http://schemas.microsoft.com/office/drawing/2014/main" id="{B9DFE619-E23E-FC85-F513-BE43EDFD1033}"/>
                </a:ext>
              </a:extLst>
            </p:cNvPr>
            <p:cNvSpPr/>
            <p:nvPr/>
          </p:nvSpPr>
          <p:spPr>
            <a:xfrm>
              <a:off x="4218800" y="3769400"/>
              <a:ext cx="33375" cy="127145"/>
            </a:xfrm>
            <a:custGeom>
              <a:avLst/>
              <a:gdLst/>
              <a:ahLst/>
              <a:cxnLst/>
              <a:rect l="l" t="t" r="r" b="b"/>
              <a:pathLst>
                <a:path w="1335" h="4864" extrusionOk="0">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804;p58">
              <a:extLst>
                <a:ext uri="{FF2B5EF4-FFF2-40B4-BE49-F238E27FC236}">
                  <a16:creationId xmlns:a16="http://schemas.microsoft.com/office/drawing/2014/main" id="{484C6FA3-8389-B04E-4546-4B61D853A17F}"/>
                </a:ext>
              </a:extLst>
            </p:cNvPr>
            <p:cNvSpPr/>
            <p:nvPr/>
          </p:nvSpPr>
          <p:spPr>
            <a:xfrm>
              <a:off x="4198350" y="3718700"/>
              <a:ext cx="292725" cy="315450"/>
            </a:xfrm>
            <a:custGeom>
              <a:avLst/>
              <a:gdLst/>
              <a:ahLst/>
              <a:cxnLst/>
              <a:rect l="l" t="t" r="r" b="b"/>
              <a:pathLst>
                <a:path w="11709" h="12618" extrusionOk="0">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05;p58">
              <a:extLst>
                <a:ext uri="{FF2B5EF4-FFF2-40B4-BE49-F238E27FC236}">
                  <a16:creationId xmlns:a16="http://schemas.microsoft.com/office/drawing/2014/main" id="{4D3E0291-7033-4E68-56BC-EF51BDC532DE}"/>
                </a:ext>
              </a:extLst>
            </p:cNvPr>
            <p:cNvSpPr/>
            <p:nvPr/>
          </p:nvSpPr>
          <p:spPr>
            <a:xfrm>
              <a:off x="5599350" y="3914050"/>
              <a:ext cx="381125" cy="280050"/>
            </a:xfrm>
            <a:custGeom>
              <a:avLst/>
              <a:gdLst/>
              <a:ahLst/>
              <a:cxnLst/>
              <a:rect l="l" t="t" r="r" b="b"/>
              <a:pathLst>
                <a:path w="15245" h="11202" extrusionOk="0">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806;p58">
              <a:extLst>
                <a:ext uri="{FF2B5EF4-FFF2-40B4-BE49-F238E27FC236}">
                  <a16:creationId xmlns:a16="http://schemas.microsoft.com/office/drawing/2014/main" id="{1BD25FD9-703E-73BF-FB61-DC22DC3E83A2}"/>
                </a:ext>
              </a:extLst>
            </p:cNvPr>
            <p:cNvSpPr/>
            <p:nvPr/>
          </p:nvSpPr>
          <p:spPr>
            <a:xfrm>
              <a:off x="5579650" y="3862150"/>
              <a:ext cx="408350" cy="311675"/>
            </a:xfrm>
            <a:custGeom>
              <a:avLst/>
              <a:gdLst/>
              <a:ahLst/>
              <a:cxnLst/>
              <a:rect l="l" t="t" r="r" b="b"/>
              <a:pathLst>
                <a:path w="16334" h="12467" extrusionOk="0">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807;p58">
              <a:extLst>
                <a:ext uri="{FF2B5EF4-FFF2-40B4-BE49-F238E27FC236}">
                  <a16:creationId xmlns:a16="http://schemas.microsoft.com/office/drawing/2014/main" id="{F2AA83C9-DAAA-14F5-36E0-44948A3EC963}"/>
                </a:ext>
              </a:extLst>
            </p:cNvPr>
            <p:cNvSpPr/>
            <p:nvPr/>
          </p:nvSpPr>
          <p:spPr>
            <a:xfrm>
              <a:off x="5075650" y="4391625"/>
              <a:ext cx="532075" cy="115025"/>
            </a:xfrm>
            <a:custGeom>
              <a:avLst/>
              <a:gdLst/>
              <a:ahLst/>
              <a:cxnLst/>
              <a:rect l="l" t="t" r="r" b="b"/>
              <a:pathLst>
                <a:path w="21283" h="4601" extrusionOk="0">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808;p58">
              <a:extLst>
                <a:ext uri="{FF2B5EF4-FFF2-40B4-BE49-F238E27FC236}">
                  <a16:creationId xmlns:a16="http://schemas.microsoft.com/office/drawing/2014/main" id="{99DE17E7-CD5D-C31E-12C4-7BF2B262F2F4}"/>
                </a:ext>
              </a:extLst>
            </p:cNvPr>
            <p:cNvSpPr/>
            <p:nvPr/>
          </p:nvSpPr>
          <p:spPr>
            <a:xfrm>
              <a:off x="5021450" y="4202575"/>
              <a:ext cx="599600" cy="284275"/>
            </a:xfrm>
            <a:custGeom>
              <a:avLst/>
              <a:gdLst/>
              <a:ahLst/>
              <a:cxnLst/>
              <a:rect l="l" t="t" r="r" b="b"/>
              <a:pathLst>
                <a:path w="23984" h="11371" extrusionOk="0">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809;p58">
              <a:extLst>
                <a:ext uri="{FF2B5EF4-FFF2-40B4-BE49-F238E27FC236}">
                  <a16:creationId xmlns:a16="http://schemas.microsoft.com/office/drawing/2014/main" id="{B12C77F2-468F-09CF-803E-296E51D94A57}"/>
                </a:ext>
              </a:extLst>
            </p:cNvPr>
            <p:cNvSpPr/>
            <p:nvPr/>
          </p:nvSpPr>
          <p:spPr>
            <a:xfrm>
              <a:off x="5310825" y="2383600"/>
              <a:ext cx="685500" cy="1887850"/>
            </a:xfrm>
            <a:custGeom>
              <a:avLst/>
              <a:gdLst/>
              <a:ahLst/>
              <a:cxnLst/>
              <a:rect l="l" t="t" r="r" b="b"/>
              <a:pathLst>
                <a:path w="27420" h="75514" extrusionOk="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810;p58">
              <a:extLst>
                <a:ext uri="{FF2B5EF4-FFF2-40B4-BE49-F238E27FC236}">
                  <a16:creationId xmlns:a16="http://schemas.microsoft.com/office/drawing/2014/main" id="{31381DA5-A4A9-5456-A07C-5031BE408855}"/>
                </a:ext>
              </a:extLst>
            </p:cNvPr>
            <p:cNvSpPr/>
            <p:nvPr/>
          </p:nvSpPr>
          <p:spPr>
            <a:xfrm>
              <a:off x="5661900" y="2771575"/>
              <a:ext cx="206825" cy="711350"/>
            </a:xfrm>
            <a:custGeom>
              <a:avLst/>
              <a:gdLst/>
              <a:ahLst/>
              <a:cxnLst/>
              <a:rect l="l" t="t" r="r" b="b"/>
              <a:pathLst>
                <a:path w="8273" h="28454" extrusionOk="0">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811;p58">
              <a:extLst>
                <a:ext uri="{FF2B5EF4-FFF2-40B4-BE49-F238E27FC236}">
                  <a16:creationId xmlns:a16="http://schemas.microsoft.com/office/drawing/2014/main" id="{64016C0B-1BED-FB0E-2DDF-DD96CB3C343B}"/>
                </a:ext>
              </a:extLst>
            </p:cNvPr>
            <p:cNvSpPr/>
            <p:nvPr/>
          </p:nvSpPr>
          <p:spPr>
            <a:xfrm>
              <a:off x="5863700" y="1706625"/>
              <a:ext cx="406150" cy="858150"/>
            </a:xfrm>
            <a:custGeom>
              <a:avLst/>
              <a:gdLst/>
              <a:ahLst/>
              <a:cxnLst/>
              <a:rect l="l" t="t" r="r" b="b"/>
              <a:pathLst>
                <a:path w="16246" h="34326" extrusionOk="0">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812;p58">
              <a:extLst>
                <a:ext uri="{FF2B5EF4-FFF2-40B4-BE49-F238E27FC236}">
                  <a16:creationId xmlns:a16="http://schemas.microsoft.com/office/drawing/2014/main" id="{C77776D2-39B8-D6DE-FCE7-A10B494E362C}"/>
                </a:ext>
              </a:extLst>
            </p:cNvPr>
            <p:cNvSpPr/>
            <p:nvPr/>
          </p:nvSpPr>
          <p:spPr>
            <a:xfrm>
              <a:off x="5987125" y="2217825"/>
              <a:ext cx="95925" cy="63400"/>
            </a:xfrm>
            <a:custGeom>
              <a:avLst/>
              <a:gdLst/>
              <a:ahLst/>
              <a:cxnLst/>
              <a:rect l="l" t="t" r="r" b="b"/>
              <a:pathLst>
                <a:path w="3837" h="2536" extrusionOk="0">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813;p58">
              <a:extLst>
                <a:ext uri="{FF2B5EF4-FFF2-40B4-BE49-F238E27FC236}">
                  <a16:creationId xmlns:a16="http://schemas.microsoft.com/office/drawing/2014/main" id="{D1919445-A639-07DF-3CA3-0A6C89EF5449}"/>
                </a:ext>
              </a:extLst>
            </p:cNvPr>
            <p:cNvSpPr/>
            <p:nvPr/>
          </p:nvSpPr>
          <p:spPr>
            <a:xfrm>
              <a:off x="5556000" y="1532350"/>
              <a:ext cx="212675" cy="197650"/>
            </a:xfrm>
            <a:custGeom>
              <a:avLst/>
              <a:gdLst/>
              <a:ahLst/>
              <a:cxnLst/>
              <a:rect l="l" t="t" r="r" b="b"/>
              <a:pathLst>
                <a:path w="8507" h="7906" extrusionOk="0">
                  <a:moveTo>
                    <a:pt x="8106" y="0"/>
                  </a:moveTo>
                  <a:lnTo>
                    <a:pt x="0" y="3569"/>
                  </a:lnTo>
                  <a:lnTo>
                    <a:pt x="167" y="7906"/>
                  </a:lnTo>
                  <a:lnTo>
                    <a:pt x="8506" y="7272"/>
                  </a:lnTo>
                  <a:lnTo>
                    <a:pt x="810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814;p58">
              <a:extLst>
                <a:ext uri="{FF2B5EF4-FFF2-40B4-BE49-F238E27FC236}">
                  <a16:creationId xmlns:a16="http://schemas.microsoft.com/office/drawing/2014/main" id="{5A487C63-F374-8243-6C39-D2F011DF873A}"/>
                </a:ext>
              </a:extLst>
            </p:cNvPr>
            <p:cNvSpPr/>
            <p:nvPr/>
          </p:nvSpPr>
          <p:spPr>
            <a:xfrm>
              <a:off x="5381700" y="1375575"/>
              <a:ext cx="59225" cy="105925"/>
            </a:xfrm>
            <a:custGeom>
              <a:avLst/>
              <a:gdLst/>
              <a:ahLst/>
              <a:cxnLst/>
              <a:rect l="l" t="t" r="r" b="b"/>
              <a:pathLst>
                <a:path w="2369" h="4237" extrusionOk="0">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815;p58">
              <a:extLst>
                <a:ext uri="{FF2B5EF4-FFF2-40B4-BE49-F238E27FC236}">
                  <a16:creationId xmlns:a16="http://schemas.microsoft.com/office/drawing/2014/main" id="{7E0A1F3A-45A9-90B4-CBEC-5B134D86B3CC}"/>
                </a:ext>
              </a:extLst>
            </p:cNvPr>
            <p:cNvSpPr/>
            <p:nvPr/>
          </p:nvSpPr>
          <p:spPr>
            <a:xfrm>
              <a:off x="5418400" y="1188875"/>
              <a:ext cx="472025" cy="450525"/>
            </a:xfrm>
            <a:custGeom>
              <a:avLst/>
              <a:gdLst/>
              <a:ahLst/>
              <a:cxnLst/>
              <a:rect l="l" t="t" r="r" b="b"/>
              <a:pathLst>
                <a:path w="18881" h="18021" extrusionOk="0">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816;p58">
              <a:extLst>
                <a:ext uri="{FF2B5EF4-FFF2-40B4-BE49-F238E27FC236}">
                  <a16:creationId xmlns:a16="http://schemas.microsoft.com/office/drawing/2014/main" id="{FB8BC184-4541-3E41-B059-7783ACEB4DBE}"/>
                </a:ext>
              </a:extLst>
            </p:cNvPr>
            <p:cNvSpPr/>
            <p:nvPr/>
          </p:nvSpPr>
          <p:spPr>
            <a:xfrm>
              <a:off x="5457575" y="1604050"/>
              <a:ext cx="99275" cy="35750"/>
            </a:xfrm>
            <a:custGeom>
              <a:avLst/>
              <a:gdLst/>
              <a:ahLst/>
              <a:cxnLst/>
              <a:rect l="l" t="t" r="r" b="b"/>
              <a:pathLst>
                <a:path w="3971" h="1430" extrusionOk="0">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817;p58">
              <a:extLst>
                <a:ext uri="{FF2B5EF4-FFF2-40B4-BE49-F238E27FC236}">
                  <a16:creationId xmlns:a16="http://schemas.microsoft.com/office/drawing/2014/main" id="{A011CF0A-1032-A898-5E9F-AC4A32584292}"/>
                </a:ext>
              </a:extLst>
            </p:cNvPr>
            <p:cNvSpPr/>
            <p:nvPr/>
          </p:nvSpPr>
          <p:spPr>
            <a:xfrm>
              <a:off x="5391700" y="1111500"/>
              <a:ext cx="519575" cy="508125"/>
            </a:xfrm>
            <a:custGeom>
              <a:avLst/>
              <a:gdLst/>
              <a:ahLst/>
              <a:cxnLst/>
              <a:rect l="l" t="t" r="r" b="b"/>
              <a:pathLst>
                <a:path w="20783" h="20325" extrusionOk="0">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818;p58">
              <a:extLst>
                <a:ext uri="{FF2B5EF4-FFF2-40B4-BE49-F238E27FC236}">
                  <a16:creationId xmlns:a16="http://schemas.microsoft.com/office/drawing/2014/main" id="{838D92C4-7B5E-A044-D39E-508524410149}"/>
                </a:ext>
              </a:extLst>
            </p:cNvPr>
            <p:cNvSpPr/>
            <p:nvPr/>
          </p:nvSpPr>
          <p:spPr>
            <a:xfrm>
              <a:off x="5315825" y="1681625"/>
              <a:ext cx="693850" cy="1116350"/>
            </a:xfrm>
            <a:custGeom>
              <a:avLst/>
              <a:gdLst/>
              <a:ahLst/>
              <a:cxnLst/>
              <a:rect l="l" t="t" r="r" b="b"/>
              <a:pathLst>
                <a:path w="27754" h="44654" extrusionOk="0">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819;p58">
              <a:extLst>
                <a:ext uri="{FF2B5EF4-FFF2-40B4-BE49-F238E27FC236}">
                  <a16:creationId xmlns:a16="http://schemas.microsoft.com/office/drawing/2014/main" id="{503554BF-957B-CCEF-A5FB-35890100A149}"/>
                </a:ext>
              </a:extLst>
            </p:cNvPr>
            <p:cNvSpPr/>
            <p:nvPr/>
          </p:nvSpPr>
          <p:spPr>
            <a:xfrm>
              <a:off x="4950550" y="1829225"/>
              <a:ext cx="514575" cy="1031600"/>
            </a:xfrm>
            <a:custGeom>
              <a:avLst/>
              <a:gdLst/>
              <a:ahLst/>
              <a:cxnLst/>
              <a:rect l="l" t="t" r="r" b="b"/>
              <a:pathLst>
                <a:path w="20583" h="41264" extrusionOk="0">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820;p58">
              <a:extLst>
                <a:ext uri="{FF2B5EF4-FFF2-40B4-BE49-F238E27FC236}">
                  <a16:creationId xmlns:a16="http://schemas.microsoft.com/office/drawing/2014/main" id="{F293C47A-1FD7-72ED-F07D-0DA403F36DE5}"/>
                </a:ext>
              </a:extLst>
            </p:cNvPr>
            <p:cNvSpPr/>
            <p:nvPr/>
          </p:nvSpPr>
          <p:spPr>
            <a:xfrm>
              <a:off x="4932200" y="1790850"/>
              <a:ext cx="570450" cy="876500"/>
            </a:xfrm>
            <a:custGeom>
              <a:avLst/>
              <a:gdLst/>
              <a:ahLst/>
              <a:cxnLst/>
              <a:rect l="l" t="t" r="r" b="b"/>
              <a:pathLst>
                <a:path w="22818" h="35060" extrusionOk="0">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821;p58">
              <a:extLst>
                <a:ext uri="{FF2B5EF4-FFF2-40B4-BE49-F238E27FC236}">
                  <a16:creationId xmlns:a16="http://schemas.microsoft.com/office/drawing/2014/main" id="{E252E8AD-8F56-8A1C-C2D2-62349FEFD820}"/>
                </a:ext>
              </a:extLst>
            </p:cNvPr>
            <p:cNvSpPr/>
            <p:nvPr/>
          </p:nvSpPr>
          <p:spPr>
            <a:xfrm>
              <a:off x="5129850" y="2392125"/>
              <a:ext cx="95100" cy="55900"/>
            </a:xfrm>
            <a:custGeom>
              <a:avLst/>
              <a:gdLst/>
              <a:ahLst/>
              <a:cxnLst/>
              <a:rect l="l" t="t" r="r" b="b"/>
              <a:pathLst>
                <a:path w="3804" h="2236" extrusionOk="0">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822;p58">
              <a:extLst>
                <a:ext uri="{FF2B5EF4-FFF2-40B4-BE49-F238E27FC236}">
                  <a16:creationId xmlns:a16="http://schemas.microsoft.com/office/drawing/2014/main" id="{734B8F29-9FD1-D42C-28A8-A22B8D31F95F}"/>
                </a:ext>
              </a:extLst>
            </p:cNvPr>
            <p:cNvSpPr/>
            <p:nvPr/>
          </p:nvSpPr>
          <p:spPr>
            <a:xfrm>
              <a:off x="5549325" y="1641600"/>
              <a:ext cx="243525" cy="76025"/>
            </a:xfrm>
            <a:custGeom>
              <a:avLst/>
              <a:gdLst/>
              <a:ahLst/>
              <a:cxnLst/>
              <a:rect l="l" t="t" r="r" b="b"/>
              <a:pathLst>
                <a:path w="9741" h="3041" extrusionOk="0">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823;p58">
              <a:extLst>
                <a:ext uri="{FF2B5EF4-FFF2-40B4-BE49-F238E27FC236}">
                  <a16:creationId xmlns:a16="http://schemas.microsoft.com/office/drawing/2014/main" id="{632FFCA1-4CDB-D43B-C8EB-265A3C2E176A}"/>
                </a:ext>
              </a:extLst>
            </p:cNvPr>
            <p:cNvSpPr/>
            <p:nvPr/>
          </p:nvSpPr>
          <p:spPr>
            <a:xfrm>
              <a:off x="5462600" y="1659925"/>
              <a:ext cx="375275" cy="113250"/>
            </a:xfrm>
            <a:custGeom>
              <a:avLst/>
              <a:gdLst/>
              <a:ahLst/>
              <a:cxnLst/>
              <a:rect l="l" t="t" r="r" b="b"/>
              <a:pathLst>
                <a:path w="15011" h="4530" extrusionOk="0">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TextBox 278">
            <a:extLst>
              <a:ext uri="{FF2B5EF4-FFF2-40B4-BE49-F238E27FC236}">
                <a16:creationId xmlns:a16="http://schemas.microsoft.com/office/drawing/2014/main" id="{7BF8FC40-9485-E673-6AB2-03357B7E00FE}"/>
              </a:ext>
            </a:extLst>
          </p:cNvPr>
          <p:cNvSpPr txBox="1"/>
          <p:nvPr/>
        </p:nvSpPr>
        <p:spPr>
          <a:xfrm>
            <a:off x="3048000" y="234626"/>
            <a:ext cx="6096000" cy="769441"/>
          </a:xfrm>
          <a:prstGeom prst="rect">
            <a:avLst/>
          </a:prstGeom>
          <a:noFill/>
        </p:spPr>
        <p:txBody>
          <a:bodyPr wrap="square">
            <a:spAutoFit/>
          </a:bodyPr>
          <a:lstStyle/>
          <a:p>
            <a:pPr algn="ctr"/>
            <a:r>
              <a:rPr lang="en-IN" sz="4400" b="1" dirty="0">
                <a:latin typeface="+mj-lt"/>
                <a:cs typeface="Times New Roman" panose="02020603050405020304" pitchFamily="18" charset="0"/>
              </a:rPr>
              <a:t>CONCLUSION</a:t>
            </a:r>
            <a:endParaRPr lang="en-IN" sz="4400" b="1" dirty="0">
              <a:latin typeface="+mj-lt"/>
            </a:endParaRPr>
          </a:p>
        </p:txBody>
      </p:sp>
    </p:spTree>
    <p:extLst>
      <p:ext uri="{BB962C8B-B14F-4D97-AF65-F5344CB8AC3E}">
        <p14:creationId xmlns:p14="http://schemas.microsoft.com/office/powerpoint/2010/main" val="31190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F67E-84B8-69EE-0FD6-18522839C578}"/>
              </a:ext>
            </a:extLst>
          </p:cNvPr>
          <p:cNvSpPr>
            <a:spLocks noGrp="1"/>
          </p:cNvSpPr>
          <p:nvPr>
            <p:ph type="title"/>
          </p:nvPr>
        </p:nvSpPr>
        <p:spPr/>
        <p:txBody>
          <a:bodyPr>
            <a:normAutofit fontScale="90000"/>
          </a:bodyPr>
          <a:lstStyle/>
          <a:p>
            <a:r>
              <a:rPr lang="en-US" sz="4400" b="1" dirty="0">
                <a:cs typeface="Times New Roman" panose="02020603050405020304" pitchFamily="18" charset="0"/>
              </a:rPr>
              <a:t>INTRODUCTION</a:t>
            </a:r>
            <a:br>
              <a:rPr lang="en-US" sz="4400" b="1" dirty="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76A7A2-AF05-A70F-89AD-4A2A3F265887}"/>
              </a:ext>
            </a:extLst>
          </p:cNvPr>
          <p:cNvSpPr>
            <a:spLocks noGrp="1"/>
          </p:cNvSpPr>
          <p:nvPr>
            <p:ph idx="1"/>
          </p:nvPr>
        </p:nvSpPr>
        <p:spPr>
          <a:xfrm>
            <a:off x="680884" y="1619583"/>
            <a:ext cx="5132439" cy="4351338"/>
          </a:xfrm>
        </p:spPr>
        <p:txBody>
          <a:bodyPr>
            <a:normAutofit fontScale="85000" lnSpcReduction="20000"/>
          </a:bodyPr>
          <a:lstStyle/>
          <a:p>
            <a:pPr marL="0" lvl="0" indent="0" algn="just" rtl="0">
              <a:spcBef>
                <a:spcPts val="0"/>
              </a:spcBef>
              <a:spcAft>
                <a:spcPts val="0"/>
              </a:spcAft>
              <a:buClr>
                <a:schemeClr val="dk1"/>
              </a:buClr>
              <a:buSzPts val="1100"/>
              <a:buFont typeface="Arial"/>
              <a:buNone/>
            </a:pPr>
            <a:endParaRPr lang="en-US" sz="3200" b="1" dirty="0">
              <a:cs typeface="Times New Roman" panose="02020603050405020304" pitchFamily="18" charset="0"/>
            </a:endParaRPr>
          </a:p>
          <a:p>
            <a:pPr marL="0" lvl="0" indent="0" algn="just" rtl="0">
              <a:spcBef>
                <a:spcPts val="0"/>
              </a:spcBef>
              <a:spcAft>
                <a:spcPts val="0"/>
              </a:spcAft>
              <a:buClr>
                <a:schemeClr val="dk1"/>
              </a:buClr>
              <a:buSzPts val="1100"/>
              <a:buFont typeface="Arial"/>
              <a:buNone/>
            </a:pPr>
            <a:r>
              <a:rPr lang="en-US" dirty="0">
                <a:cs typeface="Times New Roman" panose="02020603050405020304" pitchFamily="18" charset="0"/>
              </a:rPr>
              <a:t>Developing an Analytical CRM for a bank involves creating sophisticated tools to enhance decision-making through customer data analysis. This specialized system enables banks to gain deeper insights into their customers, identify trends, and make data-driven decisions. By leveraging analytics, banks can segment customers, observe behaviors, predict future actions, and monitor changes effectively.</a:t>
            </a:r>
          </a:p>
          <a:p>
            <a:pPr marL="0" lvl="0" indent="0" algn="just" rtl="0">
              <a:spcBef>
                <a:spcPts val="0"/>
              </a:spcBef>
              <a:spcAft>
                <a:spcPts val="0"/>
              </a:spcAft>
              <a:buClr>
                <a:schemeClr val="dk1"/>
              </a:buClr>
              <a:buSzPts val="1100"/>
              <a:buFont typeface="Arial"/>
              <a:buNone/>
            </a:pPr>
            <a:endParaRPr lang="en-US" dirty="0">
              <a:cs typeface="Times New Roman" panose="02020603050405020304" pitchFamily="18" charset="0"/>
            </a:endParaRPr>
          </a:p>
          <a:p>
            <a:pPr marL="0" lvl="0" indent="0" algn="just" rtl="0">
              <a:spcBef>
                <a:spcPts val="0"/>
              </a:spcBef>
              <a:spcAft>
                <a:spcPts val="0"/>
              </a:spcAft>
              <a:buClr>
                <a:schemeClr val="dk1"/>
              </a:buClr>
              <a:buSzPts val="1100"/>
              <a:buFont typeface="Arial"/>
              <a:buNone/>
            </a:pPr>
            <a:r>
              <a:rPr lang="en-US" dirty="0">
                <a:cs typeface="Times New Roman" panose="02020603050405020304" pitchFamily="18" charset="0"/>
              </a:rPr>
              <a:t>The goal is to increase customer satisfaction and retention by tailoring offers and campaigns based on data insights. Analytical CRM is crucial for understanding customer behavior, optimizing bank operations, and fostering strong, enduring customer relationships</a:t>
            </a:r>
            <a:r>
              <a:rPr lang="en-US" sz="2400" dirty="0">
                <a:cs typeface="Times New Roman" panose="02020603050405020304" pitchFamily="18" charset="0"/>
              </a:rPr>
              <a:t>.</a:t>
            </a:r>
          </a:p>
          <a:p>
            <a:pPr algn="just"/>
            <a:endParaRPr lang="en-IN" dirty="0"/>
          </a:p>
        </p:txBody>
      </p:sp>
      <p:sp>
        <p:nvSpPr>
          <p:cNvPr id="4" name="AutoShape 2" descr="CRM in Banking: Top Implementation Challenges and Solutions">
            <a:extLst>
              <a:ext uri="{FF2B5EF4-FFF2-40B4-BE49-F238E27FC236}">
                <a16:creationId xmlns:a16="http://schemas.microsoft.com/office/drawing/2014/main" id="{CED1679D-4713-5B9B-4138-F44970230B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F630D701-F514-6BB0-8E7E-38C1A4DE3B68}"/>
              </a:ext>
            </a:extLst>
          </p:cNvPr>
          <p:cNvPicPr>
            <a:picLocks noChangeAspect="1"/>
          </p:cNvPicPr>
          <p:nvPr/>
        </p:nvPicPr>
        <p:blipFill>
          <a:blip r:embed="rId2"/>
          <a:srcRect l="4925" t="26473" r="5268" b="10215"/>
          <a:stretch/>
        </p:blipFill>
        <p:spPr>
          <a:xfrm>
            <a:off x="6378677" y="2192594"/>
            <a:ext cx="5132439" cy="3618272"/>
          </a:xfrm>
          <a:prstGeom prst="rect">
            <a:avLst/>
          </a:prstGeom>
        </p:spPr>
      </p:pic>
    </p:spTree>
    <p:extLst>
      <p:ext uri="{BB962C8B-B14F-4D97-AF65-F5344CB8AC3E}">
        <p14:creationId xmlns:p14="http://schemas.microsoft.com/office/powerpoint/2010/main" val="151647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CCBB-EABF-3D9D-5EAA-0D7A42826EAD}"/>
              </a:ext>
            </a:extLst>
          </p:cNvPr>
          <p:cNvSpPr>
            <a:spLocks noGrp="1"/>
          </p:cNvSpPr>
          <p:nvPr>
            <p:ph type="title"/>
          </p:nvPr>
        </p:nvSpPr>
        <p:spPr/>
        <p:txBody>
          <a:bodyPr/>
          <a:lstStyle/>
          <a:p>
            <a:r>
              <a:rPr lang="en-IN" sz="4400" b="1" dirty="0">
                <a:cs typeface="Times New Roman" panose="02020603050405020304" pitchFamily="18" charset="0"/>
              </a:rPr>
              <a:t>PROBLEM STATEMENT</a:t>
            </a:r>
            <a:endParaRPr lang="en-IN" b="1" dirty="0"/>
          </a:p>
        </p:txBody>
      </p:sp>
      <p:sp>
        <p:nvSpPr>
          <p:cNvPr id="3" name="Content Placeholder 2">
            <a:extLst>
              <a:ext uri="{FF2B5EF4-FFF2-40B4-BE49-F238E27FC236}">
                <a16:creationId xmlns:a16="http://schemas.microsoft.com/office/drawing/2014/main" id="{9CE612FA-924E-8405-A6CE-6EF9F193B58A}"/>
              </a:ext>
            </a:extLst>
          </p:cNvPr>
          <p:cNvSpPr>
            <a:spLocks noGrp="1"/>
          </p:cNvSpPr>
          <p:nvPr>
            <p:ph idx="1"/>
          </p:nvPr>
        </p:nvSpPr>
        <p:spPr>
          <a:xfrm>
            <a:off x="838200" y="1825625"/>
            <a:ext cx="6624484" cy="4351338"/>
          </a:xfrm>
        </p:spPr>
        <p:txBody>
          <a:bodyPr>
            <a:normAutofit fontScale="92500" lnSpcReduction="20000"/>
          </a:bodyPr>
          <a:lstStyle/>
          <a:p>
            <a:pPr marL="0" indent="0">
              <a:buNone/>
            </a:pPr>
            <a:br>
              <a:rPr lang="en-IN" sz="2400" dirty="0">
                <a:cs typeface="Times New Roman" panose="02020603050405020304" pitchFamily="18" charset="0"/>
              </a:rPr>
            </a:br>
            <a:r>
              <a:rPr lang="en-US" sz="2000" b="0" dirty="0">
                <a:cs typeface="Times New Roman" panose="02020603050405020304" pitchFamily="18" charset="0"/>
              </a:rPr>
              <a:t>Customer churn, or the rate at which customers discontinue using our bank's services, significantly impacts our revenue and profitability.</a:t>
            </a:r>
            <a:br>
              <a:rPr lang="en-US" sz="2000" b="0" dirty="0">
                <a:cs typeface="Times New Roman" panose="02020603050405020304" pitchFamily="18" charset="0"/>
              </a:rPr>
            </a:br>
            <a:br>
              <a:rPr lang="en-US" sz="2000" b="0" dirty="0">
                <a:cs typeface="Times New Roman" panose="02020603050405020304" pitchFamily="18" charset="0"/>
              </a:rPr>
            </a:br>
            <a:r>
              <a:rPr lang="en-US" sz="2000" b="0" dirty="0">
                <a:cs typeface="Times New Roman" panose="02020603050405020304" pitchFamily="18" charset="0"/>
              </a:rPr>
              <a:t>In this presentation, we will examine our bank's customer churn rates, focusing on factors such as gender, recent trends, credit card ownership, the number of products used, credit scores, and the regions from which customers are departing.</a:t>
            </a:r>
            <a:br>
              <a:rPr lang="en-US" sz="2000" b="0" dirty="0">
                <a:cs typeface="Times New Roman" panose="02020603050405020304" pitchFamily="18" charset="0"/>
              </a:rPr>
            </a:br>
            <a:br>
              <a:rPr lang="en-US" sz="2000" b="0" dirty="0">
                <a:cs typeface="Times New Roman" panose="02020603050405020304" pitchFamily="18" charset="0"/>
              </a:rPr>
            </a:br>
            <a:r>
              <a:rPr lang="en-US" sz="2000" b="0" dirty="0">
                <a:cs typeface="Times New Roman" panose="02020603050405020304" pitchFamily="18" charset="0"/>
              </a:rPr>
              <a:t>Our objective is to identify the reasons behind customer attrition and propose strategies to enhance customer satisfaction and retention.</a:t>
            </a:r>
            <a:br>
              <a:rPr lang="en-US" sz="1400" dirty="0"/>
            </a:br>
            <a:endParaRPr lang="en-IN" sz="2000" dirty="0"/>
          </a:p>
        </p:txBody>
      </p:sp>
      <p:pic>
        <p:nvPicPr>
          <p:cNvPr id="4" name="Picture 3">
            <a:extLst>
              <a:ext uri="{FF2B5EF4-FFF2-40B4-BE49-F238E27FC236}">
                <a16:creationId xmlns:a16="http://schemas.microsoft.com/office/drawing/2014/main" id="{2B0A3079-975A-20CE-22D8-EDA0A3F70523}"/>
              </a:ext>
            </a:extLst>
          </p:cNvPr>
          <p:cNvPicPr>
            <a:picLocks noChangeAspect="1"/>
          </p:cNvPicPr>
          <p:nvPr/>
        </p:nvPicPr>
        <p:blipFill>
          <a:blip r:embed="rId2"/>
          <a:stretch>
            <a:fillRect/>
          </a:stretch>
        </p:blipFill>
        <p:spPr>
          <a:xfrm>
            <a:off x="7787148" y="2573067"/>
            <a:ext cx="3859221" cy="25589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722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93FD-525D-C7B2-D13A-911463AAE176}"/>
              </a:ext>
            </a:extLst>
          </p:cNvPr>
          <p:cNvSpPr>
            <a:spLocks noGrp="1"/>
          </p:cNvSpPr>
          <p:nvPr>
            <p:ph type="title"/>
          </p:nvPr>
        </p:nvSpPr>
        <p:spPr>
          <a:xfrm>
            <a:off x="694496" y="922523"/>
            <a:ext cx="9603275" cy="1049235"/>
          </a:xfrm>
        </p:spPr>
        <p:txBody>
          <a:bodyPr/>
          <a:lstStyle/>
          <a:p>
            <a:r>
              <a:rPr lang="en-US" b="1" dirty="0"/>
              <a:t>Data Description</a:t>
            </a:r>
            <a:endParaRPr lang="en-IN" b="1" dirty="0"/>
          </a:p>
        </p:txBody>
      </p:sp>
      <p:sp>
        <p:nvSpPr>
          <p:cNvPr id="3" name="Content Placeholder 2">
            <a:extLst>
              <a:ext uri="{FF2B5EF4-FFF2-40B4-BE49-F238E27FC236}">
                <a16:creationId xmlns:a16="http://schemas.microsoft.com/office/drawing/2014/main" id="{CEE8682E-5949-FECC-9609-672150D09E67}"/>
              </a:ext>
            </a:extLst>
          </p:cNvPr>
          <p:cNvSpPr>
            <a:spLocks noGrp="1"/>
          </p:cNvSpPr>
          <p:nvPr>
            <p:ph idx="1"/>
          </p:nvPr>
        </p:nvSpPr>
        <p:spPr>
          <a:xfrm>
            <a:off x="285137" y="2074726"/>
            <a:ext cx="12506632" cy="3450613"/>
          </a:xfrm>
        </p:spPr>
        <p:txBody>
          <a:bodyPr>
            <a:noAutofit/>
          </a:bodyPr>
          <a:lstStyle/>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800" b="1" i="0" u="none" strike="noStrike" cap="none" dirty="0">
                <a:solidFill>
                  <a:schemeClr val="dk1"/>
                </a:solidFill>
                <a:ea typeface="Lato"/>
                <a:cs typeface="Times New Roman" panose="02020603050405020304" pitchFamily="18" charset="0"/>
                <a:sym typeface="Lato"/>
              </a:rPr>
              <a:t>Customer Id:</a:t>
            </a:r>
            <a:r>
              <a:rPr lang="en-GB" sz="1800" b="0" i="0" u="none" strike="noStrike" cap="none" dirty="0">
                <a:solidFill>
                  <a:schemeClr val="dk1"/>
                </a:solidFill>
                <a:ea typeface="Lato"/>
                <a:cs typeface="Times New Roman" panose="02020603050405020304" pitchFamily="18" charset="0"/>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Wingdings" pitchFamily="2" charset="2"/>
              <a:buChar char="q"/>
            </a:pPr>
            <a:r>
              <a:rPr lang="en-GB" sz="1800" b="1" i="0" u="none" strike="noStrike" cap="none" dirty="0">
                <a:solidFill>
                  <a:schemeClr val="dk1"/>
                </a:solidFill>
                <a:ea typeface="Lato"/>
                <a:cs typeface="Times New Roman" panose="02020603050405020304" pitchFamily="18" charset="0"/>
                <a:sym typeface="Lato"/>
              </a:rPr>
              <a:t>Credit Score: </a:t>
            </a:r>
            <a:r>
              <a:rPr lang="en-GB" sz="1800" b="0" i="0" u="none" strike="noStrike" cap="none" dirty="0">
                <a:solidFill>
                  <a:schemeClr val="dk1"/>
                </a:solidFill>
                <a:ea typeface="Lato"/>
                <a:cs typeface="Times New Roman" panose="02020603050405020304" pitchFamily="18" charset="0"/>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Wingdings" pitchFamily="2" charset="2"/>
              <a:buChar char="q"/>
            </a:pPr>
            <a:r>
              <a:rPr lang="en-GB" b="1" i="0" u="none" strike="noStrike" cap="none" dirty="0">
                <a:solidFill>
                  <a:schemeClr val="dk1"/>
                </a:solidFill>
                <a:ea typeface="Lato"/>
                <a:cs typeface="Times New Roman" panose="02020603050405020304" pitchFamily="18" charset="0"/>
                <a:sym typeface="Lato"/>
              </a:rPr>
              <a:t>Credit score: </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800" b="0" i="0" u="none" strike="noStrike" cap="none" dirty="0">
                <a:solidFill>
                  <a:schemeClr val="dk1"/>
                </a:solidFill>
                <a:ea typeface="Lato"/>
                <a:cs typeface="Times New Roman" panose="02020603050405020304" pitchFamily="18" charset="0"/>
                <a:sym typeface="Lato"/>
              </a:rPr>
              <a:t>Excellent: 800–850</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800" b="0" i="0" u="none" strike="noStrike" cap="none" dirty="0">
                <a:solidFill>
                  <a:schemeClr val="dk1"/>
                </a:solidFill>
                <a:ea typeface="Lato"/>
                <a:cs typeface="Times New Roman" panose="02020603050405020304" pitchFamily="18" charset="0"/>
                <a:sym typeface="Lato"/>
              </a:rPr>
              <a:t>Very Good: 740–799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800" b="0" i="0" u="none" strike="noStrike" cap="none" dirty="0">
                <a:solidFill>
                  <a:schemeClr val="dk1"/>
                </a:solidFill>
                <a:ea typeface="Lato"/>
                <a:cs typeface="Times New Roman" panose="02020603050405020304" pitchFamily="18" charset="0"/>
                <a:sym typeface="Lato"/>
              </a:rPr>
              <a:t>Good: 670–580</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800" b="0" i="0" u="none" strike="noStrike" cap="none" dirty="0">
                <a:solidFill>
                  <a:schemeClr val="dk1"/>
                </a:solidFill>
                <a:ea typeface="Lato"/>
                <a:cs typeface="Times New Roman" panose="02020603050405020304" pitchFamily="18" charset="0"/>
                <a:sym typeface="Lato"/>
              </a:rPr>
              <a:t>Poor: 300–579</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800" b="1" i="0" u="none" strike="noStrike" cap="none" dirty="0">
                <a:solidFill>
                  <a:schemeClr val="dk1"/>
                </a:solidFill>
                <a:ea typeface="Lato"/>
                <a:cs typeface="Times New Roman" panose="02020603050405020304" pitchFamily="18" charset="0"/>
                <a:sym typeface="Lato"/>
              </a:rPr>
              <a:t>Geography ID:</a:t>
            </a:r>
            <a:r>
              <a:rPr lang="en-GB" sz="1800" b="0" i="0" u="none" strike="noStrike" cap="none" dirty="0">
                <a:solidFill>
                  <a:schemeClr val="dk1"/>
                </a:solidFill>
                <a:ea typeface="Lato"/>
                <a:cs typeface="Times New Roman" panose="02020603050405020304" pitchFamily="18" charset="0"/>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Wingdings" pitchFamily="2" charset="2"/>
              <a:buChar char="q"/>
            </a:pPr>
            <a:r>
              <a:rPr lang="en-GB" sz="1800" b="1" i="0" u="none" strike="noStrike" cap="none" dirty="0">
                <a:solidFill>
                  <a:schemeClr val="dk1"/>
                </a:solidFill>
                <a:ea typeface="Lato"/>
                <a:cs typeface="Times New Roman" panose="02020603050405020304" pitchFamily="18" charset="0"/>
                <a:sym typeface="Lato"/>
              </a:rPr>
              <a:t>Gender ID:</a:t>
            </a:r>
            <a:r>
              <a:rPr lang="en-GB" sz="1800" b="0" i="0" u="none" strike="noStrike" cap="none" dirty="0">
                <a:solidFill>
                  <a:schemeClr val="dk1"/>
                </a:solidFill>
                <a:ea typeface="Lato"/>
                <a:cs typeface="Times New Roman" panose="02020603050405020304" pitchFamily="18" charset="0"/>
                <a:sym typeface="Lato"/>
              </a:rPr>
              <a:t> A numerical identifier for the customer's gender, where for example, '1' could represent male and '2' could represent female.</a:t>
            </a:r>
          </a:p>
          <a:p>
            <a:pPr marL="457200" marR="0" lvl="0" indent="-323850" algn="l" rtl="0">
              <a:lnSpc>
                <a:spcPct val="115000"/>
              </a:lnSpc>
              <a:spcBef>
                <a:spcPts val="0"/>
              </a:spcBef>
              <a:spcAft>
                <a:spcPts val="0"/>
              </a:spcAft>
              <a:buClr>
                <a:srgbClr val="000000"/>
              </a:buClr>
              <a:buSzPts val="1500"/>
              <a:buFont typeface="Wingdings" pitchFamily="2" charset="2"/>
              <a:buChar char="q"/>
            </a:pPr>
            <a:r>
              <a:rPr lang="en-GB" sz="1800" b="1" i="0" u="none" strike="noStrike" cap="none" dirty="0">
                <a:solidFill>
                  <a:schemeClr val="dk1"/>
                </a:solidFill>
                <a:ea typeface="Lato"/>
                <a:cs typeface="Times New Roman" panose="02020603050405020304" pitchFamily="18" charset="0"/>
                <a:sym typeface="Lato"/>
              </a:rPr>
              <a:t>Age:</a:t>
            </a:r>
            <a:r>
              <a:rPr lang="en-GB" sz="1800" b="0" i="0" u="none" strike="noStrike" cap="none" dirty="0">
                <a:solidFill>
                  <a:schemeClr val="dk1"/>
                </a:solidFill>
                <a:ea typeface="Lato"/>
                <a:cs typeface="Times New Roman" panose="02020603050405020304" pitchFamily="18" charset="0"/>
                <a:sym typeface="Lato"/>
              </a:rPr>
              <a:t> The age of the customer.</a:t>
            </a:r>
            <a:endParaRPr lang="en-GB" sz="1800" b="1" i="0" u="none" strike="noStrike" cap="none" dirty="0">
              <a:solidFill>
                <a:srgbClr val="000000"/>
              </a:solidFill>
              <a:ea typeface="Lato"/>
              <a:cs typeface="Times New Roman" panose="02020603050405020304" pitchFamily="18" charset="0"/>
              <a:sym typeface="Lato"/>
            </a:endParaRP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800" b="1" i="0" u="none" strike="noStrike" cap="none" dirty="0">
                <a:solidFill>
                  <a:srgbClr val="000000"/>
                </a:solidFill>
                <a:ea typeface="Lato"/>
                <a:cs typeface="Times New Roman" panose="02020603050405020304" pitchFamily="18" charset="0"/>
                <a:sym typeface="Lato"/>
              </a:rPr>
              <a:t>Tenure: </a:t>
            </a:r>
            <a:r>
              <a:rPr lang="en-GB" sz="1800" b="0" i="0" u="none" strike="noStrike" cap="none" dirty="0">
                <a:solidFill>
                  <a:srgbClr val="000000"/>
                </a:solidFill>
                <a:ea typeface="Lato"/>
                <a:cs typeface="Times New Roman" panose="02020603050405020304" pitchFamily="18" charset="0"/>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800" b="1" i="0" u="none" strike="noStrike" cap="none" dirty="0">
                <a:solidFill>
                  <a:srgbClr val="000000"/>
                </a:solidFill>
                <a:ea typeface="Lato"/>
                <a:cs typeface="Times New Roman" panose="02020603050405020304" pitchFamily="18" charset="0"/>
                <a:sym typeface="Lato"/>
              </a:rPr>
              <a:t>Balance: </a:t>
            </a:r>
            <a:r>
              <a:rPr lang="en-GB" sz="1800" b="0" i="0" u="none" strike="noStrike" cap="none" dirty="0">
                <a:solidFill>
                  <a:srgbClr val="000000"/>
                </a:solidFill>
                <a:ea typeface="Lato"/>
                <a:cs typeface="Times New Roman" panose="02020603050405020304" pitchFamily="18" charset="0"/>
                <a:sym typeface="Lato"/>
              </a:rPr>
              <a:t>Current balance in the customer's account.</a:t>
            </a:r>
          </a:p>
        </p:txBody>
      </p:sp>
    </p:spTree>
    <p:extLst>
      <p:ext uri="{BB962C8B-B14F-4D97-AF65-F5344CB8AC3E}">
        <p14:creationId xmlns:p14="http://schemas.microsoft.com/office/powerpoint/2010/main" val="76252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78E63-6EBF-2917-C2A6-609485572CA7}"/>
              </a:ext>
            </a:extLst>
          </p:cNvPr>
          <p:cNvSpPr txBox="1">
            <a:spLocks/>
          </p:cNvSpPr>
          <p:nvPr/>
        </p:nvSpPr>
        <p:spPr>
          <a:xfrm>
            <a:off x="513735" y="0"/>
            <a:ext cx="11098161" cy="4351338"/>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323850">
              <a:lnSpc>
                <a:spcPct val="125000"/>
              </a:lnSpc>
              <a:buClr>
                <a:srgbClr val="000000"/>
              </a:buClr>
              <a:buSzPts val="1500"/>
              <a:buFont typeface="Wingdings" pitchFamily="2" charset="2"/>
              <a:buChar char="q"/>
            </a:pPr>
            <a:r>
              <a:rPr lang="en-GB" sz="1800" b="1" i="0" u="none" strike="noStrike" cap="none" dirty="0">
                <a:solidFill>
                  <a:srgbClr val="000000"/>
                </a:solidFill>
                <a:ea typeface="Lato"/>
                <a:cs typeface="Times New Roman" panose="02020603050405020304" pitchFamily="18" charset="0"/>
                <a:sym typeface="Lato"/>
              </a:rPr>
              <a:t>Num Of Products</a:t>
            </a:r>
            <a:r>
              <a:rPr lang="en-GB" sz="1800" b="0" i="0" u="none" strike="noStrike" cap="none" dirty="0">
                <a:solidFill>
                  <a:srgbClr val="000000"/>
                </a:solidFill>
                <a:ea typeface="Lato"/>
                <a:cs typeface="Times New Roman" panose="02020603050405020304" pitchFamily="18" charset="0"/>
                <a:sym typeface="Lato"/>
              </a:rPr>
              <a:t>: refers to the number of products that a customer has purchased through the bank.</a:t>
            </a:r>
            <a:endParaRPr lang="en-GB" sz="1800" dirty="0">
              <a:solidFill>
                <a:srgbClr val="000000"/>
              </a:solidFill>
              <a:ea typeface="Lato"/>
              <a:cs typeface="Times New Roman" panose="02020603050405020304" pitchFamily="18" charset="0"/>
              <a:sym typeface="Lato"/>
            </a:endParaRPr>
          </a:p>
          <a:p>
            <a:pPr marL="457200" indent="-323850">
              <a:lnSpc>
                <a:spcPct val="125000"/>
              </a:lnSpc>
              <a:buClr>
                <a:srgbClr val="000000"/>
              </a:buClr>
              <a:buSzPts val="1500"/>
              <a:buFont typeface="Wingdings" pitchFamily="2" charset="2"/>
              <a:buChar char="q"/>
            </a:pPr>
            <a:r>
              <a:rPr lang="en-GB" sz="1800" b="1" dirty="0">
                <a:solidFill>
                  <a:srgbClr val="000000"/>
                </a:solidFill>
                <a:ea typeface="Lato"/>
                <a:cs typeface="Times New Roman" panose="02020603050405020304" pitchFamily="18" charset="0"/>
                <a:sym typeface="Lato"/>
              </a:rPr>
              <a:t>Has Cr Card</a:t>
            </a:r>
            <a:r>
              <a:rPr lang="en-GB" sz="1800" dirty="0">
                <a:solidFill>
                  <a:srgbClr val="000000"/>
                </a:solidFill>
                <a:ea typeface="Lato"/>
                <a:cs typeface="Times New Roman" panose="02020603050405020304" pitchFamily="18" charset="0"/>
                <a:sym typeface="Lato"/>
              </a:rPr>
              <a:t>: denotes whether or not a customer has a credit card. This column is also relevant, since people with a credit card are less likely to leave the bank.</a:t>
            </a:r>
          </a:p>
          <a:p>
            <a:pPr marL="1371600" lvl="2" indent="-323850">
              <a:lnSpc>
                <a:spcPct val="125000"/>
              </a:lnSpc>
              <a:spcBef>
                <a:spcPts val="1000"/>
              </a:spcBef>
              <a:buClr>
                <a:srgbClr val="000000"/>
              </a:buClr>
              <a:buSzPts val="1500"/>
              <a:buFont typeface="Wingdings" pitchFamily="2" charset="2"/>
              <a:buChar char="q"/>
            </a:pPr>
            <a:r>
              <a:rPr lang="en-GB" sz="1800" dirty="0">
                <a:solidFill>
                  <a:srgbClr val="000000"/>
                </a:solidFill>
                <a:ea typeface="Lato"/>
                <a:cs typeface="Times New Roman" panose="02020603050405020304" pitchFamily="18" charset="0"/>
                <a:sym typeface="Lato"/>
              </a:rPr>
              <a:t>1 represents credit card holder</a:t>
            </a:r>
          </a:p>
          <a:p>
            <a:pPr marL="1371600" lvl="2" indent="-323850">
              <a:lnSpc>
                <a:spcPct val="125000"/>
              </a:lnSpc>
              <a:spcBef>
                <a:spcPts val="1000"/>
              </a:spcBef>
              <a:spcAft>
                <a:spcPts val="1000"/>
              </a:spcAft>
              <a:buClr>
                <a:srgbClr val="000000"/>
              </a:buClr>
              <a:buSzPts val="1500"/>
              <a:buFont typeface="Wingdings" pitchFamily="2" charset="2"/>
              <a:buChar char="q"/>
            </a:pPr>
            <a:r>
              <a:rPr lang="en-GB" sz="1800" dirty="0">
                <a:solidFill>
                  <a:srgbClr val="000000"/>
                </a:solidFill>
                <a:ea typeface="Lato"/>
                <a:cs typeface="Times New Roman" panose="02020603050405020304" pitchFamily="18" charset="0"/>
                <a:sym typeface="Lato"/>
              </a:rPr>
              <a:t>0 represents non credit card holder</a:t>
            </a:r>
          </a:p>
          <a:p>
            <a:pPr marL="457200" indent="-330200">
              <a:lnSpc>
                <a:spcPct val="125000"/>
              </a:lnSpc>
              <a:spcBef>
                <a:spcPts val="0"/>
              </a:spcBef>
              <a:buClr>
                <a:schemeClr val="dk1"/>
              </a:buClr>
              <a:buSzPts val="1600"/>
              <a:buFont typeface="Wingdings" pitchFamily="2" charset="2"/>
              <a:buChar char="q"/>
            </a:pPr>
            <a:r>
              <a:rPr lang="en-GB" sz="1800" b="1" dirty="0">
                <a:solidFill>
                  <a:schemeClr val="dk1"/>
                </a:solidFill>
                <a:ea typeface="Lato"/>
                <a:cs typeface="Times New Roman" panose="02020603050405020304" pitchFamily="18" charset="0"/>
                <a:sym typeface="Lato"/>
              </a:rPr>
              <a:t>Is Active Member:</a:t>
            </a:r>
            <a:r>
              <a:rPr lang="en-GB" sz="1800" dirty="0">
                <a:solidFill>
                  <a:schemeClr val="dk1"/>
                </a:solidFill>
                <a:ea typeface="Lato"/>
                <a:cs typeface="Times New Roman" panose="02020603050405020304" pitchFamily="18" charset="0"/>
                <a:sym typeface="Lato"/>
              </a:rPr>
              <a:t> active customers are less likely to leave the bank (as per the criteria defined by the bank for identifying the activeness).</a:t>
            </a:r>
          </a:p>
          <a:p>
            <a:pPr marL="1371600" lvl="2" indent="-330200">
              <a:lnSpc>
                <a:spcPct val="125000"/>
              </a:lnSpc>
              <a:spcBef>
                <a:spcPts val="0"/>
              </a:spcBef>
              <a:buClr>
                <a:schemeClr val="dk1"/>
              </a:buClr>
              <a:buSzPts val="1600"/>
              <a:buFont typeface="Wingdings" pitchFamily="2" charset="2"/>
              <a:buChar char="q"/>
            </a:pPr>
            <a:r>
              <a:rPr lang="en-GB" sz="1800" dirty="0">
                <a:solidFill>
                  <a:schemeClr val="dk1"/>
                </a:solidFill>
                <a:ea typeface="Lato"/>
                <a:cs typeface="Times New Roman" panose="02020603050405020304" pitchFamily="18" charset="0"/>
                <a:sym typeface="Lato"/>
              </a:rPr>
              <a:t>1 represents Active Member</a:t>
            </a:r>
          </a:p>
          <a:p>
            <a:pPr marL="1371600" lvl="2" indent="-330200">
              <a:lnSpc>
                <a:spcPct val="125000"/>
              </a:lnSpc>
              <a:spcBef>
                <a:spcPts val="0"/>
              </a:spcBef>
              <a:buClr>
                <a:schemeClr val="dk1"/>
              </a:buClr>
              <a:buSzPts val="1600"/>
              <a:buFont typeface="Wingdings" pitchFamily="2" charset="2"/>
              <a:buChar char="q"/>
            </a:pPr>
            <a:r>
              <a:rPr lang="en-GB" sz="1800" dirty="0">
                <a:solidFill>
                  <a:schemeClr val="dk1"/>
                </a:solidFill>
                <a:ea typeface="Lato"/>
                <a:cs typeface="Times New Roman" panose="02020603050405020304" pitchFamily="18" charset="0"/>
                <a:sym typeface="Lato"/>
              </a:rPr>
              <a:t>0 represents Inactive Member</a:t>
            </a:r>
          </a:p>
          <a:p>
            <a:pPr marL="457200" indent="-330200">
              <a:lnSpc>
                <a:spcPct val="125000"/>
              </a:lnSpc>
              <a:buClr>
                <a:schemeClr val="dk1"/>
              </a:buClr>
              <a:buSzPts val="1600"/>
              <a:buFont typeface="Wingdings" pitchFamily="2" charset="2"/>
              <a:buChar char="q"/>
            </a:pPr>
            <a:r>
              <a:rPr lang="en-GB" sz="1800" b="1" dirty="0">
                <a:solidFill>
                  <a:schemeClr val="dk1"/>
                </a:solidFill>
                <a:ea typeface="Lato"/>
                <a:cs typeface="Times New Roman" panose="02020603050405020304" pitchFamily="18" charset="0"/>
                <a:sym typeface="Lato"/>
              </a:rPr>
              <a:t>Estimated Salary: </a:t>
            </a:r>
            <a:r>
              <a:rPr lang="en-GB" sz="1800" dirty="0">
                <a:solidFill>
                  <a:schemeClr val="dk1"/>
                </a:solidFill>
                <a:ea typeface="Lato"/>
                <a:cs typeface="Times New Roman" panose="02020603050405020304" pitchFamily="18" charset="0"/>
                <a:sym typeface="Lato"/>
              </a:rPr>
              <a:t>as with balance, people with lower salaries are more likely to leave the bank compared to those with higher salaries.</a:t>
            </a:r>
          </a:p>
          <a:p>
            <a:pPr marL="457200" indent="-330200">
              <a:lnSpc>
                <a:spcPct val="125000"/>
              </a:lnSpc>
              <a:buClr>
                <a:schemeClr val="dk1"/>
              </a:buClr>
              <a:buSzPts val="1600"/>
              <a:buFont typeface="Wingdings" pitchFamily="2" charset="2"/>
              <a:buChar char="q"/>
            </a:pPr>
            <a:r>
              <a:rPr lang="en-GB" sz="1800" b="1" dirty="0">
                <a:solidFill>
                  <a:schemeClr val="dk1"/>
                </a:solidFill>
                <a:ea typeface="Lato"/>
                <a:cs typeface="Times New Roman" panose="02020603050405020304" pitchFamily="18" charset="0"/>
                <a:sym typeface="Lato"/>
              </a:rPr>
              <a:t>Exited:</a:t>
            </a:r>
            <a:r>
              <a:rPr lang="en-GB" sz="1800" dirty="0">
                <a:solidFill>
                  <a:schemeClr val="dk1"/>
                </a:solidFill>
                <a:ea typeface="Lato"/>
                <a:cs typeface="Times New Roman" panose="02020603050405020304" pitchFamily="18" charset="0"/>
                <a:sym typeface="Lato"/>
              </a:rPr>
              <a:t> whether or not the customer left the bank.</a:t>
            </a:r>
          </a:p>
          <a:p>
            <a:pPr marL="1371600" lvl="2" indent="-330200">
              <a:lnSpc>
                <a:spcPct val="125000"/>
              </a:lnSpc>
              <a:spcBef>
                <a:spcPts val="0"/>
              </a:spcBef>
              <a:buClr>
                <a:schemeClr val="dk1"/>
              </a:buClr>
              <a:buSzPts val="1600"/>
              <a:buFont typeface="Wingdings" pitchFamily="2" charset="2"/>
              <a:buChar char="q"/>
            </a:pPr>
            <a:r>
              <a:rPr lang="en-GB" sz="1800" dirty="0">
                <a:solidFill>
                  <a:schemeClr val="dk1"/>
                </a:solidFill>
                <a:ea typeface="Lato"/>
                <a:cs typeface="Times New Roman" panose="02020603050405020304" pitchFamily="18" charset="0"/>
                <a:sym typeface="Lato"/>
              </a:rPr>
              <a:t>0 represents Retain </a:t>
            </a:r>
          </a:p>
          <a:p>
            <a:pPr marL="1371600" lvl="2" indent="-330200">
              <a:lnSpc>
                <a:spcPct val="125000"/>
              </a:lnSpc>
              <a:spcBef>
                <a:spcPts val="0"/>
              </a:spcBef>
              <a:buClr>
                <a:schemeClr val="dk1"/>
              </a:buClr>
              <a:buSzPts val="1600"/>
              <a:buFont typeface="Wingdings" pitchFamily="2" charset="2"/>
              <a:buChar char="q"/>
            </a:pPr>
            <a:r>
              <a:rPr lang="en-GB" sz="1800" dirty="0">
                <a:solidFill>
                  <a:schemeClr val="dk1"/>
                </a:solidFill>
                <a:ea typeface="Lato"/>
                <a:cs typeface="Times New Roman" panose="02020603050405020304" pitchFamily="18" charset="0"/>
                <a:sym typeface="Lato"/>
              </a:rPr>
              <a:t>1 represents Exit</a:t>
            </a:r>
          </a:p>
          <a:p>
            <a:pPr marL="457200" indent="-330200">
              <a:lnSpc>
                <a:spcPct val="125000"/>
              </a:lnSpc>
              <a:spcAft>
                <a:spcPts val="1000"/>
              </a:spcAft>
              <a:buClr>
                <a:schemeClr val="dk1"/>
              </a:buClr>
              <a:buSzPts val="1600"/>
              <a:buFont typeface="Wingdings" pitchFamily="2" charset="2"/>
              <a:buChar char="q"/>
            </a:pPr>
            <a:r>
              <a:rPr lang="en-GB" sz="1800" b="1" dirty="0">
                <a:solidFill>
                  <a:schemeClr val="dk1"/>
                </a:solidFill>
                <a:ea typeface="Lato"/>
                <a:cs typeface="Times New Roman" panose="02020603050405020304" pitchFamily="18" charset="0"/>
                <a:sym typeface="Lato"/>
              </a:rPr>
              <a:t>Bank DOJ:</a:t>
            </a:r>
            <a:r>
              <a:rPr lang="en-GB" sz="1800" dirty="0">
                <a:solidFill>
                  <a:schemeClr val="dk1"/>
                </a:solidFill>
                <a:ea typeface="Lato"/>
                <a:cs typeface="Times New Roman" panose="02020603050405020304" pitchFamily="18" charset="0"/>
                <a:sym typeface="Lato"/>
              </a:rPr>
              <a:t> date when the Customer associated/joined  with the bank.</a:t>
            </a:r>
          </a:p>
          <a:p>
            <a:endParaRPr lang="en-IN" sz="1800" dirty="0">
              <a:cs typeface="Times New Roman" panose="02020603050405020304" pitchFamily="18" charset="0"/>
            </a:endParaRPr>
          </a:p>
        </p:txBody>
      </p:sp>
    </p:spTree>
    <p:extLst>
      <p:ext uri="{BB962C8B-B14F-4D97-AF65-F5344CB8AC3E}">
        <p14:creationId xmlns:p14="http://schemas.microsoft.com/office/powerpoint/2010/main" val="394870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8D6A-7611-686C-0556-3F52FAD59F69}"/>
              </a:ext>
            </a:extLst>
          </p:cNvPr>
          <p:cNvSpPr>
            <a:spLocks noGrp="1"/>
          </p:cNvSpPr>
          <p:nvPr>
            <p:ph type="title"/>
          </p:nvPr>
        </p:nvSpPr>
        <p:spPr/>
        <p:txBody>
          <a:bodyPr/>
          <a:lstStyle/>
          <a:p>
            <a:r>
              <a:rPr lang="en-US" b="1" dirty="0"/>
              <a:t>Database Schema</a:t>
            </a:r>
            <a:endParaRPr lang="en-IN" b="1" dirty="0"/>
          </a:p>
        </p:txBody>
      </p:sp>
      <p:pic>
        <p:nvPicPr>
          <p:cNvPr id="4" name="Content Placeholder 3">
            <a:extLst>
              <a:ext uri="{FF2B5EF4-FFF2-40B4-BE49-F238E27FC236}">
                <a16:creationId xmlns:a16="http://schemas.microsoft.com/office/drawing/2014/main" id="{DBA12363-D21F-3C2A-8D60-68464F74392F}"/>
              </a:ext>
            </a:extLst>
          </p:cNvPr>
          <p:cNvPicPr>
            <a:picLocks noGrp="1" noChangeAspect="1"/>
          </p:cNvPicPr>
          <p:nvPr>
            <p:ph idx="1"/>
          </p:nvPr>
        </p:nvPicPr>
        <p:blipFill>
          <a:blip r:embed="rId2"/>
          <a:stretch>
            <a:fillRect/>
          </a:stretch>
        </p:blipFill>
        <p:spPr>
          <a:xfrm>
            <a:off x="1451579" y="1932411"/>
            <a:ext cx="10315995" cy="4199727"/>
          </a:xfrm>
          <a:prstGeom prst="rect">
            <a:avLst/>
          </a:prstGeom>
        </p:spPr>
      </p:pic>
    </p:spTree>
    <p:extLst>
      <p:ext uri="{BB962C8B-B14F-4D97-AF65-F5344CB8AC3E}">
        <p14:creationId xmlns:p14="http://schemas.microsoft.com/office/powerpoint/2010/main" val="348065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319A-9C62-91B5-C780-7A43B92B7364}"/>
              </a:ext>
            </a:extLst>
          </p:cNvPr>
          <p:cNvSpPr>
            <a:spLocks noGrp="1"/>
          </p:cNvSpPr>
          <p:nvPr>
            <p:ph type="title"/>
          </p:nvPr>
        </p:nvSpPr>
        <p:spPr/>
        <p:txBody>
          <a:bodyPr/>
          <a:lstStyle/>
          <a:p>
            <a:r>
              <a:rPr lang="en-US" b="1" dirty="0"/>
              <a:t>Objective &amp; Subjective Analysis</a:t>
            </a:r>
            <a:endParaRPr lang="en-IN" b="1" dirty="0"/>
          </a:p>
        </p:txBody>
      </p:sp>
      <p:sp>
        <p:nvSpPr>
          <p:cNvPr id="3" name="Content Placeholder 2">
            <a:extLst>
              <a:ext uri="{FF2B5EF4-FFF2-40B4-BE49-F238E27FC236}">
                <a16:creationId xmlns:a16="http://schemas.microsoft.com/office/drawing/2014/main" id="{5821001E-9647-3D44-9564-86D489617A61}"/>
              </a:ext>
            </a:extLst>
          </p:cNvPr>
          <p:cNvSpPr>
            <a:spLocks noGrp="1"/>
          </p:cNvSpPr>
          <p:nvPr>
            <p:ph idx="1"/>
          </p:nvPr>
        </p:nvSpPr>
        <p:spPr>
          <a:xfrm>
            <a:off x="217447" y="1749681"/>
            <a:ext cx="10515600" cy="2084899"/>
          </a:xfrm>
        </p:spPr>
        <p:txBody>
          <a:bodyPr>
            <a:normAutofit/>
          </a:bodyPr>
          <a:lstStyle/>
          <a:p>
            <a:pPr marL="0" indent="0">
              <a:buNone/>
            </a:pPr>
            <a:r>
              <a:rPr lang="en-US" sz="2000" b="1" dirty="0">
                <a:latin typeface="+mj-lt"/>
                <a:cs typeface="Times New Roman" panose="02020603050405020304" pitchFamily="18" charset="0"/>
              </a:rPr>
              <a:t>INSIGHTS :</a:t>
            </a:r>
          </a:p>
          <a:p>
            <a:pPr marL="0" indent="0">
              <a:buNone/>
            </a:pPr>
            <a:r>
              <a:rPr lang="en-US" sz="2000" dirty="0">
                <a:latin typeface="+mj-lt"/>
                <a:cs typeface="Times New Roman" panose="02020603050405020304" pitchFamily="18" charset="0"/>
              </a:rPr>
              <a:t>From 2016 to 2019, the average churn rate was 20%, which is not ideal since a lower churn rate is preferable. A high churn rate can suggest that customers are dissatisfied with the services or do not find them valuable.</a:t>
            </a:r>
          </a:p>
          <a:p>
            <a:endParaRPr lang="en-IN" sz="2000" dirty="0"/>
          </a:p>
        </p:txBody>
      </p:sp>
      <p:sp>
        <p:nvSpPr>
          <p:cNvPr id="6" name="TextBox 5">
            <a:extLst>
              <a:ext uri="{FF2B5EF4-FFF2-40B4-BE49-F238E27FC236}">
                <a16:creationId xmlns:a16="http://schemas.microsoft.com/office/drawing/2014/main" id="{E6510042-BC73-FE53-5272-D6B5CBAF4521}"/>
              </a:ext>
            </a:extLst>
          </p:cNvPr>
          <p:cNvSpPr txBox="1"/>
          <p:nvPr/>
        </p:nvSpPr>
        <p:spPr>
          <a:xfrm>
            <a:off x="157216" y="3348581"/>
            <a:ext cx="6096000" cy="2554545"/>
          </a:xfrm>
          <a:prstGeom prst="rect">
            <a:avLst/>
          </a:prstGeom>
          <a:noFill/>
        </p:spPr>
        <p:txBody>
          <a:bodyPr wrap="square">
            <a:spAutoFit/>
          </a:bodyPr>
          <a:lstStyle/>
          <a:p>
            <a:pPr marL="0" indent="0">
              <a:buNone/>
            </a:pPr>
            <a:r>
              <a:rPr lang="en-US" sz="2000" b="1" dirty="0">
                <a:cs typeface="Times New Roman" panose="02020603050405020304" pitchFamily="18" charset="0"/>
              </a:rPr>
              <a:t>RECOMMENDATION:</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Improve Customer Service: Enhance the quality and responsiveness of customer support to increase satisfaction.</a:t>
            </a:r>
          </a:p>
          <a:p>
            <a:pPr marL="0" indent="0">
              <a:buNone/>
            </a:pPr>
            <a:r>
              <a:rPr lang="en-US" sz="2000" dirty="0">
                <a:cs typeface="Times New Roman" panose="02020603050405020304" pitchFamily="18" charset="0"/>
              </a:rPr>
              <a:t>Launch Loyalty Programs: Offer rewards and incentives to encourage long-term customer retention.</a:t>
            </a:r>
          </a:p>
          <a:p>
            <a:pPr marL="0" indent="0">
              <a:buNone/>
            </a:pPr>
            <a:endParaRPr lang="en-IN" sz="2000" dirty="0">
              <a:cs typeface="Times New Roman" panose="02020603050405020304" pitchFamily="18" charset="0"/>
            </a:endParaRPr>
          </a:p>
        </p:txBody>
      </p:sp>
      <p:pic>
        <p:nvPicPr>
          <p:cNvPr id="10" name="Picture 9">
            <a:extLst>
              <a:ext uri="{FF2B5EF4-FFF2-40B4-BE49-F238E27FC236}">
                <a16:creationId xmlns:a16="http://schemas.microsoft.com/office/drawing/2014/main" id="{17A87634-12D0-1571-6676-52361335C40B}"/>
              </a:ext>
            </a:extLst>
          </p:cNvPr>
          <p:cNvPicPr>
            <a:picLocks noChangeAspect="1"/>
          </p:cNvPicPr>
          <p:nvPr/>
        </p:nvPicPr>
        <p:blipFill>
          <a:blip r:embed="rId2"/>
          <a:stretch>
            <a:fillRect/>
          </a:stretch>
        </p:blipFill>
        <p:spPr>
          <a:xfrm>
            <a:off x="7324163" y="2989876"/>
            <a:ext cx="4029637" cy="2962688"/>
          </a:xfrm>
          <a:prstGeom prst="rect">
            <a:avLst/>
          </a:prstGeom>
        </p:spPr>
      </p:pic>
    </p:spTree>
    <p:extLst>
      <p:ext uri="{BB962C8B-B14F-4D97-AF65-F5344CB8AC3E}">
        <p14:creationId xmlns:p14="http://schemas.microsoft.com/office/powerpoint/2010/main" val="386174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4B047C-E1D2-E55D-7F1B-DCCBA6CDFD6D}"/>
              </a:ext>
            </a:extLst>
          </p:cNvPr>
          <p:cNvSpPr txBox="1"/>
          <p:nvPr/>
        </p:nvSpPr>
        <p:spPr>
          <a:xfrm>
            <a:off x="949954" y="466968"/>
            <a:ext cx="4683930" cy="3139321"/>
          </a:xfrm>
          <a:prstGeom prst="rect">
            <a:avLst/>
          </a:prstGeom>
          <a:noFill/>
        </p:spPr>
        <p:txBody>
          <a:bodyPr wrap="square">
            <a:spAutoFit/>
          </a:bodyPr>
          <a:lstStyle/>
          <a:p>
            <a:pPr algn="just"/>
            <a:r>
              <a:rPr lang="en-US" b="1" dirty="0">
                <a:cs typeface="Times New Roman" panose="02020603050405020304" pitchFamily="18" charset="0"/>
              </a:rPr>
              <a:t>INSIGHT :</a:t>
            </a:r>
          </a:p>
          <a:p>
            <a:pPr algn="just"/>
            <a:endParaRPr lang="en-US" b="1" dirty="0">
              <a:cs typeface="Times New Roman" panose="02020603050405020304" pitchFamily="18" charset="0"/>
            </a:endParaRPr>
          </a:p>
          <a:p>
            <a:pPr algn="just"/>
            <a:r>
              <a:rPr lang="en-US" dirty="0">
                <a:cs typeface="Times New Roman" panose="02020603050405020304" pitchFamily="18" charset="0"/>
              </a:rPr>
              <a:t>Customers who purchase no products have the highest churn rate at 100%, which steadily decreases as the number of products purchased increases. This indicates that customers who see value in the bank's products are more likely to remain loyal. Additionally, the majority of customers have purchased only one product, with the number of customers decreasing as they buy more products.</a:t>
            </a:r>
            <a:r>
              <a:rPr lang="en-US" sz="1100" dirty="0">
                <a:cs typeface="Times New Roman" panose="02020603050405020304" pitchFamily="18" charset="0"/>
              </a:rPr>
              <a:t>.</a:t>
            </a:r>
          </a:p>
        </p:txBody>
      </p:sp>
      <p:sp>
        <p:nvSpPr>
          <p:cNvPr id="7" name="TextBox 6">
            <a:extLst>
              <a:ext uri="{FF2B5EF4-FFF2-40B4-BE49-F238E27FC236}">
                <a16:creationId xmlns:a16="http://schemas.microsoft.com/office/drawing/2014/main" id="{36CDD30E-F164-16A0-547D-DEC71693A2EF}"/>
              </a:ext>
            </a:extLst>
          </p:cNvPr>
          <p:cNvSpPr txBox="1"/>
          <p:nvPr/>
        </p:nvSpPr>
        <p:spPr>
          <a:xfrm>
            <a:off x="949953" y="3988008"/>
            <a:ext cx="10976985" cy="2031325"/>
          </a:xfrm>
          <a:prstGeom prst="rect">
            <a:avLst/>
          </a:prstGeom>
          <a:noFill/>
        </p:spPr>
        <p:txBody>
          <a:bodyPr wrap="square">
            <a:spAutoFit/>
          </a:bodyPr>
          <a:lstStyle/>
          <a:p>
            <a:pPr algn="just"/>
            <a:r>
              <a:rPr lang="en-US" b="1" dirty="0">
                <a:cs typeface="Times New Roman" panose="02020603050405020304" pitchFamily="18" charset="0"/>
              </a:rPr>
              <a:t>RECOMMENDATION:</a:t>
            </a:r>
          </a:p>
          <a:p>
            <a:pPr algn="just"/>
            <a:endParaRPr lang="en-US" b="1" dirty="0">
              <a:cs typeface="Times New Roman" panose="02020603050405020304" pitchFamily="18" charset="0"/>
            </a:endParaRPr>
          </a:p>
          <a:p>
            <a:pPr algn="just"/>
            <a:r>
              <a:rPr lang="en-US" dirty="0">
                <a:cs typeface="Times New Roman" panose="02020603050405020304" pitchFamily="18" charset="0"/>
              </a:rPr>
              <a:t>Target New Customers: Focus on acquiring customers who haven't purchased any products by offering discounts or promotions to encourage their first purchase.</a:t>
            </a:r>
          </a:p>
          <a:p>
            <a:pPr algn="just"/>
            <a:endParaRPr lang="en-US" dirty="0">
              <a:cs typeface="Times New Roman" panose="02020603050405020304" pitchFamily="18" charset="0"/>
            </a:endParaRPr>
          </a:p>
          <a:p>
            <a:pPr algn="just"/>
            <a:r>
              <a:rPr lang="en-US" dirty="0">
                <a:cs typeface="Times New Roman" panose="02020603050405020304" pitchFamily="18" charset="0"/>
              </a:rPr>
              <a:t>Upsell and Cross-Sell: Leverage the lower churn rates among customers with multiple products by recommending complementary products or services to those who have already made a purchase.</a:t>
            </a:r>
          </a:p>
        </p:txBody>
      </p:sp>
      <p:pic>
        <p:nvPicPr>
          <p:cNvPr id="10" name="Picture 9">
            <a:extLst>
              <a:ext uri="{FF2B5EF4-FFF2-40B4-BE49-F238E27FC236}">
                <a16:creationId xmlns:a16="http://schemas.microsoft.com/office/drawing/2014/main" id="{2CC16A2E-C29C-99B7-81BC-F98B989C368E}"/>
              </a:ext>
            </a:extLst>
          </p:cNvPr>
          <p:cNvPicPr>
            <a:picLocks noChangeAspect="1"/>
          </p:cNvPicPr>
          <p:nvPr/>
        </p:nvPicPr>
        <p:blipFill>
          <a:blip r:embed="rId2"/>
          <a:stretch>
            <a:fillRect/>
          </a:stretch>
        </p:blipFill>
        <p:spPr>
          <a:xfrm>
            <a:off x="6028164" y="838666"/>
            <a:ext cx="5375258" cy="3271217"/>
          </a:xfrm>
          <a:prstGeom prst="rect">
            <a:avLst/>
          </a:prstGeom>
        </p:spPr>
      </p:pic>
    </p:spTree>
    <p:extLst>
      <p:ext uri="{BB962C8B-B14F-4D97-AF65-F5344CB8AC3E}">
        <p14:creationId xmlns:p14="http://schemas.microsoft.com/office/powerpoint/2010/main" val="2473453256"/>
      </p:ext>
    </p:extLst>
  </p:cSld>
  <p:clrMapOvr>
    <a:masterClrMapping/>
  </p:clrMapOvr>
</p:sld>
</file>

<file path=ppt/theme/theme1.xml><?xml version="1.0" encoding="utf-8"?>
<a:theme xmlns:a="http://schemas.openxmlformats.org/drawingml/2006/main" name="Gallery">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TotalTime>
  <Words>1669</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Gill Sans MT</vt:lpstr>
      <vt:lpstr>Lato</vt:lpstr>
      <vt:lpstr>Times New Roman</vt:lpstr>
      <vt:lpstr>Wingdings</vt:lpstr>
      <vt:lpstr>Gallery</vt:lpstr>
      <vt:lpstr>Bank CRM Analysis</vt:lpstr>
      <vt:lpstr>Table of Contents</vt:lpstr>
      <vt:lpstr>INTRODUCTION </vt:lpstr>
      <vt:lpstr>PROBLEM STATEMENT</vt:lpstr>
      <vt:lpstr>Data Description</vt:lpstr>
      <vt:lpstr>PowerPoint Presentation</vt:lpstr>
      <vt:lpstr>Database Schema</vt:lpstr>
      <vt:lpstr>Objective &amp; Subjective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Janahvi Devare</dc:creator>
  <cp:lastModifiedBy>Janahvi Devare</cp:lastModifiedBy>
  <cp:revision>6</cp:revision>
  <dcterms:created xsi:type="dcterms:W3CDTF">2025-01-04T10:21:59Z</dcterms:created>
  <dcterms:modified xsi:type="dcterms:W3CDTF">2025-01-14T10:42:53Z</dcterms:modified>
</cp:coreProperties>
</file>