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81" r:id="rId6"/>
    <p:sldId id="275" r:id="rId7"/>
    <p:sldId id="260" r:id="rId8"/>
    <p:sldId id="276" r:id="rId9"/>
    <p:sldId id="266" r:id="rId10"/>
    <p:sldId id="282" r:id="rId11"/>
    <p:sldId id="283" r:id="rId12"/>
    <p:sldId id="263" r:id="rId13"/>
    <p:sldId id="288" r:id="rId14"/>
    <p:sldId id="290" r:id="rId15"/>
    <p:sldId id="264" r:id="rId16"/>
    <p:sldId id="277" r:id="rId17"/>
    <p:sldId id="289" r:id="rId18"/>
    <p:sldId id="284" r:id="rId19"/>
    <p:sldId id="285" r:id="rId20"/>
    <p:sldId id="265" r:id="rId21"/>
    <p:sldId id="286"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upesh\Desktop\Zomato_Data_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 table!PivotTable2</c:name>
    <c:fmtId val="-1"/>
  </c:pivotSource>
  <c:chart>
    <c:autoTitleDeleted val="1"/>
    <c:pivotFmts>
      <c:pivotFmt>
        <c:idx val="0"/>
        <c:dLbl>
          <c:idx val="0"/>
          <c:showLegendKey val="0"/>
          <c:showVal val="1"/>
          <c:showCatName val="0"/>
          <c:showSerName val="0"/>
          <c:showPercent val="0"/>
          <c:showBubbleSize val="0"/>
        </c:dLbl>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s>
    <c:view3D>
      <c:rotX val="15"/>
      <c:rotY val="20"/>
      <c:rAngAx val="1"/>
    </c:view3D>
    <c:floor>
      <c:thickness val="0"/>
    </c:floor>
    <c:sideWall>
      <c:thickness val="0"/>
    </c:sideWall>
    <c:backWall>
      <c:thickness val="0"/>
    </c:backWall>
    <c:plotArea>
      <c:layout>
        <c:manualLayout>
          <c:layoutTarget val="inner"/>
          <c:xMode val="edge"/>
          <c:yMode val="edge"/>
          <c:x val="0.10795890748031496"/>
          <c:y val="0.26145309251353022"/>
          <c:w val="0.88050504429133858"/>
          <c:h val="0.42174749463135291"/>
        </c:manualLayout>
      </c:layout>
      <c:bar3DChart>
        <c:barDir val="col"/>
        <c:grouping val="clustered"/>
        <c:varyColors val="0"/>
        <c:ser>
          <c:idx val="0"/>
          <c:order val="0"/>
          <c:tx>
            <c:strRef>
              <c:f>'Pivot table'!$B$1</c:f>
              <c:strCache>
                <c:ptCount val="1"/>
                <c:pt idx="0">
                  <c:v>Total</c:v>
                </c:pt>
              </c:strCache>
            </c:strRef>
          </c:tx>
          <c:invertIfNegative val="0"/>
          <c:cat>
            <c:strRef>
              <c:f>'Pivot table'!$A$2:$A$17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ser>
        <c:dLbls>
          <c:showLegendKey val="0"/>
          <c:showVal val="1"/>
          <c:showCatName val="0"/>
          <c:showSerName val="0"/>
          <c:showPercent val="0"/>
          <c:showBubbleSize val="0"/>
        </c:dLbls>
        <c:gapWidth val="75"/>
        <c:shape val="box"/>
        <c:axId val="134572288"/>
        <c:axId val="134582272"/>
        <c:axId val="0"/>
      </c:bar3DChart>
      <c:catAx>
        <c:axId val="134572288"/>
        <c:scaling>
          <c:orientation val="minMax"/>
        </c:scaling>
        <c:delete val="0"/>
        <c:axPos val="b"/>
        <c:majorTickMark val="none"/>
        <c:minorTickMark val="none"/>
        <c:tickLblPos val="nextTo"/>
        <c:crossAx val="134582272"/>
        <c:crosses val="autoZero"/>
        <c:auto val="1"/>
        <c:lblAlgn val="ctr"/>
        <c:lblOffset val="100"/>
        <c:noMultiLvlLbl val="0"/>
      </c:catAx>
      <c:valAx>
        <c:axId val="134582272"/>
        <c:scaling>
          <c:orientation val="minMax"/>
        </c:scaling>
        <c:delete val="0"/>
        <c:axPos val="l"/>
        <c:numFmt formatCode="General" sourceLinked="1"/>
        <c:majorTickMark val="none"/>
        <c:minorTickMark val="none"/>
        <c:tickLblPos val="nextTo"/>
        <c:crossAx val="134572288"/>
        <c:crosses val="autoZero"/>
        <c:crossBetween val="between"/>
      </c:valAx>
    </c:plotArea>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Visible val="1"/>
      </c14:pivotOptions>
    </c:ext>
  </c:extLst>
</c:chartSpac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0.02953</cdr:x>
      <cdr:y>0.87937</cdr:y>
    </cdr:from>
    <cdr:to>
      <cdr:x>0.64004</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44016" y="3102765"/>
          <a:ext cx="2977349" cy="425627"/>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FBF45-B511-4467-975D-95A63980DEFC}" type="datetimeFigureOut">
              <a:rPr lang="en-IN" smtClean="0"/>
              <a:t>10-09-2024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DD0B1-E251-452D-9616-2A0F516DD42B}" type="slidenum">
              <a:rPr lang="en-IN" smtClean="0"/>
              <a:t>‹#›</a:t>
            </a:fld>
            <a:endParaRPr lang="en-IN"/>
          </a:p>
        </p:txBody>
      </p:sp>
    </p:spTree>
    <p:extLst>
      <p:ext uri="{BB962C8B-B14F-4D97-AF65-F5344CB8AC3E}">
        <p14:creationId xmlns:p14="http://schemas.microsoft.com/office/powerpoint/2010/main" val="4156633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343C97-F5B1-4CC3-8A97-87AA9A238DE1}"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43C97-F5B1-4CC3-8A97-87AA9A238DE1}"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43C97-F5B1-4CC3-8A97-87AA9A238DE1}"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43C97-F5B1-4CC3-8A97-87AA9A238DE1}"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43C97-F5B1-4CC3-8A97-87AA9A238DE1}"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343C97-F5B1-4CC3-8A97-87AA9A238DE1}"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343C97-F5B1-4CC3-8A97-87AA9A238DE1}"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343C97-F5B1-4CC3-8A97-87AA9A238DE1}"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43C97-F5B1-4CC3-8A97-87AA9A238DE1}"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EF0FC8-AB26-494F-B37A-EDC2F9A296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43C97-F5B1-4CC3-8A97-87AA9A238DE1}"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F0FC8-AB26-494F-B37A-EDC2F9A29672}"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E343C97-F5B1-4CC3-8A97-87AA9A238DE1}" type="datetimeFigureOut">
              <a:rPr lang="en-IN" smtClean="0"/>
              <a:t>10-09-2024</a:t>
            </a:fld>
            <a:endParaRPr lang="en-IN"/>
          </a:p>
        </p:txBody>
      </p:sp>
      <p:sp>
        <p:nvSpPr>
          <p:cNvPr id="9" name="Slide Number Placeholder 8"/>
          <p:cNvSpPr>
            <a:spLocks noGrp="1"/>
          </p:cNvSpPr>
          <p:nvPr>
            <p:ph type="sldNum" sz="quarter" idx="11"/>
          </p:nvPr>
        </p:nvSpPr>
        <p:spPr/>
        <p:txBody>
          <a:bodyPr/>
          <a:lstStyle/>
          <a:p>
            <a:fld id="{8DEF0FC8-AB26-494F-B37A-EDC2F9A2967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DEF0FC8-AB26-494F-B37A-EDC2F9A29672}"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E343C97-F5B1-4CC3-8A97-87AA9A238DE1}" type="datetimeFigureOut">
              <a:rPr lang="en-IN" smtClean="0"/>
              <a:t>10-09-2024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16632"/>
            <a:ext cx="6336704" cy="1944216"/>
          </a:xfrm>
        </p:spPr>
        <p:txBody>
          <a:bodyPr>
            <a:normAutofit fontScale="90000"/>
            <a:scene3d>
              <a:camera prst="orthographicFront"/>
              <a:lightRig rig="threePt" dir="t"/>
            </a:scene3d>
            <a:sp3d extrusionH="57150">
              <a:bevelT h="25400" prst="softRound"/>
            </a:sp3d>
          </a:bodyPr>
          <a:lstStyle/>
          <a:p>
            <a:pPr algn="ctr"/>
            <a:r>
              <a:rPr lang="en-IN" sz="4800" b="1" u="sng"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Zomato</a:t>
            </a:r>
            <a:r>
              <a:rPr lang="en-IN" sz="4800" b="1" u="sng"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Data Analysis For Global Restaurant Expansion</a:t>
            </a:r>
            <a:endParaRPr lang="en-IN" sz="4800" b="1"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11111" b="64444"/>
          <a:stretch/>
        </p:blipFill>
        <p:spPr>
          <a:xfrm>
            <a:off x="1187623" y="2348880"/>
            <a:ext cx="6632987" cy="36031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p:cNvSpPr txBox="1"/>
          <p:nvPr/>
        </p:nvSpPr>
        <p:spPr>
          <a:xfrm>
            <a:off x="6138600" y="6281632"/>
            <a:ext cx="2438877" cy="461665"/>
          </a:xfrm>
          <a:prstGeom prst="rect">
            <a:avLst/>
          </a:prstGeom>
          <a:noFill/>
        </p:spPr>
        <p:txBody>
          <a:bodyPr wrap="square" rtlCol="0">
            <a:spAutoFit/>
          </a:bodyPr>
          <a:lstStyle/>
          <a:p>
            <a:r>
              <a:rPr lang="en-IN" sz="2400" dirty="0" smtClean="0">
                <a:solidFill>
                  <a:schemeClr val="accent6">
                    <a:lumMod val="75000"/>
                  </a:schemeClr>
                </a:solidFill>
              </a:rPr>
              <a:t>-</a:t>
            </a:r>
            <a:r>
              <a:rPr lang="en-IN" sz="2400" dirty="0" err="1" smtClean="0">
                <a:solidFill>
                  <a:schemeClr val="accent6">
                    <a:lumMod val="75000"/>
                  </a:schemeClr>
                </a:solidFill>
              </a:rPr>
              <a:t>Janhavi</a:t>
            </a:r>
            <a:r>
              <a:rPr lang="en-IN" sz="2400" dirty="0" smtClean="0">
                <a:solidFill>
                  <a:schemeClr val="accent6">
                    <a:lumMod val="75000"/>
                  </a:schemeClr>
                </a:solidFill>
              </a:rPr>
              <a:t> </a:t>
            </a:r>
            <a:r>
              <a:rPr lang="en-IN" sz="2400" dirty="0" err="1" smtClean="0">
                <a:solidFill>
                  <a:schemeClr val="accent6">
                    <a:lumMod val="75000"/>
                  </a:schemeClr>
                </a:solidFill>
              </a:rPr>
              <a:t>Devare</a:t>
            </a:r>
            <a:endParaRPr lang="en-IN" sz="2400" dirty="0">
              <a:solidFill>
                <a:schemeClr val="accent6">
                  <a:lumMod val="75000"/>
                </a:schemeClr>
              </a:solidFill>
            </a:endParaRPr>
          </a:p>
        </p:txBody>
      </p:sp>
    </p:spTree>
    <p:extLst>
      <p:ext uri="{BB962C8B-B14F-4D97-AF65-F5344CB8AC3E}">
        <p14:creationId xmlns:p14="http://schemas.microsoft.com/office/powerpoint/2010/main" val="466742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71521"/>
            <a:ext cx="7848872" cy="1754326"/>
          </a:xfrm>
          <a:prstGeom prst="rect">
            <a:avLst/>
          </a:prstGeom>
        </p:spPr>
        <p:txBody>
          <a:bodyPr wrap="square">
            <a:spAutoFit/>
          </a:bodyPr>
          <a:lstStyle/>
          <a:p>
            <a:pPr marL="285750" indent="-285750" algn="just">
              <a:buFont typeface="Arial" pitchFamily="34" charset="0"/>
              <a:buChar char="•"/>
            </a:pPr>
            <a:r>
              <a:rPr lang="en-US" dirty="0"/>
              <a:t>Next, we enriched our dataset by adding country names using the VLOOKUP function. This allowed us to </a:t>
            </a:r>
            <a:r>
              <a:rPr lang="en-US" dirty="0" smtClean="0"/>
              <a:t>integrate </a:t>
            </a:r>
            <a:r>
              <a:rPr lang="en-US" dirty="0"/>
              <a:t>country information from the "Country Description" table into the "Raw </a:t>
            </a:r>
            <a:r>
              <a:rPr lang="en-US" dirty="0" smtClean="0"/>
              <a:t>Data”.</a:t>
            </a:r>
            <a:endParaRPr lang="en-US" dirty="0" smtClean="0"/>
          </a:p>
          <a:p>
            <a:pPr marL="285750" indent="-285750" algn="just">
              <a:buFont typeface="Arial" pitchFamily="34" charset="0"/>
              <a:buChar char="•"/>
            </a:pPr>
            <a:r>
              <a:rPr lang="en-US" dirty="0"/>
              <a:t>Focusing on specific regions, we found that India alone houses 388 restaurants in the highest price range (4). This was determined through targeted filtering based on price and location</a:t>
            </a:r>
            <a:r>
              <a:rPr lang="en-US" dirty="0" smtClean="0"/>
              <a:t>.</a:t>
            </a:r>
          </a:p>
        </p:txBody>
      </p:sp>
      <p:pic>
        <p:nvPicPr>
          <p:cNvPr id="4" name="Picture 3"/>
          <p:cNvPicPr/>
          <p:nvPr/>
        </p:nvPicPr>
        <p:blipFill>
          <a:blip r:embed="rId2"/>
          <a:stretch>
            <a:fillRect/>
          </a:stretch>
        </p:blipFill>
        <p:spPr>
          <a:xfrm>
            <a:off x="539552" y="2492896"/>
            <a:ext cx="3276574" cy="3888431"/>
          </a:xfrm>
          <a:prstGeom prst="rect">
            <a:avLst/>
          </a:prstGeom>
          <a:ln>
            <a:noFill/>
          </a:ln>
          <a:effectLst>
            <a:outerShdw blurRad="190500" algn="tl" rotWithShape="0">
              <a:srgbClr val="000000">
                <a:alpha val="70000"/>
              </a:srgbClr>
            </a:outerShdw>
          </a:effectLst>
        </p:spPr>
      </p:pic>
      <p:sp>
        <p:nvSpPr>
          <p:cNvPr id="9" name="Rectangle 8"/>
          <p:cNvSpPr/>
          <p:nvPr/>
        </p:nvSpPr>
        <p:spPr>
          <a:xfrm>
            <a:off x="4391980" y="2132856"/>
            <a:ext cx="4068452" cy="1477328"/>
          </a:xfrm>
          <a:prstGeom prst="rect">
            <a:avLst/>
          </a:prstGeom>
        </p:spPr>
        <p:txBody>
          <a:bodyPr wrap="square">
            <a:spAutoFit/>
          </a:bodyPr>
          <a:lstStyle/>
          <a:p>
            <a:pPr marL="285750" indent="-285750" algn="just">
              <a:buFont typeface="Arial" pitchFamily="34" charset="0"/>
              <a:buChar char="•"/>
            </a:pPr>
            <a:r>
              <a:rPr lang="en-US" dirty="0"/>
              <a:t>We also examined the average rating for restaurants with a price range below 4 that offer online </a:t>
            </a:r>
            <a:r>
              <a:rPr lang="en-US" dirty="0" smtClean="0"/>
              <a:t>delivery using </a:t>
            </a:r>
            <a:r>
              <a:rPr lang="en-US" dirty="0"/>
              <a:t>a </a:t>
            </a:r>
            <a:r>
              <a:rPr lang="en-US" dirty="0" smtClean="0"/>
              <a:t>IF </a:t>
            </a:r>
            <a:r>
              <a:rPr lang="en-US" dirty="0"/>
              <a:t>functions and logical </a:t>
            </a:r>
            <a:r>
              <a:rPr lang="en-US" dirty="0" smtClean="0"/>
              <a:t>operators which is </a:t>
            </a:r>
            <a:r>
              <a:rPr lang="en-US" dirty="0" smtClean="0"/>
              <a:t>2.89126</a:t>
            </a:r>
            <a:endParaRPr lang="en-IN" dirty="0"/>
          </a:p>
        </p:txBody>
      </p:sp>
      <p:sp>
        <p:nvSpPr>
          <p:cNvPr id="5" name="Left Arrow 4"/>
          <p:cNvSpPr/>
          <p:nvPr/>
        </p:nvSpPr>
        <p:spPr>
          <a:xfrm>
            <a:off x="3816126" y="3819703"/>
            <a:ext cx="4644306" cy="3050502"/>
          </a:xfrm>
          <a:prstGeom prst="leftArrow">
            <a:avLst>
              <a:gd name="adj1" fmla="val 50000"/>
              <a:gd name="adj2" fmla="val 39264"/>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bg1"/>
                </a:solidFill>
              </a:rPr>
              <a:t>Average number of voters for restaurants in each country. This analysis provided insight into customer interaction levels across different regions</a:t>
            </a:r>
            <a:endParaRPr lang="en-IN" sz="2000" b="1" dirty="0">
              <a:solidFill>
                <a:schemeClr val="bg1"/>
              </a:solidFill>
            </a:endParaRPr>
          </a:p>
        </p:txBody>
      </p:sp>
    </p:spTree>
    <p:extLst>
      <p:ext uri="{BB962C8B-B14F-4D97-AF65-F5344CB8AC3E}">
        <p14:creationId xmlns:p14="http://schemas.microsoft.com/office/powerpoint/2010/main" val="7471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5566"/>
            <a:ext cx="7620000" cy="1143000"/>
          </a:xfrm>
        </p:spPr>
        <p:txBody>
          <a:bodyPr/>
          <a:lstStyle/>
          <a:p>
            <a:r>
              <a:rPr lang="en-IN" sz="4400" dirty="0" smtClean="0"/>
              <a:t>Interpretive Insights</a:t>
            </a:r>
            <a:endParaRPr lang="en-IN" sz="4400" dirty="0"/>
          </a:p>
        </p:txBody>
      </p:sp>
      <p:sp>
        <p:nvSpPr>
          <p:cNvPr id="3" name="Content Placeholder 2"/>
          <p:cNvSpPr>
            <a:spLocks noGrp="1"/>
          </p:cNvSpPr>
          <p:nvPr>
            <p:ph idx="1"/>
          </p:nvPr>
        </p:nvSpPr>
        <p:spPr>
          <a:xfrm>
            <a:off x="0" y="908720"/>
            <a:ext cx="8028384" cy="1728192"/>
          </a:xfrm>
        </p:spPr>
        <p:txBody>
          <a:bodyPr>
            <a:normAutofit/>
          </a:bodyPr>
          <a:lstStyle/>
          <a:p>
            <a:pPr algn="just"/>
            <a:r>
              <a:rPr lang="en-US" sz="2000" dirty="0"/>
              <a:t>To identify optimal locations for new restaurant openings, we evaluated countries with lower competition and favorable conditions. Our analysis pinpointed Canada, Qatar, Singapore, Sri Lanka, and Indonesia as promising markets. These countries offer moderate competition, high customer satisfaction, and manageable expenditure levels. </a:t>
            </a:r>
            <a:endParaRPr lang="en-IN" sz="2000" dirty="0"/>
          </a:p>
        </p:txBody>
      </p:sp>
      <p:graphicFrame>
        <p:nvGraphicFramePr>
          <p:cNvPr id="4" name="Chart 3"/>
          <p:cNvGraphicFramePr/>
          <p:nvPr>
            <p:extLst>
              <p:ext uri="{D42A27DB-BD31-4B8C-83A1-F6EECF244321}">
                <p14:modId xmlns:p14="http://schemas.microsoft.com/office/powerpoint/2010/main" val="3456663415"/>
              </p:ext>
            </p:extLst>
          </p:nvPr>
        </p:nvGraphicFramePr>
        <p:xfrm>
          <a:off x="3876046" y="2636912"/>
          <a:ext cx="4876800"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79512" y="2852936"/>
            <a:ext cx="3672407" cy="2862322"/>
          </a:xfrm>
          <a:prstGeom prst="rect">
            <a:avLst/>
          </a:prstGeom>
        </p:spPr>
        <p:txBody>
          <a:bodyPr wrap="square">
            <a:spAutoFit/>
          </a:bodyPr>
          <a:lstStyle/>
          <a:p>
            <a:pPr marL="342900" indent="-342900" algn="just">
              <a:buFont typeface="Arial" pitchFamily="34" charset="0"/>
              <a:buChar char="•"/>
            </a:pPr>
            <a:r>
              <a:rPr lang="en-US" sz="2000" dirty="0"/>
              <a:t>Within these countries, specific </a:t>
            </a:r>
            <a:r>
              <a:rPr lang="en-US" sz="2000" dirty="0" smtClean="0"/>
              <a:t>cities </a:t>
            </a:r>
            <a:r>
              <a:rPr lang="en-US" sz="2000" dirty="0"/>
              <a:t>and states stand out as </a:t>
            </a:r>
            <a:r>
              <a:rPr lang="en-US" sz="2000" dirty="0" smtClean="0"/>
              <a:t>prime </a:t>
            </a:r>
            <a:r>
              <a:rPr lang="en-US" sz="2000" dirty="0"/>
              <a:t>candidates for </a:t>
            </a:r>
            <a:r>
              <a:rPr lang="en-US" sz="2000" dirty="0" smtClean="0"/>
              <a:t>new restaurants</a:t>
            </a:r>
            <a:r>
              <a:rPr lang="en-US" sz="2000" dirty="0"/>
              <a:t>. For example, in </a:t>
            </a:r>
            <a:r>
              <a:rPr lang="en-US" sz="2000" dirty="0" smtClean="0"/>
              <a:t>Canada, Vineland </a:t>
            </a:r>
            <a:r>
              <a:rPr lang="en-US" sz="2000" dirty="0"/>
              <a:t>Station and </a:t>
            </a:r>
            <a:r>
              <a:rPr lang="en-US" sz="2000" dirty="0" smtClean="0"/>
              <a:t>Chatham-Kent </a:t>
            </a:r>
            <a:r>
              <a:rPr lang="en-US" sz="2000" dirty="0"/>
              <a:t>are </a:t>
            </a:r>
            <a:r>
              <a:rPr lang="en-US" sz="2000" dirty="0" smtClean="0"/>
              <a:t>notable, while </a:t>
            </a:r>
            <a:r>
              <a:rPr lang="en-US" sz="2000" dirty="0"/>
              <a:t>Doha in Qatar and </a:t>
            </a:r>
            <a:r>
              <a:rPr lang="en-US" sz="2000" dirty="0" smtClean="0"/>
              <a:t>Bandung in </a:t>
            </a:r>
            <a:r>
              <a:rPr lang="en-US" sz="2000" dirty="0"/>
              <a:t>Indonesia are also promising. </a:t>
            </a:r>
          </a:p>
        </p:txBody>
      </p:sp>
    </p:spTree>
    <p:extLst>
      <p:ext uri="{BB962C8B-B14F-4D97-AF65-F5344CB8AC3E}">
        <p14:creationId xmlns:p14="http://schemas.microsoft.com/office/powerpoint/2010/main" val="146162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hart"/>
          <p:cNvPicPr>
            <a:picLocks noGrp="1" noChangeAspect="1"/>
          </p:cNvPicPr>
          <p:nvPr>
            <p:ph idx="1"/>
          </p:nvPr>
        </p:nvPicPr>
        <p:blipFill>
          <a:blip r:embed="rId2"/>
          <a:stretch>
            <a:fillRect/>
          </a:stretch>
        </p:blipFill>
        <p:spPr>
          <a:xfrm>
            <a:off x="2915816" y="2598275"/>
            <a:ext cx="4436994" cy="572239"/>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140968"/>
            <a:ext cx="633670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615336" y="188640"/>
            <a:ext cx="7740352" cy="216024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n-US" sz="2000" b="1" dirty="0"/>
              <a:t>Examining the current restaurant ratings in these countries reveals varied levels of customer satisfaction. Qatar(4.06) and Indonesia(4.29) show particularly high ratings, suggesting that customers in these regions are highly satisfied. In contrast, Canada(3.5), Singapore(3.5), and Sri Lanka(3.8) have moderate ratings, indicating room for improvement and opportunities for new entrants to enhance the dining experience.</a:t>
            </a:r>
            <a:endParaRPr lang="en-IN" sz="2000" b="1" dirty="0"/>
          </a:p>
        </p:txBody>
      </p:sp>
    </p:spTree>
    <p:extLst>
      <p:ext uri="{BB962C8B-B14F-4D97-AF65-F5344CB8AC3E}">
        <p14:creationId xmlns:p14="http://schemas.microsoft.com/office/powerpoint/2010/main" val="3833335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323528" y="116632"/>
            <a:ext cx="4244696" cy="338437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n-US" sz="2000" b="1" dirty="0"/>
              <a:t>The analysis of food expenditure in these countries helps manage financial expectations. Singapore and Qatar have high dining costs, suggesting a focus on premium offerings, while Indonesia, Sri Lanka, and Canada are better suited for mid-range or budget-friendly options.</a:t>
            </a:r>
            <a:endParaRPr lang="en-IN" sz="2000" b="1" dirty="0"/>
          </a:p>
        </p:txBody>
      </p:sp>
      <p:pic>
        <p:nvPicPr>
          <p:cNvPr id="9" name="Picture 8"/>
          <p:cNvPicPr/>
          <p:nvPr/>
        </p:nvPicPr>
        <p:blipFill>
          <a:blip r:embed="rId2"/>
          <a:stretch>
            <a:fillRect/>
          </a:stretch>
        </p:blipFill>
        <p:spPr>
          <a:xfrm>
            <a:off x="4860032" y="161046"/>
            <a:ext cx="3528392" cy="2979922"/>
          </a:xfrm>
          <a:prstGeom prst="rect">
            <a:avLst/>
          </a:prstGeom>
        </p:spPr>
      </p:pic>
      <p:sp>
        <p:nvSpPr>
          <p:cNvPr id="10" name="Rounded Rectangle 9"/>
          <p:cNvSpPr/>
          <p:nvPr/>
        </p:nvSpPr>
        <p:spPr>
          <a:xfrm>
            <a:off x="5570868" y="3356992"/>
            <a:ext cx="2817556"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t>These low ratings indicate that certain restaurants in these regions struggle to meet customer expectations, which could be due to a variety of factors such as menu options, service, or price-value perception.</a:t>
            </a:r>
            <a:endParaRPr lang="en-IN" b="1" dirty="0"/>
          </a:p>
        </p:txBody>
      </p:sp>
      <p:cxnSp>
        <p:nvCxnSpPr>
          <p:cNvPr id="4" name="Straight Arrow Connector 3"/>
          <p:cNvCxnSpPr/>
          <p:nvPr/>
        </p:nvCxnSpPr>
        <p:spPr>
          <a:xfrm flipV="1">
            <a:off x="6608507" y="3008354"/>
            <a:ext cx="0" cy="34863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861048"/>
            <a:ext cx="5093145" cy="2858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814987" y="3979376"/>
            <a:ext cx="3582114" cy="369332"/>
          </a:xfrm>
          <a:prstGeom prst="rect">
            <a:avLst/>
          </a:prstGeom>
        </p:spPr>
        <p:txBody>
          <a:bodyPr wrap="square">
            <a:spAutoFit/>
          </a:bodyPr>
          <a:lstStyle/>
          <a:p>
            <a:r>
              <a:rPr lang="en-IN" b="1" dirty="0"/>
              <a:t>A</a:t>
            </a:r>
            <a:r>
              <a:rPr lang="en-IN" b="1" dirty="0" smtClean="0"/>
              <a:t>verage </a:t>
            </a:r>
            <a:r>
              <a:rPr lang="en-IN" b="1" dirty="0"/>
              <a:t>expenditure per country</a:t>
            </a:r>
            <a:endParaRPr lang="en-IN" sz="2000" b="1" dirty="0"/>
          </a:p>
        </p:txBody>
      </p:sp>
    </p:spTree>
    <p:extLst>
      <p:ext uri="{BB962C8B-B14F-4D97-AF65-F5344CB8AC3E}">
        <p14:creationId xmlns:p14="http://schemas.microsoft.com/office/powerpoint/2010/main" val="238312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ular Callout 1"/>
          <p:cNvSpPr/>
          <p:nvPr/>
        </p:nvSpPr>
        <p:spPr>
          <a:xfrm>
            <a:off x="467544" y="188640"/>
            <a:ext cx="7416824" cy="1944217"/>
          </a:xfrm>
          <a:prstGeom prst="wedgeRoundRectCallout">
            <a:avLst>
              <a:gd name="adj1" fmla="val -20833"/>
              <a:gd name="adj2" fmla="val 589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t>Identifying key competitors in these markets revealed restaurants with high ratings and significant voter numbers, such as Lake House Restaurant in Canada and </a:t>
            </a:r>
            <a:r>
              <a:rPr lang="en-US" b="1" dirty="0" err="1"/>
              <a:t>Talaga</a:t>
            </a:r>
            <a:r>
              <a:rPr lang="en-US" b="1" dirty="0"/>
              <a:t> </a:t>
            </a:r>
            <a:r>
              <a:rPr lang="en-US" b="1" dirty="0" err="1"/>
              <a:t>Sampireun</a:t>
            </a:r>
            <a:r>
              <a:rPr lang="en-US" b="1" dirty="0"/>
              <a:t> in Indonesia. Understanding their success strategies can help </a:t>
            </a:r>
            <a:r>
              <a:rPr lang="en-US" b="1" dirty="0" err="1"/>
              <a:t>Zomato</a:t>
            </a:r>
            <a:r>
              <a:rPr lang="en-US" b="1" dirty="0"/>
              <a:t> differentiate its offerings and enhance market entry strategies.</a:t>
            </a:r>
            <a:endParaRPr lang="en-IN" b="1" dirty="0"/>
          </a:p>
        </p:txBody>
      </p:sp>
      <p:graphicFrame>
        <p:nvGraphicFramePr>
          <p:cNvPr id="3" name="Table 2"/>
          <p:cNvGraphicFramePr>
            <a:graphicFrameLocks noGrp="1"/>
          </p:cNvGraphicFramePr>
          <p:nvPr>
            <p:extLst>
              <p:ext uri="{D42A27DB-BD31-4B8C-83A1-F6EECF244321}">
                <p14:modId xmlns:p14="http://schemas.microsoft.com/office/powerpoint/2010/main" val="4259273569"/>
              </p:ext>
            </p:extLst>
          </p:nvPr>
        </p:nvGraphicFramePr>
        <p:xfrm>
          <a:off x="971600" y="2492896"/>
          <a:ext cx="6624736" cy="3925824"/>
        </p:xfrm>
        <a:graphic>
          <a:graphicData uri="http://schemas.openxmlformats.org/drawingml/2006/table">
            <a:tbl>
              <a:tblPr firstRow="1" firstCol="1" bandRow="1">
                <a:tableStyleId>{5C22544A-7EE6-4342-B048-85BDC9FD1C3A}</a:tableStyleId>
              </a:tblPr>
              <a:tblGrid>
                <a:gridCol w="1017113"/>
                <a:gridCol w="2378162"/>
                <a:gridCol w="1476430"/>
                <a:gridCol w="1753031"/>
              </a:tblGrid>
              <a:tr h="220525">
                <a:tc>
                  <a:txBody>
                    <a:bodyPr/>
                    <a:lstStyle/>
                    <a:p>
                      <a:pPr algn="just">
                        <a:lnSpc>
                          <a:spcPct val="115000"/>
                        </a:lnSpc>
                        <a:spcAft>
                          <a:spcPts val="0"/>
                        </a:spcAft>
                      </a:pPr>
                      <a:r>
                        <a:rPr lang="en-IN" sz="1400" dirty="0">
                          <a:effectLst/>
                        </a:rPr>
                        <a:t>Country</a:t>
                      </a:r>
                      <a:endParaRPr lang="en-IN" sz="1200" dirty="0">
                        <a:effectLst/>
                        <a:latin typeface="Calibri"/>
                        <a:ea typeface="Calibri"/>
                        <a:cs typeface="Mangal"/>
                      </a:endParaRPr>
                    </a:p>
                  </a:txBody>
                  <a:tcPr marL="68580" marR="68580" marT="0" marB="0"/>
                </a:tc>
                <a:tc>
                  <a:txBody>
                    <a:bodyPr/>
                    <a:lstStyle/>
                    <a:p>
                      <a:pPr algn="just">
                        <a:lnSpc>
                          <a:spcPct val="115000"/>
                        </a:lnSpc>
                        <a:spcAft>
                          <a:spcPts val="0"/>
                        </a:spcAft>
                      </a:pPr>
                      <a:r>
                        <a:rPr lang="en-IN" sz="1400" dirty="0">
                          <a:effectLst/>
                        </a:rPr>
                        <a:t>Restaurant Name</a:t>
                      </a:r>
                      <a:endParaRPr lang="en-IN" sz="1200" dirty="0">
                        <a:effectLst/>
                        <a:latin typeface="Calibri"/>
                        <a:ea typeface="Calibri"/>
                        <a:cs typeface="Mangal"/>
                      </a:endParaRPr>
                    </a:p>
                  </a:txBody>
                  <a:tcPr marL="68580" marR="68580" marT="0" marB="0"/>
                </a:tc>
                <a:tc>
                  <a:txBody>
                    <a:bodyPr/>
                    <a:lstStyle/>
                    <a:p>
                      <a:pPr algn="ctr">
                        <a:lnSpc>
                          <a:spcPct val="115000"/>
                        </a:lnSpc>
                        <a:spcAft>
                          <a:spcPts val="0"/>
                        </a:spcAft>
                      </a:pPr>
                      <a:r>
                        <a:rPr lang="en-IN" sz="1400">
                          <a:effectLst/>
                        </a:rPr>
                        <a:t>Average of Rating</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dirty="0">
                          <a:effectLst/>
                        </a:rPr>
                        <a:t>Sum of Votes</a:t>
                      </a:r>
                      <a:endParaRPr lang="en-IN" sz="1200" dirty="0">
                        <a:effectLst/>
                        <a:latin typeface="Calibri"/>
                        <a:ea typeface="Calibri"/>
                        <a:cs typeface="Mangal"/>
                      </a:endParaRPr>
                    </a:p>
                  </a:txBody>
                  <a:tcPr marL="68580" marR="68580" marT="0" marB="0"/>
                </a:tc>
              </a:tr>
              <a:tr h="220525">
                <a:tc>
                  <a:txBody>
                    <a:bodyPr/>
                    <a:lstStyle/>
                    <a:p>
                      <a:pPr algn="just">
                        <a:lnSpc>
                          <a:spcPct val="115000"/>
                        </a:lnSpc>
                        <a:spcAft>
                          <a:spcPts val="0"/>
                        </a:spcAft>
                      </a:pPr>
                      <a:r>
                        <a:rPr lang="en-IN" sz="1400">
                          <a:effectLst/>
                        </a:rPr>
                        <a:t>Canada</a:t>
                      </a:r>
                      <a:endParaRPr lang="en-IN" sz="1200">
                        <a:effectLst/>
                        <a:latin typeface="Calibri"/>
                        <a:ea typeface="Calibri"/>
                        <a:cs typeface="Mangal"/>
                      </a:endParaRPr>
                    </a:p>
                  </a:txBody>
                  <a:tcPr marL="68580" marR="68580" marT="0" marB="0"/>
                </a:tc>
                <a:tc>
                  <a:txBody>
                    <a:bodyPr/>
                    <a:lstStyle/>
                    <a:p>
                      <a:pPr algn="just">
                        <a:lnSpc>
                          <a:spcPct val="115000"/>
                        </a:lnSpc>
                        <a:spcAft>
                          <a:spcPts val="0"/>
                        </a:spcAft>
                      </a:pPr>
                      <a:r>
                        <a:rPr lang="en-IN" sz="1400">
                          <a:effectLst/>
                        </a:rPr>
                        <a:t>Lake House Restaurant</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a:effectLst/>
                        </a:rPr>
                        <a:t>4.3</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dirty="0">
                          <a:effectLst/>
                        </a:rPr>
                        <a:t>204</a:t>
                      </a:r>
                      <a:endParaRPr lang="en-IN" sz="1200" dirty="0">
                        <a:effectLst/>
                        <a:latin typeface="Calibri"/>
                        <a:ea typeface="Calibri"/>
                        <a:cs typeface="Mangal"/>
                      </a:endParaRPr>
                    </a:p>
                  </a:txBody>
                  <a:tcPr marL="68580" marR="68580" marT="0" marB="0"/>
                </a:tc>
              </a:tr>
              <a:tr h="882098">
                <a:tc>
                  <a:txBody>
                    <a:bodyPr/>
                    <a:lstStyle/>
                    <a:p>
                      <a:pPr algn="just">
                        <a:lnSpc>
                          <a:spcPct val="115000"/>
                        </a:lnSpc>
                        <a:spcAft>
                          <a:spcPts val="0"/>
                        </a:spcAft>
                      </a:pPr>
                      <a:r>
                        <a:rPr lang="en-IN" sz="1400" dirty="0">
                          <a:effectLst/>
                        </a:rPr>
                        <a:t>Indonesia</a:t>
                      </a:r>
                      <a:endParaRPr lang="en-IN" sz="1200" dirty="0">
                        <a:effectLst/>
                        <a:latin typeface="Calibri"/>
                        <a:ea typeface="Calibri"/>
                        <a:cs typeface="Mangal"/>
                      </a:endParaRPr>
                    </a:p>
                  </a:txBody>
                  <a:tcPr marL="68580" marR="68580" marT="0" marB="0"/>
                </a:tc>
                <a:tc>
                  <a:txBody>
                    <a:bodyPr/>
                    <a:lstStyle/>
                    <a:p>
                      <a:pPr algn="just">
                        <a:lnSpc>
                          <a:spcPct val="115000"/>
                        </a:lnSpc>
                        <a:spcAft>
                          <a:spcPts val="0"/>
                        </a:spcAft>
                      </a:pPr>
                      <a:r>
                        <a:rPr lang="en-IN" sz="1400">
                          <a:effectLst/>
                        </a:rPr>
                        <a:t>Talaga Sampireun</a:t>
                      </a:r>
                      <a:endParaRPr lang="en-IN" sz="1200">
                        <a:effectLst/>
                      </a:endParaRPr>
                    </a:p>
                    <a:p>
                      <a:pPr algn="just">
                        <a:lnSpc>
                          <a:spcPct val="115000"/>
                        </a:lnSpc>
                        <a:spcAft>
                          <a:spcPts val="0"/>
                        </a:spcAft>
                      </a:pPr>
                      <a:r>
                        <a:rPr lang="en-IN" sz="1400">
                          <a:effectLst/>
                        </a:rPr>
                        <a:t>Toodz House</a:t>
                      </a:r>
                      <a:endParaRPr lang="en-IN" sz="1200">
                        <a:effectLst/>
                      </a:endParaRPr>
                    </a:p>
                    <a:p>
                      <a:pPr algn="just">
                        <a:lnSpc>
                          <a:spcPct val="115000"/>
                        </a:lnSpc>
                        <a:spcAft>
                          <a:spcPts val="0"/>
                        </a:spcAft>
                      </a:pPr>
                      <a:r>
                        <a:rPr lang="en-IN" sz="1400">
                          <a:effectLst/>
                        </a:rPr>
                        <a:t>Lemongrass</a:t>
                      </a:r>
                      <a:endParaRPr lang="en-IN" sz="1200">
                        <a:effectLst/>
                      </a:endParaRPr>
                    </a:p>
                    <a:p>
                      <a:pPr algn="just">
                        <a:lnSpc>
                          <a:spcPct val="115000"/>
                        </a:lnSpc>
                        <a:spcAft>
                          <a:spcPts val="0"/>
                        </a:spcAft>
                      </a:pPr>
                      <a:r>
                        <a:rPr lang="en-IN" sz="1400">
                          <a:effectLst/>
                        </a:rPr>
                        <a:t>Skye</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dirty="0">
                          <a:effectLst/>
                        </a:rPr>
                        <a:t>4.9</a:t>
                      </a:r>
                      <a:endParaRPr lang="en-IN" sz="1200" dirty="0">
                        <a:effectLst/>
                      </a:endParaRPr>
                    </a:p>
                    <a:p>
                      <a:pPr algn="ctr">
                        <a:lnSpc>
                          <a:spcPct val="115000"/>
                        </a:lnSpc>
                        <a:spcAft>
                          <a:spcPts val="0"/>
                        </a:spcAft>
                      </a:pPr>
                      <a:r>
                        <a:rPr lang="en-IN" sz="1400" dirty="0">
                          <a:effectLst/>
                        </a:rPr>
                        <a:t>4.6</a:t>
                      </a:r>
                      <a:endParaRPr lang="en-IN" sz="1200" dirty="0">
                        <a:effectLst/>
                      </a:endParaRPr>
                    </a:p>
                    <a:p>
                      <a:pPr algn="ctr">
                        <a:lnSpc>
                          <a:spcPct val="115000"/>
                        </a:lnSpc>
                        <a:spcAft>
                          <a:spcPts val="0"/>
                        </a:spcAft>
                      </a:pPr>
                      <a:r>
                        <a:rPr lang="en-IN" sz="1400" dirty="0">
                          <a:effectLst/>
                        </a:rPr>
                        <a:t>4</a:t>
                      </a:r>
                      <a:endParaRPr lang="en-IN" sz="1200" dirty="0">
                        <a:effectLst/>
                      </a:endParaRPr>
                    </a:p>
                    <a:p>
                      <a:pPr algn="ctr">
                        <a:lnSpc>
                          <a:spcPct val="115000"/>
                        </a:lnSpc>
                        <a:spcAft>
                          <a:spcPts val="0"/>
                        </a:spcAft>
                      </a:pPr>
                      <a:r>
                        <a:rPr lang="en-IN" sz="1400" dirty="0">
                          <a:effectLst/>
                        </a:rPr>
                        <a:t>4.1</a:t>
                      </a:r>
                      <a:endParaRPr lang="en-IN" sz="1200" dirty="0">
                        <a:effectLst/>
                        <a:latin typeface="Calibri"/>
                        <a:ea typeface="Calibri"/>
                        <a:cs typeface="Mangal"/>
                      </a:endParaRPr>
                    </a:p>
                  </a:txBody>
                  <a:tcPr marL="68580" marR="68580" marT="0" marB="0"/>
                </a:tc>
                <a:tc>
                  <a:txBody>
                    <a:bodyPr/>
                    <a:lstStyle/>
                    <a:p>
                      <a:pPr algn="ctr">
                        <a:lnSpc>
                          <a:spcPct val="115000"/>
                        </a:lnSpc>
                        <a:spcAft>
                          <a:spcPts val="0"/>
                        </a:spcAft>
                      </a:pPr>
                      <a:r>
                        <a:rPr lang="en-IN" sz="1400" dirty="0">
                          <a:effectLst/>
                        </a:rPr>
                        <a:t>5514</a:t>
                      </a:r>
                      <a:endParaRPr lang="en-IN" sz="1200" dirty="0">
                        <a:effectLst/>
                      </a:endParaRPr>
                    </a:p>
                    <a:p>
                      <a:pPr algn="ctr">
                        <a:lnSpc>
                          <a:spcPct val="115000"/>
                        </a:lnSpc>
                        <a:spcAft>
                          <a:spcPts val="0"/>
                        </a:spcAft>
                      </a:pPr>
                      <a:r>
                        <a:rPr lang="en-IN" sz="1400" dirty="0">
                          <a:effectLst/>
                        </a:rPr>
                        <a:t>1476</a:t>
                      </a:r>
                      <a:endParaRPr lang="en-IN" sz="1200" dirty="0">
                        <a:effectLst/>
                      </a:endParaRPr>
                    </a:p>
                    <a:p>
                      <a:pPr algn="ctr">
                        <a:lnSpc>
                          <a:spcPct val="115000"/>
                        </a:lnSpc>
                        <a:spcAft>
                          <a:spcPts val="0"/>
                        </a:spcAft>
                      </a:pPr>
                      <a:r>
                        <a:rPr lang="en-IN" sz="1400" dirty="0">
                          <a:effectLst/>
                        </a:rPr>
                        <a:t>1498</a:t>
                      </a:r>
                      <a:endParaRPr lang="en-IN" sz="1200" dirty="0">
                        <a:effectLst/>
                      </a:endParaRPr>
                    </a:p>
                    <a:p>
                      <a:pPr algn="ctr">
                        <a:lnSpc>
                          <a:spcPct val="115000"/>
                        </a:lnSpc>
                        <a:spcAft>
                          <a:spcPts val="0"/>
                        </a:spcAft>
                      </a:pPr>
                      <a:r>
                        <a:rPr lang="en-IN" sz="1400" dirty="0">
                          <a:effectLst/>
                        </a:rPr>
                        <a:t>1159</a:t>
                      </a:r>
                      <a:endParaRPr lang="en-IN" sz="1200" dirty="0">
                        <a:effectLst/>
                        <a:latin typeface="Calibri"/>
                        <a:ea typeface="Calibri"/>
                        <a:cs typeface="Mangal"/>
                      </a:endParaRPr>
                    </a:p>
                  </a:txBody>
                  <a:tcPr marL="68580" marR="68580" marT="0" marB="0"/>
                </a:tc>
              </a:tr>
              <a:tr h="441049">
                <a:tc>
                  <a:txBody>
                    <a:bodyPr/>
                    <a:lstStyle/>
                    <a:p>
                      <a:pPr algn="just">
                        <a:lnSpc>
                          <a:spcPct val="115000"/>
                        </a:lnSpc>
                        <a:spcAft>
                          <a:spcPts val="0"/>
                        </a:spcAft>
                      </a:pPr>
                      <a:r>
                        <a:rPr lang="en-IN" sz="1400">
                          <a:effectLst/>
                        </a:rPr>
                        <a:t>Singapore</a:t>
                      </a:r>
                      <a:endParaRPr lang="en-IN" sz="1200">
                        <a:effectLst/>
                        <a:latin typeface="Calibri"/>
                        <a:ea typeface="Calibri"/>
                        <a:cs typeface="Mangal"/>
                      </a:endParaRPr>
                    </a:p>
                  </a:txBody>
                  <a:tcPr marL="68580" marR="68580" marT="0" marB="0"/>
                </a:tc>
                <a:tc>
                  <a:txBody>
                    <a:bodyPr/>
                    <a:lstStyle/>
                    <a:p>
                      <a:pPr algn="just">
                        <a:lnSpc>
                          <a:spcPct val="115000"/>
                        </a:lnSpc>
                        <a:spcAft>
                          <a:spcPts val="0"/>
                        </a:spcAft>
                      </a:pPr>
                      <a:r>
                        <a:rPr lang="en-IN" sz="1400">
                          <a:effectLst/>
                        </a:rPr>
                        <a:t>Fratini La Trattoria</a:t>
                      </a:r>
                      <a:endParaRPr lang="en-IN" sz="1200">
                        <a:effectLst/>
                      </a:endParaRPr>
                    </a:p>
                    <a:p>
                      <a:pPr algn="just">
                        <a:lnSpc>
                          <a:spcPct val="115000"/>
                        </a:lnSpc>
                        <a:spcAft>
                          <a:spcPts val="0"/>
                        </a:spcAft>
                      </a:pPr>
                      <a:r>
                        <a:rPr lang="en-IN" sz="1400">
                          <a:effectLst/>
                        </a:rPr>
                        <a:t>Cut By Wolfgana Puck</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a:effectLst/>
                        </a:rPr>
                        <a:t>4.1</a:t>
                      </a:r>
                      <a:endParaRPr lang="en-IN" sz="1200">
                        <a:effectLst/>
                      </a:endParaRPr>
                    </a:p>
                    <a:p>
                      <a:pPr algn="ctr">
                        <a:lnSpc>
                          <a:spcPct val="115000"/>
                        </a:lnSpc>
                        <a:spcAft>
                          <a:spcPts val="0"/>
                        </a:spcAft>
                      </a:pPr>
                      <a:r>
                        <a:rPr lang="en-IN" sz="1400">
                          <a:effectLst/>
                        </a:rPr>
                        <a:t>4</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dirty="0">
                          <a:effectLst/>
                        </a:rPr>
                        <a:t>35</a:t>
                      </a:r>
                      <a:endParaRPr lang="en-IN" sz="1200" dirty="0">
                        <a:effectLst/>
                      </a:endParaRPr>
                    </a:p>
                    <a:p>
                      <a:pPr algn="ctr">
                        <a:lnSpc>
                          <a:spcPct val="115000"/>
                        </a:lnSpc>
                        <a:spcAft>
                          <a:spcPts val="0"/>
                        </a:spcAft>
                      </a:pPr>
                      <a:r>
                        <a:rPr lang="en-IN" sz="1400" dirty="0">
                          <a:effectLst/>
                        </a:rPr>
                        <a:t>33</a:t>
                      </a:r>
                      <a:endParaRPr lang="en-IN" sz="1200" dirty="0">
                        <a:effectLst/>
                        <a:latin typeface="Calibri"/>
                        <a:ea typeface="Calibri"/>
                        <a:cs typeface="Mangal"/>
                      </a:endParaRPr>
                    </a:p>
                  </a:txBody>
                  <a:tcPr marL="68580" marR="68580" marT="0" marB="0"/>
                </a:tc>
              </a:tr>
              <a:tr h="882098">
                <a:tc>
                  <a:txBody>
                    <a:bodyPr/>
                    <a:lstStyle/>
                    <a:p>
                      <a:pPr algn="just">
                        <a:lnSpc>
                          <a:spcPct val="115000"/>
                        </a:lnSpc>
                        <a:spcAft>
                          <a:spcPts val="0"/>
                        </a:spcAft>
                      </a:pPr>
                      <a:r>
                        <a:rPr lang="en-IN" sz="1400">
                          <a:effectLst/>
                        </a:rPr>
                        <a:t>Sri Lanka</a:t>
                      </a:r>
                      <a:endParaRPr lang="en-IN" sz="1200">
                        <a:effectLst/>
                        <a:latin typeface="Calibri"/>
                        <a:ea typeface="Calibri"/>
                        <a:cs typeface="Mangal"/>
                      </a:endParaRPr>
                    </a:p>
                  </a:txBody>
                  <a:tcPr marL="68580" marR="68580" marT="0" marB="0"/>
                </a:tc>
                <a:tc>
                  <a:txBody>
                    <a:bodyPr/>
                    <a:lstStyle/>
                    <a:p>
                      <a:pPr algn="just">
                        <a:lnSpc>
                          <a:spcPct val="115000"/>
                        </a:lnSpc>
                        <a:spcAft>
                          <a:spcPts val="0"/>
                        </a:spcAft>
                      </a:pPr>
                      <a:r>
                        <a:rPr lang="en-IN" sz="1400">
                          <a:effectLst/>
                        </a:rPr>
                        <a:t>Ministry of Crab</a:t>
                      </a:r>
                      <a:endParaRPr lang="en-IN" sz="1200">
                        <a:effectLst/>
                      </a:endParaRPr>
                    </a:p>
                    <a:p>
                      <a:pPr algn="just">
                        <a:lnSpc>
                          <a:spcPct val="115000"/>
                        </a:lnSpc>
                        <a:spcAft>
                          <a:spcPts val="0"/>
                        </a:spcAft>
                      </a:pPr>
                      <a:r>
                        <a:rPr lang="en-IN" sz="1400">
                          <a:effectLst/>
                        </a:rPr>
                        <a:t>Arabian Knights</a:t>
                      </a:r>
                      <a:endParaRPr lang="en-IN" sz="1200">
                        <a:effectLst/>
                      </a:endParaRPr>
                    </a:p>
                    <a:p>
                      <a:pPr algn="just">
                        <a:lnSpc>
                          <a:spcPct val="115000"/>
                        </a:lnSpc>
                        <a:spcAft>
                          <a:spcPts val="0"/>
                        </a:spcAft>
                      </a:pPr>
                      <a:r>
                        <a:rPr lang="en-IN" sz="1400">
                          <a:effectLst/>
                        </a:rPr>
                        <a:t>The Commons</a:t>
                      </a:r>
                      <a:endParaRPr lang="en-IN" sz="1200">
                        <a:effectLst/>
                      </a:endParaRPr>
                    </a:p>
                    <a:p>
                      <a:pPr algn="just">
                        <a:lnSpc>
                          <a:spcPct val="115000"/>
                        </a:lnSpc>
                        <a:spcAft>
                          <a:spcPts val="0"/>
                        </a:spcAft>
                      </a:pPr>
                      <a:r>
                        <a:rPr lang="en-IN" sz="1400">
                          <a:effectLst/>
                        </a:rPr>
                        <a:t>The Sizzle</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a:effectLst/>
                        </a:rPr>
                        <a:t>4.9</a:t>
                      </a:r>
                      <a:endParaRPr lang="en-IN" sz="1200">
                        <a:effectLst/>
                      </a:endParaRPr>
                    </a:p>
                    <a:p>
                      <a:pPr algn="ctr">
                        <a:lnSpc>
                          <a:spcPct val="115000"/>
                        </a:lnSpc>
                        <a:spcAft>
                          <a:spcPts val="0"/>
                        </a:spcAft>
                      </a:pPr>
                      <a:r>
                        <a:rPr lang="en-IN" sz="1400">
                          <a:effectLst/>
                        </a:rPr>
                        <a:t>4.2</a:t>
                      </a:r>
                      <a:endParaRPr lang="en-IN" sz="1200">
                        <a:effectLst/>
                      </a:endParaRPr>
                    </a:p>
                    <a:p>
                      <a:pPr algn="ctr">
                        <a:lnSpc>
                          <a:spcPct val="115000"/>
                        </a:lnSpc>
                        <a:spcAft>
                          <a:spcPts val="0"/>
                        </a:spcAft>
                      </a:pPr>
                      <a:r>
                        <a:rPr lang="en-IN" sz="1400">
                          <a:effectLst/>
                        </a:rPr>
                        <a:t>4</a:t>
                      </a:r>
                      <a:endParaRPr lang="en-IN" sz="1200">
                        <a:effectLst/>
                      </a:endParaRPr>
                    </a:p>
                    <a:p>
                      <a:pPr algn="ctr">
                        <a:lnSpc>
                          <a:spcPct val="115000"/>
                        </a:lnSpc>
                        <a:spcAft>
                          <a:spcPts val="0"/>
                        </a:spcAft>
                      </a:pPr>
                      <a:r>
                        <a:rPr lang="en-IN" sz="1400">
                          <a:effectLst/>
                        </a:rPr>
                        <a:t>4.2</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dirty="0">
                          <a:effectLst/>
                        </a:rPr>
                        <a:t>203</a:t>
                      </a:r>
                      <a:endParaRPr lang="en-IN" sz="1200" dirty="0">
                        <a:effectLst/>
                      </a:endParaRPr>
                    </a:p>
                    <a:p>
                      <a:pPr algn="ctr">
                        <a:lnSpc>
                          <a:spcPct val="115000"/>
                        </a:lnSpc>
                        <a:spcAft>
                          <a:spcPts val="0"/>
                        </a:spcAft>
                      </a:pPr>
                      <a:r>
                        <a:rPr lang="en-IN" sz="1400" dirty="0">
                          <a:effectLst/>
                        </a:rPr>
                        <a:t>158</a:t>
                      </a:r>
                      <a:endParaRPr lang="en-IN" sz="1200" dirty="0">
                        <a:effectLst/>
                      </a:endParaRPr>
                    </a:p>
                    <a:p>
                      <a:pPr algn="ctr">
                        <a:lnSpc>
                          <a:spcPct val="115000"/>
                        </a:lnSpc>
                        <a:spcAft>
                          <a:spcPts val="0"/>
                        </a:spcAft>
                      </a:pPr>
                      <a:r>
                        <a:rPr lang="en-IN" sz="1400" dirty="0">
                          <a:effectLst/>
                        </a:rPr>
                        <a:t>209</a:t>
                      </a:r>
                      <a:endParaRPr lang="en-IN" sz="1200" dirty="0">
                        <a:effectLst/>
                      </a:endParaRPr>
                    </a:p>
                    <a:p>
                      <a:pPr algn="ctr">
                        <a:lnSpc>
                          <a:spcPct val="115000"/>
                        </a:lnSpc>
                        <a:spcAft>
                          <a:spcPts val="0"/>
                        </a:spcAft>
                      </a:pPr>
                      <a:r>
                        <a:rPr lang="en-IN" sz="1400" dirty="0">
                          <a:effectLst/>
                        </a:rPr>
                        <a:t>286</a:t>
                      </a:r>
                      <a:endParaRPr lang="en-IN" sz="1200" dirty="0">
                        <a:effectLst/>
                        <a:latin typeface="Calibri"/>
                        <a:ea typeface="Calibri"/>
                        <a:cs typeface="Mangal"/>
                      </a:endParaRPr>
                    </a:p>
                  </a:txBody>
                  <a:tcPr marL="68580" marR="68580" marT="0" marB="0"/>
                </a:tc>
              </a:tr>
              <a:tr h="882098">
                <a:tc>
                  <a:txBody>
                    <a:bodyPr/>
                    <a:lstStyle/>
                    <a:p>
                      <a:pPr algn="just">
                        <a:lnSpc>
                          <a:spcPct val="115000"/>
                        </a:lnSpc>
                        <a:spcAft>
                          <a:spcPts val="0"/>
                        </a:spcAft>
                      </a:pPr>
                      <a:r>
                        <a:rPr lang="en-IN" sz="1400">
                          <a:effectLst/>
                        </a:rPr>
                        <a:t>Quatar</a:t>
                      </a:r>
                      <a:endParaRPr lang="en-IN" sz="1200">
                        <a:effectLst/>
                        <a:latin typeface="Calibri"/>
                        <a:ea typeface="Calibri"/>
                        <a:cs typeface="Mangal"/>
                      </a:endParaRPr>
                    </a:p>
                  </a:txBody>
                  <a:tcPr marL="68580" marR="68580" marT="0" marB="0"/>
                </a:tc>
                <a:tc>
                  <a:txBody>
                    <a:bodyPr/>
                    <a:lstStyle/>
                    <a:p>
                      <a:pPr algn="just">
                        <a:lnSpc>
                          <a:spcPct val="115000"/>
                        </a:lnSpc>
                        <a:spcAft>
                          <a:spcPts val="0"/>
                        </a:spcAft>
                      </a:pPr>
                      <a:r>
                        <a:rPr lang="en-IN" sz="1400">
                          <a:effectLst/>
                        </a:rPr>
                        <a:t>Mainland China Restaurant</a:t>
                      </a:r>
                      <a:endParaRPr lang="en-IN" sz="1200">
                        <a:effectLst/>
                      </a:endParaRPr>
                    </a:p>
                    <a:p>
                      <a:pPr algn="just">
                        <a:lnSpc>
                          <a:spcPct val="115000"/>
                        </a:lnSpc>
                        <a:spcAft>
                          <a:spcPts val="0"/>
                        </a:spcAft>
                      </a:pPr>
                      <a:r>
                        <a:rPr lang="en-IN" sz="1400">
                          <a:effectLst/>
                        </a:rPr>
                        <a:t>Zaffran Dining Experinece</a:t>
                      </a:r>
                      <a:endParaRPr lang="en-IN" sz="1200">
                        <a:effectLst/>
                      </a:endParaRPr>
                    </a:p>
                    <a:p>
                      <a:pPr algn="just">
                        <a:lnSpc>
                          <a:spcPct val="115000"/>
                        </a:lnSpc>
                        <a:spcAft>
                          <a:spcPts val="0"/>
                        </a:spcAft>
                      </a:pPr>
                      <a:r>
                        <a:rPr lang="en-IN" sz="1400">
                          <a:effectLst/>
                        </a:rPr>
                        <a:t>Gokul Gujrati Restaurant</a:t>
                      </a:r>
                      <a:endParaRPr lang="en-IN" sz="1200">
                        <a:effectLst/>
                      </a:endParaRPr>
                    </a:p>
                    <a:p>
                      <a:pPr algn="just">
                        <a:lnSpc>
                          <a:spcPct val="115000"/>
                        </a:lnSpc>
                        <a:spcAft>
                          <a:spcPts val="0"/>
                        </a:spcAft>
                      </a:pPr>
                      <a:r>
                        <a:rPr lang="en-IN" sz="1400">
                          <a:effectLst/>
                        </a:rPr>
                        <a:t>Zaoq</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a:effectLst/>
                        </a:rPr>
                        <a:t>4.9</a:t>
                      </a:r>
                      <a:endParaRPr lang="en-IN" sz="1200">
                        <a:effectLst/>
                      </a:endParaRPr>
                    </a:p>
                    <a:p>
                      <a:pPr algn="ctr">
                        <a:lnSpc>
                          <a:spcPct val="115000"/>
                        </a:lnSpc>
                        <a:spcAft>
                          <a:spcPts val="0"/>
                        </a:spcAft>
                      </a:pPr>
                      <a:r>
                        <a:rPr lang="en-IN" sz="1400">
                          <a:effectLst/>
                        </a:rPr>
                        <a:t>4.6</a:t>
                      </a:r>
                      <a:endParaRPr lang="en-IN" sz="1200">
                        <a:effectLst/>
                      </a:endParaRPr>
                    </a:p>
                    <a:p>
                      <a:pPr algn="ctr">
                        <a:lnSpc>
                          <a:spcPct val="115000"/>
                        </a:lnSpc>
                        <a:spcAft>
                          <a:spcPts val="0"/>
                        </a:spcAft>
                      </a:pPr>
                      <a:r>
                        <a:rPr lang="en-IN" sz="1400">
                          <a:effectLst/>
                        </a:rPr>
                        <a:t>4.3</a:t>
                      </a:r>
                      <a:endParaRPr lang="en-IN" sz="1200">
                        <a:effectLst/>
                      </a:endParaRPr>
                    </a:p>
                    <a:p>
                      <a:pPr algn="ctr">
                        <a:lnSpc>
                          <a:spcPct val="115000"/>
                        </a:lnSpc>
                        <a:spcAft>
                          <a:spcPts val="0"/>
                        </a:spcAft>
                      </a:pPr>
                      <a:r>
                        <a:rPr lang="en-IN" sz="1400">
                          <a:effectLst/>
                        </a:rPr>
                        <a:t>4.2</a:t>
                      </a:r>
                      <a:endParaRPr lang="en-IN" sz="1200">
                        <a:effectLst/>
                        <a:latin typeface="Calibri"/>
                        <a:ea typeface="Calibri"/>
                        <a:cs typeface="Mangal"/>
                      </a:endParaRPr>
                    </a:p>
                  </a:txBody>
                  <a:tcPr marL="68580" marR="68580" marT="0" marB="0"/>
                </a:tc>
                <a:tc>
                  <a:txBody>
                    <a:bodyPr/>
                    <a:lstStyle/>
                    <a:p>
                      <a:pPr algn="ctr">
                        <a:lnSpc>
                          <a:spcPct val="115000"/>
                        </a:lnSpc>
                        <a:spcAft>
                          <a:spcPts val="0"/>
                        </a:spcAft>
                      </a:pPr>
                      <a:r>
                        <a:rPr lang="en-IN" sz="1400" dirty="0">
                          <a:effectLst/>
                        </a:rPr>
                        <a:t>182</a:t>
                      </a:r>
                      <a:endParaRPr lang="en-IN" sz="1200" dirty="0">
                        <a:effectLst/>
                      </a:endParaRPr>
                    </a:p>
                    <a:p>
                      <a:pPr algn="ctr">
                        <a:lnSpc>
                          <a:spcPct val="115000"/>
                        </a:lnSpc>
                        <a:spcAft>
                          <a:spcPts val="0"/>
                        </a:spcAft>
                      </a:pPr>
                      <a:r>
                        <a:rPr lang="en-IN" sz="1400" dirty="0">
                          <a:effectLst/>
                        </a:rPr>
                        <a:t>348</a:t>
                      </a:r>
                      <a:endParaRPr lang="en-IN" sz="1200" dirty="0">
                        <a:effectLst/>
                      </a:endParaRPr>
                    </a:p>
                    <a:p>
                      <a:pPr algn="ctr">
                        <a:lnSpc>
                          <a:spcPct val="115000"/>
                        </a:lnSpc>
                        <a:spcAft>
                          <a:spcPts val="0"/>
                        </a:spcAft>
                      </a:pPr>
                      <a:r>
                        <a:rPr lang="en-IN" sz="1400" dirty="0">
                          <a:effectLst/>
                        </a:rPr>
                        <a:t>211</a:t>
                      </a:r>
                      <a:endParaRPr lang="en-IN" sz="1200" dirty="0">
                        <a:effectLst/>
                      </a:endParaRPr>
                    </a:p>
                    <a:p>
                      <a:pPr algn="ctr">
                        <a:lnSpc>
                          <a:spcPct val="115000"/>
                        </a:lnSpc>
                        <a:spcAft>
                          <a:spcPts val="0"/>
                        </a:spcAft>
                      </a:pPr>
                      <a:r>
                        <a:rPr lang="en-IN" sz="1400" dirty="0">
                          <a:effectLst/>
                        </a:rPr>
                        <a:t>189</a:t>
                      </a:r>
                      <a:endParaRPr lang="en-IN" sz="12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397591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6237312"/>
            <a:ext cx="2592288" cy="369332"/>
          </a:xfrm>
          <a:prstGeom prst="rect">
            <a:avLst/>
          </a:prstGeom>
          <a:noFill/>
        </p:spPr>
        <p:txBody>
          <a:bodyPr wrap="square" rtlCol="0">
            <a:spAutoFit/>
          </a:bodyPr>
          <a:lstStyle/>
          <a:p>
            <a:r>
              <a:rPr lang="en-US" b="1" dirty="0" smtClean="0"/>
              <a:t>Top 10 Cuisines</a:t>
            </a: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754" y="2276872"/>
            <a:ext cx="5806534"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615336" y="188640"/>
            <a:ext cx="7740352" cy="1800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n-US" sz="2000" b="1" dirty="0"/>
              <a:t>From cuisines analysis, we get top-rated cuisines like </a:t>
            </a:r>
            <a:r>
              <a:rPr lang="en-US" sz="2000" b="1" dirty="0" smtClean="0"/>
              <a:t>American, European, Italian, Mexican and BBQ which </a:t>
            </a:r>
            <a:r>
              <a:rPr lang="en-US" sz="2000" b="1" dirty="0"/>
              <a:t>consistently receive high ratings across regions. By offering a mix of popular and locally preferred dishes, </a:t>
            </a:r>
            <a:r>
              <a:rPr lang="en-US" sz="2000" b="1" dirty="0" err="1"/>
              <a:t>Zomato</a:t>
            </a:r>
            <a:r>
              <a:rPr lang="en-US" sz="2000" b="1" dirty="0"/>
              <a:t> can enhance customer satisfaction, boost ratings, and build strong brand loyalty in new markets.</a:t>
            </a:r>
          </a:p>
        </p:txBody>
      </p:sp>
    </p:spTree>
    <p:extLst>
      <p:ext uri="{BB962C8B-B14F-4D97-AF65-F5344CB8AC3E}">
        <p14:creationId xmlns:p14="http://schemas.microsoft.com/office/powerpoint/2010/main" val="3367995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788" y="548680"/>
            <a:ext cx="3754887" cy="461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 1"/>
          <p:cNvSpPr/>
          <p:nvPr/>
        </p:nvSpPr>
        <p:spPr>
          <a:xfrm>
            <a:off x="199213" y="1412776"/>
            <a:ext cx="4425932" cy="3312368"/>
          </a:xfrm>
          <a:prstGeom prst="homePlate">
            <a:avLst>
              <a:gd name="adj" fmla="val 207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t>Regarding service features, restaurants offering online delivery and table booking tend to have higher ratings. This suggests that these services enhance customer satisfaction and should be emphasized in new restaurant offerings.</a:t>
            </a:r>
            <a:endParaRPr lang="en-IN" sz="2000" b="1" dirty="0"/>
          </a:p>
        </p:txBody>
      </p:sp>
    </p:spTree>
    <p:extLst>
      <p:ext uri="{BB962C8B-B14F-4D97-AF65-F5344CB8AC3E}">
        <p14:creationId xmlns:p14="http://schemas.microsoft.com/office/powerpoint/2010/main" val="192891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55575" y="2915690"/>
            <a:ext cx="4272409" cy="3917498"/>
          </a:xfrm>
          <a:prstGeom prst="rect">
            <a:avLst/>
          </a:prstGeom>
        </p:spPr>
      </p:pic>
      <p:sp>
        <p:nvSpPr>
          <p:cNvPr id="5" name="Oval Callout 4"/>
          <p:cNvSpPr/>
          <p:nvPr/>
        </p:nvSpPr>
        <p:spPr>
          <a:xfrm>
            <a:off x="1515307" y="7937"/>
            <a:ext cx="6624736" cy="305172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t>Finally, the relationship between cuisine pricing and ratings was explored, showing that higher prices are often associated with higher ratings. This suggests that maintaining or slightly increasing prices, if justified by quality, can positively impact feedback.</a:t>
            </a:r>
            <a:endParaRPr lang="en-IN" sz="2000" b="1" dirty="0"/>
          </a:p>
        </p:txBody>
      </p:sp>
      <p:sp>
        <p:nvSpPr>
          <p:cNvPr id="6" name="AutoShape 2" descr="Top 10 Star Rating Templates with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Top 10 Star Rating Templates with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Top 10 Star Rating Templates with Samples and Examples"/>
          <p:cNvPicPr>
            <a:picLocks noChangeAspect="1" noChangeArrowheads="1"/>
          </p:cNvPicPr>
          <p:nvPr/>
        </p:nvPicPr>
        <p:blipFill rotWithShape="1">
          <a:blip r:embed="rId3">
            <a:extLst>
              <a:ext uri="{28A0092B-C50C-407E-A947-70E740481C1C}">
                <a14:useLocalDpi xmlns:a14="http://schemas.microsoft.com/office/drawing/2010/main" val="0"/>
              </a:ext>
            </a:extLst>
          </a:blip>
          <a:srcRect l="6014" t="21957" r="46803" b="10249"/>
          <a:stretch/>
        </p:blipFill>
        <p:spPr bwMode="auto">
          <a:xfrm>
            <a:off x="4952806" y="3185173"/>
            <a:ext cx="3187955" cy="343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674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91680" y="116632"/>
            <a:ext cx="5760639" cy="2564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50" b="1" dirty="0"/>
              <a:t>In terms of price range distribution, India dominates in the low-price segment, while other countries show a mix of mid-range and high-end dining options. Introducing mid to high-priced restaurants in markets with fewer such options could help capture new segments and cater to a broader audience</a:t>
            </a:r>
            <a:r>
              <a:rPr lang="en-US" sz="1900" b="1" dirty="0"/>
              <a:t>.</a:t>
            </a:r>
            <a:endParaRPr lang="en-IN" sz="19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52936"/>
            <a:ext cx="7096514" cy="383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3057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Recommendation/ Suggestions :</a:t>
            </a:r>
            <a:endParaRPr lang="en-IN" sz="3600" dirty="0"/>
          </a:p>
        </p:txBody>
      </p:sp>
      <p:sp>
        <p:nvSpPr>
          <p:cNvPr id="3" name="Content Placeholder 2"/>
          <p:cNvSpPr>
            <a:spLocks noGrp="1"/>
          </p:cNvSpPr>
          <p:nvPr>
            <p:ph idx="1"/>
          </p:nvPr>
        </p:nvSpPr>
        <p:spPr/>
        <p:txBody>
          <a:bodyPr>
            <a:normAutofit fontScale="92500" lnSpcReduction="10000"/>
          </a:bodyPr>
          <a:lstStyle/>
          <a:p>
            <a:pPr marL="114300" indent="0">
              <a:buNone/>
            </a:pPr>
            <a:r>
              <a:rPr lang="en-IN" b="1" dirty="0"/>
              <a:t>1. Cuisine:</a:t>
            </a:r>
            <a:endParaRPr lang="en-IN" dirty="0"/>
          </a:p>
          <a:p>
            <a:pPr marL="114300" indent="0">
              <a:buNone/>
            </a:pPr>
            <a:r>
              <a:rPr lang="en-IN" dirty="0"/>
              <a:t>    - Offer a unique fusion of local and international </a:t>
            </a:r>
            <a:r>
              <a:rPr lang="en-IN" dirty="0" err="1"/>
              <a:t>flavors</a:t>
            </a:r>
            <a:r>
              <a:rPr lang="en-IN" dirty="0"/>
              <a:t>.</a:t>
            </a:r>
          </a:p>
          <a:p>
            <a:pPr marL="114300" indent="0">
              <a:buNone/>
            </a:pPr>
            <a:r>
              <a:rPr lang="en-IN" dirty="0"/>
              <a:t>    - Cater to vegan, gluten-free, and other dietary preferences.</a:t>
            </a:r>
          </a:p>
          <a:p>
            <a:pPr marL="114300" indent="0">
              <a:buNone/>
            </a:pPr>
            <a:r>
              <a:rPr lang="en-IN" b="1" dirty="0"/>
              <a:t>2. Menu Engineering:</a:t>
            </a:r>
            <a:endParaRPr lang="en-IN" dirty="0"/>
          </a:p>
          <a:p>
            <a:pPr marL="114300" indent="0">
              <a:buNone/>
            </a:pPr>
            <a:r>
              <a:rPr lang="en-IN" dirty="0"/>
              <a:t>    - Optimize menu items, pricing, and portion sizes based on </a:t>
            </a:r>
            <a:r>
              <a:rPr lang="en-IN" dirty="0" err="1"/>
              <a:t>Zomato</a:t>
            </a:r>
            <a:r>
              <a:rPr lang="en-IN" dirty="0"/>
              <a:t> data.</a:t>
            </a:r>
          </a:p>
          <a:p>
            <a:pPr marL="114300" indent="0">
              <a:buNone/>
            </a:pPr>
            <a:r>
              <a:rPr lang="en-IN" dirty="0"/>
              <a:t>    - Offer signature dishes and limited-time offers to drive sales.</a:t>
            </a:r>
          </a:p>
          <a:p>
            <a:pPr marL="114300" indent="0">
              <a:buNone/>
            </a:pPr>
            <a:r>
              <a:rPr lang="en-IN" b="1" dirty="0"/>
              <a:t>3. Marketing Strategies:</a:t>
            </a:r>
            <a:endParaRPr lang="en-IN" dirty="0"/>
          </a:p>
          <a:p>
            <a:pPr marL="114300" indent="0">
              <a:buNone/>
            </a:pPr>
            <a:r>
              <a:rPr lang="en-IN" dirty="0"/>
              <a:t>    - Leverage social media, influencer partnerships, and loyalty programs.</a:t>
            </a:r>
          </a:p>
          <a:p>
            <a:pPr marL="114300" indent="0">
              <a:buNone/>
            </a:pPr>
            <a:r>
              <a:rPr lang="en-IN" dirty="0"/>
              <a:t>    - Offer online ordering, delivery, and takeaway options.</a:t>
            </a:r>
          </a:p>
          <a:p>
            <a:pPr marL="114300" indent="0">
              <a:buNone/>
            </a:pPr>
            <a:r>
              <a:rPr lang="en-IN" b="1" dirty="0"/>
              <a:t>4. Location-Specific:</a:t>
            </a:r>
            <a:endParaRPr lang="en-IN" dirty="0"/>
          </a:p>
          <a:p>
            <a:pPr marL="114300" indent="0">
              <a:buNone/>
            </a:pPr>
            <a:r>
              <a:rPr lang="en-IN" dirty="0"/>
              <a:t>    - Adapt restaurant concepts to suit local tastes, preferences, and regulations.</a:t>
            </a:r>
          </a:p>
          <a:p>
            <a:pPr marL="114300" indent="0">
              <a:buNone/>
            </a:pPr>
            <a:endParaRPr lang="en-IN" dirty="0"/>
          </a:p>
        </p:txBody>
      </p:sp>
    </p:spTree>
    <p:extLst>
      <p:ext uri="{BB962C8B-B14F-4D97-AF65-F5344CB8AC3E}">
        <p14:creationId xmlns:p14="http://schemas.microsoft.com/office/powerpoint/2010/main" val="315567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a:bodyPr>
          <a:lstStyle/>
          <a:p>
            <a:r>
              <a:rPr lang="en-US" dirty="0" smtClean="0"/>
              <a:t>Introduction of </a:t>
            </a:r>
            <a:r>
              <a:rPr lang="en-US" dirty="0" err="1" smtClean="0"/>
              <a:t>zomato</a:t>
            </a:r>
            <a:r>
              <a:rPr lang="en-US" dirty="0" smtClean="0"/>
              <a:t> </a:t>
            </a:r>
          </a:p>
          <a:p>
            <a:r>
              <a:rPr lang="en-US" dirty="0" smtClean="0"/>
              <a:t>Problem Statement</a:t>
            </a:r>
          </a:p>
          <a:p>
            <a:r>
              <a:rPr lang="en-US" dirty="0" smtClean="0"/>
              <a:t>Data Overview</a:t>
            </a:r>
          </a:p>
          <a:p>
            <a:r>
              <a:rPr lang="en-US" dirty="0" smtClean="0"/>
              <a:t>Methodology</a:t>
            </a:r>
            <a:endParaRPr lang="en-US" dirty="0"/>
          </a:p>
          <a:p>
            <a:r>
              <a:rPr lang="en-US" dirty="0" smtClean="0"/>
              <a:t>Data Driven Insights</a:t>
            </a:r>
          </a:p>
          <a:p>
            <a:r>
              <a:rPr lang="en-US" dirty="0" smtClean="0"/>
              <a:t>Interpretive Insights</a:t>
            </a:r>
          </a:p>
          <a:p>
            <a:r>
              <a:rPr lang="en-US" dirty="0" smtClean="0"/>
              <a:t>Dashboard </a:t>
            </a:r>
          </a:p>
          <a:p>
            <a:r>
              <a:rPr lang="en-US" dirty="0" smtClean="0"/>
              <a:t>Recommendations</a:t>
            </a:r>
          </a:p>
          <a:p>
            <a:r>
              <a:rPr lang="en-US" dirty="0" smtClean="0"/>
              <a:t>Conclusion</a:t>
            </a:r>
            <a:endParaRPr lang="en-IN" dirty="0"/>
          </a:p>
        </p:txBody>
      </p:sp>
    </p:spTree>
    <p:extLst>
      <p:ext uri="{BB962C8B-B14F-4D97-AF65-F5344CB8AC3E}">
        <p14:creationId xmlns:p14="http://schemas.microsoft.com/office/powerpoint/2010/main" val="3369056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1400"/>
            <a:ext cx="7620000" cy="1143000"/>
          </a:xfrm>
        </p:spPr>
        <p:txBody>
          <a:bodyPr>
            <a:normAutofit/>
          </a:bodyPr>
          <a:lstStyle/>
          <a:p>
            <a:r>
              <a:rPr lang="en-IN" dirty="0" smtClean="0"/>
              <a:t>Conclusion :</a:t>
            </a:r>
            <a:endParaRPr lang="en-IN" dirty="0"/>
          </a:p>
        </p:txBody>
      </p:sp>
      <p:sp>
        <p:nvSpPr>
          <p:cNvPr id="3" name="Content Placeholder 2"/>
          <p:cNvSpPr>
            <a:spLocks noGrp="1"/>
          </p:cNvSpPr>
          <p:nvPr>
            <p:ph idx="1"/>
          </p:nvPr>
        </p:nvSpPr>
        <p:spPr>
          <a:xfrm>
            <a:off x="395536" y="836712"/>
            <a:ext cx="8003232" cy="4785395"/>
          </a:xfrm>
        </p:spPr>
        <p:txBody>
          <a:bodyPr>
            <a:noAutofit/>
          </a:bodyPr>
          <a:lstStyle/>
          <a:p>
            <a:pPr marL="114300" indent="0" algn="just">
              <a:buNone/>
            </a:pPr>
            <a:r>
              <a:rPr lang="en-US" sz="1800" dirty="0" err="1" smtClean="0"/>
              <a:t>Zomato</a:t>
            </a:r>
            <a:r>
              <a:rPr lang="en-US" sz="1800" dirty="0" smtClean="0"/>
              <a:t> new restaurant data analysis reveals a  promising market with growing demand for online food ordering delivery. However, increasing competition and high density of restaurants in urban areas require strategic planning, menu engineering, and customers engagement for success. To stay ahead, </a:t>
            </a:r>
            <a:r>
              <a:rPr lang="en-US" sz="1800" dirty="0" err="1" smtClean="0"/>
              <a:t>zomato</a:t>
            </a:r>
            <a:r>
              <a:rPr lang="en-US" sz="1800" dirty="0" smtClean="0"/>
              <a:t> should focus on delivering exceptional customer experiences, continuously optimize operations, and develop a unique </a:t>
            </a:r>
            <a:r>
              <a:rPr lang="en-US" sz="1800" dirty="0" err="1" smtClean="0"/>
              <a:t>velur</a:t>
            </a:r>
            <a:r>
              <a:rPr lang="en-US" sz="1800" dirty="0" smtClean="0"/>
              <a:t> proposition. By doing so, </a:t>
            </a:r>
            <a:r>
              <a:rPr lang="en-US" sz="1800" dirty="0" err="1" smtClean="0"/>
              <a:t>zomato</a:t>
            </a:r>
            <a:r>
              <a:rPr lang="en-US" sz="1800" dirty="0" smtClean="0"/>
              <a:t> can capitalize on market opportunities and establish a strong presence in the competitive food delivery.</a:t>
            </a:r>
            <a:endParaRPr lang="en-US" sz="1800" dirty="0"/>
          </a:p>
          <a:p>
            <a:pPr marL="114300" indent="0" algn="just">
              <a:buNone/>
            </a:pPr>
            <a:r>
              <a:rPr lang="en-US" sz="1800" dirty="0" smtClean="0"/>
              <a:t>Based </a:t>
            </a:r>
            <a:r>
              <a:rPr lang="en-US" sz="1800" dirty="0"/>
              <a:t>on the analysis, </a:t>
            </a:r>
            <a:r>
              <a:rPr lang="en-US" sz="1800" dirty="0" err="1"/>
              <a:t>Zomato</a:t>
            </a:r>
            <a:r>
              <a:rPr lang="en-US" sz="1800" dirty="0"/>
              <a:t> should consider expanding into countries like Canada, Qatar, Singapore, Sri Lanka, and Indonesia. These markets offer a favorable combination of lower competition, high customer satisfaction, and moderate costs, making them ideal for new restaurant </a:t>
            </a:r>
            <a:r>
              <a:rPr lang="en-US" sz="1800" dirty="0" smtClean="0"/>
              <a:t>openings. Additionally</a:t>
            </a:r>
            <a:r>
              <a:rPr lang="en-US" sz="1800" dirty="0"/>
              <a:t>, popular cuisines like Brazilian, Indian, and American fare are well-received in these regions, offering a diverse range of opportunities. To enhance customer satisfaction and drive positive feedback, </a:t>
            </a:r>
            <a:r>
              <a:rPr lang="en-US" sz="1800" dirty="0" err="1"/>
              <a:t>Zomato</a:t>
            </a:r>
            <a:r>
              <a:rPr lang="en-US" sz="1800" dirty="0"/>
              <a:t> should consider offering both online delivery and table booking options, which have been shown to positively impact restaurant ratings. Finally, a focus on balancing price with perceived value will be crucial in optimizing customer satisfaction and maximizing market entry success.</a:t>
            </a:r>
            <a:endParaRPr lang="en-IN" sz="1800" dirty="0"/>
          </a:p>
        </p:txBody>
      </p:sp>
    </p:spTree>
    <p:extLst>
      <p:ext uri="{BB962C8B-B14F-4D97-AF65-F5344CB8AC3E}">
        <p14:creationId xmlns:p14="http://schemas.microsoft.com/office/powerpoint/2010/main" val="164625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0301"/>
            <a:ext cx="7620000" cy="1143000"/>
          </a:xfrm>
        </p:spPr>
        <p:txBody>
          <a:bodyPr/>
          <a:lstStyle/>
          <a:p>
            <a:r>
              <a:rPr lang="en-IN" dirty="0" smtClean="0"/>
              <a:t>Dashboard :</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1055688"/>
            <a:ext cx="744061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39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7620000" cy="1143000"/>
          </a:xfrm>
        </p:spPr>
        <p:txBody>
          <a:bodyPr/>
          <a:lstStyle/>
          <a:p>
            <a:pPr algn="ctr"/>
            <a:r>
              <a:rPr lang="en-IN" sz="8800" i="1" u="sng" dirty="0" smtClean="0"/>
              <a:t>Thank You</a:t>
            </a:r>
            <a:endParaRPr lang="en-IN" sz="8800" i="1" u="sng" dirty="0"/>
          </a:p>
        </p:txBody>
      </p:sp>
    </p:spTree>
    <p:extLst>
      <p:ext uri="{BB962C8B-B14F-4D97-AF65-F5344CB8AC3E}">
        <p14:creationId xmlns:p14="http://schemas.microsoft.com/office/powerpoint/2010/main" val="367258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6443"/>
            <a:ext cx="7620000" cy="1143000"/>
          </a:xfrm>
        </p:spPr>
        <p:txBody>
          <a:bodyPr/>
          <a:lstStyle/>
          <a:p>
            <a:r>
              <a:rPr lang="en-IN" dirty="0" smtClean="0"/>
              <a:t>Introduction of </a:t>
            </a:r>
            <a:r>
              <a:rPr lang="en-IN" dirty="0" err="1" smtClean="0"/>
              <a:t>Zomato</a:t>
            </a:r>
            <a:endParaRPr lang="en-IN" dirty="0"/>
          </a:p>
        </p:txBody>
      </p:sp>
      <p:sp>
        <p:nvSpPr>
          <p:cNvPr id="3" name="Content Placeholder 2"/>
          <p:cNvSpPr>
            <a:spLocks noGrp="1"/>
          </p:cNvSpPr>
          <p:nvPr>
            <p:ph idx="1"/>
          </p:nvPr>
        </p:nvSpPr>
        <p:spPr>
          <a:xfrm>
            <a:off x="263236" y="962892"/>
            <a:ext cx="7620000" cy="4800600"/>
          </a:xfrm>
        </p:spPr>
        <p:txBody>
          <a:bodyPr>
            <a:normAutofit fontScale="92500"/>
          </a:bodyPr>
          <a:lstStyle/>
          <a:p>
            <a:r>
              <a:rPr lang="en-US" dirty="0" err="1"/>
              <a:t>Zomato</a:t>
            </a:r>
            <a:r>
              <a:rPr lang="en-US" dirty="0"/>
              <a:t> is a leading restaurant discovery and food delivery platform that connects foodies with their favorite restaurants and cuisines. Founded in 2008, </a:t>
            </a:r>
            <a:r>
              <a:rPr lang="en-US" dirty="0" err="1"/>
              <a:t>Zomato</a:t>
            </a:r>
            <a:r>
              <a:rPr lang="en-US" dirty="0"/>
              <a:t> has grown to become one of the largest and most popular food </a:t>
            </a:r>
            <a:r>
              <a:rPr lang="en-US" dirty="0" smtClean="0"/>
              <a:t>tech companies in the world with :</a:t>
            </a:r>
          </a:p>
          <a:p>
            <a:r>
              <a:rPr lang="en-US" dirty="0"/>
              <a:t>- 100 million monthly </a:t>
            </a:r>
            <a:r>
              <a:rPr lang="en-US" dirty="0" smtClean="0"/>
              <a:t>users</a:t>
            </a:r>
          </a:p>
          <a:p>
            <a:r>
              <a:rPr lang="en-US" dirty="0" smtClean="0"/>
              <a:t>- </a:t>
            </a:r>
            <a:r>
              <a:rPr lang="en-US" dirty="0"/>
              <a:t>1.5 million listed </a:t>
            </a:r>
            <a:r>
              <a:rPr lang="en-US" dirty="0" smtClean="0"/>
              <a:t>restaurants</a:t>
            </a:r>
          </a:p>
          <a:p>
            <a:r>
              <a:rPr lang="en-US" dirty="0" smtClean="0"/>
              <a:t>- </a:t>
            </a:r>
            <a:r>
              <a:rPr lang="en-US" dirty="0"/>
              <a:t>Presence in 24 countries</a:t>
            </a:r>
            <a:endParaRPr lang="en-US" dirty="0" smtClean="0"/>
          </a:p>
          <a:p>
            <a:endParaRPr lang="en-US" dirty="0" smtClean="0"/>
          </a:p>
          <a:p>
            <a:r>
              <a:rPr lang="en-US" dirty="0" err="1" smtClean="0"/>
              <a:t>Zomato's</a:t>
            </a:r>
            <a:r>
              <a:rPr lang="en-US" dirty="0" smtClean="0"/>
              <a:t> </a:t>
            </a:r>
            <a:r>
              <a:rPr lang="en-US" dirty="0"/>
              <a:t>mission is to 'ensure nobody has a bad meal' by providing users with personalized recommendations, honest reviews, and a seamless online ordering and delivery experience. With its user-friendly interface, robust search functionality, and trusted reviews, </a:t>
            </a:r>
            <a:r>
              <a:rPr lang="en-US" dirty="0" err="1"/>
              <a:t>Zomato</a:t>
            </a:r>
            <a:r>
              <a:rPr lang="en-US" dirty="0"/>
              <a:t> has become the go-to platform for food lovers everywhere."</a:t>
            </a:r>
            <a:endParaRPr lang="en-IN" dirty="0" smtClean="0"/>
          </a:p>
        </p:txBody>
      </p:sp>
      <p:sp>
        <p:nvSpPr>
          <p:cNvPr id="5" name="AutoShape 2" descr="Zomato: Revolutionizing Food Deliver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Zomato: Revolutionizing Food Delivery and Dining Experiences | by Vihar |  Jul, 2024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14622" r="9373"/>
          <a:stretch/>
        </p:blipFill>
        <p:spPr bwMode="auto">
          <a:xfrm>
            <a:off x="5004048" y="2348880"/>
            <a:ext cx="2112315"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455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a:t>
            </a:r>
            <a:endParaRPr lang="en-IN" dirty="0"/>
          </a:p>
        </p:txBody>
      </p:sp>
      <p:sp>
        <p:nvSpPr>
          <p:cNvPr id="3" name="Content Placeholder 2"/>
          <p:cNvSpPr>
            <a:spLocks noGrp="1"/>
          </p:cNvSpPr>
          <p:nvPr>
            <p:ph idx="1"/>
          </p:nvPr>
        </p:nvSpPr>
        <p:spPr>
          <a:xfrm>
            <a:off x="251520" y="1412776"/>
            <a:ext cx="4186808" cy="5112568"/>
          </a:xfrm>
        </p:spPr>
        <p:txBody>
          <a:bodyPr>
            <a:normAutofit fontScale="92500" lnSpcReduction="20000"/>
          </a:bodyPr>
          <a:lstStyle/>
          <a:p>
            <a:pPr algn="just"/>
            <a:r>
              <a:rPr lang="en-US" dirty="0"/>
              <a:t>"Despite </a:t>
            </a:r>
            <a:r>
              <a:rPr lang="en-US" dirty="0" err="1"/>
              <a:t>Zomato's</a:t>
            </a:r>
            <a:r>
              <a:rPr lang="en-US" dirty="0"/>
              <a:t> vast user base and global presence, there exists a significant gap in the market for high-quality, </a:t>
            </a:r>
            <a:r>
              <a:rPr lang="en-US" dirty="0" err="1"/>
              <a:t>Zomato</a:t>
            </a:r>
            <a:r>
              <a:rPr lang="en-US" dirty="0"/>
              <a:t>-branded restaurants that offer a consistent and exceptional dining experience across different </a:t>
            </a:r>
            <a:r>
              <a:rPr lang="en-US" dirty="0" err="1"/>
              <a:t>countries.Current</a:t>
            </a:r>
            <a:r>
              <a:rPr lang="en-US" dirty="0"/>
              <a:t> challenges include</a:t>
            </a:r>
            <a:r>
              <a:rPr lang="en-US" dirty="0" smtClean="0"/>
              <a:t>:</a:t>
            </a:r>
          </a:p>
          <a:p>
            <a:pPr algn="just"/>
            <a:r>
              <a:rPr lang="en-US" dirty="0" smtClean="0"/>
              <a:t>1</a:t>
            </a:r>
            <a:r>
              <a:rPr lang="en-US" dirty="0"/>
              <a:t>. Inconsistent dining experiences across </a:t>
            </a:r>
            <a:r>
              <a:rPr lang="en-US" dirty="0" smtClean="0"/>
              <a:t>locations</a:t>
            </a:r>
          </a:p>
          <a:p>
            <a:pPr algn="just"/>
            <a:r>
              <a:rPr lang="en-US" dirty="0" smtClean="0"/>
              <a:t>2</a:t>
            </a:r>
            <a:r>
              <a:rPr lang="en-US" dirty="0"/>
              <a:t>. Limited brand visibility and recognition in new </a:t>
            </a:r>
            <a:r>
              <a:rPr lang="en-US" dirty="0" smtClean="0"/>
              <a:t>markets</a:t>
            </a:r>
          </a:p>
          <a:p>
            <a:pPr algn="just"/>
            <a:r>
              <a:rPr lang="en-US" dirty="0" smtClean="0"/>
              <a:t>3</a:t>
            </a:r>
            <a:r>
              <a:rPr lang="en-US" dirty="0"/>
              <a:t>. Difficulty in maintaining quality control and standards across multiple </a:t>
            </a:r>
            <a:r>
              <a:rPr lang="en-US" dirty="0" smtClean="0"/>
              <a:t>locations</a:t>
            </a:r>
          </a:p>
          <a:p>
            <a:pPr algn="just"/>
            <a:r>
              <a:rPr lang="en-US" dirty="0" smtClean="0"/>
              <a:t>4</a:t>
            </a:r>
            <a:r>
              <a:rPr lang="en-US" dirty="0"/>
              <a:t>. Inefficient use of </a:t>
            </a:r>
            <a:r>
              <a:rPr lang="en-US" dirty="0" err="1"/>
              <a:t>Zomato's</a:t>
            </a:r>
            <a:r>
              <a:rPr lang="en-US" dirty="0"/>
              <a:t> vast user data and insights for restaurant </a:t>
            </a:r>
            <a:r>
              <a:rPr lang="en-US" dirty="0" smtClean="0"/>
              <a:t>development</a:t>
            </a:r>
            <a:endParaRPr lang="en-US" dirty="0"/>
          </a:p>
        </p:txBody>
      </p:sp>
      <p:sp>
        <p:nvSpPr>
          <p:cNvPr id="6" name="Snip Diagonal Corner Rectangle 5"/>
          <p:cNvSpPr/>
          <p:nvPr/>
        </p:nvSpPr>
        <p:spPr>
          <a:xfrm>
            <a:off x="4572000" y="1196752"/>
            <a:ext cx="3680970" cy="4032448"/>
          </a:xfrm>
          <a:prstGeom prst="snip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b="1" dirty="0" smtClean="0"/>
              <a:t>Objective</a:t>
            </a:r>
            <a:r>
              <a:rPr lang="en-US" dirty="0" smtClean="0"/>
              <a:t>:</a:t>
            </a:r>
          </a:p>
          <a:p>
            <a:pPr algn="just"/>
            <a:r>
              <a:rPr lang="en-US" dirty="0" smtClean="0"/>
              <a:t>To </a:t>
            </a:r>
            <a:r>
              <a:rPr lang="en-US" dirty="0"/>
              <a:t>analyse the previous years sales performance of the </a:t>
            </a:r>
            <a:r>
              <a:rPr lang="en-US" dirty="0" err="1"/>
              <a:t>zomato</a:t>
            </a:r>
            <a:r>
              <a:rPr lang="en-US" dirty="0"/>
              <a:t> from the given dataset to give the suggestions for opening new restaurant in different countries for the expansion and future growth.</a:t>
            </a:r>
            <a:endParaRPr lang="en-IN" dirty="0"/>
          </a:p>
        </p:txBody>
      </p:sp>
    </p:spTree>
    <p:extLst>
      <p:ext uri="{BB962C8B-B14F-4D97-AF65-F5344CB8AC3E}">
        <p14:creationId xmlns:p14="http://schemas.microsoft.com/office/powerpoint/2010/main" val="402439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4934" y="1844824"/>
            <a:ext cx="4572000" cy="2554545"/>
          </a:xfrm>
          <a:prstGeom prst="rect">
            <a:avLst/>
          </a:prstGeom>
        </p:spPr>
        <p:txBody>
          <a:bodyPr>
            <a:spAutoFit/>
          </a:bodyPr>
          <a:lstStyle/>
          <a:p>
            <a:pPr marL="342900" indent="-342900" algn="just">
              <a:buFont typeface="Arial" pitchFamily="34" charset="0"/>
              <a:buChar char="•"/>
            </a:pPr>
            <a:r>
              <a:rPr lang="en-US" sz="2000" dirty="0"/>
              <a:t>To strategically navigate this expansion, we have meticulously analyzed data from various global markets to identify promising locations. Our approach focuses on targeting countries with lower competition and favorable conditions for new restaurant establishments. </a:t>
            </a:r>
          </a:p>
        </p:txBody>
      </p:sp>
      <p:sp>
        <p:nvSpPr>
          <p:cNvPr id="4" name="Rectangle 3"/>
          <p:cNvSpPr/>
          <p:nvPr/>
        </p:nvSpPr>
        <p:spPr>
          <a:xfrm>
            <a:off x="611560" y="4581128"/>
            <a:ext cx="7704856" cy="1323439"/>
          </a:xfrm>
          <a:prstGeom prst="rect">
            <a:avLst/>
          </a:prstGeom>
        </p:spPr>
        <p:txBody>
          <a:bodyPr wrap="square">
            <a:spAutoFit/>
          </a:bodyPr>
          <a:lstStyle/>
          <a:p>
            <a:pPr marL="285750" indent="-285750">
              <a:buFont typeface="Arial" pitchFamily="34" charset="0"/>
              <a:buChar char="•"/>
            </a:pPr>
            <a:r>
              <a:rPr lang="en-US" sz="2000" dirty="0"/>
              <a:t>By evaluating factors such as the number of existing restaurants, average customer ratings, dining </a:t>
            </a:r>
            <a:r>
              <a:rPr lang="en-US" sz="2000" dirty="0" smtClean="0"/>
              <a:t>expenditures etc. we </a:t>
            </a:r>
            <a:r>
              <a:rPr lang="en-US" sz="2000" dirty="0"/>
              <a:t>have pinpointed key countries where </a:t>
            </a:r>
            <a:r>
              <a:rPr lang="en-US" sz="2000" dirty="0" err="1"/>
              <a:t>Zomato</a:t>
            </a:r>
            <a:r>
              <a:rPr lang="en-US" sz="2000" dirty="0"/>
              <a:t> can introduce new restaurants with a higher probability of success</a:t>
            </a:r>
            <a:endParaRPr lang="en-IN" sz="2000" dirty="0"/>
          </a:p>
        </p:txBody>
      </p:sp>
      <p:sp>
        <p:nvSpPr>
          <p:cNvPr id="5" name="Rectangle 4"/>
          <p:cNvSpPr/>
          <p:nvPr/>
        </p:nvSpPr>
        <p:spPr>
          <a:xfrm>
            <a:off x="755576" y="620688"/>
            <a:ext cx="6984776" cy="1015663"/>
          </a:xfrm>
          <a:prstGeom prst="rect">
            <a:avLst/>
          </a:prstGeom>
        </p:spPr>
        <p:txBody>
          <a:bodyPr wrap="square">
            <a:spAutoFit/>
          </a:bodyPr>
          <a:lstStyle/>
          <a:p>
            <a:pPr marL="285750" indent="-285750">
              <a:buFont typeface="Arial" pitchFamily="34" charset="0"/>
              <a:buChar char="•"/>
            </a:pPr>
            <a:r>
              <a:rPr lang="en-US" sz="2000" dirty="0"/>
              <a:t>In today's competitive dining landscape, expanding restaurant operations into countries presents both exciting opportunities and complex challenges</a:t>
            </a:r>
            <a:endParaRPr lang="en-IN" sz="2000" dirty="0"/>
          </a:p>
        </p:txBody>
      </p:sp>
      <p:sp>
        <p:nvSpPr>
          <p:cNvPr id="6" name="Oval 5"/>
          <p:cNvSpPr/>
          <p:nvPr/>
        </p:nvSpPr>
        <p:spPr>
          <a:xfrm>
            <a:off x="5508104" y="1796578"/>
            <a:ext cx="2520280" cy="256153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pic>
        <p:nvPicPr>
          <p:cNvPr id="7" name="Picture 2" descr="Problem solving Business Algorithm Symbol Customer Service, Business, text,  people, logo png | PNGWin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667" b="100000" l="0" r="90000">
                        <a14:foregroundMark x1="36667" y1="36111" x2="36667" y2="36111"/>
                        <a14:foregroundMark x1="37500" y1="78889" x2="37500" y2="78889"/>
                        <a14:foregroundMark x1="41389" y1="63056" x2="41389" y2="63056"/>
                        <a14:foregroundMark x1="41389" y1="59722" x2="41389" y2="59722"/>
                        <a14:foregroundMark x1="38333" y1="61667" x2="38333" y2="65278"/>
                        <a14:foregroundMark x1="44722" y1="52778" x2="44722" y2="52778"/>
                        <a14:foregroundMark x1="44722" y1="52778" x2="44722" y2="52778"/>
                        <a14:foregroundMark x1="33333" y1="81667" x2="33333" y2="81667"/>
                        <a14:foregroundMark x1="33611" y1="80556" x2="33333" y2="78333"/>
                        <a14:foregroundMark x1="32500" y1="51944" x2="32500" y2="51944"/>
                        <a14:foregroundMark x1="30833" y1="84722" x2="30833" y2="81667"/>
                        <a14:foregroundMark x1="30833" y1="81667" x2="30833" y2="81667"/>
                        <a14:foregroundMark x1="30833" y1="81667" x2="30833" y2="81667"/>
                        <a14:foregroundMark x1="32500" y1="76944" x2="37222" y2="71111"/>
                      </a14:backgroundRemoval>
                    </a14:imgEffect>
                  </a14:imgLayer>
                </a14:imgProps>
              </a:ext>
              <a:ext uri="{28A0092B-C50C-407E-A947-70E740481C1C}">
                <a14:useLocalDpi xmlns:a14="http://schemas.microsoft.com/office/drawing/2010/main" val="0"/>
              </a:ext>
            </a:extLst>
          </a:blip>
          <a:srcRect/>
          <a:stretch>
            <a:fillRect/>
          </a:stretch>
        </p:blipFill>
        <p:spPr bwMode="auto">
          <a:xfrm>
            <a:off x="5642709" y="1966321"/>
            <a:ext cx="2222050" cy="222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1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340768"/>
            <a:ext cx="3528392" cy="4893647"/>
          </a:xfrm>
          <a:prstGeom prst="rect">
            <a:avLst/>
          </a:prstGeom>
        </p:spPr>
        <p:txBody>
          <a:bodyPr wrap="square">
            <a:spAutoFit/>
          </a:bodyPr>
          <a:lstStyle/>
          <a:p>
            <a:pPr algn="just"/>
            <a:r>
              <a:rPr lang="en-US" sz="2400" dirty="0"/>
              <a:t>This project delves deep into </a:t>
            </a:r>
            <a:r>
              <a:rPr lang="en-US" sz="2400" dirty="0" err="1"/>
              <a:t>Zomato’s</a:t>
            </a:r>
            <a:r>
              <a:rPr lang="en-US" sz="2400" dirty="0"/>
              <a:t> vast global restaurant data, aiming to uncover key insights that can drive strategic decisions. By analyzing restaurant distribution, cuisine diversity, and pricing trends, we seek to identify potential areas for expansion and better understand the dynamics of the global food market.</a:t>
            </a:r>
          </a:p>
        </p:txBody>
      </p:sp>
      <p:sp>
        <p:nvSpPr>
          <p:cNvPr id="5" name="Rectangle 4"/>
          <p:cNvSpPr/>
          <p:nvPr/>
        </p:nvSpPr>
        <p:spPr>
          <a:xfrm>
            <a:off x="899592" y="260648"/>
            <a:ext cx="4680520" cy="830997"/>
          </a:xfrm>
          <a:prstGeom prst="rect">
            <a:avLst/>
          </a:prstGeom>
        </p:spPr>
        <p:txBody>
          <a:bodyPr wrap="square">
            <a:spAutoFit/>
          </a:bodyPr>
          <a:lstStyle/>
          <a:p>
            <a:r>
              <a:rPr lang="en-US" sz="4800" b="1" dirty="0">
                <a:solidFill>
                  <a:schemeClr val="accent5">
                    <a:lumMod val="50000"/>
                  </a:schemeClr>
                </a:solidFill>
                <a:latin typeface="Cambria" pitchFamily="18" charset="0"/>
                <a:ea typeface="Cambria" pitchFamily="18" charset="0"/>
              </a:rPr>
              <a:t>Data Overview</a:t>
            </a:r>
            <a:endParaRPr lang="en-IN" sz="4800" b="1" dirty="0">
              <a:solidFill>
                <a:schemeClr val="accent5">
                  <a:lumMod val="50000"/>
                </a:schemeClr>
              </a:solidFill>
              <a:latin typeface="Cambria" pitchFamily="18" charset="0"/>
              <a:ea typeface="Cambria" pitchFamily="18" charset="0"/>
            </a:endParaRPr>
          </a:p>
        </p:txBody>
      </p:sp>
      <p:pic>
        <p:nvPicPr>
          <p:cNvPr id="1026" name="Picture 2" descr="Online Data Analysis PowerPoint template | Slidebazaar"/>
          <p:cNvPicPr>
            <a:picLocks noChangeAspect="1" noChangeArrowheads="1"/>
          </p:cNvPicPr>
          <p:nvPr/>
        </p:nvPicPr>
        <p:blipFill rotWithShape="1">
          <a:blip r:embed="rId2">
            <a:extLst>
              <a:ext uri="{28A0092B-C50C-407E-A947-70E740481C1C}">
                <a14:useLocalDpi xmlns:a14="http://schemas.microsoft.com/office/drawing/2010/main" val="0"/>
              </a:ext>
            </a:extLst>
          </a:blip>
          <a:srcRect t="28148" r="56180"/>
          <a:stretch/>
        </p:blipFill>
        <p:spPr bwMode="auto">
          <a:xfrm>
            <a:off x="3943378" y="1940340"/>
            <a:ext cx="4357302" cy="40188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09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767911"/>
            <a:ext cx="4355976" cy="6120680"/>
          </a:xfrm>
        </p:spPr>
        <p:txBody>
          <a:bodyPr>
            <a:noAutofit/>
          </a:bodyPr>
          <a:lstStyle/>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Restaurant ID: </a:t>
            </a:r>
            <a:r>
              <a:rPr lang="en-US" sz="1600" b="0" i="0" u="none" strike="noStrike" cap="none" dirty="0" smtClean="0">
                <a:solidFill>
                  <a:schemeClr val="dk1"/>
                </a:solidFill>
                <a:latin typeface="Lato"/>
                <a:ea typeface="Lato"/>
                <a:cs typeface="Lato"/>
                <a:sym typeface="Lato"/>
              </a:rPr>
              <a:t>Unique identifier for each restaurant.</a:t>
            </a:r>
          </a:p>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Restaurant Name: </a:t>
            </a:r>
            <a:r>
              <a:rPr lang="en-US" sz="1600" b="0" i="0" u="none" strike="noStrike" cap="none" dirty="0" smtClean="0">
                <a:solidFill>
                  <a:schemeClr val="dk1"/>
                </a:solidFill>
                <a:latin typeface="Lato"/>
                <a:ea typeface="Lato"/>
                <a:cs typeface="Lato"/>
                <a:sym typeface="Lato"/>
              </a:rPr>
              <a:t>The name of the restaurant.</a:t>
            </a:r>
          </a:p>
          <a:p>
            <a:pPr marL="457200" lvl="0" indent="-311150">
              <a:lnSpc>
                <a:spcPct val="115000"/>
              </a:lnSpc>
              <a:spcBef>
                <a:spcPts val="0"/>
              </a:spcBef>
              <a:buClr>
                <a:schemeClr val="dk1"/>
              </a:buClr>
              <a:buSzPts val="1300"/>
              <a:buFont typeface="Lato"/>
              <a:buChar char="●"/>
            </a:pPr>
            <a:r>
              <a:rPr lang="en-US" sz="1600" b="1" i="0" u="none" strike="noStrike" cap="none" dirty="0" err="1" smtClean="0">
                <a:solidFill>
                  <a:schemeClr val="dk1"/>
                </a:solidFill>
                <a:latin typeface="Lato"/>
                <a:ea typeface="Lato"/>
                <a:cs typeface="Lato"/>
                <a:sym typeface="Lato"/>
              </a:rPr>
              <a:t>CountryCode</a:t>
            </a:r>
            <a:r>
              <a:rPr lang="en-US" sz="1600" b="1" i="0" u="none" strike="noStrike" cap="none" dirty="0" smtClean="0">
                <a:solidFill>
                  <a:schemeClr val="dk1"/>
                </a:solidFill>
                <a:latin typeface="Lato"/>
                <a:ea typeface="Lato"/>
                <a:cs typeface="Lato"/>
                <a:sym typeface="Lato"/>
              </a:rPr>
              <a:t>: </a:t>
            </a:r>
            <a:r>
              <a:rPr lang="en-US" sz="1600" b="0" i="0" u="none" strike="noStrike" cap="none" dirty="0" smtClean="0">
                <a:solidFill>
                  <a:schemeClr val="dk1"/>
                </a:solidFill>
                <a:latin typeface="Lato"/>
                <a:ea typeface="Lato"/>
                <a:cs typeface="Lato"/>
                <a:sym typeface="Lato"/>
              </a:rPr>
              <a:t>Country code of the location where the restaurant is situated.</a:t>
            </a:r>
          </a:p>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City: </a:t>
            </a:r>
            <a:r>
              <a:rPr lang="en-US" sz="1600" b="0" i="0" u="none" strike="noStrike" cap="none" dirty="0" smtClean="0">
                <a:solidFill>
                  <a:schemeClr val="dk1"/>
                </a:solidFill>
                <a:latin typeface="Lato"/>
                <a:ea typeface="Lato"/>
                <a:cs typeface="Lato"/>
                <a:sym typeface="Lato"/>
              </a:rPr>
              <a:t>The city where the restaurant is located.</a:t>
            </a:r>
          </a:p>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Address: </a:t>
            </a:r>
            <a:r>
              <a:rPr lang="en-US" sz="1600" b="0" i="0" u="none" strike="noStrike" cap="none" dirty="0" smtClean="0">
                <a:solidFill>
                  <a:schemeClr val="dk1"/>
                </a:solidFill>
                <a:latin typeface="Lato"/>
                <a:ea typeface="Lato"/>
                <a:cs typeface="Lato"/>
                <a:sym typeface="Lato"/>
              </a:rPr>
              <a:t>The specific address of the restaurant.</a:t>
            </a:r>
          </a:p>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Locality: </a:t>
            </a:r>
            <a:r>
              <a:rPr lang="en-US" sz="1600" b="0" i="0" u="none" strike="noStrike" cap="none" dirty="0" smtClean="0">
                <a:solidFill>
                  <a:schemeClr val="dk1"/>
                </a:solidFill>
                <a:latin typeface="Lato"/>
                <a:ea typeface="Lato"/>
                <a:cs typeface="Lato"/>
                <a:sym typeface="Lato"/>
              </a:rPr>
              <a:t>The locality or neighborhood where the restaurant is situated.</a:t>
            </a:r>
          </a:p>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Locality Verbose: </a:t>
            </a:r>
            <a:r>
              <a:rPr lang="en-US" sz="1600" b="0" i="0" u="none" strike="noStrike" cap="none" dirty="0" smtClean="0">
                <a:solidFill>
                  <a:schemeClr val="dk1"/>
                </a:solidFill>
                <a:latin typeface="Lato"/>
                <a:ea typeface="Lato"/>
                <a:cs typeface="Lato"/>
                <a:sym typeface="Lato"/>
              </a:rPr>
              <a:t>Detailed information about the locality.</a:t>
            </a:r>
          </a:p>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Longitude: </a:t>
            </a:r>
            <a:r>
              <a:rPr lang="en-US" sz="1600" b="0" i="0" u="none" strike="noStrike" cap="none" dirty="0" smtClean="0">
                <a:solidFill>
                  <a:schemeClr val="dk1"/>
                </a:solidFill>
                <a:latin typeface="Lato"/>
                <a:ea typeface="Lato"/>
                <a:cs typeface="Lato"/>
                <a:sym typeface="Lato"/>
              </a:rPr>
              <a:t>The geographical longitude coordinate of the restaurant.</a:t>
            </a:r>
          </a:p>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Latitude: </a:t>
            </a:r>
            <a:r>
              <a:rPr lang="en-US" sz="1600" b="0" i="0" u="none" strike="noStrike" cap="none" dirty="0" smtClean="0">
                <a:solidFill>
                  <a:schemeClr val="dk1"/>
                </a:solidFill>
                <a:latin typeface="Lato"/>
                <a:ea typeface="Lato"/>
                <a:cs typeface="Lato"/>
                <a:sym typeface="Lato"/>
              </a:rPr>
              <a:t>The geographical latitude coordinate of the restaurant.</a:t>
            </a:r>
          </a:p>
          <a:p>
            <a:pPr marL="457200" lvl="0" indent="-311150">
              <a:lnSpc>
                <a:spcPct val="115000"/>
              </a:lnSpc>
              <a:spcBef>
                <a:spcPts val="0"/>
              </a:spcBef>
              <a:buClr>
                <a:schemeClr val="dk1"/>
              </a:buClr>
              <a:buSzPts val="1300"/>
              <a:buFont typeface="Lato"/>
              <a:buChar char="●"/>
            </a:pPr>
            <a:r>
              <a:rPr lang="en-US" sz="1600" b="1" i="0" u="none" strike="noStrike" cap="none" dirty="0" smtClean="0">
                <a:solidFill>
                  <a:schemeClr val="dk1"/>
                </a:solidFill>
                <a:latin typeface="Lato"/>
                <a:ea typeface="Lato"/>
                <a:cs typeface="Lato"/>
                <a:sym typeface="Lato"/>
              </a:rPr>
              <a:t>Cuisines: </a:t>
            </a:r>
            <a:r>
              <a:rPr lang="en-US" sz="1600" b="0" i="0" u="none" strike="noStrike" cap="none" dirty="0" smtClean="0">
                <a:solidFill>
                  <a:schemeClr val="dk1"/>
                </a:solidFill>
                <a:latin typeface="Lato"/>
                <a:ea typeface="Lato"/>
                <a:cs typeface="Lato"/>
                <a:sym typeface="Lato"/>
              </a:rPr>
              <a:t>The type of cuisine offered by the restaurant.</a:t>
            </a:r>
          </a:p>
          <a:p>
            <a:pPr marL="0" indent="0">
              <a:buNone/>
            </a:pPr>
            <a:endParaRPr lang="en-IN" sz="1600" dirty="0"/>
          </a:p>
        </p:txBody>
      </p:sp>
      <p:sp>
        <p:nvSpPr>
          <p:cNvPr id="4" name="Content Placeholder 3"/>
          <p:cNvSpPr>
            <a:spLocks noGrp="1"/>
          </p:cNvSpPr>
          <p:nvPr>
            <p:ph sz="half" idx="2"/>
          </p:nvPr>
        </p:nvSpPr>
        <p:spPr>
          <a:xfrm>
            <a:off x="4067944" y="439797"/>
            <a:ext cx="4536504" cy="5721499"/>
          </a:xfrm>
        </p:spPr>
        <p:txBody>
          <a:bodyPr>
            <a:noAutofit/>
          </a:bodyPr>
          <a:lstStyle/>
          <a:p>
            <a:pPr marL="146050" lvl="0" indent="0">
              <a:lnSpc>
                <a:spcPct val="115000"/>
              </a:lnSpc>
              <a:spcBef>
                <a:spcPts val="0"/>
              </a:spcBef>
              <a:buClr>
                <a:schemeClr val="dk1"/>
              </a:buClr>
              <a:buSzPts val="1300"/>
              <a:buNone/>
            </a:pPr>
            <a:endParaRPr lang="en-US" sz="1600" b="0" i="0" u="none" strike="noStrike" cap="none" dirty="0" smtClean="0">
              <a:solidFill>
                <a:schemeClr val="dk1"/>
              </a:solidFill>
              <a:latin typeface="Lato"/>
              <a:ea typeface="Lato"/>
              <a:cs typeface="Lato"/>
              <a:sym typeface="Lato"/>
            </a:endParaRPr>
          </a:p>
          <a:p>
            <a:pPr marL="457200" lvl="0" indent="-311150">
              <a:lnSpc>
                <a:spcPct val="115000"/>
              </a:lnSpc>
              <a:spcBef>
                <a:spcPts val="0"/>
              </a:spcBef>
              <a:buClr>
                <a:schemeClr val="dk1"/>
              </a:buClr>
              <a:buSzPts val="1300"/>
              <a:buFont typeface="Arial"/>
              <a:buChar char="●"/>
            </a:pPr>
            <a:r>
              <a:rPr lang="en-US" sz="1600" b="1" i="0" u="none" strike="noStrike" cap="none" dirty="0" err="1" smtClean="0">
                <a:solidFill>
                  <a:schemeClr val="dk1"/>
                </a:solidFill>
                <a:latin typeface="Lato"/>
                <a:ea typeface="Lato"/>
                <a:cs typeface="Lato"/>
                <a:sym typeface="Lato"/>
              </a:rPr>
              <a:t>Has_Online_delivery</a:t>
            </a:r>
            <a:r>
              <a:rPr lang="en-US" sz="1600" b="1" i="0" u="none" strike="noStrike" cap="none" dirty="0" smtClean="0">
                <a:solidFill>
                  <a:schemeClr val="dk1"/>
                </a:solidFill>
                <a:latin typeface="Lato"/>
                <a:ea typeface="Lato"/>
                <a:cs typeface="Lato"/>
                <a:sym typeface="Lato"/>
              </a:rPr>
              <a:t>: </a:t>
            </a:r>
            <a:r>
              <a:rPr lang="en-US" sz="1600" b="0" i="0" u="none" strike="noStrike" cap="none" dirty="0" smtClean="0">
                <a:solidFill>
                  <a:schemeClr val="dk1"/>
                </a:solidFill>
                <a:latin typeface="Lato"/>
                <a:ea typeface="Lato"/>
                <a:cs typeface="Lato"/>
                <a:sym typeface="Lato"/>
              </a:rPr>
              <a:t>Indicates whether the restaurant offers online delivery (Yes/No).</a:t>
            </a:r>
          </a:p>
          <a:p>
            <a:pPr marL="457200" lvl="0" indent="-311150">
              <a:lnSpc>
                <a:spcPct val="115000"/>
              </a:lnSpc>
              <a:spcBef>
                <a:spcPts val="0"/>
              </a:spcBef>
              <a:buClr>
                <a:schemeClr val="dk1"/>
              </a:buClr>
              <a:buSzPts val="1300"/>
              <a:buFont typeface="Arial"/>
              <a:buChar char="●"/>
            </a:pPr>
            <a:r>
              <a:rPr lang="en-US" sz="1600" b="1" i="0" u="none" strike="noStrike" cap="none" dirty="0" err="1" smtClean="0">
                <a:solidFill>
                  <a:schemeClr val="dk1"/>
                </a:solidFill>
                <a:latin typeface="Lato"/>
                <a:ea typeface="Lato"/>
                <a:cs typeface="Lato"/>
                <a:sym typeface="Lato"/>
              </a:rPr>
              <a:t>Is_delivering_now</a:t>
            </a:r>
            <a:r>
              <a:rPr lang="en-US" sz="1600" b="1" i="0" u="none" strike="noStrike" cap="none" dirty="0" smtClean="0">
                <a:solidFill>
                  <a:schemeClr val="dk1"/>
                </a:solidFill>
                <a:latin typeface="Lato"/>
                <a:ea typeface="Lato"/>
                <a:cs typeface="Lato"/>
                <a:sym typeface="Lato"/>
              </a:rPr>
              <a:t>: </a:t>
            </a:r>
            <a:r>
              <a:rPr lang="en-US" sz="1600" b="0" i="0" u="none" strike="noStrike" cap="none" dirty="0" smtClean="0">
                <a:solidFill>
                  <a:schemeClr val="dk1"/>
                </a:solidFill>
                <a:latin typeface="Lato"/>
                <a:ea typeface="Lato"/>
                <a:cs typeface="Lato"/>
                <a:sym typeface="Lato"/>
              </a:rPr>
              <a:t>Indicates whether the restaurant is currently delivering (Yes/No).</a:t>
            </a:r>
          </a:p>
          <a:p>
            <a:pPr marL="457200" lvl="0" indent="-311150">
              <a:lnSpc>
                <a:spcPct val="115000"/>
              </a:lnSpc>
              <a:spcBef>
                <a:spcPts val="0"/>
              </a:spcBef>
              <a:buClr>
                <a:schemeClr val="dk1"/>
              </a:buClr>
              <a:buSzPts val="1300"/>
              <a:buFont typeface="Arial"/>
              <a:buChar char="●"/>
            </a:pPr>
            <a:r>
              <a:rPr lang="en-US" sz="1600" b="1" i="0" u="none" strike="noStrike" cap="none" dirty="0" err="1" smtClean="0">
                <a:solidFill>
                  <a:schemeClr val="dk1"/>
                </a:solidFill>
                <a:latin typeface="Lato"/>
                <a:ea typeface="Lato"/>
                <a:cs typeface="Lato"/>
                <a:sym typeface="Lato"/>
              </a:rPr>
              <a:t>Switch_to_order_menu</a:t>
            </a:r>
            <a:r>
              <a:rPr lang="en-US" sz="1600" b="1" i="0" u="none" strike="noStrike" cap="none" dirty="0" smtClean="0">
                <a:solidFill>
                  <a:schemeClr val="dk1"/>
                </a:solidFill>
                <a:latin typeface="Lato"/>
                <a:ea typeface="Lato"/>
                <a:cs typeface="Lato"/>
                <a:sym typeface="Lato"/>
              </a:rPr>
              <a:t>: </a:t>
            </a:r>
            <a:r>
              <a:rPr lang="en-US" sz="1600" b="0" i="0" u="none" strike="noStrike" cap="none" dirty="0" smtClean="0">
                <a:solidFill>
                  <a:schemeClr val="dk1"/>
                </a:solidFill>
                <a:latin typeface="Lato"/>
                <a:ea typeface="Lato"/>
                <a:cs typeface="Lato"/>
                <a:sym typeface="Lato"/>
              </a:rPr>
              <a:t>Indicates whether users can switch to the order menu (Yes/No).</a:t>
            </a:r>
          </a:p>
          <a:p>
            <a:pPr marL="457200" lvl="0" indent="-311150">
              <a:lnSpc>
                <a:spcPct val="115000"/>
              </a:lnSpc>
              <a:spcBef>
                <a:spcPts val="0"/>
              </a:spcBef>
              <a:buClr>
                <a:schemeClr val="dk1"/>
              </a:buClr>
              <a:buSzPts val="1300"/>
              <a:buFont typeface="Arial"/>
              <a:buChar char="●"/>
            </a:pPr>
            <a:r>
              <a:rPr lang="en-US" sz="1600" b="1" i="0" u="none" strike="noStrike" cap="none" dirty="0" err="1" smtClean="0">
                <a:solidFill>
                  <a:schemeClr val="dk1"/>
                </a:solidFill>
                <a:latin typeface="Lato"/>
                <a:ea typeface="Lato"/>
                <a:cs typeface="Lato"/>
                <a:sym typeface="Lato"/>
              </a:rPr>
              <a:t>Price_range</a:t>
            </a:r>
            <a:r>
              <a:rPr lang="en-US" sz="1600" b="1" i="0" u="none" strike="noStrike" cap="none" dirty="0" smtClean="0">
                <a:solidFill>
                  <a:schemeClr val="dk1"/>
                </a:solidFill>
                <a:latin typeface="Lato"/>
                <a:ea typeface="Lato"/>
                <a:cs typeface="Lato"/>
                <a:sym typeface="Lato"/>
              </a:rPr>
              <a:t>: </a:t>
            </a:r>
            <a:r>
              <a:rPr lang="en-US" sz="1600" b="0" i="0" u="none" strike="noStrike" cap="none" dirty="0" smtClean="0">
                <a:solidFill>
                  <a:schemeClr val="dk1"/>
                </a:solidFill>
                <a:latin typeface="Lato"/>
                <a:ea typeface="Lato"/>
                <a:cs typeface="Lato"/>
                <a:sym typeface="Lato"/>
              </a:rPr>
              <a:t>A numeric value indicating the price range category of the restaurant.</a:t>
            </a:r>
          </a:p>
          <a:p>
            <a:pPr marL="457200" lvl="0" indent="-311150">
              <a:lnSpc>
                <a:spcPct val="115000"/>
              </a:lnSpc>
              <a:spcBef>
                <a:spcPts val="0"/>
              </a:spcBef>
              <a:buClr>
                <a:schemeClr val="dk1"/>
              </a:buClr>
              <a:buSzPts val="1300"/>
              <a:buFont typeface="Arial"/>
              <a:buChar char="●"/>
            </a:pPr>
            <a:r>
              <a:rPr lang="en-US" sz="1600" b="1" i="0" u="none" strike="noStrike" cap="none" dirty="0" smtClean="0">
                <a:solidFill>
                  <a:schemeClr val="dk1"/>
                </a:solidFill>
                <a:latin typeface="Lato"/>
                <a:ea typeface="Lato"/>
                <a:cs typeface="Lato"/>
                <a:sym typeface="Lato"/>
              </a:rPr>
              <a:t>Votes: </a:t>
            </a:r>
            <a:r>
              <a:rPr lang="en-US" sz="1600" b="0" i="0" u="none" strike="noStrike" cap="none" dirty="0" smtClean="0">
                <a:solidFill>
                  <a:schemeClr val="dk1"/>
                </a:solidFill>
                <a:latin typeface="Lato"/>
                <a:ea typeface="Lato"/>
                <a:cs typeface="Lato"/>
                <a:sym typeface="Lato"/>
              </a:rPr>
              <a:t>The number of votes or ratings/(feedback) received by the restaurant.</a:t>
            </a:r>
          </a:p>
          <a:p>
            <a:pPr marL="457200" lvl="0" indent="-311150">
              <a:lnSpc>
                <a:spcPct val="115000"/>
              </a:lnSpc>
              <a:spcBef>
                <a:spcPts val="0"/>
              </a:spcBef>
              <a:buClr>
                <a:schemeClr val="dk1"/>
              </a:buClr>
              <a:buSzPts val="1300"/>
              <a:buFont typeface="Arial"/>
              <a:buChar char="●"/>
            </a:pPr>
            <a:r>
              <a:rPr lang="en-US" sz="1600" b="1" i="0" u="none" strike="noStrike" cap="none" dirty="0" err="1" smtClean="0">
                <a:solidFill>
                  <a:schemeClr val="dk1"/>
                </a:solidFill>
                <a:latin typeface="Lato"/>
                <a:ea typeface="Lato"/>
                <a:cs typeface="Lato"/>
                <a:sym typeface="Lato"/>
              </a:rPr>
              <a:t>Average_Cost_for_two</a:t>
            </a:r>
            <a:r>
              <a:rPr lang="en-US" sz="1600" b="1" i="0" u="none" strike="noStrike" cap="none" dirty="0" smtClean="0">
                <a:solidFill>
                  <a:schemeClr val="dk1"/>
                </a:solidFill>
                <a:latin typeface="Lato"/>
                <a:ea typeface="Lato"/>
                <a:cs typeface="Lato"/>
                <a:sym typeface="Lato"/>
              </a:rPr>
              <a:t>: </a:t>
            </a:r>
            <a:r>
              <a:rPr lang="en-US" sz="1600" b="0" i="0" u="none" strike="noStrike" cap="none" dirty="0" smtClean="0">
                <a:solidFill>
                  <a:schemeClr val="dk1"/>
                </a:solidFill>
                <a:latin typeface="Lato"/>
                <a:ea typeface="Lato"/>
                <a:cs typeface="Lato"/>
                <a:sym typeface="Lato"/>
              </a:rPr>
              <a:t>The average cost for two people dining at the restaurant.</a:t>
            </a:r>
          </a:p>
          <a:p>
            <a:pPr marL="457200" lvl="0" indent="-304800">
              <a:lnSpc>
                <a:spcPct val="115000"/>
              </a:lnSpc>
              <a:spcBef>
                <a:spcPts val="0"/>
              </a:spcBef>
              <a:buClr>
                <a:schemeClr val="dk1"/>
              </a:buClr>
              <a:buSzPts val="1200"/>
              <a:buFont typeface="Lato"/>
              <a:buChar char="●"/>
            </a:pPr>
            <a:r>
              <a:rPr lang="en-US" sz="1600" b="1" i="0" u="none" strike="noStrike" cap="none" dirty="0" smtClean="0">
                <a:solidFill>
                  <a:schemeClr val="dk1"/>
                </a:solidFill>
                <a:latin typeface="Lato"/>
                <a:ea typeface="Lato"/>
                <a:cs typeface="Lato"/>
                <a:sym typeface="Lato"/>
              </a:rPr>
              <a:t>Rating: </a:t>
            </a:r>
            <a:r>
              <a:rPr lang="en-US" sz="1600" b="0" i="0" u="none" strike="noStrike" cap="none" dirty="0" smtClean="0">
                <a:solidFill>
                  <a:schemeClr val="dk1"/>
                </a:solidFill>
                <a:latin typeface="Lato"/>
                <a:ea typeface="Lato"/>
                <a:cs typeface="Lato"/>
                <a:sym typeface="Lato"/>
              </a:rPr>
              <a:t>The overall rating of the restaurant is based on user reviews.</a:t>
            </a:r>
          </a:p>
          <a:p>
            <a:pPr marL="457200" lvl="0" indent="-304800">
              <a:lnSpc>
                <a:spcPct val="115000"/>
              </a:lnSpc>
              <a:spcBef>
                <a:spcPts val="0"/>
              </a:spcBef>
              <a:buClr>
                <a:schemeClr val="dk1"/>
              </a:buClr>
              <a:buSzPts val="1200"/>
              <a:buFont typeface="Lato"/>
              <a:buChar char="●"/>
            </a:pPr>
            <a:r>
              <a:rPr lang="en-US" sz="1600" b="1" i="0" u="none" strike="noStrike" cap="none" dirty="0" err="1" smtClean="0">
                <a:solidFill>
                  <a:schemeClr val="dk1"/>
                </a:solidFill>
                <a:latin typeface="Lato"/>
                <a:ea typeface="Lato"/>
                <a:cs typeface="Lato"/>
                <a:sym typeface="Lato"/>
              </a:rPr>
              <a:t>Datekey_opening</a:t>
            </a:r>
            <a:r>
              <a:rPr lang="en-US" sz="1600" b="1" i="0" u="none" strike="noStrike" cap="none" dirty="0" smtClean="0">
                <a:solidFill>
                  <a:schemeClr val="dk1"/>
                </a:solidFill>
                <a:latin typeface="Lato"/>
                <a:ea typeface="Lato"/>
                <a:cs typeface="Lato"/>
                <a:sym typeface="Lato"/>
              </a:rPr>
              <a:t>: </a:t>
            </a:r>
            <a:r>
              <a:rPr lang="en-US" sz="1600" b="0" i="0" u="none" strike="noStrike" cap="none" dirty="0" smtClean="0">
                <a:solidFill>
                  <a:schemeClr val="dk1"/>
                </a:solidFill>
                <a:latin typeface="Lato"/>
                <a:ea typeface="Lato"/>
                <a:cs typeface="Lato"/>
                <a:sym typeface="Lato"/>
              </a:rPr>
              <a:t>The date when the restaurant was opened.</a:t>
            </a:r>
            <a:endParaRPr lang="en-IN" sz="1600" dirty="0"/>
          </a:p>
        </p:txBody>
      </p:sp>
      <p:sp>
        <p:nvSpPr>
          <p:cNvPr id="5" name="TextBox 4"/>
          <p:cNvSpPr txBox="1"/>
          <p:nvPr/>
        </p:nvSpPr>
        <p:spPr>
          <a:xfrm>
            <a:off x="764316" y="116632"/>
            <a:ext cx="4104456" cy="646331"/>
          </a:xfrm>
          <a:prstGeom prst="rect">
            <a:avLst/>
          </a:prstGeom>
          <a:noFill/>
        </p:spPr>
        <p:txBody>
          <a:bodyPr wrap="square" rtlCol="0">
            <a:spAutoFit/>
          </a:bodyPr>
          <a:lstStyle/>
          <a:p>
            <a:r>
              <a:rPr lang="en-IN" sz="3600" b="1" dirty="0" smtClean="0">
                <a:solidFill>
                  <a:schemeClr val="accent5">
                    <a:lumMod val="75000"/>
                  </a:schemeClr>
                </a:solidFill>
              </a:rPr>
              <a:t>Dataset Summary</a:t>
            </a:r>
            <a:endParaRPr lang="en-IN" sz="3600" b="1" dirty="0">
              <a:solidFill>
                <a:schemeClr val="accent5">
                  <a:lumMod val="75000"/>
                </a:schemeClr>
              </a:solidFill>
            </a:endParaRPr>
          </a:p>
        </p:txBody>
      </p:sp>
    </p:spTree>
    <p:extLst>
      <p:ext uri="{BB962C8B-B14F-4D97-AF65-F5344CB8AC3E}">
        <p14:creationId xmlns:p14="http://schemas.microsoft.com/office/powerpoint/2010/main" val="3963833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401" y="-171400"/>
            <a:ext cx="7560840" cy="936104"/>
          </a:xfrm>
        </p:spPr>
        <p:txBody>
          <a:bodyPr/>
          <a:lstStyle/>
          <a:p>
            <a:r>
              <a:rPr lang="en-IN" dirty="0" smtClean="0"/>
              <a:t>Methodology</a:t>
            </a:r>
            <a:endParaRPr lang="en-IN" dirty="0"/>
          </a:p>
        </p:txBody>
      </p:sp>
      <p:sp>
        <p:nvSpPr>
          <p:cNvPr id="3" name="Content Placeholder 2"/>
          <p:cNvSpPr>
            <a:spLocks noGrp="1"/>
          </p:cNvSpPr>
          <p:nvPr>
            <p:ph idx="1"/>
          </p:nvPr>
        </p:nvSpPr>
        <p:spPr>
          <a:xfrm>
            <a:off x="179512" y="620688"/>
            <a:ext cx="7620000" cy="3096344"/>
          </a:xfrm>
        </p:spPr>
        <p:txBody>
          <a:bodyPr>
            <a:normAutofit/>
          </a:bodyPr>
          <a:lstStyle/>
          <a:p>
            <a:pPr algn="just">
              <a:buFont typeface="Wingdings" pitchFamily="2" charset="2"/>
              <a:buChar char="Ø"/>
            </a:pPr>
            <a:r>
              <a:rPr lang="en-US" sz="1800" b="1" dirty="0"/>
              <a:t>Missing value treatment:- </a:t>
            </a:r>
            <a:r>
              <a:rPr lang="en-US" sz="1800" dirty="0"/>
              <a:t>Using power query editor, pivot table, XLOOKUP functions, MAX function.</a:t>
            </a:r>
          </a:p>
          <a:p>
            <a:pPr algn="just">
              <a:buFont typeface="Wingdings" pitchFamily="2" charset="2"/>
              <a:buChar char="Ø"/>
            </a:pPr>
            <a:r>
              <a:rPr lang="en-US" sz="1800" b="1" dirty="0"/>
              <a:t>Data Enrichment:- </a:t>
            </a:r>
            <a:r>
              <a:rPr lang="en-US" sz="1800" dirty="0"/>
              <a:t>Enhanced the data set with additional variables using VLOOKUP, MID, SEARCH, </a:t>
            </a:r>
            <a:r>
              <a:rPr lang="en-US" sz="1800" dirty="0" smtClean="0"/>
              <a:t>CONCAT</a:t>
            </a:r>
            <a:r>
              <a:rPr lang="en-US" sz="1800" dirty="0"/>
              <a:t>, and connecting tables to cross reference with original data source.</a:t>
            </a:r>
          </a:p>
          <a:p>
            <a:pPr algn="just">
              <a:buFont typeface="Wingdings" pitchFamily="2" charset="2"/>
              <a:buChar char="Ø"/>
            </a:pPr>
            <a:r>
              <a:rPr lang="en-US" sz="1800" b="1" dirty="0"/>
              <a:t>Descriptive Analysis:- </a:t>
            </a:r>
            <a:r>
              <a:rPr lang="en-US" sz="1800" dirty="0"/>
              <a:t>Employed Pivot tables for summarizing key </a:t>
            </a:r>
            <a:r>
              <a:rPr lang="en-US" sz="1800" dirty="0" err="1"/>
              <a:t>metrices</a:t>
            </a:r>
            <a:r>
              <a:rPr lang="en-US" sz="1800" dirty="0"/>
              <a:t>, conditional </a:t>
            </a:r>
            <a:r>
              <a:rPr lang="en-US" sz="1800" dirty="0" smtClean="0"/>
              <a:t>aggregation </a:t>
            </a:r>
            <a:r>
              <a:rPr lang="en-US" sz="1800" dirty="0"/>
              <a:t>functions and normal excel functions (count, if, etc.) for analyzing objective </a:t>
            </a:r>
            <a:r>
              <a:rPr lang="en-US" sz="1800" dirty="0" smtClean="0"/>
              <a:t>questions.</a:t>
            </a:r>
          </a:p>
          <a:p>
            <a:pPr algn="just">
              <a:buFont typeface="Wingdings" pitchFamily="2" charset="2"/>
              <a:buChar char="Ø"/>
            </a:pPr>
            <a:endParaRPr lang="en-IN" sz="1800" dirty="0"/>
          </a:p>
        </p:txBody>
      </p:sp>
      <p:sp>
        <p:nvSpPr>
          <p:cNvPr id="4" name="Rectangle 3"/>
          <p:cNvSpPr/>
          <p:nvPr/>
        </p:nvSpPr>
        <p:spPr>
          <a:xfrm>
            <a:off x="354401" y="3051135"/>
            <a:ext cx="4204151" cy="3139321"/>
          </a:xfrm>
          <a:prstGeom prst="rect">
            <a:avLst/>
          </a:prstGeom>
        </p:spPr>
        <p:txBody>
          <a:bodyPr wrap="square">
            <a:spAutoFit/>
          </a:bodyPr>
          <a:lstStyle/>
          <a:p>
            <a:pPr algn="just">
              <a:buFont typeface="Wingdings" pitchFamily="2" charset="2"/>
              <a:buChar char="Ø"/>
            </a:pPr>
            <a:r>
              <a:rPr lang="en-US" b="1" dirty="0"/>
              <a:t>Trend Analysis:- </a:t>
            </a:r>
            <a:r>
              <a:rPr lang="en-US" dirty="0"/>
              <a:t>Cuisine Trends- Analyzed popular cuisines in different markets to uncover emerging food trends.</a:t>
            </a:r>
          </a:p>
          <a:p>
            <a:pPr algn="just">
              <a:buFont typeface="Wingdings" pitchFamily="2" charset="2"/>
              <a:buChar char="Ø"/>
            </a:pPr>
            <a:r>
              <a:rPr lang="en-IN" b="1" dirty="0"/>
              <a:t>Executive Segmentations:- </a:t>
            </a:r>
            <a:r>
              <a:rPr lang="en-IN" dirty="0"/>
              <a:t>Applied year and country wise filters to analyse the various outcomes of ratings, prices etc. for different countries at a different timeline.</a:t>
            </a:r>
          </a:p>
          <a:p>
            <a:pPr algn="just">
              <a:buFont typeface="Wingdings" pitchFamily="2" charset="2"/>
              <a:buChar char="Ø"/>
            </a:pPr>
            <a:r>
              <a:rPr lang="en-IN" b="1" dirty="0"/>
              <a:t>Data Visualization:- </a:t>
            </a:r>
            <a:r>
              <a:rPr lang="en-IN" dirty="0"/>
              <a:t>Created dynamic charts and Dashboard for data representation, enabling interactive data exploration.</a:t>
            </a:r>
            <a:endParaRPr lang="en-IN" b="1" dirty="0"/>
          </a:p>
        </p:txBody>
      </p:sp>
      <p:pic>
        <p:nvPicPr>
          <p:cNvPr id="5" name="Picture 2" descr="Data Insights PowerPoint Template and Google Slides Theme"/>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926" b="82778" l="4167" r="96528">
                        <a14:foregroundMark x1="28611" y1="35741" x2="30417" y2="39074"/>
                        <a14:foregroundMark x1="37917" y1="50741" x2="37917" y2="50741"/>
                        <a14:foregroundMark x1="37917" y1="50741" x2="37917" y2="50741"/>
                        <a14:foregroundMark x1="27778" y1="39444" x2="27778" y2="39444"/>
                        <a14:foregroundMark x1="27778" y1="42222" x2="27778" y2="42222"/>
                        <a14:foregroundMark x1="26528" y1="62778" x2="26528" y2="62778"/>
                        <a14:foregroundMark x1="22778" y1="59074" x2="22778" y2="59074"/>
                        <a14:foregroundMark x1="15694" y1="55185" x2="15694" y2="55185"/>
                        <a14:foregroundMark x1="15000" y1="50926" x2="15000" y2="50926"/>
                        <a14:foregroundMark x1="15000" y1="50926" x2="15000" y2="50926"/>
                        <a14:foregroundMark x1="15000" y1="50926" x2="15000" y2="50926"/>
                        <a14:foregroundMark x1="68611" y1="52407" x2="68611" y2="52407"/>
                        <a14:foregroundMark x1="73333" y1="33519" x2="73333" y2="33519"/>
                        <a14:foregroundMark x1="74861" y1="31481" x2="74861" y2="31481"/>
                        <a14:foregroundMark x1="89722" y1="55556" x2="89722" y2="55556"/>
                        <a14:foregroundMark x1="95278" y1="72963" x2="95278" y2="72963"/>
                        <a14:foregroundMark x1="92639" y1="71667" x2="92639" y2="71667"/>
                        <a14:foregroundMark x1="90556" y1="69815" x2="90556" y2="69815"/>
                        <a14:foregroundMark x1="90278" y1="76481" x2="90278" y2="76481"/>
                        <a14:foregroundMark x1="90278" y1="76481" x2="90278" y2="76481"/>
                        <a14:foregroundMark x1="82222" y1="78148" x2="82222" y2="78148"/>
                        <a14:foregroundMark x1="82222" y1="78148" x2="73333" y2="77778"/>
                        <a14:foregroundMark x1="73333" y1="77778" x2="73333" y2="77778"/>
                        <a14:foregroundMark x1="73333" y1="77778" x2="73333" y2="77778"/>
                        <a14:foregroundMark x1="73333" y1="77778" x2="73333" y2="77778"/>
                        <a14:foregroundMark x1="16250" y1="77222" x2="16250" y2="77222"/>
                        <a14:foregroundMark x1="16250" y1="77222" x2="16250" y2="77222"/>
                        <a14:foregroundMark x1="36111" y1="53519" x2="36111" y2="53519"/>
                        <a14:foregroundMark x1="36111" y1="53519" x2="36111" y2="53519"/>
                        <a14:foregroundMark x1="33194" y1="41296" x2="33194" y2="41296"/>
                        <a14:foregroundMark x1="33194" y1="41296" x2="33194" y2="41296"/>
                        <a14:foregroundMark x1="33194" y1="41296" x2="33194" y2="41296"/>
                        <a14:foregroundMark x1="65139" y1="41296" x2="65139" y2="41296"/>
                        <a14:foregroundMark x1="65139" y1="41296" x2="65139" y2="41296"/>
                        <a14:foregroundMark x1="65139" y1="41296" x2="65139" y2="41296"/>
                        <a14:foregroundMark x1="65139" y1="41296" x2="65139" y2="41296"/>
                        <a14:foregroundMark x1="70694" y1="41852" x2="70694" y2="41852"/>
                        <a14:foregroundMark x1="70694" y1="41852" x2="70694" y2="41852"/>
                        <a14:foregroundMark x1="70417" y1="35741" x2="70417" y2="35741"/>
                        <a14:foregroundMark x1="70417" y1="35741" x2="70417" y2="35741"/>
                        <a14:foregroundMark x1="50556" y1="75370" x2="50556" y2="75370"/>
                        <a14:foregroundMark x1="50556" y1="75370" x2="50556" y2="75370"/>
                        <a14:foregroundMark x1="46667" y1="74074" x2="46667" y2="74074"/>
                        <a14:foregroundMark x1="46667" y1="74074" x2="46667" y2="74074"/>
                        <a14:foregroundMark x1="47361" y1="65370" x2="47361" y2="65370"/>
                        <a14:foregroundMark x1="47361" y1="65370" x2="47361" y2="65370"/>
                        <a14:foregroundMark x1="51111" y1="70185" x2="51111" y2="70185"/>
                        <a14:foregroundMark x1="51111" y1="70185" x2="51111" y2="70185"/>
                        <a14:foregroundMark x1="47917" y1="71667" x2="47917" y2="71667"/>
                        <a14:foregroundMark x1="47917" y1="71667" x2="47917" y2="71667"/>
                        <a14:foregroundMark x1="65139" y1="50741" x2="65139" y2="50741"/>
                        <a14:foregroundMark x1="65139" y1="50741" x2="65139" y2="50741"/>
                      </a14:backgroundRemoval>
                    </a14:imgEffect>
                  </a14:imgLayer>
                </a14:imgProps>
              </a:ext>
              <a:ext uri="{28A0092B-C50C-407E-A947-70E740481C1C}">
                <a14:useLocalDpi xmlns:a14="http://schemas.microsoft.com/office/drawing/2010/main" val="0"/>
              </a:ext>
            </a:extLst>
          </a:blip>
          <a:srcRect l="3994" t="16831" r="2420" b="13830"/>
          <a:stretch/>
        </p:blipFill>
        <p:spPr bwMode="auto">
          <a:xfrm>
            <a:off x="4558553" y="3140968"/>
            <a:ext cx="3829871"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2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336" y="1124744"/>
            <a:ext cx="7296000" cy="1938992"/>
          </a:xfrm>
          <a:prstGeom prst="rect">
            <a:avLst/>
          </a:prstGeom>
          <a:noFill/>
        </p:spPr>
        <p:txBody>
          <a:bodyPr wrap="square" rtlCol="0">
            <a:spAutoFit/>
          </a:bodyPr>
          <a:lstStyle/>
          <a:p>
            <a:pPr marL="342900" indent="-342900" algn="just">
              <a:buFont typeface="Wingdings" pitchFamily="2" charset="2"/>
              <a:buChar char="§"/>
            </a:pPr>
            <a:r>
              <a:rPr lang="en-US" sz="2000" dirty="0"/>
              <a:t>In our dataset, we began by identifying the foundational elements. There are two primary tables: "Raw Data" and "Country Description." </a:t>
            </a:r>
            <a:r>
              <a:rPr lang="en-US" sz="2000" dirty="0" smtClean="0"/>
              <a:t>To </a:t>
            </a:r>
            <a:r>
              <a:rPr lang="en-US" sz="2000" dirty="0"/>
              <a:t>dive deeper into the data, we focused on understanding its structure. We identified that there are 11 categorical columns in the "Raw Data," which categorize various aspects such as cuisine types and delivery </a:t>
            </a:r>
            <a:r>
              <a:rPr lang="en-US" sz="2000" dirty="0" smtClean="0"/>
              <a:t>options.</a:t>
            </a:r>
            <a:endParaRPr lang="en-US" sz="2000" dirty="0"/>
          </a:p>
        </p:txBody>
      </p:sp>
      <p:sp>
        <p:nvSpPr>
          <p:cNvPr id="5" name="TextBox 4"/>
          <p:cNvSpPr txBox="1"/>
          <p:nvPr/>
        </p:nvSpPr>
        <p:spPr>
          <a:xfrm>
            <a:off x="683568" y="145936"/>
            <a:ext cx="7200800" cy="584775"/>
          </a:xfrm>
          <a:prstGeom prst="rect">
            <a:avLst/>
          </a:prstGeom>
          <a:noFill/>
        </p:spPr>
        <p:txBody>
          <a:bodyPr wrap="square" rtlCol="0">
            <a:spAutoFit/>
          </a:bodyPr>
          <a:lstStyle/>
          <a:p>
            <a:r>
              <a:rPr lang="en-IN" sz="3200" b="1" dirty="0" smtClean="0">
                <a:solidFill>
                  <a:schemeClr val="accent6">
                    <a:lumMod val="75000"/>
                  </a:schemeClr>
                </a:solidFill>
                <a:latin typeface="+mj-lt"/>
              </a:rPr>
              <a:t>Data-Driven Insights : </a:t>
            </a:r>
            <a:endParaRPr lang="en-IN" sz="3200" b="1" dirty="0">
              <a:solidFill>
                <a:schemeClr val="accent6">
                  <a:lumMod val="75000"/>
                </a:schemeClr>
              </a:solidFill>
              <a:latin typeface="+mj-lt"/>
            </a:endParaRPr>
          </a:p>
        </p:txBody>
      </p:sp>
      <p:sp>
        <p:nvSpPr>
          <p:cNvPr id="3" name="Rectangle 2"/>
          <p:cNvSpPr/>
          <p:nvPr/>
        </p:nvSpPr>
        <p:spPr>
          <a:xfrm>
            <a:off x="297838" y="3140968"/>
            <a:ext cx="3648000" cy="3170099"/>
          </a:xfrm>
          <a:prstGeom prst="rect">
            <a:avLst/>
          </a:prstGeom>
        </p:spPr>
        <p:txBody>
          <a:bodyPr wrap="square">
            <a:spAutoFit/>
          </a:bodyPr>
          <a:lstStyle/>
          <a:p>
            <a:pPr marL="342900" indent="-342900" algn="just">
              <a:buFont typeface="Wingdings" pitchFamily="2" charset="2"/>
              <a:buChar char="§"/>
            </a:pPr>
            <a:r>
              <a:rPr lang="en-US" sz="2000" dirty="0"/>
              <a:t>Cleaning the data was a crucial step. However, we encountered 9 missing values, predominantly in the "cuisines" column. We addressed this by filling the gaps with "North Indian," ensuring that our dataset remained complete and accurate for analysis.</a:t>
            </a:r>
          </a:p>
        </p:txBody>
      </p:sp>
      <p:sp>
        <p:nvSpPr>
          <p:cNvPr id="4" name="TextBox 3"/>
          <p:cNvSpPr txBox="1"/>
          <p:nvPr/>
        </p:nvSpPr>
        <p:spPr>
          <a:xfrm>
            <a:off x="4463988" y="3563724"/>
            <a:ext cx="3528392" cy="369332"/>
          </a:xfrm>
          <a:prstGeom prst="rect">
            <a:avLst/>
          </a:prstGeom>
          <a:noFill/>
        </p:spPr>
        <p:txBody>
          <a:bodyPr wrap="square" rtlCol="0">
            <a:spAutoFit/>
          </a:bodyPr>
          <a:lstStyle/>
          <a:p>
            <a:r>
              <a:rPr lang="en-IN" b="1" dirty="0" smtClean="0"/>
              <a:t>No. of restaurant open each year</a:t>
            </a: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929950"/>
            <a:ext cx="3962220" cy="26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768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5161</TotalTime>
  <Words>1889</Words>
  <Application>Microsoft Office PowerPoint</Application>
  <PresentationFormat>On-screen Show (4:3)</PresentationFormat>
  <Paragraphs>151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Zomato Data Analysis For Global Restaurant Expansion</vt:lpstr>
      <vt:lpstr>Agenda</vt:lpstr>
      <vt:lpstr>Introduction of Zomato</vt:lpstr>
      <vt:lpstr>Problem Statement</vt:lpstr>
      <vt:lpstr>PowerPoint Presentation</vt:lpstr>
      <vt:lpstr>PowerPoint Presentation</vt:lpstr>
      <vt:lpstr>PowerPoint Presentation</vt:lpstr>
      <vt:lpstr>Methodology</vt:lpstr>
      <vt:lpstr>PowerPoint Presentation</vt:lpstr>
      <vt:lpstr>PowerPoint Presentation</vt:lpstr>
      <vt:lpstr>Interpretive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 Suggestions :</vt:lpstr>
      <vt:lpstr>Conclusion :</vt:lpstr>
      <vt:lpstr>Dashboard :</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dc:creator>Rupesh</dc:creator>
  <cp:lastModifiedBy>Rupesh</cp:lastModifiedBy>
  <cp:revision>107</cp:revision>
  <dcterms:created xsi:type="dcterms:W3CDTF">2024-08-08T18:35:18Z</dcterms:created>
  <dcterms:modified xsi:type="dcterms:W3CDTF">2024-09-10T18:30:11Z</dcterms:modified>
</cp:coreProperties>
</file>