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1" r:id="rId6"/>
    <p:sldId id="262" r:id="rId7"/>
    <p:sldId id="264" r:id="rId8"/>
    <p:sldId id="265" r:id="rId9"/>
    <p:sldId id="273" r:id="rId10"/>
    <p:sldId id="266" r:id="rId11"/>
    <p:sldId id="267" r:id="rId12"/>
    <p:sldId id="268" r:id="rId13"/>
    <p:sldId id="269" r:id="rId14"/>
    <p:sldId id="270" r:id="rId15"/>
    <p:sldId id="271"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F746ECF8-7DFB-4B14-994E-EB09BBE949C6}"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50448-BF11-4821-9A23-15B048D75845}"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6ECF8-7DFB-4B14-994E-EB09BBE949C6}"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50448-BF11-4821-9A23-15B048D7584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6ECF8-7DFB-4B14-994E-EB09BBE949C6}"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50448-BF11-4821-9A23-15B048D7584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F746ECF8-7DFB-4B14-994E-EB09BBE949C6}"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50448-BF11-4821-9A23-15B048D75845}"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6ECF8-7DFB-4B14-994E-EB09BBE949C6}"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50448-BF11-4821-9A23-15B048D7584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F746ECF8-7DFB-4B14-994E-EB09BBE949C6}"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50448-BF11-4821-9A23-15B048D7584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46ECF8-7DFB-4B14-994E-EB09BBE949C6}"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650448-BF11-4821-9A23-15B048D7584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46ECF8-7DFB-4B14-994E-EB09BBE949C6}"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650448-BF11-4821-9A23-15B048D7584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6ECF8-7DFB-4B14-994E-EB09BBE949C6}"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650448-BF11-4821-9A23-15B048D7584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6ECF8-7DFB-4B14-994E-EB09BBE949C6}"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50448-BF11-4821-9A23-15B048D7584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6ECF8-7DFB-4B14-994E-EB09BBE949C6}"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50448-BF11-4821-9A23-15B048D7584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F746ECF8-7DFB-4B14-994E-EB09BBE949C6}" type="datetimeFigureOut">
              <a:rPr lang="en-IN" smtClean="0"/>
              <a:t>25-08-2024</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41650448-BF11-4821-9A23-15B048D7584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just"/>
            <a:r>
              <a:rPr lang="en-US" dirty="0"/>
              <a:t>Segmented customers by demographics and purchasing behavior to enhance targeting and develop effective marketing strategies. Applied segmentation techniques and created visualizations to uncover key insights, boosting engagement and satisfaction through tailored marketing efforts. Optimized resource allocation, leading to increased customer acquisition and retention. </a:t>
            </a:r>
            <a:endParaRPr lang="en-IN" dirty="0"/>
          </a:p>
        </p:txBody>
      </p:sp>
      <p:sp>
        <p:nvSpPr>
          <p:cNvPr id="2" name="Title 1"/>
          <p:cNvSpPr>
            <a:spLocks noGrp="1"/>
          </p:cNvSpPr>
          <p:nvPr>
            <p:ph type="ctrTitle"/>
          </p:nvPr>
        </p:nvSpPr>
        <p:spPr/>
        <p:txBody>
          <a:bodyPr/>
          <a:lstStyle/>
          <a:p>
            <a:r>
              <a:rPr lang="en-US" sz="3600" dirty="0" smtClean="0">
                <a:latin typeface="Cooper Black" panose="0208090404030B020404" pitchFamily="18" charset="0"/>
              </a:rPr>
              <a:t>CUSTOMER SEGMENTATION  </a:t>
            </a:r>
            <a:endParaRPr lang="en-IN" sz="3600" dirty="0">
              <a:latin typeface="Cooper Black" panose="0208090404030B020404" pitchFamily="18" charset="0"/>
            </a:endParaRPr>
          </a:p>
        </p:txBody>
      </p:sp>
    </p:spTree>
    <p:extLst>
      <p:ext uri="{BB962C8B-B14F-4D97-AF65-F5344CB8AC3E}">
        <p14:creationId xmlns:p14="http://schemas.microsoft.com/office/powerpoint/2010/main" val="3542183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734469"/>
            <a:ext cx="8058032" cy="1292662"/>
          </a:xfrm>
          <a:prstGeom prst="rect">
            <a:avLst/>
          </a:prstGeom>
        </p:spPr>
        <p:txBody>
          <a:bodyPr wrap="square">
            <a:spAutoFit/>
          </a:bodyPr>
          <a:lstStyle/>
          <a:p>
            <a:pPr marL="342900" indent="-342900">
              <a:buFont typeface="Wingdings" panose="05000000000000000000" pitchFamily="2" charset="2"/>
              <a:buChar char="Ø"/>
            </a:pPr>
            <a:r>
              <a:rPr lang="en-US" sz="2000" b="1" dirty="0"/>
              <a:t>Average Sales and Profit per </a:t>
            </a:r>
            <a:r>
              <a:rPr lang="en-US" sz="2000" b="1" dirty="0" smtClean="0"/>
              <a:t>Customer</a:t>
            </a:r>
          </a:p>
          <a:p>
            <a:endParaRPr lang="en-US" sz="2000" b="1" dirty="0"/>
          </a:p>
          <a:p>
            <a:r>
              <a:rPr lang="en-US" b="1" dirty="0"/>
              <a:t>Metric</a:t>
            </a:r>
            <a:r>
              <a:rPr lang="en-US" dirty="0"/>
              <a:t>: </a:t>
            </a:r>
            <a:r>
              <a:rPr lang="en-US" dirty="0" smtClean="0"/>
              <a:t> Sales </a:t>
            </a:r>
            <a:r>
              <a:rPr lang="en-US" dirty="0"/>
              <a:t>per customer, profit per customer</a:t>
            </a:r>
          </a:p>
          <a:p>
            <a:r>
              <a:rPr lang="en-US" b="1" dirty="0"/>
              <a:t>Question</a:t>
            </a:r>
            <a:r>
              <a:rPr lang="en-US" dirty="0"/>
              <a:t>: </a:t>
            </a:r>
            <a:r>
              <a:rPr lang="en-US" dirty="0" smtClean="0"/>
              <a:t> Show </a:t>
            </a:r>
            <a:r>
              <a:rPr lang="en-US" dirty="0"/>
              <a:t>me the average sales per customer and the average profit per customer</a:t>
            </a:r>
            <a:r>
              <a:rPr lang="en-US" i="1" dirty="0"/>
              <a:t>.</a:t>
            </a:r>
            <a:endParaRPr lang="en-US" dirty="0"/>
          </a:p>
        </p:txBody>
      </p:sp>
      <p:sp>
        <p:nvSpPr>
          <p:cNvPr id="4" name="Rectangle 3"/>
          <p:cNvSpPr/>
          <p:nvPr/>
        </p:nvSpPr>
        <p:spPr>
          <a:xfrm>
            <a:off x="1014468" y="2420888"/>
            <a:ext cx="6984776" cy="2308324"/>
          </a:xfrm>
          <a:prstGeom prst="rect">
            <a:avLst/>
          </a:prstGeom>
          <a:solidFill>
            <a:schemeClr val="tx2">
              <a:lumMod val="60000"/>
              <a:lumOff val="40000"/>
            </a:schemeClr>
          </a:solidFill>
        </p:spPr>
        <p:txBody>
          <a:bodyPr wrap="square">
            <a:spAutoFit/>
          </a:bodyPr>
          <a:lstStyle/>
          <a:p>
            <a:r>
              <a:rPr lang="en-US" b="1" dirty="0">
                <a:solidFill>
                  <a:schemeClr val="bg1"/>
                </a:solidFill>
              </a:rPr>
              <a:t>SELECT </a:t>
            </a:r>
          </a:p>
          <a:p>
            <a:r>
              <a:rPr lang="en-US" b="1" dirty="0">
                <a:solidFill>
                  <a:schemeClr val="bg1"/>
                </a:solidFill>
              </a:rPr>
              <a:t>    AVG(Sales) AS </a:t>
            </a:r>
            <a:r>
              <a:rPr lang="en-US" b="1" dirty="0" err="1">
                <a:solidFill>
                  <a:schemeClr val="bg1"/>
                </a:solidFill>
              </a:rPr>
              <a:t>Average_Sales_Per_Customer</a:t>
            </a:r>
            <a:r>
              <a:rPr lang="en-US" b="1" dirty="0">
                <a:solidFill>
                  <a:schemeClr val="bg1"/>
                </a:solidFill>
              </a:rPr>
              <a:t>, </a:t>
            </a:r>
          </a:p>
          <a:p>
            <a:r>
              <a:rPr lang="en-US" b="1" dirty="0">
                <a:solidFill>
                  <a:schemeClr val="bg1"/>
                </a:solidFill>
              </a:rPr>
              <a:t>    AVG(Profit) AS </a:t>
            </a:r>
            <a:r>
              <a:rPr lang="en-US" b="1" dirty="0" err="1">
                <a:solidFill>
                  <a:schemeClr val="bg1"/>
                </a:solidFill>
              </a:rPr>
              <a:t>Average_Profit_Per_Customer</a:t>
            </a:r>
            <a:endParaRPr lang="en-US" b="1" dirty="0">
              <a:solidFill>
                <a:schemeClr val="bg1"/>
              </a:solidFill>
            </a:endParaRPr>
          </a:p>
          <a:p>
            <a:r>
              <a:rPr lang="en-US" b="1" dirty="0">
                <a:solidFill>
                  <a:schemeClr val="bg1"/>
                </a:solidFill>
              </a:rPr>
              <a:t>FROM (</a:t>
            </a:r>
          </a:p>
          <a:p>
            <a:r>
              <a:rPr lang="en-US" b="1" dirty="0">
                <a:solidFill>
                  <a:schemeClr val="bg1"/>
                </a:solidFill>
              </a:rPr>
              <a:t>    SELECT </a:t>
            </a:r>
            <a:r>
              <a:rPr lang="en-US" b="1" dirty="0" err="1">
                <a:solidFill>
                  <a:schemeClr val="bg1"/>
                </a:solidFill>
              </a:rPr>
              <a:t>Customer_ID</a:t>
            </a:r>
            <a:r>
              <a:rPr lang="en-US" b="1" dirty="0">
                <a:solidFill>
                  <a:schemeClr val="bg1"/>
                </a:solidFill>
              </a:rPr>
              <a:t>, SUM(Sales) AS Sales, SUM(Profit) AS Profit</a:t>
            </a:r>
          </a:p>
          <a:p>
            <a:r>
              <a:rPr lang="en-US" b="1" dirty="0">
                <a:solidFill>
                  <a:schemeClr val="bg1"/>
                </a:solidFill>
              </a:rPr>
              <a:t>    FROM orders</a:t>
            </a:r>
          </a:p>
          <a:p>
            <a:r>
              <a:rPr lang="en-US" b="1" dirty="0">
                <a:solidFill>
                  <a:schemeClr val="bg1"/>
                </a:solidFill>
              </a:rPr>
              <a:t>    GROUP BY </a:t>
            </a:r>
            <a:r>
              <a:rPr lang="en-US" b="1" dirty="0" err="1">
                <a:solidFill>
                  <a:schemeClr val="bg1"/>
                </a:solidFill>
              </a:rPr>
              <a:t>Customer_ID</a:t>
            </a:r>
            <a:endParaRPr lang="en-US" b="1" dirty="0">
              <a:solidFill>
                <a:schemeClr val="bg1"/>
              </a:solidFill>
            </a:endParaRPr>
          </a:p>
          <a:p>
            <a:r>
              <a:rPr lang="en-US" b="1" dirty="0">
                <a:solidFill>
                  <a:schemeClr val="bg1"/>
                </a:solidFill>
              </a:rPr>
              <a:t>) AS </a:t>
            </a:r>
            <a:r>
              <a:rPr lang="en-US" b="1" dirty="0" err="1">
                <a:solidFill>
                  <a:schemeClr val="bg1"/>
                </a:solidFill>
              </a:rPr>
              <a:t>CustomerSalesProfit</a:t>
            </a:r>
            <a:r>
              <a:rPr lang="en-US" b="1" dirty="0">
                <a:solidFill>
                  <a:schemeClr val="bg1"/>
                </a:solidFill>
              </a:rPr>
              <a:t>;</a:t>
            </a:r>
          </a:p>
        </p:txBody>
      </p:sp>
      <p:sp>
        <p:nvSpPr>
          <p:cNvPr id="5" name="Rectangle 4"/>
          <p:cNvSpPr/>
          <p:nvPr/>
        </p:nvSpPr>
        <p:spPr>
          <a:xfrm>
            <a:off x="779068" y="5445224"/>
            <a:ext cx="7344816" cy="400110"/>
          </a:xfrm>
          <a:prstGeom prst="rect">
            <a:avLst/>
          </a:prstGeom>
        </p:spPr>
        <p:txBody>
          <a:bodyPr wrap="square">
            <a:spAutoFit/>
          </a:bodyPr>
          <a:lstStyle/>
          <a:p>
            <a:r>
              <a:rPr lang="en-US" sz="2000" b="1" dirty="0"/>
              <a:t>Observation</a:t>
            </a:r>
            <a:r>
              <a:rPr lang="en-US" sz="2000" dirty="0"/>
              <a:t>: </a:t>
            </a:r>
            <a:r>
              <a:rPr lang="en-US" sz="2000" i="1" dirty="0"/>
              <a:t>Sales per customer is $1.9k and profit per customer is $361.2.</a:t>
            </a:r>
            <a:endParaRPr lang="en-IN" sz="2000" dirty="0"/>
          </a:p>
        </p:txBody>
      </p:sp>
    </p:spTree>
    <p:extLst>
      <p:ext uri="{BB962C8B-B14F-4D97-AF65-F5344CB8AC3E}">
        <p14:creationId xmlns:p14="http://schemas.microsoft.com/office/powerpoint/2010/main" val="206051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568" y="476672"/>
            <a:ext cx="8058032" cy="2492990"/>
          </a:xfrm>
          <a:prstGeom prst="rect">
            <a:avLst/>
          </a:prstGeom>
        </p:spPr>
        <p:txBody>
          <a:bodyPr wrap="square">
            <a:spAutoFit/>
          </a:bodyPr>
          <a:lstStyle/>
          <a:p>
            <a:pPr marL="457200" indent="-457200">
              <a:buFont typeface="Wingdings" panose="05000000000000000000" pitchFamily="2" charset="2"/>
              <a:buChar char="Ø"/>
            </a:pPr>
            <a:r>
              <a:rPr lang="en-US" sz="2400" b="1" dirty="0"/>
              <a:t>Sales and Profit per Customer by Region and </a:t>
            </a:r>
            <a:r>
              <a:rPr lang="en-US" sz="2400" b="1" dirty="0" smtClean="0"/>
              <a:t>Category</a:t>
            </a:r>
          </a:p>
          <a:p>
            <a:endParaRPr lang="en-US" sz="2400" b="1" dirty="0"/>
          </a:p>
          <a:p>
            <a:r>
              <a:rPr lang="en-US" b="1" dirty="0"/>
              <a:t>Metric: </a:t>
            </a:r>
            <a:r>
              <a:rPr lang="en-US" dirty="0"/>
              <a:t>Sales per customer, profit per </a:t>
            </a:r>
            <a:r>
              <a:rPr lang="en-US" dirty="0" smtClean="0"/>
              <a:t>customer</a:t>
            </a:r>
          </a:p>
          <a:p>
            <a:r>
              <a:rPr lang="en-US" b="1" dirty="0" smtClean="0"/>
              <a:t>Question</a:t>
            </a:r>
            <a:r>
              <a:rPr lang="en-US" b="1" dirty="0"/>
              <a:t>: How do sales and profit per customer vary across different regions and categories</a:t>
            </a:r>
            <a:r>
              <a:rPr lang="en-US" b="1" dirty="0" smtClean="0"/>
              <a:t>?</a:t>
            </a:r>
          </a:p>
          <a:p>
            <a:pPr marL="342900" indent="-342900">
              <a:buAutoNum type="alphaLcPeriod"/>
            </a:pPr>
            <a:r>
              <a:rPr lang="en-US" dirty="0" smtClean="0"/>
              <a:t>Sales </a:t>
            </a:r>
            <a:r>
              <a:rPr lang="en-US" dirty="0"/>
              <a:t>per customer and profit per customer by region</a:t>
            </a:r>
            <a:r>
              <a:rPr lang="en-US" dirty="0" smtClean="0"/>
              <a:t>?</a:t>
            </a:r>
          </a:p>
          <a:p>
            <a:pPr marL="342900" indent="-342900">
              <a:buAutoNum type="alphaLcPeriod"/>
            </a:pPr>
            <a:r>
              <a:rPr lang="en-US" dirty="0" smtClean="0"/>
              <a:t>Sales </a:t>
            </a:r>
            <a:r>
              <a:rPr lang="en-US" dirty="0"/>
              <a:t>per customer and profit per customer by category</a:t>
            </a:r>
            <a:r>
              <a:rPr lang="en-US" dirty="0" smtClean="0"/>
              <a:t>?</a:t>
            </a:r>
          </a:p>
          <a:p>
            <a:endParaRPr lang="en-US" dirty="0"/>
          </a:p>
        </p:txBody>
      </p:sp>
      <p:sp>
        <p:nvSpPr>
          <p:cNvPr id="4" name="Rectangle 3"/>
          <p:cNvSpPr/>
          <p:nvPr/>
        </p:nvSpPr>
        <p:spPr>
          <a:xfrm>
            <a:off x="1014468" y="3212976"/>
            <a:ext cx="6984776" cy="3416320"/>
          </a:xfrm>
          <a:prstGeom prst="rect">
            <a:avLst/>
          </a:prstGeom>
          <a:solidFill>
            <a:schemeClr val="tx2">
              <a:lumMod val="60000"/>
              <a:lumOff val="40000"/>
            </a:schemeClr>
          </a:solidFill>
        </p:spPr>
        <p:txBody>
          <a:bodyPr wrap="square">
            <a:spAutoFit/>
          </a:bodyPr>
          <a:lstStyle/>
          <a:p>
            <a:r>
              <a:rPr lang="en-US" b="1" dirty="0">
                <a:solidFill>
                  <a:schemeClr val="bg1"/>
                </a:solidFill>
              </a:rPr>
              <a:t>SELECT </a:t>
            </a:r>
          </a:p>
          <a:p>
            <a:r>
              <a:rPr lang="en-US" b="1" dirty="0">
                <a:solidFill>
                  <a:schemeClr val="bg1"/>
                </a:solidFill>
              </a:rPr>
              <a:t>    Region, </a:t>
            </a:r>
          </a:p>
          <a:p>
            <a:r>
              <a:rPr lang="en-US" b="1" dirty="0">
                <a:solidFill>
                  <a:schemeClr val="bg1"/>
                </a:solidFill>
              </a:rPr>
              <a:t>    AVG(Sales) AS </a:t>
            </a:r>
            <a:r>
              <a:rPr lang="en-US" b="1" dirty="0" err="1">
                <a:solidFill>
                  <a:schemeClr val="bg1"/>
                </a:solidFill>
              </a:rPr>
              <a:t>Average_Sales_Per_Customer</a:t>
            </a:r>
            <a:r>
              <a:rPr lang="en-US" b="1" dirty="0">
                <a:solidFill>
                  <a:schemeClr val="bg1"/>
                </a:solidFill>
              </a:rPr>
              <a:t>, </a:t>
            </a:r>
          </a:p>
          <a:p>
            <a:r>
              <a:rPr lang="en-US" b="1" dirty="0">
                <a:solidFill>
                  <a:schemeClr val="bg1"/>
                </a:solidFill>
              </a:rPr>
              <a:t>    AVG(Profit) AS </a:t>
            </a:r>
            <a:r>
              <a:rPr lang="en-US" b="1" dirty="0" err="1">
                <a:solidFill>
                  <a:schemeClr val="bg1"/>
                </a:solidFill>
              </a:rPr>
              <a:t>Average_Profit_Per_Customer</a:t>
            </a:r>
            <a:endParaRPr lang="en-US" b="1" dirty="0">
              <a:solidFill>
                <a:schemeClr val="bg1"/>
              </a:solidFill>
            </a:endParaRPr>
          </a:p>
          <a:p>
            <a:r>
              <a:rPr lang="en-US" b="1" dirty="0">
                <a:solidFill>
                  <a:schemeClr val="bg1"/>
                </a:solidFill>
              </a:rPr>
              <a:t>FROM (</a:t>
            </a:r>
          </a:p>
          <a:p>
            <a:r>
              <a:rPr lang="en-US" b="1" dirty="0">
                <a:solidFill>
                  <a:schemeClr val="bg1"/>
                </a:solidFill>
              </a:rPr>
              <a:t>    SELECT Region, </a:t>
            </a:r>
            <a:r>
              <a:rPr lang="en-US" b="1" dirty="0" err="1">
                <a:solidFill>
                  <a:schemeClr val="bg1"/>
                </a:solidFill>
              </a:rPr>
              <a:t>Customer_ID</a:t>
            </a:r>
            <a:r>
              <a:rPr lang="en-US" b="1" dirty="0">
                <a:solidFill>
                  <a:schemeClr val="bg1"/>
                </a:solidFill>
              </a:rPr>
              <a:t>, SUM(Sales) AS Sales, SUM(Profit) AS Profit</a:t>
            </a:r>
          </a:p>
          <a:p>
            <a:r>
              <a:rPr lang="en-US" b="1" dirty="0">
                <a:solidFill>
                  <a:schemeClr val="bg1"/>
                </a:solidFill>
              </a:rPr>
              <a:t>    FROM orders</a:t>
            </a:r>
          </a:p>
          <a:p>
            <a:r>
              <a:rPr lang="en-US" b="1" dirty="0">
                <a:solidFill>
                  <a:schemeClr val="bg1"/>
                </a:solidFill>
              </a:rPr>
              <a:t>    GROUP BY Region, </a:t>
            </a:r>
            <a:r>
              <a:rPr lang="en-US" b="1" dirty="0" err="1">
                <a:solidFill>
                  <a:schemeClr val="bg1"/>
                </a:solidFill>
              </a:rPr>
              <a:t>Customer_ID</a:t>
            </a:r>
            <a:endParaRPr lang="en-US" b="1" dirty="0">
              <a:solidFill>
                <a:schemeClr val="bg1"/>
              </a:solidFill>
            </a:endParaRPr>
          </a:p>
          <a:p>
            <a:r>
              <a:rPr lang="en-US" b="1" dirty="0">
                <a:solidFill>
                  <a:schemeClr val="bg1"/>
                </a:solidFill>
              </a:rPr>
              <a:t>) AS </a:t>
            </a:r>
            <a:r>
              <a:rPr lang="en-US" b="1" dirty="0" err="1">
                <a:solidFill>
                  <a:schemeClr val="bg1"/>
                </a:solidFill>
              </a:rPr>
              <a:t>RegionCustomerSalesProfit</a:t>
            </a:r>
            <a:endParaRPr lang="en-US" b="1" dirty="0">
              <a:solidFill>
                <a:schemeClr val="bg1"/>
              </a:solidFill>
            </a:endParaRPr>
          </a:p>
          <a:p>
            <a:r>
              <a:rPr lang="en-US" b="1" dirty="0">
                <a:solidFill>
                  <a:schemeClr val="bg1"/>
                </a:solidFill>
              </a:rPr>
              <a:t>GROUP BY Region</a:t>
            </a:r>
          </a:p>
          <a:p>
            <a:r>
              <a:rPr lang="en-US" b="1" dirty="0">
                <a:solidFill>
                  <a:schemeClr val="bg1"/>
                </a:solidFill>
              </a:rPr>
              <a:t>ORDER BY </a:t>
            </a:r>
            <a:r>
              <a:rPr lang="en-US" b="1" dirty="0" err="1">
                <a:solidFill>
                  <a:schemeClr val="bg1"/>
                </a:solidFill>
              </a:rPr>
              <a:t>Average_Sales_Per_Customer</a:t>
            </a:r>
            <a:r>
              <a:rPr lang="en-US" b="1" dirty="0">
                <a:solidFill>
                  <a:schemeClr val="bg1"/>
                </a:solidFill>
              </a:rPr>
              <a:t> DESC;</a:t>
            </a:r>
          </a:p>
        </p:txBody>
      </p:sp>
      <p:sp>
        <p:nvSpPr>
          <p:cNvPr id="6" name="Rectangle 5"/>
          <p:cNvSpPr/>
          <p:nvPr/>
        </p:nvSpPr>
        <p:spPr>
          <a:xfrm>
            <a:off x="899592" y="2780928"/>
            <a:ext cx="1526380" cy="400110"/>
          </a:xfrm>
          <a:prstGeom prst="rect">
            <a:avLst/>
          </a:prstGeom>
        </p:spPr>
        <p:txBody>
          <a:bodyPr wrap="none">
            <a:spAutoFit/>
          </a:bodyPr>
          <a:lstStyle/>
          <a:p>
            <a:r>
              <a:rPr lang="en-IN" sz="2000" b="1" dirty="0"/>
              <a:t>a. By Region:</a:t>
            </a:r>
          </a:p>
        </p:txBody>
      </p:sp>
    </p:spTree>
    <p:extLst>
      <p:ext uri="{BB962C8B-B14F-4D97-AF65-F5344CB8AC3E}">
        <p14:creationId xmlns:p14="http://schemas.microsoft.com/office/powerpoint/2010/main" val="1928912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836712"/>
            <a:ext cx="7560840" cy="3139321"/>
          </a:xfrm>
          <a:prstGeom prst="rect">
            <a:avLst/>
          </a:prstGeom>
          <a:solidFill>
            <a:schemeClr val="tx2">
              <a:lumMod val="60000"/>
              <a:lumOff val="40000"/>
            </a:schemeClr>
          </a:solidFill>
        </p:spPr>
        <p:txBody>
          <a:bodyPr wrap="square">
            <a:spAutoFit/>
          </a:bodyPr>
          <a:lstStyle/>
          <a:p>
            <a:r>
              <a:rPr lang="en-US" b="1" dirty="0">
                <a:solidFill>
                  <a:schemeClr val="bg1"/>
                </a:solidFill>
              </a:rPr>
              <a:t>SELECT </a:t>
            </a:r>
          </a:p>
          <a:p>
            <a:r>
              <a:rPr lang="en-US" b="1" dirty="0">
                <a:solidFill>
                  <a:schemeClr val="bg1"/>
                </a:solidFill>
              </a:rPr>
              <a:t>    Category, </a:t>
            </a:r>
          </a:p>
          <a:p>
            <a:r>
              <a:rPr lang="en-US" b="1" dirty="0">
                <a:solidFill>
                  <a:schemeClr val="bg1"/>
                </a:solidFill>
              </a:rPr>
              <a:t>    AVG(Sales) AS </a:t>
            </a:r>
            <a:r>
              <a:rPr lang="en-US" b="1" dirty="0" err="1">
                <a:solidFill>
                  <a:schemeClr val="bg1"/>
                </a:solidFill>
              </a:rPr>
              <a:t>Average_Sales_Per_Customer</a:t>
            </a:r>
            <a:r>
              <a:rPr lang="en-US" b="1" dirty="0">
                <a:solidFill>
                  <a:schemeClr val="bg1"/>
                </a:solidFill>
              </a:rPr>
              <a:t>, </a:t>
            </a:r>
          </a:p>
          <a:p>
            <a:r>
              <a:rPr lang="en-US" b="1" dirty="0">
                <a:solidFill>
                  <a:schemeClr val="bg1"/>
                </a:solidFill>
              </a:rPr>
              <a:t>    AVG(Profit) AS </a:t>
            </a:r>
            <a:r>
              <a:rPr lang="en-US" b="1" dirty="0" err="1">
                <a:solidFill>
                  <a:schemeClr val="bg1"/>
                </a:solidFill>
              </a:rPr>
              <a:t>Average_Profit_Per_Customer</a:t>
            </a:r>
            <a:endParaRPr lang="en-US" b="1" dirty="0">
              <a:solidFill>
                <a:schemeClr val="bg1"/>
              </a:solidFill>
            </a:endParaRPr>
          </a:p>
          <a:p>
            <a:r>
              <a:rPr lang="en-US" b="1" dirty="0">
                <a:solidFill>
                  <a:schemeClr val="bg1"/>
                </a:solidFill>
              </a:rPr>
              <a:t>FROM (</a:t>
            </a:r>
          </a:p>
          <a:p>
            <a:r>
              <a:rPr lang="en-US" b="1" dirty="0">
                <a:solidFill>
                  <a:schemeClr val="bg1"/>
                </a:solidFill>
              </a:rPr>
              <a:t>    SELECT Category, </a:t>
            </a:r>
            <a:r>
              <a:rPr lang="en-US" b="1" dirty="0" err="1">
                <a:solidFill>
                  <a:schemeClr val="bg1"/>
                </a:solidFill>
              </a:rPr>
              <a:t>Customer_ID</a:t>
            </a:r>
            <a:r>
              <a:rPr lang="en-US" b="1" dirty="0">
                <a:solidFill>
                  <a:schemeClr val="bg1"/>
                </a:solidFill>
              </a:rPr>
              <a:t>, SUM(Sales) AS Sales, SUM(Profit) AS Profit</a:t>
            </a:r>
          </a:p>
          <a:p>
            <a:r>
              <a:rPr lang="en-US" b="1" dirty="0">
                <a:solidFill>
                  <a:schemeClr val="bg1"/>
                </a:solidFill>
              </a:rPr>
              <a:t>    FROM orders</a:t>
            </a:r>
          </a:p>
          <a:p>
            <a:r>
              <a:rPr lang="en-US" b="1" dirty="0">
                <a:solidFill>
                  <a:schemeClr val="bg1"/>
                </a:solidFill>
              </a:rPr>
              <a:t>    GROUP BY Category, </a:t>
            </a:r>
            <a:r>
              <a:rPr lang="en-US" b="1" dirty="0" err="1">
                <a:solidFill>
                  <a:schemeClr val="bg1"/>
                </a:solidFill>
              </a:rPr>
              <a:t>Customer_ID</a:t>
            </a:r>
            <a:endParaRPr lang="en-US" b="1" dirty="0">
              <a:solidFill>
                <a:schemeClr val="bg1"/>
              </a:solidFill>
            </a:endParaRPr>
          </a:p>
          <a:p>
            <a:r>
              <a:rPr lang="en-US" b="1" dirty="0">
                <a:solidFill>
                  <a:schemeClr val="bg1"/>
                </a:solidFill>
              </a:rPr>
              <a:t>) AS </a:t>
            </a:r>
            <a:r>
              <a:rPr lang="en-US" b="1" dirty="0" err="1">
                <a:solidFill>
                  <a:schemeClr val="bg1"/>
                </a:solidFill>
              </a:rPr>
              <a:t>CategoryCustomerSalesProfit</a:t>
            </a:r>
            <a:endParaRPr lang="en-US" b="1" dirty="0">
              <a:solidFill>
                <a:schemeClr val="bg1"/>
              </a:solidFill>
            </a:endParaRPr>
          </a:p>
          <a:p>
            <a:r>
              <a:rPr lang="en-US" b="1" dirty="0">
                <a:solidFill>
                  <a:schemeClr val="bg1"/>
                </a:solidFill>
              </a:rPr>
              <a:t>GROUP BY Category</a:t>
            </a:r>
          </a:p>
          <a:p>
            <a:r>
              <a:rPr lang="en-US" b="1" dirty="0">
                <a:solidFill>
                  <a:schemeClr val="bg1"/>
                </a:solidFill>
              </a:rPr>
              <a:t>ORDER BY </a:t>
            </a:r>
            <a:r>
              <a:rPr lang="en-US" b="1" dirty="0" err="1">
                <a:solidFill>
                  <a:schemeClr val="bg1"/>
                </a:solidFill>
              </a:rPr>
              <a:t>Average_Sales_Per_Customer</a:t>
            </a:r>
            <a:r>
              <a:rPr lang="en-US" b="1" dirty="0">
                <a:solidFill>
                  <a:schemeClr val="bg1"/>
                </a:solidFill>
              </a:rPr>
              <a:t> DESC;</a:t>
            </a:r>
          </a:p>
        </p:txBody>
      </p:sp>
      <p:sp>
        <p:nvSpPr>
          <p:cNvPr id="3" name="Rectangle 2"/>
          <p:cNvSpPr/>
          <p:nvPr/>
        </p:nvSpPr>
        <p:spPr>
          <a:xfrm>
            <a:off x="467544" y="260648"/>
            <a:ext cx="1667444" cy="400110"/>
          </a:xfrm>
          <a:prstGeom prst="rect">
            <a:avLst/>
          </a:prstGeom>
        </p:spPr>
        <p:txBody>
          <a:bodyPr wrap="none">
            <a:spAutoFit/>
          </a:bodyPr>
          <a:lstStyle/>
          <a:p>
            <a:r>
              <a:rPr lang="en-IN" sz="2000" b="1" dirty="0"/>
              <a:t>b. By Category</a:t>
            </a:r>
          </a:p>
        </p:txBody>
      </p:sp>
      <p:sp>
        <p:nvSpPr>
          <p:cNvPr id="4" name="Rectangle 3"/>
          <p:cNvSpPr/>
          <p:nvPr/>
        </p:nvSpPr>
        <p:spPr>
          <a:xfrm>
            <a:off x="467544" y="4325112"/>
            <a:ext cx="7488832" cy="1508105"/>
          </a:xfrm>
          <a:prstGeom prst="rect">
            <a:avLst/>
          </a:prstGeom>
        </p:spPr>
        <p:txBody>
          <a:bodyPr wrap="square">
            <a:spAutoFit/>
          </a:bodyPr>
          <a:lstStyle/>
          <a:p>
            <a:r>
              <a:rPr lang="en-US" sz="2000" b="1" dirty="0"/>
              <a:t>Observations</a:t>
            </a:r>
            <a:r>
              <a:rPr lang="en-US" sz="2000" dirty="0" smtClean="0"/>
              <a:t>:</a:t>
            </a:r>
          </a:p>
          <a:p>
            <a:pPr marL="342900" indent="-342900">
              <a:buFont typeface="+mj-lt"/>
              <a:buAutoNum type="arabicPeriod"/>
            </a:pPr>
            <a:r>
              <a:rPr lang="en-US" i="1" dirty="0" smtClean="0"/>
              <a:t>West </a:t>
            </a:r>
            <a:r>
              <a:rPr lang="en-US" i="1" dirty="0"/>
              <a:t>and East lead the chart for both sales and profit per customer, while South and Central lag behind.</a:t>
            </a:r>
            <a:endParaRPr lang="en-US" dirty="0"/>
          </a:p>
          <a:p>
            <a:pPr marL="342900" indent="-342900">
              <a:buFont typeface="+mj-lt"/>
              <a:buAutoNum type="arabicPeriod"/>
            </a:pPr>
            <a:r>
              <a:rPr lang="en-US" i="1" dirty="0"/>
              <a:t>Customers are spending high on Technology and Office Supplies, but furniture products are performing poorly.</a:t>
            </a:r>
            <a:endParaRPr lang="en-US" dirty="0"/>
          </a:p>
        </p:txBody>
      </p:sp>
    </p:spTree>
    <p:extLst>
      <p:ext uri="{BB962C8B-B14F-4D97-AF65-F5344CB8AC3E}">
        <p14:creationId xmlns:p14="http://schemas.microsoft.com/office/powerpoint/2010/main" val="218821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7632848" cy="2123658"/>
          </a:xfrm>
          <a:prstGeom prst="rect">
            <a:avLst/>
          </a:prstGeom>
        </p:spPr>
        <p:txBody>
          <a:bodyPr wrap="square">
            <a:spAutoFit/>
          </a:bodyPr>
          <a:lstStyle/>
          <a:p>
            <a:pPr marL="342900" indent="-342900">
              <a:buFont typeface="Wingdings" panose="05000000000000000000" pitchFamily="2" charset="2"/>
              <a:buChar char="Ø"/>
            </a:pPr>
            <a:r>
              <a:rPr lang="en-US" sz="2400" b="1" dirty="0"/>
              <a:t>Top Customers by Total Sales and </a:t>
            </a:r>
            <a:r>
              <a:rPr lang="en-US" sz="2400" b="1" dirty="0" smtClean="0"/>
              <a:t>Profit</a:t>
            </a:r>
          </a:p>
          <a:p>
            <a:endParaRPr lang="en-US" b="1" dirty="0"/>
          </a:p>
          <a:p>
            <a:r>
              <a:rPr lang="en-US" b="1" dirty="0"/>
              <a:t>Metric</a:t>
            </a:r>
            <a:r>
              <a:rPr lang="en-US" dirty="0"/>
              <a:t>: Total sales, total </a:t>
            </a:r>
            <a:r>
              <a:rPr lang="en-US" dirty="0" smtClean="0"/>
              <a:t>profit</a:t>
            </a:r>
          </a:p>
          <a:p>
            <a:endParaRPr lang="en-US" dirty="0"/>
          </a:p>
          <a:p>
            <a:r>
              <a:rPr lang="en-US" b="1" dirty="0"/>
              <a:t>Question</a:t>
            </a:r>
            <a:r>
              <a:rPr lang="en-US" dirty="0"/>
              <a:t>: </a:t>
            </a:r>
            <a:r>
              <a:rPr lang="en-US" b="1" dirty="0"/>
              <a:t>Who are our top customers in terms of total sales and profit?</a:t>
            </a:r>
          </a:p>
          <a:p>
            <a:pPr lvl="1"/>
            <a:r>
              <a:rPr lang="en-US" dirty="0"/>
              <a:t>a. Show me the customer ID with total sales and profit.</a:t>
            </a:r>
          </a:p>
          <a:p>
            <a:pPr lvl="1"/>
            <a:r>
              <a:rPr lang="en-US" dirty="0"/>
              <a:t>b. Show me the top 100 customer IDs by total sales and total profit by region.</a:t>
            </a:r>
          </a:p>
        </p:txBody>
      </p:sp>
      <p:sp>
        <p:nvSpPr>
          <p:cNvPr id="3" name="Rectangle 2"/>
          <p:cNvSpPr/>
          <p:nvPr/>
        </p:nvSpPr>
        <p:spPr>
          <a:xfrm>
            <a:off x="971600" y="4005064"/>
            <a:ext cx="6912768" cy="2031325"/>
          </a:xfrm>
          <a:prstGeom prst="rect">
            <a:avLst/>
          </a:prstGeom>
          <a:solidFill>
            <a:schemeClr val="tx2">
              <a:lumMod val="60000"/>
              <a:lumOff val="40000"/>
            </a:schemeClr>
          </a:solidFill>
        </p:spPr>
        <p:txBody>
          <a:bodyPr wrap="square">
            <a:spAutoFit/>
          </a:bodyPr>
          <a:lstStyle/>
          <a:p>
            <a:r>
              <a:rPr lang="en-US" b="1" dirty="0">
                <a:solidFill>
                  <a:schemeClr val="bg1"/>
                </a:solidFill>
              </a:rPr>
              <a:t>SELECT </a:t>
            </a:r>
          </a:p>
          <a:p>
            <a:r>
              <a:rPr lang="en-US" b="1" dirty="0">
                <a:solidFill>
                  <a:schemeClr val="bg1"/>
                </a:solidFill>
              </a:rPr>
              <a:t>    </a:t>
            </a:r>
            <a:r>
              <a:rPr lang="en-US" b="1" dirty="0" err="1">
                <a:solidFill>
                  <a:schemeClr val="bg1"/>
                </a:solidFill>
              </a:rPr>
              <a:t>Customer_ID</a:t>
            </a:r>
            <a:r>
              <a:rPr lang="en-US" b="1" dirty="0">
                <a:solidFill>
                  <a:schemeClr val="bg1"/>
                </a:solidFill>
              </a:rPr>
              <a:t>, </a:t>
            </a:r>
          </a:p>
          <a:p>
            <a:r>
              <a:rPr lang="en-US" b="1" dirty="0">
                <a:solidFill>
                  <a:schemeClr val="bg1"/>
                </a:solidFill>
              </a:rPr>
              <a:t>    SUM(Sales) AS </a:t>
            </a:r>
            <a:r>
              <a:rPr lang="en-US" b="1" dirty="0" err="1">
                <a:solidFill>
                  <a:schemeClr val="bg1"/>
                </a:solidFill>
              </a:rPr>
              <a:t>Total_Sales</a:t>
            </a:r>
            <a:r>
              <a:rPr lang="en-US" b="1" dirty="0">
                <a:solidFill>
                  <a:schemeClr val="bg1"/>
                </a:solidFill>
              </a:rPr>
              <a:t>, </a:t>
            </a:r>
          </a:p>
          <a:p>
            <a:r>
              <a:rPr lang="en-US" b="1" dirty="0">
                <a:solidFill>
                  <a:schemeClr val="bg1"/>
                </a:solidFill>
              </a:rPr>
              <a:t>    SUM(Profit) AS </a:t>
            </a:r>
            <a:r>
              <a:rPr lang="en-US" b="1" dirty="0" err="1">
                <a:solidFill>
                  <a:schemeClr val="bg1"/>
                </a:solidFill>
              </a:rPr>
              <a:t>Total_Profit</a:t>
            </a:r>
            <a:endParaRPr lang="en-US" b="1" dirty="0">
              <a:solidFill>
                <a:schemeClr val="bg1"/>
              </a:solidFill>
            </a:endParaRPr>
          </a:p>
          <a:p>
            <a:r>
              <a:rPr lang="en-US" b="1" dirty="0">
                <a:solidFill>
                  <a:schemeClr val="bg1"/>
                </a:solidFill>
              </a:rPr>
              <a:t>FROM orders</a:t>
            </a:r>
          </a:p>
          <a:p>
            <a:r>
              <a:rPr lang="en-US" b="1" dirty="0">
                <a:solidFill>
                  <a:schemeClr val="bg1"/>
                </a:solidFill>
              </a:rPr>
              <a:t>GROUP BY </a:t>
            </a:r>
            <a:r>
              <a:rPr lang="en-US" b="1" dirty="0" err="1">
                <a:solidFill>
                  <a:schemeClr val="bg1"/>
                </a:solidFill>
              </a:rPr>
              <a:t>Customer_ID</a:t>
            </a:r>
            <a:endParaRPr lang="en-US" b="1" dirty="0">
              <a:solidFill>
                <a:schemeClr val="bg1"/>
              </a:solidFill>
            </a:endParaRPr>
          </a:p>
          <a:p>
            <a:r>
              <a:rPr lang="en-US" b="1" dirty="0">
                <a:solidFill>
                  <a:schemeClr val="bg1"/>
                </a:solidFill>
              </a:rPr>
              <a:t>ORDER BY </a:t>
            </a:r>
            <a:r>
              <a:rPr lang="en-US" b="1" dirty="0" err="1">
                <a:solidFill>
                  <a:schemeClr val="bg1"/>
                </a:solidFill>
              </a:rPr>
              <a:t>Total_Sales</a:t>
            </a:r>
            <a:r>
              <a:rPr lang="en-US" b="1" dirty="0">
                <a:solidFill>
                  <a:schemeClr val="bg1"/>
                </a:solidFill>
              </a:rPr>
              <a:t> DESC, </a:t>
            </a:r>
            <a:r>
              <a:rPr lang="en-US" b="1" dirty="0" err="1">
                <a:solidFill>
                  <a:schemeClr val="bg1"/>
                </a:solidFill>
              </a:rPr>
              <a:t>Total_Profit</a:t>
            </a:r>
            <a:r>
              <a:rPr lang="en-US" b="1" dirty="0">
                <a:solidFill>
                  <a:schemeClr val="bg1"/>
                </a:solidFill>
              </a:rPr>
              <a:t> DESC;</a:t>
            </a:r>
          </a:p>
        </p:txBody>
      </p:sp>
      <p:sp>
        <p:nvSpPr>
          <p:cNvPr id="4" name="Rectangle 3"/>
          <p:cNvSpPr/>
          <p:nvPr/>
        </p:nvSpPr>
        <p:spPr>
          <a:xfrm>
            <a:off x="971600" y="3356992"/>
            <a:ext cx="3858749" cy="369332"/>
          </a:xfrm>
          <a:prstGeom prst="rect">
            <a:avLst/>
          </a:prstGeom>
        </p:spPr>
        <p:txBody>
          <a:bodyPr wrap="none">
            <a:spAutoFit/>
          </a:bodyPr>
          <a:lstStyle/>
          <a:p>
            <a:r>
              <a:rPr lang="en-US" b="1" dirty="0"/>
              <a:t>a. Customer ID with total sales and profit</a:t>
            </a:r>
            <a:endParaRPr lang="en-IN" b="1" dirty="0"/>
          </a:p>
        </p:txBody>
      </p:sp>
    </p:spTree>
    <p:extLst>
      <p:ext uri="{BB962C8B-B14F-4D97-AF65-F5344CB8AC3E}">
        <p14:creationId xmlns:p14="http://schemas.microsoft.com/office/powerpoint/2010/main" val="51098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412776"/>
            <a:ext cx="6048672" cy="2308324"/>
          </a:xfrm>
          <a:prstGeom prst="rect">
            <a:avLst/>
          </a:prstGeom>
          <a:solidFill>
            <a:schemeClr val="tx2">
              <a:lumMod val="60000"/>
              <a:lumOff val="40000"/>
            </a:schemeClr>
          </a:solidFill>
        </p:spPr>
        <p:txBody>
          <a:bodyPr wrap="square">
            <a:spAutoFit/>
          </a:bodyPr>
          <a:lstStyle/>
          <a:p>
            <a:r>
              <a:rPr lang="en-US" b="1" dirty="0">
                <a:solidFill>
                  <a:schemeClr val="bg1"/>
                </a:solidFill>
              </a:rPr>
              <a:t>SELECT </a:t>
            </a:r>
          </a:p>
          <a:p>
            <a:r>
              <a:rPr lang="en-US" b="1" dirty="0">
                <a:solidFill>
                  <a:schemeClr val="bg1"/>
                </a:solidFill>
              </a:rPr>
              <a:t>    Region, </a:t>
            </a:r>
            <a:r>
              <a:rPr lang="en-US" b="1" dirty="0" err="1">
                <a:solidFill>
                  <a:schemeClr val="bg1"/>
                </a:solidFill>
              </a:rPr>
              <a:t>Customer_ID</a:t>
            </a:r>
            <a:r>
              <a:rPr lang="en-US" b="1" dirty="0">
                <a:solidFill>
                  <a:schemeClr val="bg1"/>
                </a:solidFill>
              </a:rPr>
              <a:t>, </a:t>
            </a:r>
          </a:p>
          <a:p>
            <a:r>
              <a:rPr lang="en-US" b="1" dirty="0">
                <a:solidFill>
                  <a:schemeClr val="bg1"/>
                </a:solidFill>
              </a:rPr>
              <a:t>    SUM(Sales) AS </a:t>
            </a:r>
            <a:r>
              <a:rPr lang="en-US" b="1" dirty="0" err="1">
                <a:solidFill>
                  <a:schemeClr val="bg1"/>
                </a:solidFill>
              </a:rPr>
              <a:t>Total_Sales</a:t>
            </a:r>
            <a:r>
              <a:rPr lang="en-US" b="1" dirty="0">
                <a:solidFill>
                  <a:schemeClr val="bg1"/>
                </a:solidFill>
              </a:rPr>
              <a:t>, </a:t>
            </a:r>
          </a:p>
          <a:p>
            <a:r>
              <a:rPr lang="en-US" b="1" dirty="0">
                <a:solidFill>
                  <a:schemeClr val="bg1"/>
                </a:solidFill>
              </a:rPr>
              <a:t>    SUM(Profit) AS </a:t>
            </a:r>
            <a:r>
              <a:rPr lang="en-US" b="1" dirty="0" err="1">
                <a:solidFill>
                  <a:schemeClr val="bg1"/>
                </a:solidFill>
              </a:rPr>
              <a:t>Total_Profit</a:t>
            </a:r>
            <a:endParaRPr lang="en-US" b="1" dirty="0">
              <a:solidFill>
                <a:schemeClr val="bg1"/>
              </a:solidFill>
            </a:endParaRPr>
          </a:p>
          <a:p>
            <a:r>
              <a:rPr lang="en-US" b="1" dirty="0">
                <a:solidFill>
                  <a:schemeClr val="bg1"/>
                </a:solidFill>
              </a:rPr>
              <a:t>FROM orders</a:t>
            </a:r>
          </a:p>
          <a:p>
            <a:r>
              <a:rPr lang="en-US" b="1" dirty="0">
                <a:solidFill>
                  <a:schemeClr val="bg1"/>
                </a:solidFill>
              </a:rPr>
              <a:t>GROUP BY Region, </a:t>
            </a:r>
            <a:r>
              <a:rPr lang="en-US" b="1" dirty="0" err="1">
                <a:solidFill>
                  <a:schemeClr val="bg1"/>
                </a:solidFill>
              </a:rPr>
              <a:t>Customer_ID</a:t>
            </a:r>
            <a:endParaRPr lang="en-US" b="1" dirty="0">
              <a:solidFill>
                <a:schemeClr val="bg1"/>
              </a:solidFill>
            </a:endParaRPr>
          </a:p>
          <a:p>
            <a:r>
              <a:rPr lang="en-US" b="1" dirty="0">
                <a:solidFill>
                  <a:schemeClr val="bg1"/>
                </a:solidFill>
              </a:rPr>
              <a:t>ORDER BY </a:t>
            </a:r>
            <a:r>
              <a:rPr lang="en-US" b="1" dirty="0" err="1">
                <a:solidFill>
                  <a:schemeClr val="bg1"/>
                </a:solidFill>
              </a:rPr>
              <a:t>Total_Sales</a:t>
            </a:r>
            <a:r>
              <a:rPr lang="en-US" b="1" dirty="0">
                <a:solidFill>
                  <a:schemeClr val="bg1"/>
                </a:solidFill>
              </a:rPr>
              <a:t> DESC, </a:t>
            </a:r>
            <a:r>
              <a:rPr lang="en-US" b="1" dirty="0" err="1">
                <a:solidFill>
                  <a:schemeClr val="bg1"/>
                </a:solidFill>
              </a:rPr>
              <a:t>Total_Profit</a:t>
            </a:r>
            <a:r>
              <a:rPr lang="en-US" b="1" dirty="0">
                <a:solidFill>
                  <a:schemeClr val="bg1"/>
                </a:solidFill>
              </a:rPr>
              <a:t> DESC</a:t>
            </a:r>
          </a:p>
          <a:p>
            <a:r>
              <a:rPr lang="en-US" b="1" dirty="0">
                <a:solidFill>
                  <a:schemeClr val="bg1"/>
                </a:solidFill>
              </a:rPr>
              <a:t>LIMIT 100;</a:t>
            </a:r>
          </a:p>
        </p:txBody>
      </p:sp>
      <p:sp>
        <p:nvSpPr>
          <p:cNvPr id="3" name="Rectangle 2"/>
          <p:cNvSpPr/>
          <p:nvPr/>
        </p:nvSpPr>
        <p:spPr>
          <a:xfrm>
            <a:off x="899592" y="548680"/>
            <a:ext cx="3330399" cy="400110"/>
          </a:xfrm>
          <a:prstGeom prst="rect">
            <a:avLst/>
          </a:prstGeom>
        </p:spPr>
        <p:txBody>
          <a:bodyPr wrap="none">
            <a:spAutoFit/>
          </a:bodyPr>
          <a:lstStyle/>
          <a:p>
            <a:r>
              <a:rPr lang="en-US" sz="2000" b="1" dirty="0"/>
              <a:t>b. Top 100 customers by region</a:t>
            </a:r>
            <a:endParaRPr lang="en-IN" sz="2000" b="1" dirty="0"/>
          </a:p>
        </p:txBody>
      </p:sp>
      <p:sp>
        <p:nvSpPr>
          <p:cNvPr id="4" name="Rectangle 3"/>
          <p:cNvSpPr/>
          <p:nvPr/>
        </p:nvSpPr>
        <p:spPr>
          <a:xfrm>
            <a:off x="872200" y="4293096"/>
            <a:ext cx="7200800" cy="707886"/>
          </a:xfrm>
          <a:prstGeom prst="rect">
            <a:avLst/>
          </a:prstGeom>
        </p:spPr>
        <p:txBody>
          <a:bodyPr wrap="square">
            <a:spAutoFit/>
          </a:bodyPr>
          <a:lstStyle/>
          <a:p>
            <a:r>
              <a:rPr lang="en-US" sz="2000" b="1" dirty="0"/>
              <a:t>Observation: </a:t>
            </a:r>
            <a:r>
              <a:rPr lang="en-US" sz="2000" i="1" dirty="0"/>
              <a:t>South and Central regions seem to have customers in the lower quadrant while comparing sales vs. profit.</a:t>
            </a:r>
            <a:endParaRPr lang="en-IN" sz="2000" dirty="0"/>
          </a:p>
        </p:txBody>
      </p:sp>
    </p:spTree>
    <p:extLst>
      <p:ext uri="{BB962C8B-B14F-4D97-AF65-F5344CB8AC3E}">
        <p14:creationId xmlns:p14="http://schemas.microsoft.com/office/powerpoint/2010/main" val="348719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568" y="476672"/>
            <a:ext cx="8058032" cy="1938992"/>
          </a:xfrm>
          <a:prstGeom prst="rect">
            <a:avLst/>
          </a:prstGeom>
        </p:spPr>
        <p:txBody>
          <a:bodyPr wrap="square">
            <a:spAutoFit/>
          </a:bodyPr>
          <a:lstStyle/>
          <a:p>
            <a:pPr marL="457200" indent="-457200">
              <a:buFont typeface="Wingdings" panose="05000000000000000000" pitchFamily="2" charset="2"/>
              <a:buChar char="Ø"/>
            </a:pPr>
            <a:r>
              <a:rPr lang="en-US" sz="2400" b="1" dirty="0"/>
              <a:t>Customers Generating Negative </a:t>
            </a:r>
            <a:r>
              <a:rPr lang="en-US" sz="2400" b="1" dirty="0" smtClean="0"/>
              <a:t>Profits</a:t>
            </a:r>
          </a:p>
          <a:p>
            <a:endParaRPr lang="en-US" sz="2400" b="1" dirty="0"/>
          </a:p>
          <a:p>
            <a:r>
              <a:rPr lang="en-US" b="1" dirty="0"/>
              <a:t>Metric: </a:t>
            </a:r>
            <a:r>
              <a:rPr lang="en-US" dirty="0"/>
              <a:t>Total </a:t>
            </a:r>
            <a:r>
              <a:rPr lang="en-US" dirty="0" smtClean="0"/>
              <a:t>profit</a:t>
            </a:r>
          </a:p>
          <a:p>
            <a:endParaRPr lang="en-US" dirty="0" smtClean="0"/>
          </a:p>
          <a:p>
            <a:r>
              <a:rPr lang="en-US" b="1" dirty="0" smtClean="0"/>
              <a:t>Question</a:t>
            </a:r>
            <a:r>
              <a:rPr lang="en-US" b="1" dirty="0"/>
              <a:t>: Who are the customers generating negative profits?*Show me the customer ID with total profit less than 0.</a:t>
            </a:r>
            <a:endParaRPr lang="en-US" dirty="0"/>
          </a:p>
        </p:txBody>
      </p:sp>
      <p:sp>
        <p:nvSpPr>
          <p:cNvPr id="4" name="Rectangle 3"/>
          <p:cNvSpPr/>
          <p:nvPr/>
        </p:nvSpPr>
        <p:spPr>
          <a:xfrm>
            <a:off x="827584" y="2852936"/>
            <a:ext cx="6984776" cy="2031325"/>
          </a:xfrm>
          <a:prstGeom prst="rect">
            <a:avLst/>
          </a:prstGeom>
          <a:solidFill>
            <a:schemeClr val="tx2">
              <a:lumMod val="60000"/>
              <a:lumOff val="40000"/>
            </a:schemeClr>
          </a:solidFill>
        </p:spPr>
        <p:txBody>
          <a:bodyPr wrap="square">
            <a:spAutoFit/>
          </a:bodyPr>
          <a:lstStyle/>
          <a:p>
            <a:r>
              <a:rPr lang="en-US" b="1" dirty="0">
                <a:solidFill>
                  <a:schemeClr val="bg1"/>
                </a:solidFill>
              </a:rPr>
              <a:t>SELECT </a:t>
            </a:r>
          </a:p>
          <a:p>
            <a:r>
              <a:rPr lang="en-US" b="1" dirty="0">
                <a:solidFill>
                  <a:schemeClr val="bg1"/>
                </a:solidFill>
              </a:rPr>
              <a:t>    </a:t>
            </a:r>
            <a:r>
              <a:rPr lang="en-US" b="1" dirty="0" err="1">
                <a:solidFill>
                  <a:schemeClr val="bg1"/>
                </a:solidFill>
              </a:rPr>
              <a:t>Customer_ID</a:t>
            </a:r>
            <a:r>
              <a:rPr lang="en-US" b="1" dirty="0">
                <a:solidFill>
                  <a:schemeClr val="bg1"/>
                </a:solidFill>
              </a:rPr>
              <a:t>, </a:t>
            </a:r>
          </a:p>
          <a:p>
            <a:r>
              <a:rPr lang="en-US" b="1" dirty="0">
                <a:solidFill>
                  <a:schemeClr val="bg1"/>
                </a:solidFill>
              </a:rPr>
              <a:t>    SUM(Profit) AS </a:t>
            </a:r>
            <a:r>
              <a:rPr lang="en-US" b="1" dirty="0" err="1">
                <a:solidFill>
                  <a:schemeClr val="bg1"/>
                </a:solidFill>
              </a:rPr>
              <a:t>Total_Profit</a:t>
            </a:r>
            <a:endParaRPr lang="en-US" b="1" dirty="0">
              <a:solidFill>
                <a:schemeClr val="bg1"/>
              </a:solidFill>
            </a:endParaRPr>
          </a:p>
          <a:p>
            <a:r>
              <a:rPr lang="en-US" b="1" dirty="0">
                <a:solidFill>
                  <a:schemeClr val="bg1"/>
                </a:solidFill>
              </a:rPr>
              <a:t>FROM orders</a:t>
            </a:r>
          </a:p>
          <a:p>
            <a:r>
              <a:rPr lang="en-US" b="1" dirty="0">
                <a:solidFill>
                  <a:schemeClr val="bg1"/>
                </a:solidFill>
              </a:rPr>
              <a:t>GROUP BY </a:t>
            </a:r>
            <a:r>
              <a:rPr lang="en-US" b="1" dirty="0" err="1">
                <a:solidFill>
                  <a:schemeClr val="bg1"/>
                </a:solidFill>
              </a:rPr>
              <a:t>Customer_ID</a:t>
            </a:r>
            <a:endParaRPr lang="en-US" b="1" dirty="0">
              <a:solidFill>
                <a:schemeClr val="bg1"/>
              </a:solidFill>
            </a:endParaRPr>
          </a:p>
          <a:p>
            <a:r>
              <a:rPr lang="en-US" b="1" dirty="0">
                <a:solidFill>
                  <a:schemeClr val="bg1"/>
                </a:solidFill>
              </a:rPr>
              <a:t>HAVING SUM(Profit) &lt; 0</a:t>
            </a:r>
          </a:p>
          <a:p>
            <a:r>
              <a:rPr lang="en-US" b="1" dirty="0">
                <a:solidFill>
                  <a:schemeClr val="bg1"/>
                </a:solidFill>
              </a:rPr>
              <a:t>ORDER BY </a:t>
            </a:r>
            <a:r>
              <a:rPr lang="en-US" b="1" dirty="0" err="1">
                <a:solidFill>
                  <a:schemeClr val="bg1"/>
                </a:solidFill>
              </a:rPr>
              <a:t>Total_Profit</a:t>
            </a:r>
            <a:r>
              <a:rPr lang="en-US" b="1" dirty="0">
                <a:solidFill>
                  <a:schemeClr val="bg1"/>
                </a:solidFill>
              </a:rPr>
              <a:t> ASC;</a:t>
            </a:r>
          </a:p>
        </p:txBody>
      </p:sp>
      <p:sp>
        <p:nvSpPr>
          <p:cNvPr id="6" name="Rectangle 5"/>
          <p:cNvSpPr/>
          <p:nvPr/>
        </p:nvSpPr>
        <p:spPr>
          <a:xfrm>
            <a:off x="827584" y="5085184"/>
            <a:ext cx="7632848" cy="707886"/>
          </a:xfrm>
          <a:prstGeom prst="rect">
            <a:avLst/>
          </a:prstGeom>
        </p:spPr>
        <p:txBody>
          <a:bodyPr wrap="square">
            <a:spAutoFit/>
          </a:bodyPr>
          <a:lstStyle/>
          <a:p>
            <a:r>
              <a:rPr lang="en-US" sz="2000" b="1" dirty="0"/>
              <a:t>Observation</a:t>
            </a:r>
            <a:r>
              <a:rPr lang="en-US" sz="2000" dirty="0"/>
              <a:t>: </a:t>
            </a:r>
            <a:r>
              <a:rPr lang="en-US" sz="2000" i="1" dirty="0"/>
              <a:t>Central region had the most number of customers generating negative profits, which needs further investigation</a:t>
            </a:r>
            <a:endParaRPr lang="en-IN" sz="2000" dirty="0"/>
          </a:p>
        </p:txBody>
      </p:sp>
    </p:spTree>
    <p:extLst>
      <p:ext uri="{BB962C8B-B14F-4D97-AF65-F5344CB8AC3E}">
        <p14:creationId xmlns:p14="http://schemas.microsoft.com/office/powerpoint/2010/main" val="65305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solidFill>
                  <a:schemeClr val="tx2"/>
                </a:solidFill>
                <a:latin typeface="Cooper Black" panose="0208090404030B020404" pitchFamily="18" charset="0"/>
              </a:rPr>
              <a:t>Conclusion</a:t>
            </a:r>
            <a:endParaRPr lang="en-IN" sz="4000" dirty="0">
              <a:solidFill>
                <a:schemeClr val="tx2"/>
              </a:solidFill>
              <a:latin typeface="Cooper Black" panose="0208090404030B020404" pitchFamily="18" charset="0"/>
            </a:endParaRPr>
          </a:p>
        </p:txBody>
      </p:sp>
      <p:sp>
        <p:nvSpPr>
          <p:cNvPr id="3" name="Rectangle 2"/>
          <p:cNvSpPr/>
          <p:nvPr/>
        </p:nvSpPr>
        <p:spPr>
          <a:xfrm>
            <a:off x="683568" y="1988840"/>
            <a:ext cx="6624736" cy="2862322"/>
          </a:xfrm>
          <a:prstGeom prst="rect">
            <a:avLst/>
          </a:prstGeom>
        </p:spPr>
        <p:txBody>
          <a:bodyPr wrap="square">
            <a:spAutoFit/>
          </a:bodyPr>
          <a:lstStyle/>
          <a:p>
            <a:r>
              <a:rPr lang="en-IN" b="1" dirty="0" smtClean="0"/>
              <a:t>‍</a:t>
            </a:r>
            <a:r>
              <a:rPr lang="en-IN" dirty="0" smtClean="0"/>
              <a:t>The disparities in sales and profit performance across regions and product categories highlight areas for potential improvement. The strong performance in the West and East regions suggests successful sales strategies that could be replicated in the South and Central regions. The high spending on Technology and Office Supplies suggests these categories are key revenue drivers, whereas the poor performance in Furniture needs attention. The issue of negative profits, particularly in the Central region, indicates underlying problems that must be addressed to enhance profitability. Strategic focus on these insights can help in improving overall business outcomes</a:t>
            </a:r>
            <a:endParaRPr lang="en-IN" dirty="0"/>
          </a:p>
        </p:txBody>
      </p:sp>
    </p:spTree>
    <p:extLst>
      <p:ext uri="{BB962C8B-B14F-4D97-AF65-F5344CB8AC3E}">
        <p14:creationId xmlns:p14="http://schemas.microsoft.com/office/powerpoint/2010/main" val="289189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Cooper Black" panose="0208090404030B020404" pitchFamily="18" charset="0"/>
              </a:rPr>
              <a:t>About Dataset</a:t>
            </a:r>
            <a:endParaRPr lang="en-IN" dirty="0">
              <a:solidFill>
                <a:schemeClr val="tx2"/>
              </a:solidFill>
              <a:latin typeface="Cooper Black" panose="0208090404030B020404" pitchFamily="18" charset="0"/>
            </a:endParaRPr>
          </a:p>
        </p:txBody>
      </p:sp>
      <p:sp>
        <p:nvSpPr>
          <p:cNvPr id="3" name="Content Placeholder 2"/>
          <p:cNvSpPr>
            <a:spLocks noGrp="1"/>
          </p:cNvSpPr>
          <p:nvPr>
            <p:ph sz="quarter" idx="13"/>
          </p:nvPr>
        </p:nvSpPr>
        <p:spPr/>
        <p:txBody>
          <a:bodyPr/>
          <a:lstStyle/>
          <a:p>
            <a:pPr marL="0" indent="0" algn="just">
              <a:buNone/>
            </a:pPr>
            <a:r>
              <a:rPr lang="en-US" dirty="0"/>
              <a:t>Segmented customers by demographics and purchasing behavior to enhance targeting and develop effective </a:t>
            </a:r>
            <a:r>
              <a:rPr lang="en-US" dirty="0" smtClean="0"/>
              <a:t>marketing </a:t>
            </a:r>
            <a:r>
              <a:rPr lang="en-US" dirty="0"/>
              <a:t>strategies. Applied segmentation techniques and created visualizations to uncover key </a:t>
            </a:r>
            <a:r>
              <a:rPr lang="en-US" dirty="0" smtClean="0"/>
              <a:t>insights, boosting </a:t>
            </a:r>
            <a:r>
              <a:rPr lang="en-US" dirty="0"/>
              <a:t>engagement and satisfaction through tailored marketing efforts. Optimized resource allocation, leading </a:t>
            </a:r>
            <a:r>
              <a:rPr lang="en-US" dirty="0" smtClean="0"/>
              <a:t>to </a:t>
            </a:r>
            <a:r>
              <a:rPr lang="en-US" dirty="0"/>
              <a:t>increased customer acquisition and retention. </a:t>
            </a:r>
          </a:p>
          <a:p>
            <a:pPr marL="0" indent="0">
              <a:buNone/>
            </a:pPr>
            <a:endParaRPr lang="en-IN" dirty="0"/>
          </a:p>
        </p:txBody>
      </p:sp>
      <p:pic>
        <p:nvPicPr>
          <p:cNvPr id="4" name="Picture 3"/>
          <p:cNvPicPr/>
          <p:nvPr/>
        </p:nvPicPr>
        <p:blipFill>
          <a:blip r:embed="rId2"/>
          <a:stretch>
            <a:fillRect/>
          </a:stretch>
        </p:blipFill>
        <p:spPr>
          <a:xfrm>
            <a:off x="1403648" y="3429000"/>
            <a:ext cx="6192688" cy="2808312"/>
          </a:xfrm>
          <a:prstGeom prst="rect">
            <a:avLst/>
          </a:prstGeom>
        </p:spPr>
      </p:pic>
    </p:spTree>
    <p:extLst>
      <p:ext uri="{BB962C8B-B14F-4D97-AF65-F5344CB8AC3E}">
        <p14:creationId xmlns:p14="http://schemas.microsoft.com/office/powerpoint/2010/main" val="252501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87624" y="692696"/>
            <a:ext cx="6480720" cy="2664296"/>
          </a:xfrm>
          <a:prstGeom prst="rect">
            <a:avLst/>
          </a:prstGeom>
        </p:spPr>
      </p:pic>
      <p:pic>
        <p:nvPicPr>
          <p:cNvPr id="5" name="Picture 4"/>
          <p:cNvPicPr/>
          <p:nvPr/>
        </p:nvPicPr>
        <p:blipFill>
          <a:blip r:embed="rId3"/>
          <a:stretch>
            <a:fillRect/>
          </a:stretch>
        </p:blipFill>
        <p:spPr>
          <a:xfrm>
            <a:off x="1187624" y="3717032"/>
            <a:ext cx="6480720" cy="2712288"/>
          </a:xfrm>
          <a:prstGeom prst="rect">
            <a:avLst/>
          </a:prstGeom>
        </p:spPr>
      </p:pic>
    </p:spTree>
    <p:extLst>
      <p:ext uri="{BB962C8B-B14F-4D97-AF65-F5344CB8AC3E}">
        <p14:creationId xmlns:p14="http://schemas.microsoft.com/office/powerpoint/2010/main" val="44833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028343"/>
            <a:ext cx="7128792" cy="3970318"/>
          </a:xfrm>
          <a:prstGeom prst="rect">
            <a:avLst/>
          </a:prstGeom>
        </p:spPr>
        <p:txBody>
          <a:bodyPr wrap="square">
            <a:spAutoFit/>
          </a:bodyPr>
          <a:lstStyle/>
          <a:p>
            <a:r>
              <a:rPr lang="en-IN" b="1" dirty="0">
                <a:solidFill>
                  <a:schemeClr val="tx2"/>
                </a:solidFill>
                <a:latin typeface="Cooper Black" panose="0208090404030B020404" pitchFamily="18" charset="0"/>
              </a:rPr>
              <a:t>Challenges</a:t>
            </a:r>
            <a:r>
              <a:rPr lang="en-IN" b="1" dirty="0" smtClean="0">
                <a:solidFill>
                  <a:schemeClr val="tx2"/>
                </a:solidFill>
                <a:latin typeface="Cooper Black" panose="0208090404030B020404" pitchFamily="18" charset="0"/>
              </a:rPr>
              <a:t>:</a:t>
            </a:r>
          </a:p>
          <a:p>
            <a:endParaRPr lang="en-IN" b="1" dirty="0">
              <a:solidFill>
                <a:schemeClr val="tx2"/>
              </a:solidFill>
              <a:latin typeface="Cooper Black" panose="0208090404030B020404" pitchFamily="18" charset="0"/>
            </a:endParaRPr>
          </a:p>
          <a:p>
            <a:pPr marL="285750" lvl="0" indent="-285750">
              <a:buFont typeface="Arial" panose="020B0604020202020204" pitchFamily="34" charset="0"/>
              <a:buChar char="•"/>
            </a:pPr>
            <a:r>
              <a:rPr lang="en-IN" dirty="0"/>
              <a:t>Ensuring data quality and consistency across multiple sources.</a:t>
            </a:r>
          </a:p>
          <a:p>
            <a:pPr marL="285750" lvl="0" indent="-285750">
              <a:buFont typeface="Arial" panose="020B0604020202020204" pitchFamily="34" charset="0"/>
              <a:buChar char="•"/>
            </a:pPr>
            <a:r>
              <a:rPr lang="en-IN" dirty="0"/>
              <a:t>Handling sensitive information while adhering to data privacy regulations.</a:t>
            </a:r>
          </a:p>
          <a:p>
            <a:pPr marL="285750" lvl="0" indent="-285750">
              <a:buFont typeface="Arial" panose="020B0604020202020204" pitchFamily="34" charset="0"/>
              <a:buChar char="•"/>
            </a:pPr>
            <a:r>
              <a:rPr lang="en-IN" dirty="0"/>
              <a:t>Managing multiple projects with tight deadlines.</a:t>
            </a:r>
          </a:p>
          <a:p>
            <a:pPr marL="285750" lvl="0" indent="-285750">
              <a:buFont typeface="Arial" panose="020B0604020202020204" pitchFamily="34" charset="0"/>
              <a:buChar char="•"/>
            </a:pPr>
            <a:r>
              <a:rPr lang="en-IN" dirty="0"/>
              <a:t>Balancing competing demands and priorities.</a:t>
            </a:r>
          </a:p>
          <a:p>
            <a:pPr marL="285750" lvl="0" indent="-285750">
              <a:buFont typeface="Arial" panose="020B0604020202020204" pitchFamily="34" charset="0"/>
              <a:buChar char="•"/>
            </a:pPr>
            <a:r>
              <a:rPr lang="en-IN" dirty="0"/>
              <a:t>Delivering results quickly while maintaining accuracy</a:t>
            </a:r>
            <a:r>
              <a:rPr lang="en-IN" dirty="0" smtClean="0"/>
              <a:t>.</a:t>
            </a:r>
            <a:endParaRPr lang="en-US" dirty="0" smtClean="0"/>
          </a:p>
          <a:p>
            <a:pPr lvl="0"/>
            <a:endParaRPr lang="en-IN" dirty="0"/>
          </a:p>
          <a:p>
            <a:r>
              <a:rPr lang="en-IN" b="1" dirty="0">
                <a:latin typeface="Cooper Black" panose="0208090404030B020404" pitchFamily="18" charset="0"/>
              </a:rPr>
              <a:t> </a:t>
            </a:r>
            <a:r>
              <a:rPr lang="en-IN" b="1" dirty="0">
                <a:solidFill>
                  <a:schemeClr val="tx2"/>
                </a:solidFill>
                <a:latin typeface="Cooper Black" panose="0208090404030B020404" pitchFamily="18" charset="0"/>
              </a:rPr>
              <a:t>Responsibilities</a:t>
            </a:r>
            <a:r>
              <a:rPr lang="en-IN" b="1" dirty="0" smtClean="0">
                <a:solidFill>
                  <a:schemeClr val="tx2"/>
                </a:solidFill>
                <a:latin typeface="Cooper Black" panose="0208090404030B020404" pitchFamily="18" charset="0"/>
              </a:rPr>
              <a:t>:</a:t>
            </a:r>
          </a:p>
          <a:p>
            <a:endParaRPr lang="en-IN" b="1" dirty="0">
              <a:solidFill>
                <a:schemeClr val="tx2"/>
              </a:solidFill>
              <a:latin typeface="Cooper Black" panose="0208090404030B020404" pitchFamily="18" charset="0"/>
            </a:endParaRPr>
          </a:p>
          <a:p>
            <a:pPr marL="285750" lvl="0" indent="-285750">
              <a:buFont typeface="Arial" panose="020B0604020202020204" pitchFamily="34" charset="0"/>
              <a:buChar char="•"/>
            </a:pPr>
            <a:r>
              <a:rPr lang="en-IN" dirty="0"/>
              <a:t>Dive deep into company data to uncover insights driving strategic decisions.</a:t>
            </a:r>
          </a:p>
          <a:p>
            <a:pPr marL="285750" lvl="0" indent="-285750">
              <a:buFont typeface="Arial" panose="020B0604020202020204" pitchFamily="34" charset="0"/>
              <a:buChar char="•"/>
            </a:pPr>
            <a:r>
              <a:rPr lang="en-IN" dirty="0"/>
              <a:t>Collaborate with teams to understand needs and objectives.</a:t>
            </a:r>
          </a:p>
          <a:p>
            <a:pPr marL="285750" lvl="0" indent="-285750">
              <a:buFont typeface="Arial" panose="020B0604020202020204" pitchFamily="34" charset="0"/>
              <a:buChar char="•"/>
            </a:pPr>
            <a:r>
              <a:rPr lang="en-IN" dirty="0"/>
              <a:t>Use advanced analytical tools to extract valuable information.</a:t>
            </a:r>
          </a:p>
          <a:p>
            <a:pPr marL="285750" lvl="0" indent="-285750">
              <a:buFont typeface="Arial" panose="020B0604020202020204" pitchFamily="34" charset="0"/>
              <a:buChar char="•"/>
            </a:pPr>
            <a:r>
              <a:rPr lang="en-IN" dirty="0"/>
              <a:t>Translate data into actionable recommendations.</a:t>
            </a:r>
          </a:p>
        </p:txBody>
      </p:sp>
    </p:spTree>
    <p:extLst>
      <p:ext uri="{BB962C8B-B14F-4D97-AF65-F5344CB8AC3E}">
        <p14:creationId xmlns:p14="http://schemas.microsoft.com/office/powerpoint/2010/main" val="52852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04664"/>
            <a:ext cx="7992888" cy="6186309"/>
          </a:xfrm>
          <a:prstGeom prst="rect">
            <a:avLst/>
          </a:prstGeom>
        </p:spPr>
        <p:txBody>
          <a:bodyPr wrap="square">
            <a:spAutoFit/>
          </a:bodyPr>
          <a:lstStyle/>
          <a:p>
            <a:r>
              <a:rPr lang="en-IN" b="1" dirty="0" smtClean="0">
                <a:solidFill>
                  <a:schemeClr val="tx2"/>
                </a:solidFill>
                <a:latin typeface="Cooper Black" panose="0208090404030B020404" pitchFamily="18" charset="0"/>
              </a:rPr>
              <a:t>Objective</a:t>
            </a:r>
          </a:p>
          <a:p>
            <a:endParaRPr lang="en-IN" b="1" dirty="0">
              <a:solidFill>
                <a:schemeClr val="tx2"/>
              </a:solidFill>
            </a:endParaRPr>
          </a:p>
          <a:p>
            <a:r>
              <a:rPr lang="en-IN" dirty="0"/>
              <a:t>The objective of the business analyst within a superstore context is to utilize data analysis techniques to drive strategic decision-making and enhance operational efficiency. By interpreting business data, the analyst aims to identify opportunities for growth, improve processes, and optimize resource allocation.</a:t>
            </a:r>
            <a:br>
              <a:rPr lang="en-IN" dirty="0"/>
            </a:br>
            <a:endParaRPr lang="en-IN" dirty="0"/>
          </a:p>
          <a:p>
            <a:r>
              <a:rPr lang="en-IN" b="1" dirty="0" smtClean="0">
                <a:solidFill>
                  <a:schemeClr val="tx2"/>
                </a:solidFill>
                <a:latin typeface="Cooper Black" panose="0208090404030B020404" pitchFamily="18" charset="0"/>
              </a:rPr>
              <a:t>Goals</a:t>
            </a:r>
          </a:p>
          <a:p>
            <a:endParaRPr lang="en-IN" b="1" dirty="0">
              <a:solidFill>
                <a:schemeClr val="tx2"/>
              </a:solidFill>
            </a:endParaRPr>
          </a:p>
          <a:p>
            <a:pPr marL="285750" lvl="0" indent="-285750">
              <a:buFont typeface="Arial" panose="020B0604020202020204" pitchFamily="34" charset="0"/>
              <a:buChar char="•"/>
            </a:pPr>
            <a:r>
              <a:rPr lang="en-IN" b="1" dirty="0"/>
              <a:t>Strategic Decision-Making</a:t>
            </a:r>
            <a:r>
              <a:rPr lang="en-IN" dirty="0"/>
              <a:t>: The primary goal is to provide actionable insights to support strategic decision-making processes. This includes </a:t>
            </a:r>
            <a:r>
              <a:rPr lang="en-IN" dirty="0" err="1"/>
              <a:t>analyzing</a:t>
            </a:r>
            <a:r>
              <a:rPr lang="en-IN" dirty="0"/>
              <a:t> market trends, customer </a:t>
            </a:r>
            <a:r>
              <a:rPr lang="en-IN" dirty="0" err="1"/>
              <a:t>behavior</a:t>
            </a:r>
            <a:r>
              <a:rPr lang="en-IN" dirty="0"/>
              <a:t>, and competitive intelligence to identify growth opportunities and mitigate risks</a:t>
            </a:r>
            <a:r>
              <a:rPr lang="en-IN" dirty="0" smtClean="0"/>
              <a:t>.</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b="1" dirty="0"/>
              <a:t>Operational Efficiency</a:t>
            </a:r>
            <a:r>
              <a:rPr lang="en-IN" dirty="0"/>
              <a:t>: Another goal is to improve operational efficiency by identifying bottlenecks, streamlining processes, and optimizing resource allocation. This involves </a:t>
            </a:r>
            <a:r>
              <a:rPr lang="en-IN" dirty="0" err="1"/>
              <a:t>analyzing</a:t>
            </a:r>
            <a:r>
              <a:rPr lang="en-IN" dirty="0"/>
              <a:t> workflows, identifying areas for improvement, and implementing solutions to enhance productivity</a:t>
            </a:r>
            <a:r>
              <a:rPr lang="en-IN" dirty="0" smtClean="0"/>
              <a:t>.</a:t>
            </a:r>
          </a:p>
          <a:p>
            <a:pPr marL="285750" lvl="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Customer Satisfaction</a:t>
            </a:r>
            <a:r>
              <a:rPr lang="en-IN" dirty="0" smtClean="0"/>
              <a:t>: The analyst aims to enhance customer satisfaction by understanding customer needs and preferences through data analysis. This includes segmenting customers based on demographics, purchase history, and feedback to tailor </a:t>
            </a:r>
            <a:r>
              <a:rPr lang="en-US" dirty="0" smtClean="0"/>
              <a:t>marketing strategies and improve the overall customer experience.</a:t>
            </a:r>
            <a:endParaRPr lang="en-IN" dirty="0"/>
          </a:p>
        </p:txBody>
      </p:sp>
    </p:spTree>
    <p:extLst>
      <p:ext uri="{BB962C8B-B14F-4D97-AF65-F5344CB8AC3E}">
        <p14:creationId xmlns:p14="http://schemas.microsoft.com/office/powerpoint/2010/main" val="252944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692696"/>
            <a:ext cx="5782352" cy="461665"/>
          </a:xfrm>
          <a:prstGeom prst="rect">
            <a:avLst/>
          </a:prstGeom>
        </p:spPr>
        <p:txBody>
          <a:bodyPr wrap="none">
            <a:spAutoFit/>
          </a:bodyPr>
          <a:lstStyle/>
          <a:p>
            <a:r>
              <a:rPr lang="en-IN" sz="2400" dirty="0">
                <a:solidFill>
                  <a:schemeClr val="tx2"/>
                </a:solidFill>
                <a:latin typeface="Cooper Black" panose="0208090404030B020404" pitchFamily="18" charset="0"/>
              </a:rPr>
              <a:t>Key Performance Indicators (KPI’s)</a:t>
            </a:r>
            <a:endParaRPr lang="en-IN" sz="2400" b="1" dirty="0">
              <a:solidFill>
                <a:schemeClr val="tx2"/>
              </a:solidFill>
              <a:latin typeface="Cooper Black" panose="0208090404030B020404" pitchFamily="18" charset="0"/>
            </a:endParaRPr>
          </a:p>
        </p:txBody>
      </p:sp>
      <p:sp>
        <p:nvSpPr>
          <p:cNvPr id="5" name="Rectangle 4"/>
          <p:cNvSpPr/>
          <p:nvPr/>
        </p:nvSpPr>
        <p:spPr>
          <a:xfrm>
            <a:off x="755576" y="1772816"/>
            <a:ext cx="7056784" cy="1200329"/>
          </a:xfrm>
          <a:prstGeom prst="rect">
            <a:avLst/>
          </a:prstGeom>
        </p:spPr>
        <p:txBody>
          <a:bodyPr wrap="square">
            <a:spAutoFit/>
          </a:bodyPr>
          <a:lstStyle/>
          <a:p>
            <a:r>
              <a:rPr lang="en-IN" dirty="0"/>
              <a:t>The heartbeat of any analysis lies in KPI’s and their Metrics. It's crucial to identify the KPIs that matter most to achieving the defined objectives and by focusing on the most relevant metrics, organizations can gain actionable insights into their customer segmentation analysis.</a:t>
            </a:r>
          </a:p>
        </p:txBody>
      </p:sp>
      <p:graphicFrame>
        <p:nvGraphicFramePr>
          <p:cNvPr id="6" name="Table 5"/>
          <p:cNvGraphicFramePr>
            <a:graphicFrameLocks noGrp="1"/>
          </p:cNvGraphicFramePr>
          <p:nvPr>
            <p:extLst>
              <p:ext uri="{D42A27DB-BD31-4B8C-83A1-F6EECF244321}">
                <p14:modId xmlns:p14="http://schemas.microsoft.com/office/powerpoint/2010/main" val="1062161791"/>
              </p:ext>
            </p:extLst>
          </p:nvPr>
        </p:nvGraphicFramePr>
        <p:xfrm>
          <a:off x="2051720" y="3573016"/>
          <a:ext cx="3841572" cy="1779275"/>
        </p:xfrm>
        <a:graphic>
          <a:graphicData uri="http://schemas.openxmlformats.org/drawingml/2006/table">
            <a:tbl>
              <a:tblPr firstRow="1" firstCol="1" bandRow="1">
                <a:tableStyleId>{073A0DAA-6AF3-43AB-8588-CEC1D06C72B9}</a:tableStyleId>
              </a:tblPr>
              <a:tblGrid>
                <a:gridCol w="3841572"/>
              </a:tblGrid>
              <a:tr h="355855">
                <a:tc>
                  <a:txBody>
                    <a:bodyPr/>
                    <a:lstStyle/>
                    <a:p>
                      <a:pPr marL="171450" indent="-171450">
                        <a:lnSpc>
                          <a:spcPct val="115000"/>
                        </a:lnSpc>
                        <a:spcAft>
                          <a:spcPts val="0"/>
                        </a:spcAft>
                        <a:buFont typeface="Arial" panose="020B0604020202020204" pitchFamily="34" charset="0"/>
                        <a:buChar char="•"/>
                      </a:pPr>
                      <a:r>
                        <a:rPr lang="en-IN" sz="1100" dirty="0">
                          <a:effectLst/>
                          <a:latin typeface="Arial Black" panose="020B0A04020102020204" pitchFamily="34" charset="0"/>
                        </a:rPr>
                        <a:t>Total Sales</a:t>
                      </a:r>
                      <a:endParaRPr lang="en-IN" sz="1000" dirty="0">
                        <a:effectLst/>
                        <a:latin typeface="Arial Black" panose="020B0A04020102020204" pitchFamily="34" charset="0"/>
                        <a:ea typeface="Calibri"/>
                        <a:cs typeface="Times New Roman"/>
                      </a:endParaRPr>
                    </a:p>
                  </a:txBody>
                  <a:tcPr marL="71734" marR="71734" marT="71734" marB="71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855">
                <a:tc>
                  <a:txBody>
                    <a:bodyPr/>
                    <a:lstStyle/>
                    <a:p>
                      <a:pPr marL="171450" indent="-171450">
                        <a:lnSpc>
                          <a:spcPct val="115000"/>
                        </a:lnSpc>
                        <a:spcAft>
                          <a:spcPts val="0"/>
                        </a:spcAft>
                        <a:buFont typeface="Arial" panose="020B0604020202020204" pitchFamily="34" charset="0"/>
                        <a:buChar char="•"/>
                      </a:pPr>
                      <a:r>
                        <a:rPr lang="en-IN" sz="1100">
                          <a:effectLst/>
                          <a:latin typeface="Arial Black" panose="020B0A04020102020204" pitchFamily="34" charset="0"/>
                        </a:rPr>
                        <a:t>Sales by Region</a:t>
                      </a:r>
                      <a:endParaRPr lang="en-IN" sz="1000">
                        <a:effectLst/>
                        <a:latin typeface="Arial Black" panose="020B0A04020102020204" pitchFamily="34" charset="0"/>
                        <a:ea typeface="Calibri"/>
                        <a:cs typeface="Times New Roman"/>
                      </a:endParaRPr>
                    </a:p>
                  </a:txBody>
                  <a:tcPr marL="71734" marR="71734" marT="71734" marB="71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855">
                <a:tc>
                  <a:txBody>
                    <a:bodyPr/>
                    <a:lstStyle/>
                    <a:p>
                      <a:pPr marL="171450" indent="-171450">
                        <a:lnSpc>
                          <a:spcPct val="115000"/>
                        </a:lnSpc>
                        <a:spcAft>
                          <a:spcPts val="0"/>
                        </a:spcAft>
                        <a:buFont typeface="Arial" panose="020B0604020202020204" pitchFamily="34" charset="0"/>
                        <a:buChar char="•"/>
                      </a:pPr>
                      <a:r>
                        <a:rPr lang="en-IN" sz="1100" dirty="0">
                          <a:effectLst/>
                          <a:latin typeface="Arial Black" panose="020B0A04020102020204" pitchFamily="34" charset="0"/>
                        </a:rPr>
                        <a:t>Top Performing States and Cities</a:t>
                      </a:r>
                      <a:endParaRPr lang="en-IN" sz="1000" dirty="0">
                        <a:effectLst/>
                        <a:latin typeface="Arial Black" panose="020B0A04020102020204" pitchFamily="34" charset="0"/>
                        <a:ea typeface="Calibri"/>
                        <a:cs typeface="Times New Roman"/>
                      </a:endParaRPr>
                    </a:p>
                  </a:txBody>
                  <a:tcPr marL="71734" marR="71734" marT="71734" marB="71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855">
                <a:tc>
                  <a:txBody>
                    <a:bodyPr/>
                    <a:lstStyle/>
                    <a:p>
                      <a:pPr marL="171450" indent="-171450">
                        <a:lnSpc>
                          <a:spcPct val="115000"/>
                        </a:lnSpc>
                        <a:spcAft>
                          <a:spcPts val="0"/>
                        </a:spcAft>
                        <a:buFont typeface="Arial" panose="020B0604020202020204" pitchFamily="34" charset="0"/>
                        <a:buChar char="•"/>
                      </a:pPr>
                      <a:r>
                        <a:rPr lang="en-IN" sz="1100">
                          <a:effectLst/>
                          <a:latin typeface="Arial Black" panose="020B0A04020102020204" pitchFamily="34" charset="0"/>
                        </a:rPr>
                        <a:t>Top Performing Categories by Region</a:t>
                      </a:r>
                      <a:endParaRPr lang="en-IN" sz="1000">
                        <a:effectLst/>
                        <a:latin typeface="Arial Black" panose="020B0A04020102020204" pitchFamily="34" charset="0"/>
                        <a:ea typeface="Calibri"/>
                        <a:cs typeface="Times New Roman"/>
                      </a:endParaRPr>
                    </a:p>
                  </a:txBody>
                  <a:tcPr marL="71734" marR="71734" marT="71734" marB="71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855">
                <a:tc>
                  <a:txBody>
                    <a:bodyPr/>
                    <a:lstStyle/>
                    <a:p>
                      <a:pPr marL="171450" indent="-171450">
                        <a:lnSpc>
                          <a:spcPct val="115000"/>
                        </a:lnSpc>
                        <a:spcAft>
                          <a:spcPts val="0"/>
                        </a:spcAft>
                        <a:buFont typeface="Arial" panose="020B0604020202020204" pitchFamily="34" charset="0"/>
                        <a:buChar char="•"/>
                      </a:pPr>
                      <a:r>
                        <a:rPr lang="en-IN" sz="1100" dirty="0">
                          <a:effectLst/>
                          <a:latin typeface="Arial Black" panose="020B0A04020102020204" pitchFamily="34" charset="0"/>
                        </a:rPr>
                        <a:t>Top Product by Sales and Profit</a:t>
                      </a:r>
                      <a:endParaRPr lang="en-IN" sz="1000" dirty="0">
                        <a:effectLst/>
                        <a:latin typeface="Arial Black" panose="020B0A04020102020204" pitchFamily="34" charset="0"/>
                        <a:ea typeface="Calibri"/>
                        <a:cs typeface="Times New Roman"/>
                      </a:endParaRPr>
                    </a:p>
                  </a:txBody>
                  <a:tcPr marL="71734" marR="71734" marT="71734" marB="71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6782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67544" y="301879"/>
            <a:ext cx="1790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fontAlgn="base">
              <a:spcBef>
                <a:spcPct val="0"/>
              </a:spcBef>
              <a:spcAft>
                <a:spcPct val="0"/>
              </a:spcAft>
              <a:buFont typeface="Arial" panose="020B0604020202020204" pitchFamily="34" charset="0"/>
              <a:buChar char="•"/>
            </a:pPr>
            <a:r>
              <a:rPr lang="en-IN" sz="2400" b="1" dirty="0"/>
              <a:t>Total Sales</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804744" y="836712"/>
            <a:ext cx="7007616" cy="646331"/>
          </a:xfrm>
          <a:prstGeom prst="rect">
            <a:avLst/>
          </a:prstGeom>
          <a:solidFill>
            <a:schemeClr val="tx2">
              <a:lumMod val="60000"/>
              <a:lumOff val="40000"/>
            </a:schemeClr>
          </a:solidFill>
        </p:spPr>
        <p:txBody>
          <a:bodyPr wrap="square">
            <a:spAutoFit/>
          </a:bodyPr>
          <a:lstStyle/>
          <a:p>
            <a:r>
              <a:rPr lang="en-US" b="1" dirty="0">
                <a:solidFill>
                  <a:schemeClr val="bg1"/>
                </a:solidFill>
              </a:rPr>
              <a:t>SELECT SUM(Sales) AS </a:t>
            </a:r>
            <a:r>
              <a:rPr lang="en-US" b="1" dirty="0" err="1">
                <a:solidFill>
                  <a:schemeClr val="bg1"/>
                </a:solidFill>
              </a:rPr>
              <a:t>Total_Sales</a:t>
            </a:r>
            <a:endParaRPr lang="en-US" b="1" dirty="0">
              <a:solidFill>
                <a:schemeClr val="bg1"/>
              </a:solidFill>
            </a:endParaRPr>
          </a:p>
          <a:p>
            <a:r>
              <a:rPr lang="en-US" b="1" dirty="0">
                <a:solidFill>
                  <a:schemeClr val="bg1"/>
                </a:solidFill>
              </a:rPr>
              <a:t>FROM orders;</a:t>
            </a:r>
          </a:p>
        </p:txBody>
      </p:sp>
      <p:sp>
        <p:nvSpPr>
          <p:cNvPr id="7" name="Rectangle 6"/>
          <p:cNvSpPr>
            <a:spLocks noChangeArrowheads="1"/>
          </p:cNvSpPr>
          <p:nvPr/>
        </p:nvSpPr>
        <p:spPr bwMode="auto">
          <a:xfrm>
            <a:off x="539552" y="1773977"/>
            <a:ext cx="24272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fontAlgn="base">
              <a:spcBef>
                <a:spcPct val="0"/>
              </a:spcBef>
              <a:spcAft>
                <a:spcPct val="0"/>
              </a:spcAft>
              <a:buFont typeface="Arial" panose="020B0604020202020204" pitchFamily="34" charset="0"/>
              <a:buChar char="•"/>
            </a:pPr>
            <a:r>
              <a:rPr lang="en-IN" sz="2400" b="1" dirty="0"/>
              <a:t>Sales by Region</a:t>
            </a:r>
            <a:endParaRPr kumimoji="0" lang="en-US" alt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824416" y="2348880"/>
            <a:ext cx="6987944" cy="1200329"/>
          </a:xfrm>
          <a:prstGeom prst="rect">
            <a:avLst/>
          </a:prstGeom>
          <a:solidFill>
            <a:schemeClr val="tx2">
              <a:lumMod val="60000"/>
              <a:lumOff val="40000"/>
            </a:schemeClr>
          </a:solidFill>
        </p:spPr>
        <p:txBody>
          <a:bodyPr wrap="square">
            <a:spAutoFit/>
          </a:bodyPr>
          <a:lstStyle/>
          <a:p>
            <a:r>
              <a:rPr lang="en-US" b="1" dirty="0">
                <a:solidFill>
                  <a:schemeClr val="bg1"/>
                </a:solidFill>
              </a:rPr>
              <a:t>SELECT Region, SUM(Sales) AS </a:t>
            </a:r>
            <a:r>
              <a:rPr lang="en-US" b="1" dirty="0" err="1">
                <a:solidFill>
                  <a:schemeClr val="bg1"/>
                </a:solidFill>
              </a:rPr>
              <a:t>Sales_By_Region</a:t>
            </a:r>
            <a:endParaRPr lang="en-US" b="1" dirty="0">
              <a:solidFill>
                <a:schemeClr val="bg1"/>
              </a:solidFill>
            </a:endParaRPr>
          </a:p>
          <a:p>
            <a:r>
              <a:rPr lang="en-US" b="1" dirty="0">
                <a:solidFill>
                  <a:schemeClr val="bg1"/>
                </a:solidFill>
              </a:rPr>
              <a:t>FROM orders</a:t>
            </a:r>
          </a:p>
          <a:p>
            <a:r>
              <a:rPr lang="en-US" b="1" dirty="0">
                <a:solidFill>
                  <a:schemeClr val="bg1"/>
                </a:solidFill>
              </a:rPr>
              <a:t>GROUP BY Region</a:t>
            </a:r>
          </a:p>
          <a:p>
            <a:r>
              <a:rPr lang="en-US" b="1" dirty="0">
                <a:solidFill>
                  <a:schemeClr val="bg1"/>
                </a:solidFill>
              </a:rPr>
              <a:t>ORDER BY </a:t>
            </a:r>
            <a:r>
              <a:rPr lang="en-US" b="1" dirty="0" err="1">
                <a:solidFill>
                  <a:schemeClr val="bg1"/>
                </a:solidFill>
              </a:rPr>
              <a:t>Sales_By_Region</a:t>
            </a:r>
            <a:r>
              <a:rPr lang="en-US" b="1" dirty="0">
                <a:solidFill>
                  <a:schemeClr val="bg1"/>
                </a:solidFill>
              </a:rPr>
              <a:t> DESC;</a:t>
            </a:r>
          </a:p>
        </p:txBody>
      </p:sp>
      <p:sp>
        <p:nvSpPr>
          <p:cNvPr id="9" name="Rectangle 8"/>
          <p:cNvSpPr>
            <a:spLocks noChangeArrowheads="1"/>
          </p:cNvSpPr>
          <p:nvPr/>
        </p:nvSpPr>
        <p:spPr bwMode="auto">
          <a:xfrm>
            <a:off x="539552" y="3999353"/>
            <a:ext cx="4896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fontAlgn="base">
              <a:spcBef>
                <a:spcPct val="0"/>
              </a:spcBef>
              <a:spcAft>
                <a:spcPct val="0"/>
              </a:spcAft>
              <a:buFont typeface="Arial" panose="020B0604020202020204" pitchFamily="34" charset="0"/>
              <a:buChar char="•"/>
            </a:pPr>
            <a:r>
              <a:rPr lang="en-US" sz="2400" b="1" dirty="0"/>
              <a:t>Top Performing States and Cities</a:t>
            </a:r>
            <a:endParaRPr kumimoji="0" lang="en-US" alt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942432" y="4653136"/>
            <a:ext cx="6869928" cy="1477328"/>
          </a:xfrm>
          <a:prstGeom prst="rect">
            <a:avLst/>
          </a:prstGeom>
          <a:solidFill>
            <a:schemeClr val="tx2">
              <a:lumMod val="60000"/>
              <a:lumOff val="40000"/>
            </a:schemeClr>
          </a:solidFill>
        </p:spPr>
        <p:txBody>
          <a:bodyPr wrap="square">
            <a:spAutoFit/>
          </a:bodyPr>
          <a:lstStyle/>
          <a:p>
            <a:r>
              <a:rPr lang="en-US" b="1" dirty="0">
                <a:solidFill>
                  <a:schemeClr val="bg1"/>
                </a:solidFill>
              </a:rPr>
              <a:t>SELECT State, City, SUM(Sales) AS </a:t>
            </a:r>
            <a:r>
              <a:rPr lang="en-US" b="1" dirty="0" err="1">
                <a:solidFill>
                  <a:schemeClr val="bg1"/>
                </a:solidFill>
              </a:rPr>
              <a:t>Sales_By_City</a:t>
            </a:r>
            <a:endParaRPr lang="en-US" b="1" dirty="0">
              <a:solidFill>
                <a:schemeClr val="bg1"/>
              </a:solidFill>
            </a:endParaRPr>
          </a:p>
          <a:p>
            <a:r>
              <a:rPr lang="en-US" b="1" dirty="0">
                <a:solidFill>
                  <a:schemeClr val="bg1"/>
                </a:solidFill>
              </a:rPr>
              <a:t>FROM orders</a:t>
            </a:r>
          </a:p>
          <a:p>
            <a:r>
              <a:rPr lang="en-US" b="1" dirty="0">
                <a:solidFill>
                  <a:schemeClr val="bg1"/>
                </a:solidFill>
              </a:rPr>
              <a:t>GROUP BY State, City</a:t>
            </a:r>
          </a:p>
          <a:p>
            <a:r>
              <a:rPr lang="en-US" b="1" dirty="0">
                <a:solidFill>
                  <a:schemeClr val="bg1"/>
                </a:solidFill>
              </a:rPr>
              <a:t>ORDER BY </a:t>
            </a:r>
            <a:r>
              <a:rPr lang="en-US" b="1" dirty="0" err="1">
                <a:solidFill>
                  <a:schemeClr val="bg1"/>
                </a:solidFill>
              </a:rPr>
              <a:t>Sales_By_City</a:t>
            </a:r>
            <a:r>
              <a:rPr lang="en-US" b="1" dirty="0">
                <a:solidFill>
                  <a:schemeClr val="bg1"/>
                </a:solidFill>
              </a:rPr>
              <a:t> DESC</a:t>
            </a:r>
          </a:p>
          <a:p>
            <a:r>
              <a:rPr lang="en-US" b="1" dirty="0">
                <a:solidFill>
                  <a:schemeClr val="bg1"/>
                </a:solidFill>
              </a:rPr>
              <a:t>LIMIT 10;  -- Adjust the limit as needed to find the top N cities</a:t>
            </a:r>
          </a:p>
        </p:txBody>
      </p:sp>
    </p:spTree>
    <p:extLst>
      <p:ext uri="{BB962C8B-B14F-4D97-AF65-F5344CB8AC3E}">
        <p14:creationId xmlns:p14="http://schemas.microsoft.com/office/powerpoint/2010/main" val="30541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67544" y="301879"/>
            <a:ext cx="5000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fontAlgn="base">
              <a:spcBef>
                <a:spcPct val="0"/>
              </a:spcBef>
              <a:spcAft>
                <a:spcPct val="0"/>
              </a:spcAft>
              <a:buFont typeface="Arial" panose="020B0604020202020204" pitchFamily="34" charset="0"/>
              <a:buChar char="•"/>
            </a:pPr>
            <a:r>
              <a:rPr lang="en-US" sz="2400" b="1" dirty="0"/>
              <a:t>Top Performing Categories by Region</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804744" y="836712"/>
            <a:ext cx="6935608" cy="1200329"/>
          </a:xfrm>
          <a:prstGeom prst="rect">
            <a:avLst/>
          </a:prstGeom>
          <a:solidFill>
            <a:schemeClr val="tx2">
              <a:lumMod val="60000"/>
              <a:lumOff val="40000"/>
            </a:schemeClr>
          </a:solidFill>
        </p:spPr>
        <p:txBody>
          <a:bodyPr wrap="square">
            <a:spAutoFit/>
          </a:bodyPr>
          <a:lstStyle/>
          <a:p>
            <a:r>
              <a:rPr lang="en-US" b="1" dirty="0">
                <a:solidFill>
                  <a:schemeClr val="bg1"/>
                </a:solidFill>
              </a:rPr>
              <a:t>SELECT Region, Category, SUM(Sales) AS </a:t>
            </a:r>
            <a:r>
              <a:rPr lang="en-US" b="1" dirty="0" err="1">
                <a:solidFill>
                  <a:schemeClr val="bg1"/>
                </a:solidFill>
              </a:rPr>
              <a:t>Sales_By_Category</a:t>
            </a:r>
            <a:endParaRPr lang="en-US" b="1" dirty="0">
              <a:solidFill>
                <a:schemeClr val="bg1"/>
              </a:solidFill>
            </a:endParaRPr>
          </a:p>
          <a:p>
            <a:r>
              <a:rPr lang="en-US" b="1" dirty="0">
                <a:solidFill>
                  <a:schemeClr val="bg1"/>
                </a:solidFill>
              </a:rPr>
              <a:t>FROM orders</a:t>
            </a:r>
          </a:p>
          <a:p>
            <a:r>
              <a:rPr lang="en-US" b="1" dirty="0">
                <a:solidFill>
                  <a:schemeClr val="bg1"/>
                </a:solidFill>
              </a:rPr>
              <a:t>GROUP BY Region, Category</a:t>
            </a:r>
          </a:p>
          <a:p>
            <a:r>
              <a:rPr lang="en-US" b="1" dirty="0">
                <a:solidFill>
                  <a:schemeClr val="bg1"/>
                </a:solidFill>
              </a:rPr>
              <a:t>ORDER BY Region, </a:t>
            </a:r>
            <a:r>
              <a:rPr lang="en-US" b="1" dirty="0" err="1">
                <a:solidFill>
                  <a:schemeClr val="bg1"/>
                </a:solidFill>
              </a:rPr>
              <a:t>Sales_By_Category</a:t>
            </a:r>
            <a:r>
              <a:rPr lang="en-US" b="1" dirty="0">
                <a:solidFill>
                  <a:schemeClr val="bg1"/>
                </a:solidFill>
              </a:rPr>
              <a:t> DESC;</a:t>
            </a:r>
          </a:p>
        </p:txBody>
      </p:sp>
      <p:sp>
        <p:nvSpPr>
          <p:cNvPr id="9" name="Rectangle 8"/>
          <p:cNvSpPr>
            <a:spLocks noChangeArrowheads="1"/>
          </p:cNvSpPr>
          <p:nvPr/>
        </p:nvSpPr>
        <p:spPr bwMode="auto">
          <a:xfrm>
            <a:off x="539552" y="2636912"/>
            <a:ext cx="4896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fontAlgn="base">
              <a:spcBef>
                <a:spcPct val="0"/>
              </a:spcBef>
              <a:spcAft>
                <a:spcPct val="0"/>
              </a:spcAft>
              <a:buFont typeface="Arial" panose="020B0604020202020204" pitchFamily="34" charset="0"/>
              <a:buChar char="•"/>
            </a:pPr>
            <a:r>
              <a:rPr lang="en-US" sz="2400" b="1" dirty="0"/>
              <a:t>Top Product by Sales and Profit</a:t>
            </a:r>
            <a:endParaRPr kumimoji="0" lang="en-US" alt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804744" y="3429000"/>
            <a:ext cx="6935608" cy="3139321"/>
          </a:xfrm>
          <a:prstGeom prst="rect">
            <a:avLst/>
          </a:prstGeom>
          <a:solidFill>
            <a:schemeClr val="tx2">
              <a:lumMod val="60000"/>
              <a:lumOff val="40000"/>
            </a:schemeClr>
          </a:solidFill>
        </p:spPr>
        <p:txBody>
          <a:bodyPr wrap="square">
            <a:spAutoFit/>
          </a:bodyPr>
          <a:lstStyle/>
          <a:p>
            <a:r>
              <a:rPr lang="en-US" b="1" dirty="0">
                <a:solidFill>
                  <a:schemeClr val="bg1"/>
                </a:solidFill>
              </a:rPr>
              <a:t>WITH </a:t>
            </a:r>
            <a:r>
              <a:rPr lang="en-US" b="1" dirty="0" err="1">
                <a:solidFill>
                  <a:schemeClr val="bg1"/>
                </a:solidFill>
              </a:rPr>
              <a:t>ProductSalesProfit</a:t>
            </a:r>
            <a:r>
              <a:rPr lang="en-US" b="1" dirty="0">
                <a:solidFill>
                  <a:schemeClr val="bg1"/>
                </a:solidFill>
              </a:rPr>
              <a:t> AS (</a:t>
            </a:r>
          </a:p>
          <a:p>
            <a:r>
              <a:rPr lang="en-US" b="1" dirty="0">
                <a:solidFill>
                  <a:schemeClr val="bg1"/>
                </a:solidFill>
              </a:rPr>
              <a:t>    SELECT </a:t>
            </a:r>
            <a:r>
              <a:rPr lang="en-US" b="1" dirty="0" err="1">
                <a:solidFill>
                  <a:schemeClr val="bg1"/>
                </a:solidFill>
              </a:rPr>
              <a:t>Product_Name</a:t>
            </a:r>
            <a:r>
              <a:rPr lang="en-US" b="1" dirty="0">
                <a:solidFill>
                  <a:schemeClr val="bg1"/>
                </a:solidFill>
              </a:rPr>
              <a:t>, </a:t>
            </a:r>
          </a:p>
          <a:p>
            <a:r>
              <a:rPr lang="en-US" b="1" dirty="0">
                <a:solidFill>
                  <a:schemeClr val="bg1"/>
                </a:solidFill>
              </a:rPr>
              <a:t>           SUM(Sales) AS </a:t>
            </a:r>
            <a:r>
              <a:rPr lang="en-US" b="1" dirty="0" err="1">
                <a:solidFill>
                  <a:schemeClr val="bg1"/>
                </a:solidFill>
              </a:rPr>
              <a:t>Total_Sales</a:t>
            </a:r>
            <a:r>
              <a:rPr lang="en-US" b="1" dirty="0">
                <a:solidFill>
                  <a:schemeClr val="bg1"/>
                </a:solidFill>
              </a:rPr>
              <a:t>, </a:t>
            </a:r>
          </a:p>
          <a:p>
            <a:r>
              <a:rPr lang="en-US" b="1" dirty="0">
                <a:solidFill>
                  <a:schemeClr val="bg1"/>
                </a:solidFill>
              </a:rPr>
              <a:t>           SUM(Profit) AS </a:t>
            </a:r>
            <a:r>
              <a:rPr lang="en-US" b="1" dirty="0" err="1">
                <a:solidFill>
                  <a:schemeClr val="bg1"/>
                </a:solidFill>
              </a:rPr>
              <a:t>Total_Profit</a:t>
            </a:r>
            <a:endParaRPr lang="en-US" b="1" dirty="0">
              <a:solidFill>
                <a:schemeClr val="bg1"/>
              </a:solidFill>
            </a:endParaRPr>
          </a:p>
          <a:p>
            <a:r>
              <a:rPr lang="en-US" b="1" dirty="0">
                <a:solidFill>
                  <a:schemeClr val="bg1"/>
                </a:solidFill>
              </a:rPr>
              <a:t>    FROM orders</a:t>
            </a:r>
          </a:p>
          <a:p>
            <a:r>
              <a:rPr lang="en-US" b="1" dirty="0">
                <a:solidFill>
                  <a:schemeClr val="bg1"/>
                </a:solidFill>
              </a:rPr>
              <a:t>    GROUP BY </a:t>
            </a:r>
            <a:r>
              <a:rPr lang="en-US" b="1" dirty="0" err="1">
                <a:solidFill>
                  <a:schemeClr val="bg1"/>
                </a:solidFill>
              </a:rPr>
              <a:t>Product_Name</a:t>
            </a:r>
            <a:endParaRPr lang="en-US" b="1" dirty="0">
              <a:solidFill>
                <a:schemeClr val="bg1"/>
              </a:solidFill>
            </a:endParaRPr>
          </a:p>
          <a:p>
            <a:r>
              <a:rPr lang="en-US" b="1" dirty="0">
                <a:solidFill>
                  <a:schemeClr val="bg1"/>
                </a:solidFill>
              </a:rPr>
              <a:t>)</a:t>
            </a:r>
          </a:p>
          <a:p>
            <a:r>
              <a:rPr lang="en-US" b="1" dirty="0">
                <a:solidFill>
                  <a:schemeClr val="bg1"/>
                </a:solidFill>
              </a:rPr>
              <a:t>SELECT </a:t>
            </a:r>
            <a:r>
              <a:rPr lang="en-US" b="1" dirty="0" err="1">
                <a:solidFill>
                  <a:schemeClr val="bg1"/>
                </a:solidFill>
              </a:rPr>
              <a:t>Product_Name</a:t>
            </a:r>
            <a:r>
              <a:rPr lang="en-US" b="1" dirty="0">
                <a:solidFill>
                  <a:schemeClr val="bg1"/>
                </a:solidFill>
              </a:rPr>
              <a:t>, </a:t>
            </a:r>
            <a:r>
              <a:rPr lang="en-US" b="1" dirty="0" err="1">
                <a:solidFill>
                  <a:schemeClr val="bg1"/>
                </a:solidFill>
              </a:rPr>
              <a:t>Total_Sales</a:t>
            </a:r>
            <a:r>
              <a:rPr lang="en-US" b="1" dirty="0">
                <a:solidFill>
                  <a:schemeClr val="bg1"/>
                </a:solidFill>
              </a:rPr>
              <a:t>, </a:t>
            </a:r>
            <a:r>
              <a:rPr lang="en-US" b="1" dirty="0" err="1">
                <a:solidFill>
                  <a:schemeClr val="bg1"/>
                </a:solidFill>
              </a:rPr>
              <a:t>Total_Profit</a:t>
            </a:r>
            <a:endParaRPr lang="en-US" b="1" dirty="0">
              <a:solidFill>
                <a:schemeClr val="bg1"/>
              </a:solidFill>
            </a:endParaRPr>
          </a:p>
          <a:p>
            <a:r>
              <a:rPr lang="en-US" b="1" dirty="0">
                <a:solidFill>
                  <a:schemeClr val="bg1"/>
                </a:solidFill>
              </a:rPr>
              <a:t>FROM </a:t>
            </a:r>
            <a:r>
              <a:rPr lang="en-US" b="1" dirty="0" err="1">
                <a:solidFill>
                  <a:schemeClr val="bg1"/>
                </a:solidFill>
              </a:rPr>
              <a:t>ProductSalesProfit</a:t>
            </a:r>
            <a:endParaRPr lang="en-US" b="1" dirty="0">
              <a:solidFill>
                <a:schemeClr val="bg1"/>
              </a:solidFill>
            </a:endParaRPr>
          </a:p>
          <a:p>
            <a:r>
              <a:rPr lang="en-US" b="1" dirty="0">
                <a:solidFill>
                  <a:schemeClr val="bg1"/>
                </a:solidFill>
              </a:rPr>
              <a:t>ORDER BY </a:t>
            </a:r>
            <a:r>
              <a:rPr lang="en-US" b="1" dirty="0" err="1">
                <a:solidFill>
                  <a:schemeClr val="bg1"/>
                </a:solidFill>
              </a:rPr>
              <a:t>Total_Sales</a:t>
            </a:r>
            <a:r>
              <a:rPr lang="en-US" b="1" dirty="0">
                <a:solidFill>
                  <a:schemeClr val="bg1"/>
                </a:solidFill>
              </a:rPr>
              <a:t> DESC, </a:t>
            </a:r>
            <a:r>
              <a:rPr lang="en-US" b="1" dirty="0" err="1">
                <a:solidFill>
                  <a:schemeClr val="bg1"/>
                </a:solidFill>
              </a:rPr>
              <a:t>Total_Profit</a:t>
            </a:r>
            <a:r>
              <a:rPr lang="en-US" b="1" dirty="0">
                <a:solidFill>
                  <a:schemeClr val="bg1"/>
                </a:solidFill>
              </a:rPr>
              <a:t> DESC</a:t>
            </a:r>
          </a:p>
          <a:p>
            <a:r>
              <a:rPr lang="en-US" b="1" dirty="0">
                <a:solidFill>
                  <a:schemeClr val="bg1"/>
                </a:solidFill>
              </a:rPr>
              <a:t>LIMIT 1;  -- This will give the product with the highest sales and profit</a:t>
            </a:r>
          </a:p>
        </p:txBody>
      </p:sp>
    </p:spTree>
    <p:extLst>
      <p:ext uri="{BB962C8B-B14F-4D97-AF65-F5344CB8AC3E}">
        <p14:creationId xmlns:p14="http://schemas.microsoft.com/office/powerpoint/2010/main" val="404328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3568" y="2348880"/>
            <a:ext cx="7772400" cy="1470025"/>
          </a:xfrm>
        </p:spPr>
        <p:txBody>
          <a:bodyPr/>
          <a:lstStyle/>
          <a:p>
            <a:r>
              <a:rPr lang="en-IN" sz="8000" dirty="0">
                <a:solidFill>
                  <a:schemeClr val="tx2"/>
                </a:solidFill>
                <a:latin typeface="Cooper Black" panose="0208090404030B020404" pitchFamily="18" charset="0"/>
              </a:rPr>
              <a:t>QUESTIONS</a:t>
            </a:r>
            <a:r>
              <a:rPr lang="en-IN" b="1" dirty="0">
                <a:solidFill>
                  <a:schemeClr val="tx2"/>
                </a:solidFill>
                <a:latin typeface="Cooper Black" panose="0208090404030B020404" pitchFamily="18" charset="0"/>
              </a:rPr>
              <a:t/>
            </a:r>
            <a:br>
              <a:rPr lang="en-IN" b="1" dirty="0">
                <a:solidFill>
                  <a:schemeClr val="tx2"/>
                </a:solidFill>
                <a:latin typeface="Cooper Black" panose="0208090404030B020404" pitchFamily="18" charset="0"/>
              </a:rPr>
            </a:br>
            <a:endParaRPr lang="en-IN" dirty="0"/>
          </a:p>
        </p:txBody>
      </p:sp>
    </p:spTree>
    <p:extLst>
      <p:ext uri="{BB962C8B-B14F-4D97-AF65-F5344CB8AC3E}">
        <p14:creationId xmlns:p14="http://schemas.microsoft.com/office/powerpoint/2010/main" val="3361394716"/>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64</TotalTime>
  <Words>1050</Words>
  <Application>Microsoft Office PowerPoint</Application>
  <PresentationFormat>On-screen Show (4:3)</PresentationFormat>
  <Paragraphs>153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Horizon</vt:lpstr>
      <vt:lpstr>CUSTOMER SEGMENTATION  </vt:lpstr>
      <vt:lpstr>About Dataset</vt:lpstr>
      <vt:lpstr>PowerPoint Presentation</vt:lpstr>
      <vt:lpstr>PowerPoint Presentation</vt:lpstr>
      <vt:lpstr>PowerPoint Presentation</vt:lpstr>
      <vt:lpstr>PowerPoint Presentation</vt:lpstr>
      <vt:lpstr>PowerPoint Presentation</vt:lpstr>
      <vt:lpstr>PowerPoint Presentation</vt:lpstr>
      <vt:lpstr>QUESTIONS </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Janvi</dc:creator>
  <cp:lastModifiedBy>Janvi</cp:lastModifiedBy>
  <cp:revision>25</cp:revision>
  <dcterms:created xsi:type="dcterms:W3CDTF">2024-08-25T17:16:16Z</dcterms:created>
  <dcterms:modified xsi:type="dcterms:W3CDTF">2024-08-25T19:39:41Z</dcterms:modified>
</cp:coreProperties>
</file>