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23D42-BC25-41C4-9A3F-A3E78CFB9E14}" type="doc">
      <dgm:prSet loTypeId="process" loCatId="process" qsTypeId="urn:microsoft.com/office/officeart/2005/8/quickstyle/simple5" qsCatId="simple" csTypeId="urn:microsoft.com/office/officeart/2005/8/colors/accent4_3" csCatId="accent1" phldr="0"/>
      <dgm:spPr/>
    </dgm:pt>
    <dgm:pt modelId="{4B5DF693-4886-4E9C-B265-25DF30A6970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Preprocessing</a:t>
          </a:r>
          <a:r>
            <a:rPr lang="en-US"/>
            <a:t/>
          </a:r>
          <a:endParaRPr lang="en-US"/>
        </a:p>
      </dgm:t>
    </dgm:pt>
    <dgm:pt modelId="{C45242E4-C1BE-46EE-AFF4-3FF6BC67FF5A}" cxnId="{6FD73B4C-0283-4F92-BA5A-419EADD239D4}" type="parTrans">
      <dgm:prSet/>
      <dgm:spPr/>
    </dgm:pt>
    <dgm:pt modelId="{66F3CD11-6360-47FC-B16E-09D287CFF570}" cxnId="{6FD73B4C-0283-4F92-BA5A-419EADD239D4}" type="sibTrans">
      <dgm:prSet/>
      <dgm:spPr/>
    </dgm:pt>
    <dgm:pt modelId="{D21DC186-0676-45FC-9354-C0188C2FF39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Feature Engineering</a:t>
          </a:r>
          <a:endParaRPr lang="en-US"/>
        </a:p>
      </dgm:t>
    </dgm:pt>
    <dgm:pt modelId="{33F77309-AEA6-42F5-AB74-D99CE411FBE2}" cxnId="{076A5446-FCAB-4F4D-86EC-9E614154C485}" type="parTrans">
      <dgm:prSet/>
      <dgm:spPr/>
    </dgm:pt>
    <dgm:pt modelId="{2E62AB09-D0F6-438F-9C66-EA56C3C41BD4}" cxnId="{076A5446-FCAB-4F4D-86EC-9E614154C485}" type="sibTrans">
      <dgm:prSet/>
      <dgm:spPr/>
    </dgm:pt>
    <dgm:pt modelId="{CB84C01F-80D0-4070-80A6-CB6614DA8F4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Model Training</a:t>
          </a:r>
          <a:r>
            <a:rPr lang="en-US"/>
            <a:t/>
          </a:r>
          <a:endParaRPr lang="en-US"/>
        </a:p>
      </dgm:t>
    </dgm:pt>
    <dgm:pt modelId="{BD679D04-73EA-4B88-AC52-631A0355AF75}" cxnId="{31D93C73-F56F-46A5-8DAA-403D39B64A61}" type="parTrans">
      <dgm:prSet/>
      <dgm:spPr/>
    </dgm:pt>
    <dgm:pt modelId="{3D21CAD6-6F72-4608-B9D4-571910F9A702}" cxnId="{31D93C73-F56F-46A5-8DAA-403D39B64A61}" type="sibTrans">
      <dgm:prSet/>
      <dgm:spPr/>
    </dgm:pt>
    <dgm:pt modelId="{F343687E-B163-4EEB-810F-550FB5E889D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Ensemble</a:t>
          </a:r>
          <a:r>
            <a:rPr lang="en-US"/>
            <a:t/>
          </a:r>
          <a:endParaRPr lang="en-US"/>
        </a:p>
      </dgm:t>
    </dgm:pt>
    <dgm:pt modelId="{05571DB4-2D50-4714-9617-30DB42DC14D7}" cxnId="{A7F6A01D-80DA-4868-96E8-633AAE95E283}" type="parTrans">
      <dgm:prSet/>
      <dgm:spPr/>
    </dgm:pt>
    <dgm:pt modelId="{CF7F14ED-9557-4D9A-9193-B84FB40669B2}" cxnId="{A7F6A01D-80DA-4868-96E8-633AAE95E283}" type="sibTrans">
      <dgm:prSet/>
      <dgm:spPr/>
    </dgm:pt>
    <dgm:pt modelId="{B84BFEFB-261E-437C-AD9E-90ED8A3C8045}" type="pres">
      <dgm:prSet presAssocID="{9DB23D42-BC25-41C4-9A3F-A3E78CFB9E14}" presName="Name0" presStyleCnt="0">
        <dgm:presLayoutVars>
          <dgm:dir/>
          <dgm:resizeHandles val="exact"/>
        </dgm:presLayoutVars>
      </dgm:prSet>
      <dgm:spPr/>
    </dgm:pt>
    <dgm:pt modelId="{1450B55C-E4AF-4C4A-86D5-6F08C883C8A1}" type="pres">
      <dgm:prSet presAssocID="{4B5DF693-4886-4E9C-B265-25DF30A69707}" presName="parTxOnly" presStyleLbl="node1" presStyleIdx="0" presStyleCnt="4">
        <dgm:presLayoutVars>
          <dgm:bulletEnabled val="1"/>
        </dgm:presLayoutVars>
      </dgm:prSet>
      <dgm:spPr/>
    </dgm:pt>
    <dgm:pt modelId="{B9E1FA38-2042-466B-8091-F149A9FE2767}" type="pres">
      <dgm:prSet presAssocID="{66F3CD11-6360-47FC-B16E-09D287CFF570}" presName="parSpace" presStyleCnt="0"/>
      <dgm:spPr/>
    </dgm:pt>
    <dgm:pt modelId="{97ED5984-E182-4084-893A-3007DB7F6057}" type="pres">
      <dgm:prSet presAssocID="{D21DC186-0676-45FC-9354-C0188C2FF392}" presName="parTxOnly" presStyleLbl="node1" presStyleIdx="1" presStyleCnt="4">
        <dgm:presLayoutVars>
          <dgm:bulletEnabled val="1"/>
        </dgm:presLayoutVars>
      </dgm:prSet>
      <dgm:spPr/>
    </dgm:pt>
    <dgm:pt modelId="{D2344F82-2A90-412D-B813-61B1B47F68C7}" type="pres">
      <dgm:prSet presAssocID="{2E62AB09-D0F6-438F-9C66-EA56C3C41BD4}" presName="parSpace" presStyleCnt="0"/>
      <dgm:spPr/>
    </dgm:pt>
    <dgm:pt modelId="{BA1BBACD-C964-4429-B8AC-A0F655E890BE}" type="pres">
      <dgm:prSet presAssocID="{CB84C01F-80D0-4070-80A6-CB6614DA8F48}" presName="parTxOnly" presStyleLbl="node1" presStyleIdx="2" presStyleCnt="4">
        <dgm:presLayoutVars>
          <dgm:bulletEnabled val="1"/>
        </dgm:presLayoutVars>
      </dgm:prSet>
      <dgm:spPr/>
    </dgm:pt>
    <dgm:pt modelId="{93C67888-5FC1-4DDC-A413-E322EC965882}" type="pres">
      <dgm:prSet presAssocID="{3D21CAD6-6F72-4608-B9D4-571910F9A702}" presName="parSpace" presStyleCnt="0"/>
      <dgm:spPr/>
    </dgm:pt>
    <dgm:pt modelId="{45BC34B2-6E97-4B9B-99BC-CC3548F2575B}" type="pres">
      <dgm:prSet presAssocID="{F343687E-B163-4EEB-810F-550FB5E889D6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FD73B4C-0283-4F92-BA5A-419EADD239D4}" srcId="{9DB23D42-BC25-41C4-9A3F-A3E78CFB9E14}" destId="{4B5DF693-4886-4E9C-B265-25DF30A69707}" srcOrd="0" destOrd="0" parTransId="{C45242E4-C1BE-46EE-AFF4-3FF6BC67FF5A}" sibTransId="{66F3CD11-6360-47FC-B16E-09D287CFF570}"/>
    <dgm:cxn modelId="{076A5446-FCAB-4F4D-86EC-9E614154C485}" srcId="{9DB23D42-BC25-41C4-9A3F-A3E78CFB9E14}" destId="{D21DC186-0676-45FC-9354-C0188C2FF392}" srcOrd="1" destOrd="0" parTransId="{33F77309-AEA6-42F5-AB74-D99CE411FBE2}" sibTransId="{2E62AB09-D0F6-438F-9C66-EA56C3C41BD4}"/>
    <dgm:cxn modelId="{31D93C73-F56F-46A5-8DAA-403D39B64A61}" srcId="{9DB23D42-BC25-41C4-9A3F-A3E78CFB9E14}" destId="{CB84C01F-80D0-4070-80A6-CB6614DA8F48}" srcOrd="2" destOrd="0" parTransId="{BD679D04-73EA-4B88-AC52-631A0355AF75}" sibTransId="{3D21CAD6-6F72-4608-B9D4-571910F9A702}"/>
    <dgm:cxn modelId="{A7F6A01D-80DA-4868-96E8-633AAE95E283}" srcId="{9DB23D42-BC25-41C4-9A3F-A3E78CFB9E14}" destId="{F343687E-B163-4EEB-810F-550FB5E889D6}" srcOrd="3" destOrd="0" parTransId="{05571DB4-2D50-4714-9617-30DB42DC14D7}" sibTransId="{CF7F14ED-9557-4D9A-9193-B84FB40669B2}"/>
    <dgm:cxn modelId="{122135B4-1C02-4F79-9D45-B0BB052BAEDA}" type="presOf" srcId="{9DB23D42-BC25-41C4-9A3F-A3E78CFB9E14}" destId="{B84BFEFB-261E-437C-AD9E-90ED8A3C8045}" srcOrd="0" destOrd="0" presId="urn:microsoft.com/office/officeart/2005/8/layout/hChevron3"/>
    <dgm:cxn modelId="{715CC871-7DF5-4A79-B60C-DDC4BB6F2FB2}" type="presParOf" srcId="{B84BFEFB-261E-437C-AD9E-90ED8A3C8045}" destId="{1450B55C-E4AF-4C4A-86D5-6F08C883C8A1}" srcOrd="0" destOrd="0" presId="urn:microsoft.com/office/officeart/2005/8/layout/hChevron3"/>
    <dgm:cxn modelId="{37EFD420-303F-4CF4-AA2A-27586DBA1CEC}" type="presOf" srcId="{4B5DF693-4886-4E9C-B265-25DF30A69707}" destId="{1450B55C-E4AF-4C4A-86D5-6F08C883C8A1}" srcOrd="0" destOrd="0" presId="urn:microsoft.com/office/officeart/2005/8/layout/hChevron3"/>
    <dgm:cxn modelId="{1DAB2805-ED51-48F2-90AA-2363561AA4E0}" type="presParOf" srcId="{B84BFEFB-261E-437C-AD9E-90ED8A3C8045}" destId="{B9E1FA38-2042-466B-8091-F149A9FE2767}" srcOrd="1" destOrd="0" presId="urn:microsoft.com/office/officeart/2005/8/layout/hChevron3"/>
    <dgm:cxn modelId="{DD2DF997-0B05-4B93-80AC-80D64379FAC5}" type="presParOf" srcId="{B84BFEFB-261E-437C-AD9E-90ED8A3C8045}" destId="{97ED5984-E182-4084-893A-3007DB7F6057}" srcOrd="2" destOrd="0" presId="urn:microsoft.com/office/officeart/2005/8/layout/hChevron3"/>
    <dgm:cxn modelId="{0557A9F9-3A05-43E1-9AFA-35615E02DEBD}" type="presOf" srcId="{D21DC186-0676-45FC-9354-C0188C2FF392}" destId="{97ED5984-E182-4084-893A-3007DB7F6057}" srcOrd="0" destOrd="0" presId="urn:microsoft.com/office/officeart/2005/8/layout/hChevron3"/>
    <dgm:cxn modelId="{93955AD1-D662-4AAC-A6EC-3A3666147D1A}" type="presParOf" srcId="{B84BFEFB-261E-437C-AD9E-90ED8A3C8045}" destId="{D2344F82-2A90-412D-B813-61B1B47F68C7}" srcOrd="3" destOrd="0" presId="urn:microsoft.com/office/officeart/2005/8/layout/hChevron3"/>
    <dgm:cxn modelId="{DB080641-CC6D-4CCC-875D-76F6BC85E5D0}" type="presParOf" srcId="{B84BFEFB-261E-437C-AD9E-90ED8A3C8045}" destId="{BA1BBACD-C964-4429-B8AC-A0F655E890BE}" srcOrd="4" destOrd="0" presId="urn:microsoft.com/office/officeart/2005/8/layout/hChevron3"/>
    <dgm:cxn modelId="{F07663FD-2611-4E32-910A-17797E2BF209}" type="presOf" srcId="{CB84C01F-80D0-4070-80A6-CB6614DA8F48}" destId="{BA1BBACD-C964-4429-B8AC-A0F655E890BE}" srcOrd="0" destOrd="0" presId="urn:microsoft.com/office/officeart/2005/8/layout/hChevron3"/>
    <dgm:cxn modelId="{2B605A9C-066C-4205-A10B-0F3BAEB8D451}" type="presParOf" srcId="{B84BFEFB-261E-437C-AD9E-90ED8A3C8045}" destId="{93C67888-5FC1-4DDC-A413-E322EC965882}" srcOrd="5" destOrd="0" presId="urn:microsoft.com/office/officeart/2005/8/layout/hChevron3"/>
    <dgm:cxn modelId="{6302868A-B58A-46DF-A26B-076D819BFEC8}" type="presParOf" srcId="{B84BFEFB-261E-437C-AD9E-90ED8A3C8045}" destId="{45BC34B2-6E97-4B9B-99BC-CC3548F2575B}" srcOrd="6" destOrd="0" presId="urn:microsoft.com/office/officeart/2005/8/layout/hChevron3"/>
    <dgm:cxn modelId="{6201BE26-C997-4B99-943D-7920595D46E3}" type="presOf" srcId="{F343687E-B163-4EEB-810F-550FB5E889D6}" destId="{45BC34B2-6E97-4B9B-99BC-CC3548F2575B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959975" cy="2843530"/>
        <a:chOff x="0" y="0"/>
        <a:chExt cx="9959975" cy="2843530"/>
      </a:xfrm>
    </dsp:grpSpPr>
    <dsp:sp modelId="{1450B55C-E4AF-4C4A-86D5-6F08C883C8A1}">
      <dsp:nvSpPr>
        <dsp:cNvPr id="11" name="Pentagon 10"/>
        <dsp:cNvSpPr/>
      </dsp:nvSpPr>
      <dsp:spPr bwMode="white">
        <a:xfrm>
          <a:off x="0" y="835884"/>
          <a:ext cx="2929404" cy="1171762"/>
        </a:xfrm>
        <a:prstGeom prst="homePlate">
          <a:avLst/>
        </a:prstGeom>
      </dsp:spPr>
      <dsp:style>
        <a:lnRef idx="0">
          <a:schemeClr val="lt1"/>
        </a:lnRef>
        <a:fillRef idx="3">
          <a:schemeClr val="accent4">
            <a:shade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8016" tIns="64008" rIns="32004" bIns="64008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Preprocessing</a:t>
          </a:r>
          <a:endParaRPr lang="en-US"/>
        </a:p>
      </dsp:txBody>
      <dsp:txXfrm>
        <a:off x="0" y="835884"/>
        <a:ext cx="2929404" cy="1171762"/>
      </dsp:txXfrm>
    </dsp:sp>
    <dsp:sp modelId="{97ED5984-E182-4084-893A-3007DB7F6057}">
      <dsp:nvSpPr>
        <dsp:cNvPr id="12" name="Chevron 11"/>
        <dsp:cNvSpPr/>
      </dsp:nvSpPr>
      <dsp:spPr bwMode="white">
        <a:xfrm>
          <a:off x="2343524" y="835884"/>
          <a:ext cx="2929404" cy="1171762"/>
        </a:xfrm>
        <a:prstGeom prst="chevron">
          <a:avLst/>
        </a:prstGeom>
      </dsp:spPr>
      <dsp:style>
        <a:lnRef idx="0">
          <a:schemeClr val="lt1"/>
        </a:lnRef>
        <a:fillRef idx="3">
          <a:schemeClr val="accent4">
            <a:shade val="80000"/>
            <a:hueOff val="0"/>
            <a:satOff val="0"/>
            <a:lumOff val="19477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6012" tIns="64008" rIns="32004" bIns="64008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Feature Engineering</a:t>
          </a:r>
          <a:endParaRPr lang="en-US"/>
        </a:p>
      </dsp:txBody>
      <dsp:txXfrm>
        <a:off x="2343524" y="835884"/>
        <a:ext cx="2929404" cy="1171762"/>
      </dsp:txXfrm>
    </dsp:sp>
    <dsp:sp modelId="{BA1BBACD-C964-4429-B8AC-A0F655E890BE}">
      <dsp:nvSpPr>
        <dsp:cNvPr id="13" name="Chevron 12"/>
        <dsp:cNvSpPr/>
      </dsp:nvSpPr>
      <dsp:spPr bwMode="white">
        <a:xfrm>
          <a:off x="4687047" y="835884"/>
          <a:ext cx="2929404" cy="1171762"/>
        </a:xfrm>
        <a:prstGeom prst="chevron">
          <a:avLst/>
        </a:prstGeom>
      </dsp:spPr>
      <dsp:style>
        <a:lnRef idx="0">
          <a:schemeClr val="lt1"/>
        </a:lnRef>
        <a:fillRef idx="3">
          <a:schemeClr val="accent4">
            <a:shade val="80000"/>
            <a:hueOff val="0"/>
            <a:satOff val="0"/>
            <a:lumOff val="38954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6012" tIns="64008" rIns="32004" bIns="64008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Model Training</a:t>
          </a:r>
          <a:endParaRPr lang="en-US"/>
        </a:p>
      </dsp:txBody>
      <dsp:txXfrm>
        <a:off x="4687047" y="835884"/>
        <a:ext cx="2929404" cy="1171762"/>
      </dsp:txXfrm>
    </dsp:sp>
    <dsp:sp modelId="{45BC34B2-6E97-4B9B-99BC-CC3548F2575B}">
      <dsp:nvSpPr>
        <dsp:cNvPr id="14" name="Chevron 13"/>
        <dsp:cNvSpPr/>
      </dsp:nvSpPr>
      <dsp:spPr bwMode="white">
        <a:xfrm>
          <a:off x="7030571" y="835884"/>
          <a:ext cx="2929404" cy="1171762"/>
        </a:xfrm>
        <a:prstGeom prst="chevron">
          <a:avLst/>
        </a:prstGeom>
      </dsp:spPr>
      <dsp:style>
        <a:lnRef idx="0">
          <a:schemeClr val="lt1"/>
        </a:lnRef>
        <a:fillRef idx="3">
          <a:schemeClr val="accent4">
            <a:shade val="80000"/>
            <a:hueOff val="0"/>
            <a:satOff val="0"/>
            <a:lumOff val="58431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6012" tIns="64008" rIns="32004" bIns="64008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Ensemble</a:t>
          </a:r>
          <a:endParaRPr lang="en-US"/>
        </a:p>
      </dsp:txBody>
      <dsp:txXfrm>
        <a:off x="7030571" y="835884"/>
        <a:ext cx="2929404" cy="1171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085" y="525780"/>
            <a:ext cx="10363200" cy="3502025"/>
          </a:xfrm>
        </p:spPr>
        <p:txBody>
          <a:bodyPr/>
          <a:lstStyle/>
          <a:p>
            <a:r>
              <a:rPr lang="en-US" sz="4400" dirty="0"/>
              <a:t>Solar and Wind Resource Forecasting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GHI &amp; Wind Speed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GHI forecast for 1-year ahead horizon</a:t>
            </a:r>
            <a:endParaRPr lang="en-US"/>
          </a:p>
          <a:p>
            <a:r>
              <a:rPr lang="en-US"/>
              <a:t>Wind Speed forecast for 1-year ahead horizon</a:t>
            </a:r>
            <a:endParaRPr lang="en-US"/>
          </a:p>
          <a:p>
            <a:r>
              <a:rPr lang="en-US"/>
              <a:t>GHI forecast for 25-year ahead horizon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335" y="5654040"/>
            <a:ext cx="11565890" cy="1339215"/>
          </a:xfrm>
        </p:spPr>
        <p:txBody>
          <a:bodyPr/>
          <a:p>
            <a:pPr marL="0" indent="0">
              <a:buNone/>
            </a:pPr>
            <a:r>
              <a:rPr lang="en-US" sz="2000"/>
              <a:t>Apart from this,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Third party weather forecaster’s data was used which consisted of historical GHI,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Wind speed, Humidity, Pressure and Temperature values for 10 year duration.</a:t>
            </a:r>
            <a:endParaRPr lang="en-US" sz="20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162040" y="1417955"/>
            <a:ext cx="5142230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Wind:</a:t>
            </a:r>
            <a:endParaRPr lang="en-US" sz="2400"/>
          </a:p>
          <a:p>
            <a:pPr lvl="0"/>
            <a:r>
              <a:rPr lang="en-US" sz="2400"/>
              <a:t>Wind Speed(m/s</a:t>
            </a:r>
            <a:r>
              <a:rPr lang="en-US" sz="2400" baseline="30000"/>
              <a:t>2</a:t>
            </a:r>
            <a:r>
              <a:rPr lang="en-US" sz="2400"/>
              <a:t>) :</a:t>
            </a:r>
            <a:endParaRPr lang="en-US" sz="2400"/>
          </a:p>
          <a:p>
            <a:pPr marL="971550" lvl="1" indent="-514350">
              <a:buAutoNum type="arabicPeriod"/>
            </a:pPr>
            <a:r>
              <a:rPr lang="en-US" sz="2400"/>
              <a:t>Resolution: hourly</a:t>
            </a:r>
            <a:endParaRPr lang="en-US" sz="2400" baseline="30000"/>
          </a:p>
          <a:p>
            <a:pPr marL="971550" lvl="1" indent="-514350">
              <a:buAutoNum type="arabicPeriod"/>
            </a:pPr>
            <a:r>
              <a:rPr lang="en-US" sz="2400"/>
              <a:t>Duration: 3 year</a:t>
            </a:r>
            <a:endParaRPr lang="en-US" sz="2400"/>
          </a:p>
          <a:p>
            <a:pPr marL="457200" lvl="1" indent="0">
              <a:buNone/>
            </a:pPr>
            <a:endParaRPr lang="en-US" sz="2400"/>
          </a:p>
          <a:p>
            <a:pPr marL="0" lvl="0" indent="0">
              <a:buNone/>
            </a:pPr>
            <a:r>
              <a:rPr lang="en-US" sz="2400"/>
              <a:t>Natural Features:</a:t>
            </a:r>
            <a:endParaRPr lang="en-US" sz="2400"/>
          </a:p>
          <a:p>
            <a:pPr marL="971550" lvl="1" indent="-514350">
              <a:buAutoNum type="arabicPeriod"/>
            </a:pPr>
            <a:r>
              <a:rPr lang="en-US" sz="2400"/>
              <a:t>Relative Humidity (%)</a:t>
            </a:r>
            <a:endParaRPr lang="en-US" sz="2400"/>
          </a:p>
          <a:p>
            <a:pPr marL="971550" lvl="1" indent="-514350">
              <a:buAutoNum type="arabicPeriod"/>
            </a:pPr>
            <a:r>
              <a:rPr lang="en-US" sz="2400"/>
              <a:t>Temperature (K)</a:t>
            </a:r>
            <a:endParaRPr lang="en-US" sz="2400"/>
          </a:p>
          <a:p>
            <a:pPr marL="971550" lvl="1" indent="-514350">
              <a:buAutoNum type="arabicPeriod"/>
            </a:pPr>
            <a:r>
              <a:rPr lang="en-US" sz="2400"/>
              <a:t>Pressure (Pa)</a:t>
            </a:r>
            <a:endParaRPr lang="en-US" sz="240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747395" y="1417955"/>
            <a:ext cx="5142230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Solar:</a:t>
            </a:r>
            <a:endParaRPr lang="en-US" sz="2400"/>
          </a:p>
          <a:p>
            <a:pPr lvl="0"/>
            <a:r>
              <a:rPr lang="en-US" sz="2400"/>
              <a:t>GHI (W/m</a:t>
            </a:r>
            <a:r>
              <a:rPr lang="en-US" sz="2400" baseline="30000"/>
              <a:t>2</a:t>
            </a:r>
            <a:r>
              <a:rPr lang="en-US" sz="2400"/>
              <a:t>):</a:t>
            </a:r>
            <a:endParaRPr lang="en-US" sz="2400"/>
          </a:p>
          <a:p>
            <a:pPr marL="971550" lvl="1" indent="-514350">
              <a:buAutoNum type="arabicPeriod"/>
            </a:pPr>
            <a:r>
              <a:rPr lang="en-US" sz="2400"/>
              <a:t>Resolution: hourly</a:t>
            </a:r>
            <a:endParaRPr lang="en-US" sz="2400"/>
          </a:p>
          <a:p>
            <a:pPr marL="971550" lvl="1" indent="-514350">
              <a:buAutoNum type="arabicPeriod"/>
            </a:pPr>
            <a:r>
              <a:rPr lang="en-US" sz="2400"/>
              <a:t>Duration: 3 year</a:t>
            </a:r>
            <a:endParaRPr lang="en-US" sz="2400"/>
          </a:p>
          <a:p>
            <a:pPr marL="457200" lvl="1" indent="0">
              <a:buNone/>
            </a:pPr>
            <a:endParaRPr lang="en-US" sz="2400"/>
          </a:p>
          <a:p>
            <a:pPr marL="0" lvl="0" indent="0">
              <a:buNone/>
            </a:pPr>
            <a:r>
              <a:rPr lang="en-US" sz="2400"/>
              <a:t>Natural Features:</a:t>
            </a:r>
            <a:endParaRPr lang="en-US" sz="2400"/>
          </a:p>
          <a:p>
            <a:pPr marL="971550" lvl="1" indent="-514350">
              <a:buAutoNum type="arabicPeriod"/>
            </a:pPr>
            <a:r>
              <a:rPr lang="en-US" sz="2400"/>
              <a:t>Relative Humidity (%)</a:t>
            </a:r>
            <a:endParaRPr lang="en-US" sz="2400"/>
          </a:p>
          <a:p>
            <a:pPr marL="971550" lvl="1" indent="-514350">
              <a:buAutoNum type="arabicPeriod"/>
            </a:pPr>
            <a:r>
              <a:rPr lang="en-US" sz="2400"/>
              <a:t>Temperature (K)</a:t>
            </a:r>
            <a:endParaRPr lang="en-US" sz="2400"/>
          </a:p>
          <a:p>
            <a:pPr marL="971550" lvl="1" indent="-514350">
              <a:buAutoNum type="arabicPeriod"/>
            </a:pPr>
            <a:r>
              <a:rPr lang="en-US" sz="2400"/>
              <a:t>Pressure (Pa)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Pipeline</a:t>
            </a:r>
            <a:endParaRPr lang="en-US"/>
          </a:p>
        </p:txBody>
      </p:sp>
      <p:graphicFrame>
        <p:nvGraphicFramePr>
          <p:cNvPr id="10" name="Diagram 9"/>
          <p:cNvGraphicFramePr/>
          <p:nvPr/>
        </p:nvGraphicFramePr>
        <p:xfrm>
          <a:off x="1212850" y="1913255"/>
          <a:ext cx="9959975" cy="284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Data Preprocessing &amp; Feature Engineering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6100"/>
            <a:ext cx="10972800" cy="4525963"/>
          </a:xfrm>
        </p:spPr>
        <p:txBody>
          <a:bodyPr/>
          <a:p>
            <a:pPr marL="0" indent="0">
              <a:buNone/>
            </a:pPr>
            <a:r>
              <a:rPr lang="en-US"/>
              <a:t>1) Datetime features: month, day, year, season, etc</a:t>
            </a:r>
            <a:endParaRPr lang="en-US"/>
          </a:p>
          <a:p>
            <a:pPr marL="0" indent="0">
              <a:buNone/>
            </a:pPr>
            <a:r>
              <a:rPr lang="en-US"/>
              <a:t>2) Maximum frequency sine waves</a:t>
            </a:r>
            <a:endParaRPr lang="en-US"/>
          </a:p>
          <a:p>
            <a:pPr marL="0" indent="0">
              <a:buNone/>
            </a:pPr>
            <a:r>
              <a:rPr lang="en-US"/>
              <a:t>3) Bias correction for third party weather data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Different Machine learning, statistical &amp; deep learning models were experimented to obtain top performing models.</a:t>
            </a:r>
            <a:endParaRPr lang="en-US"/>
          </a:p>
          <a:p>
            <a:r>
              <a:rPr lang="en-US"/>
              <a:t>An ensemble was developed for obtain weighted average of the forecasts provided by these top three models.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Presentation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and Wind Resource Forecasting  GHI &amp; Wind Speed</dc:title>
  <dc:creator/>
  <cp:lastModifiedBy>janhavi.kulkarni</cp:lastModifiedBy>
  <cp:revision>1</cp:revision>
  <dcterms:created xsi:type="dcterms:W3CDTF">2023-05-13T08:29:14Z</dcterms:created>
  <dcterms:modified xsi:type="dcterms:W3CDTF">2023-05-13T08:29:14Z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16CA84896FAE4B18A5B98DEC5657DB36</vt:lpwstr>
  </property>
  <property fmtid="{D5CDD505-2E9C-101B-9397-08002B2CF9AE}" pid="3" name="KSOProductBuildVer">
    <vt:lpwstr>1033-11.2.0.11486</vt:lpwstr>
  </property>
</Properties>
</file>