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8" r:id="rId4"/>
    <p:sldId id="290" r:id="rId6"/>
    <p:sldId id="260" r:id="rId7"/>
    <p:sldId id="310" r:id="rId8"/>
    <p:sldId id="275" r:id="rId9"/>
    <p:sldId id="312" r:id="rId10"/>
    <p:sldId id="261" r:id="rId11"/>
    <p:sldId id="264" r:id="rId12"/>
    <p:sldId id="267" r:id="rId13"/>
    <p:sldId id="268" r:id="rId14"/>
    <p:sldId id="271" r:id="rId15"/>
    <p:sldId id="269"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78" autoAdjust="0"/>
    <p:restoredTop sz="94660"/>
  </p:normalViewPr>
  <p:slideViewPr>
    <p:cSldViewPr snapToGrid="0">
      <p:cViewPr varScale="1">
        <p:scale>
          <a:sx n="72" d="100"/>
          <a:sy n="72" d="100"/>
        </p:scale>
        <p:origin x="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F0239-29DF-4D69-8FCC-DA4DD6568A2A}" type="datetimeFigureOut">
              <a:rPr lang="en-IN" smtClean="0"/>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99738-068F-4557-96C7-EE46EB239CB4}"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0"/>
        <p:cNvGrpSpPr/>
        <p:nvPr/>
      </p:nvGrpSpPr>
      <p:grpSpPr>
        <a:xfrm>
          <a:off x="0" y="0"/>
          <a:ext cx="0" cy="0"/>
          <a:chOff x="0" y="0"/>
          <a:chExt cx="0" cy="0"/>
        </a:xfrm>
      </p:grpSpPr>
      <p:sp>
        <p:nvSpPr>
          <p:cNvPr id="471" name="Google Shape;471;g9fc7446bf0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2" name="Google Shape;472;g9fc7446bf0_0_1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98182F0-CF90-4D8B-A51C-796537115A5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fld id="{00000000-1234-1234-1234-123412341234}" type="slidenum">
              <a:rPr lang="en-GB" kern="0">
                <a:solidFill>
                  <a:srgbClr val="9EB3C2"/>
                </a:solidFill>
              </a:rPr>
            </a:fld>
            <a:endParaRPr lang="en-GB" kern="0" dirty="0">
              <a:solidFill>
                <a:srgbClr val="9EB3C2"/>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98182F0-CF90-4D8B-A51C-796537115A5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a:buClr>
                <a:srgbClr val="000000"/>
              </a:buClr>
              <a:buFont typeface="Arial" panose="020B0604020202020204"/>
              <a:buNone/>
            </a:pPr>
            <a:endParaRPr kern="0" dirty="0">
              <a:solidFill>
                <a:srgbClr val="000000"/>
              </a:solidFill>
              <a:cs typeface="Arial" panose="020B0604020202020204"/>
              <a:sym typeface="Arial" panose="020B0604020202020204"/>
            </a:endParaRPr>
          </a:p>
        </p:txBody>
      </p:sp>
      <p:sp>
        <p:nvSpPr>
          <p:cNvPr id="5" name="Footer Placeholder 4"/>
          <p:cNvSpPr>
            <a:spLocks noGrp="1"/>
          </p:cNvSpPr>
          <p:nvPr>
            <p:ph type="ftr" sz="quarter" idx="11"/>
          </p:nvPr>
        </p:nvSpPr>
        <p:spPr/>
        <p:txBody>
          <a:bodyPr/>
          <a:p>
            <a:pPr>
              <a:buClr>
                <a:srgbClr val="000000"/>
              </a:buClr>
              <a:buFont typeface="Arial" panose="020B0604020202020204"/>
              <a:buNone/>
            </a:pPr>
            <a:endParaRPr kern="0" dirty="0">
              <a:solidFill>
                <a:srgbClr val="000000"/>
              </a:solidFill>
              <a:cs typeface="Arial" panose="020B0604020202020204"/>
              <a:sym typeface="Arial" panose="020B0604020202020204"/>
            </a:endParaRPr>
          </a:p>
        </p:txBody>
      </p:sp>
      <p:sp>
        <p:nvSpPr>
          <p:cNvPr id="6" name="Slide Number Placeholder 5"/>
          <p:cNvSpPr>
            <a:spLocks noGrp="1"/>
          </p:cNvSpPr>
          <p:nvPr>
            <p:ph type="sldNum" sz="quarter" idx="12"/>
          </p:nvPr>
        </p:nvSpPr>
        <p:spPr/>
        <p:txBody>
          <a:bodyPr/>
          <a:p>
            <a:fld id="{00000000-1234-1234-1234-123412341234}" type="slidenum">
              <a:rPr lang="en-GB">
                <a:solidFill>
                  <a:srgbClr val="9EB3C2"/>
                </a:solidFill>
              </a:rPr>
            </a:fld>
            <a:endParaRPr lang="en-GB" dirty="0">
              <a:solidFill>
                <a:srgbClr val="9EB3C2"/>
              </a:solidFill>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fld id="{00000000-1234-1234-1234-123412341234}" type="slidenum">
              <a:rPr lang="en-GB">
                <a:solidFill>
                  <a:srgbClr val="9EB3C2"/>
                </a:solidFill>
              </a:rPr>
            </a:fld>
            <a:endParaRPr lang="en-GB" dirty="0">
              <a:solidFill>
                <a:srgbClr val="9EB3C2"/>
              </a:solidFill>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endParaRPr kern="0" dirty="0"/>
          </a:p>
        </p:txBody>
      </p:sp>
      <p:sp>
        <p:nvSpPr>
          <p:cNvPr id="5" name="Footer Placeholder 4"/>
          <p:cNvSpPr>
            <a:spLocks noGrp="1"/>
          </p:cNvSpPr>
          <p:nvPr>
            <p:ph type="ftr" sz="quarter" idx="11"/>
          </p:nvPr>
        </p:nvSpPr>
        <p:spPr/>
        <p:txBody>
          <a:bodyPr/>
          <a:p>
            <a:endParaRPr kern="0" dirty="0"/>
          </a:p>
        </p:txBody>
      </p:sp>
      <p:sp>
        <p:nvSpPr>
          <p:cNvPr id="6" name="Slide Number Placeholder 5"/>
          <p:cNvSpPr>
            <a:spLocks noGrp="1"/>
          </p:cNvSpPr>
          <p:nvPr>
            <p:ph type="sldNum" sz="quarter" idx="12"/>
          </p:nvPr>
        </p:nvSpPr>
        <p:spPr/>
        <p:txBody>
          <a:bodyPr/>
          <a:p>
            <a:fld id="{00000000-1234-1234-1234-123412341234}" type="slidenum">
              <a:rPr lang="en-GB">
                <a:solidFill>
                  <a:srgbClr val="9EB3C2"/>
                </a:solidFill>
              </a:rPr>
            </a:fld>
            <a:endParaRPr lang="en-GB" dirty="0">
              <a:solidFill>
                <a:srgbClr val="9EB3C2"/>
              </a:solidFill>
            </a:endParaRP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a:buClr>
                <a:srgbClr val="000000"/>
              </a:buClr>
              <a:buFont typeface="Arial" panose="020B0604020202020204"/>
              <a:buNone/>
            </a:pPr>
            <a:fld id="{00000000-1234-1234-1234-123412341234}" type="slidenum">
              <a:rPr lang="en-GB" kern="0">
                <a:solidFill>
                  <a:srgbClr val="9EB3C2"/>
                </a:solidFill>
              </a:rPr>
            </a:fld>
            <a:endParaRPr lang="en-GB" kern="0" dirty="0">
              <a:solidFill>
                <a:srgbClr val="9EB3C2"/>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fld id="{00000000-1234-1234-1234-123412341234}" type="slidenum">
              <a:rPr lang="en-GB">
                <a:solidFill>
                  <a:srgbClr val="9EB3C2"/>
                </a:solidFill>
              </a:rPr>
            </a:fld>
            <a:endParaRPr lang="en-GB" dirty="0">
              <a:solidFill>
                <a:srgbClr val="9EB3C2"/>
              </a:solidFill>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00000000-1234-1234-1234-123412341234}" type="slidenum">
              <a:rPr lang="en-GB" kern="0">
                <a:solidFill>
                  <a:srgbClr val="9EB3C2"/>
                </a:solidFill>
              </a:rPr>
            </a:fld>
            <a:endParaRPr lang="en-GB" kern="0" dirty="0">
              <a:solidFill>
                <a:srgbClr val="9EB3C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a:buClr>
                <a:srgbClr val="000000"/>
              </a:buClr>
              <a:buFont typeface="Arial" panose="020B0604020202020204"/>
              <a:buNone/>
            </a:pPr>
            <a:fld id="{00000000-1234-1234-1234-123412341234}" type="slidenum">
              <a:rPr lang="en-GB" kern="0">
                <a:solidFill>
                  <a:srgbClr val="9EB3C2"/>
                </a:solidFill>
              </a:rPr>
            </a:fld>
            <a:endParaRPr lang="en-GB" kern="0" dirty="0">
              <a:solidFill>
                <a:srgbClr val="9EB3C2"/>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4.xml"/><Relationship Id="rId2" Type="http://schemas.openxmlformats.org/officeDocument/2006/relationships/image" Target="../media/image5.png"/><Relationship Id="rId1" Type="http://schemas.openxmlformats.org/officeDocument/2006/relationships/hyperlink" Target="https://www.statisticshowto.com/wp-content/uploads/2015/07/boxcox-formula-1.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71"/>
          <p:cNvSpPr txBox="1">
            <a:spLocks noGrp="1"/>
          </p:cNvSpPr>
          <p:nvPr>
            <p:ph type="ctrTitle"/>
          </p:nvPr>
        </p:nvSpPr>
        <p:spPr>
          <a:xfrm>
            <a:off x="662305" y="2038350"/>
            <a:ext cx="11002010" cy="2780665"/>
          </a:xfrm>
          <a:prstGeom prst="rect">
            <a:avLst/>
          </a:prstGeom>
          <a:noFill/>
          <a:ln>
            <a:noFill/>
          </a:ln>
          <a:effectLst>
            <a:outerShdw blurRad="28575" dist="9525" dir="5400000" algn="bl" rotWithShape="0">
              <a:srgbClr val="00001A">
                <a:alpha val="14900"/>
              </a:srgbClr>
            </a:outerShdw>
          </a:effectLst>
        </p:spPr>
        <p:txBody>
          <a:bodyPr spcFirstLastPara="1" wrap="square" lIns="0" tIns="0" rIns="0" bIns="0" anchor="t" anchorCtr="0">
            <a:noAutofit/>
          </a:bodyPr>
          <a:lstStyle/>
          <a:p>
            <a:pPr algn="ctr"/>
            <a:r>
              <a:rPr lang="en-GB" sz="5400" b="0" dirty="0">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a:cs typeface="Arial" panose="020B0604020202020204" pitchFamily="34" charset="0"/>
                <a:sym typeface="Calibri" panose="020F0502020204030204"/>
              </a:rPr>
              <a:t>Long-Term Resource Forecasting</a:t>
            </a:r>
            <a:br>
              <a:rPr lang="en-GB" sz="5400" b="0" dirty="0">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a:cs typeface="Arial" panose="020B0604020202020204" pitchFamily="34" charset="0"/>
                <a:sym typeface="Calibri" panose="020F0502020204030204"/>
              </a:rPr>
            </a:br>
            <a:r>
              <a:rPr lang="en-US" altLang="en-GB" sz="5400" b="0" dirty="0">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a:cs typeface="Arial" panose="020B0604020202020204" pitchFamily="34" charset="0"/>
                <a:sym typeface="Calibri" panose="020F0502020204030204"/>
              </a:rPr>
              <a:t>for Solar &amp; Wind</a:t>
            </a:r>
            <a:endParaRPr lang="en-US" altLang="en-GB" sz="5400" b="0" dirty="0">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a:cs typeface="Arial" panose="020B0604020202020204" pitchFamily="34" charset="0"/>
              <a:sym typeface="Calibri" panose="020F050202020403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sp>
        <p:nvSpPr>
          <p:cNvPr id="3" name="TextBox 2"/>
          <p:cNvSpPr txBox="1"/>
          <p:nvPr/>
        </p:nvSpPr>
        <p:spPr>
          <a:xfrm>
            <a:off x="4448810" y="458868"/>
            <a:ext cx="5190186" cy="583565"/>
          </a:xfrm>
          <a:prstGeom prst="rect">
            <a:avLst/>
          </a:prstGeom>
          <a:noFill/>
        </p:spPr>
        <p:txBody>
          <a:bodyPr wrap="square" rtlCol="0">
            <a:spAutoFit/>
          </a:bodyPr>
          <a:lstStyle/>
          <a:p>
            <a:pPr fontAlgn="base"/>
            <a:r>
              <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Experimental Results</a:t>
            </a:r>
            <a:endPar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TextBox 6"/>
          <p:cNvSpPr txBox="1"/>
          <p:nvPr/>
        </p:nvSpPr>
        <p:spPr>
          <a:xfrm>
            <a:off x="1611637" y="1165675"/>
            <a:ext cx="5190186" cy="400110"/>
          </a:xfrm>
          <a:prstGeom prst="rect">
            <a:avLst/>
          </a:prstGeom>
          <a:noFill/>
        </p:spPr>
        <p:txBody>
          <a:bodyPr wrap="square" rtlCol="0">
            <a:spAutoFit/>
          </a:bodyPr>
          <a:lstStyle/>
          <a:p>
            <a:r>
              <a:rPr lang="en-IN" sz="2000" dirty="0" smtClean="0"/>
              <a:t>                                    </a:t>
            </a:r>
            <a:endParaRPr lang="en-IN" sz="2000" dirty="0"/>
          </a:p>
        </p:txBody>
      </p:sp>
      <p:sp>
        <p:nvSpPr>
          <p:cNvPr id="5" name="Rectangle 1"/>
          <p:cNvSpPr>
            <a:spLocks noChangeArrowheads="1"/>
          </p:cNvSpPr>
          <p:nvPr/>
        </p:nvSpPr>
        <p:spPr bwMode="auto">
          <a:xfrm>
            <a:off x="1981890" y="1367898"/>
            <a:ext cx="128801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TextBox 10"/>
          <p:cNvSpPr txBox="1"/>
          <p:nvPr/>
        </p:nvSpPr>
        <p:spPr>
          <a:xfrm>
            <a:off x="1824355" y="1273810"/>
            <a:ext cx="8166735" cy="398780"/>
          </a:xfrm>
          <a:prstGeom prst="rect">
            <a:avLst/>
          </a:prstGeom>
          <a:noFill/>
        </p:spPr>
        <p:txBody>
          <a:bodyPr wrap="square" rtlCol="0">
            <a:spAutoFit/>
          </a:bodyPr>
          <a:lstStyle/>
          <a:p>
            <a:pPr fontAlgn="base"/>
            <a:r>
              <a:rPr lang="en-IN" sz="2000" dirty="0" smtClean="0"/>
              <a:t>Before Data Transformation</a:t>
            </a:r>
            <a:r>
              <a:rPr lang="en-US" altLang="en-IN" sz="2000" dirty="0" smtClean="0"/>
              <a:t> &amp; Bias Correction</a:t>
            </a:r>
            <a:endParaRPr lang="en-US" altLang="en-IN" sz="2000" dirty="0" smtClean="0"/>
          </a:p>
        </p:txBody>
      </p:sp>
      <p:sp>
        <p:nvSpPr>
          <p:cNvPr id="12" name="TextBox 11"/>
          <p:cNvSpPr txBox="1"/>
          <p:nvPr/>
        </p:nvSpPr>
        <p:spPr>
          <a:xfrm>
            <a:off x="1824169" y="3584912"/>
            <a:ext cx="5190186" cy="400110"/>
          </a:xfrm>
          <a:prstGeom prst="rect">
            <a:avLst/>
          </a:prstGeom>
          <a:noFill/>
        </p:spPr>
        <p:txBody>
          <a:bodyPr wrap="square" rtlCol="0">
            <a:spAutoFit/>
          </a:bodyPr>
          <a:lstStyle/>
          <a:p>
            <a:pPr fontAlgn="base"/>
            <a:r>
              <a:rPr lang="en-IN" sz="2000" dirty="0" smtClean="0"/>
              <a:t>After Data Transformation</a:t>
            </a:r>
            <a:endParaRPr lang="en-IN" sz="2000" dirty="0"/>
          </a:p>
        </p:txBody>
      </p:sp>
      <p:graphicFrame>
        <p:nvGraphicFramePr>
          <p:cNvPr id="4" name="Table 3"/>
          <p:cNvGraphicFramePr/>
          <p:nvPr/>
        </p:nvGraphicFramePr>
        <p:xfrm>
          <a:off x="1824355" y="1905000"/>
          <a:ext cx="8543290" cy="1150620"/>
        </p:xfrm>
        <a:graphic>
          <a:graphicData uri="http://schemas.openxmlformats.org/drawingml/2006/table">
            <a:tbl>
              <a:tblPr bandRow="1">
                <a:tableStyleId>{9DCAF9ED-07DC-4A11-8D7F-57B35C25682E}</a:tableStyleId>
              </a:tblPr>
              <a:tblGrid>
                <a:gridCol w="4271645"/>
                <a:gridCol w="4271645"/>
              </a:tblGrid>
              <a:tr h="383540">
                <a:tc>
                  <a:txBody>
                    <a:bodyPr/>
                    <a:p>
                      <a:pPr algn="ctr" fontAlgn="b">
                        <a:buClrTx/>
                        <a:buSzTx/>
                        <a:buFontTx/>
                        <a:buNone/>
                      </a:pPr>
                      <a:r>
                        <a:rPr lang="en-IN" sz="1600" b="1" dirty="0">
                          <a:solidFill>
                            <a:schemeClr val="tx1"/>
                          </a:solidFill>
                          <a:effectLst/>
                        </a:rPr>
                        <a:t>Category</a:t>
                      </a:r>
                      <a:endParaRPr lang="en-IN" sz="1600" b="1" dirty="0">
                        <a:solidFill>
                          <a:schemeClr val="tx1"/>
                        </a:solidFill>
                        <a:effectLst/>
                      </a:endParaRPr>
                    </a:p>
                  </a:txBody>
                  <a:tcPr marL="68580" marR="68580" marT="0" marB="0" anchor="ct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fontAlgn="b">
                        <a:buClrTx/>
                        <a:buSzTx/>
                        <a:buFontTx/>
                        <a:buNone/>
                      </a:pPr>
                      <a:r>
                        <a:rPr lang="en-IN" sz="1600" b="1" dirty="0">
                          <a:solidFill>
                            <a:schemeClr val="tx1"/>
                          </a:solidFill>
                          <a:effectLst/>
                        </a:rPr>
                        <a:t>Accuracy</a:t>
                      </a:r>
                      <a:endParaRPr lang="en-IN" sz="1600" b="1" dirty="0">
                        <a:solidFill>
                          <a:schemeClr val="tx1"/>
                        </a:solidFill>
                        <a:effectLst/>
                      </a:endParaRPr>
                    </a:p>
                  </a:txBody>
                  <a:tcPr marL="68580" marR="68580"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383540">
                <a:tc>
                  <a:txBody>
                    <a:bodyPr/>
                    <a:p>
                      <a:pPr algn="ctr" fontAlgn="b">
                        <a:buClrTx/>
                        <a:buSzTx/>
                        <a:buFontTx/>
                      </a:pPr>
                      <a:r>
                        <a:rPr lang="en-IN" sz="1600" dirty="0">
                          <a:solidFill>
                            <a:schemeClr val="tx1"/>
                          </a:solidFill>
                          <a:effectLst/>
                        </a:rPr>
                        <a:t>Solar- GHI-Aggregated</a:t>
                      </a:r>
                      <a:endParaRPr lang="en-IN" sz="1600" dirty="0">
                        <a:solidFill>
                          <a:schemeClr val="tx1"/>
                        </a:solidFill>
                        <a:effectLst/>
                      </a:endParaRPr>
                    </a:p>
                  </a:txBody>
                  <a:tcPr marL="68580" marR="68580" marT="0" marB="0" anchor="ct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fontAlgn="b">
                        <a:buClrTx/>
                        <a:buSzTx/>
                        <a:buFontTx/>
                      </a:pPr>
                      <a:r>
                        <a:rPr lang="en-IN" sz="1600" dirty="0">
                          <a:solidFill>
                            <a:schemeClr val="tx1"/>
                          </a:solidFill>
                          <a:effectLst/>
                        </a:rPr>
                        <a:t>93 %</a:t>
                      </a:r>
                      <a:endParaRPr lang="en-IN" sz="1600" dirty="0">
                        <a:solidFill>
                          <a:schemeClr val="tx1"/>
                        </a:solidFill>
                        <a:effectLst/>
                      </a:endParaRPr>
                    </a:p>
                  </a:txBody>
                  <a:tcPr marL="68580" marR="68580" marT="0" marB="0" anchor="ctr">
                    <a:lnL w="12700">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r>
              <a:tr h="383540">
                <a:tc>
                  <a:txBody>
                    <a:bodyPr/>
                    <a:p>
                      <a:pPr algn="ctr" fontAlgn="b">
                        <a:buClrTx/>
                        <a:buSzTx/>
                        <a:buFontTx/>
                      </a:pPr>
                      <a:r>
                        <a:rPr lang="en-IN" sz="1600" dirty="0">
                          <a:solidFill>
                            <a:schemeClr val="tx1"/>
                          </a:solidFill>
                          <a:effectLst/>
                        </a:rPr>
                        <a:t>Wind-Wind Speed Average</a:t>
                      </a:r>
                      <a:endParaRPr lang="en-IN" sz="1600" dirty="0">
                        <a:solidFill>
                          <a:schemeClr val="tx1"/>
                        </a:solidFill>
                        <a:effectLst/>
                      </a:endParaRPr>
                    </a:p>
                  </a:txBody>
                  <a:tcPr marL="68580" marR="68580" marT="0" marB="0" anchor="ct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fontAlgn="b">
                        <a:buClrTx/>
                        <a:buSzTx/>
                        <a:buFontTx/>
                      </a:pPr>
                      <a:r>
                        <a:rPr lang="en-IN" sz="1600" dirty="0">
                          <a:solidFill>
                            <a:schemeClr val="tx1"/>
                          </a:solidFill>
                          <a:effectLst/>
                        </a:rPr>
                        <a:t>94 %</a:t>
                      </a:r>
                      <a:endParaRPr lang="en-IN" sz="1600" dirty="0">
                        <a:solidFill>
                          <a:schemeClr val="tx1"/>
                        </a:solidFill>
                        <a:effectLst/>
                      </a:endParaRPr>
                    </a:p>
                  </a:txBody>
                  <a:tcPr marL="68580" marR="68580" marT="0" marB="0" anchor="ct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10" name="Table 9"/>
          <p:cNvGraphicFramePr/>
          <p:nvPr/>
        </p:nvGraphicFramePr>
        <p:xfrm>
          <a:off x="1824355" y="4199890"/>
          <a:ext cx="8543290" cy="1150620"/>
        </p:xfrm>
        <a:graphic>
          <a:graphicData uri="http://schemas.openxmlformats.org/drawingml/2006/table">
            <a:tbl>
              <a:tblPr bandRow="1">
                <a:tableStyleId>{9DCAF9ED-07DC-4A11-8D7F-57B35C25682E}</a:tableStyleId>
              </a:tblPr>
              <a:tblGrid>
                <a:gridCol w="4271645"/>
                <a:gridCol w="4271645"/>
              </a:tblGrid>
              <a:tr h="383540">
                <a:tc>
                  <a:txBody>
                    <a:bodyPr/>
                    <a:p>
                      <a:pPr algn="ctr" fontAlgn="b">
                        <a:buClrTx/>
                        <a:buSzTx/>
                        <a:buFontTx/>
                        <a:buNone/>
                      </a:pPr>
                      <a:r>
                        <a:rPr lang="en-IN" sz="1600" b="1" dirty="0">
                          <a:solidFill>
                            <a:schemeClr val="tx1"/>
                          </a:solidFill>
                          <a:effectLst/>
                        </a:rPr>
                        <a:t>Category</a:t>
                      </a:r>
                      <a:endParaRPr lang="en-IN" sz="1600" b="1" dirty="0">
                        <a:solidFill>
                          <a:schemeClr val="tx1"/>
                        </a:solidFill>
                        <a:effectLst/>
                      </a:endParaRPr>
                    </a:p>
                  </a:txBody>
                  <a:tcPr marL="68580" marR="68580" marT="0" marB="0" anchor="ct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fontAlgn="b">
                        <a:buClrTx/>
                        <a:buSzTx/>
                        <a:buFontTx/>
                        <a:buNone/>
                      </a:pPr>
                      <a:r>
                        <a:rPr lang="en-IN" sz="1600" b="1" dirty="0">
                          <a:solidFill>
                            <a:schemeClr val="tx1"/>
                          </a:solidFill>
                          <a:effectLst/>
                        </a:rPr>
                        <a:t>Accuracy</a:t>
                      </a:r>
                      <a:endParaRPr lang="en-IN" sz="1600" b="1" dirty="0">
                        <a:solidFill>
                          <a:schemeClr val="tx1"/>
                        </a:solidFill>
                        <a:effectLst/>
                      </a:endParaRPr>
                    </a:p>
                  </a:txBody>
                  <a:tcPr marL="68580" marR="68580"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383540">
                <a:tc>
                  <a:txBody>
                    <a:bodyPr/>
                    <a:p>
                      <a:pPr algn="ctr" fontAlgn="b">
                        <a:buClrTx/>
                        <a:buSzTx/>
                        <a:buFontTx/>
                      </a:pPr>
                      <a:r>
                        <a:rPr lang="en-IN" sz="1600" dirty="0">
                          <a:solidFill>
                            <a:schemeClr val="tx1"/>
                          </a:solidFill>
                          <a:effectLst/>
                        </a:rPr>
                        <a:t>Solar- GHI-Aggregated</a:t>
                      </a:r>
                      <a:endParaRPr lang="en-IN" sz="1600" dirty="0">
                        <a:solidFill>
                          <a:schemeClr val="tx1"/>
                        </a:solidFill>
                        <a:effectLst/>
                      </a:endParaRPr>
                    </a:p>
                  </a:txBody>
                  <a:tcPr marL="68580" marR="68580" marT="0" marB="0" anchor="ct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fontAlgn="b">
                        <a:buClrTx/>
                        <a:buSzTx/>
                        <a:buFontTx/>
                      </a:pPr>
                      <a:r>
                        <a:rPr lang="en-IN" sz="1600" dirty="0">
                          <a:solidFill>
                            <a:schemeClr val="tx1"/>
                          </a:solidFill>
                          <a:effectLst/>
                        </a:rPr>
                        <a:t>96 %</a:t>
                      </a:r>
                      <a:endParaRPr lang="en-IN" sz="1600" dirty="0">
                        <a:solidFill>
                          <a:schemeClr val="tx1"/>
                        </a:solidFill>
                        <a:effectLst/>
                      </a:endParaRPr>
                    </a:p>
                  </a:txBody>
                  <a:tcPr marL="68580" marR="68580" marT="0" marB="0" anchor="ctr">
                    <a:lnL w="12700">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r>
              <a:tr h="383540">
                <a:tc>
                  <a:txBody>
                    <a:bodyPr/>
                    <a:p>
                      <a:pPr algn="ctr" fontAlgn="b">
                        <a:buClrTx/>
                        <a:buSzTx/>
                        <a:buFontTx/>
                      </a:pPr>
                      <a:r>
                        <a:rPr lang="en-IN" sz="1600" dirty="0">
                          <a:solidFill>
                            <a:schemeClr val="tx1"/>
                          </a:solidFill>
                          <a:effectLst/>
                        </a:rPr>
                        <a:t>Wind-Wind Speed Average</a:t>
                      </a:r>
                      <a:endParaRPr lang="en-IN" sz="1600" dirty="0">
                        <a:solidFill>
                          <a:schemeClr val="tx1"/>
                        </a:solidFill>
                        <a:effectLst/>
                      </a:endParaRPr>
                    </a:p>
                  </a:txBody>
                  <a:tcPr marL="68580" marR="68580" marT="0" marB="0" anchor="ct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fontAlgn="b">
                        <a:buClrTx/>
                        <a:buSzTx/>
                        <a:buFontTx/>
                      </a:pPr>
                      <a:r>
                        <a:rPr lang="en-IN" sz="1600" dirty="0">
                          <a:solidFill>
                            <a:schemeClr val="tx1"/>
                          </a:solidFill>
                          <a:effectLst/>
                        </a:rPr>
                        <a:t>99.6%</a:t>
                      </a:r>
                      <a:endParaRPr lang="en-IN" sz="1600" dirty="0">
                        <a:solidFill>
                          <a:schemeClr val="tx1"/>
                        </a:solidFill>
                        <a:effectLst/>
                      </a:endParaRPr>
                    </a:p>
                  </a:txBody>
                  <a:tcPr marL="68580" marR="68580" marT="0" marB="0" anchor="ct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sp>
        <p:nvSpPr>
          <p:cNvPr id="7" name="TextBox 6"/>
          <p:cNvSpPr txBox="1"/>
          <p:nvPr/>
        </p:nvSpPr>
        <p:spPr>
          <a:xfrm>
            <a:off x="1611637" y="1165675"/>
            <a:ext cx="5190186" cy="400110"/>
          </a:xfrm>
          <a:prstGeom prst="rect">
            <a:avLst/>
          </a:prstGeom>
          <a:noFill/>
        </p:spPr>
        <p:txBody>
          <a:bodyPr wrap="square" rtlCol="0">
            <a:spAutoFit/>
          </a:bodyPr>
          <a:lstStyle/>
          <a:p>
            <a:r>
              <a:rPr lang="en-IN" sz="2000" dirty="0" smtClean="0"/>
              <a:t>                                    </a:t>
            </a:r>
            <a:endParaRPr lang="en-IN" sz="2000" dirty="0"/>
          </a:p>
        </p:txBody>
      </p:sp>
      <p:sp>
        <p:nvSpPr>
          <p:cNvPr id="5" name="Rectangle 1"/>
          <p:cNvSpPr>
            <a:spLocks noChangeArrowheads="1"/>
          </p:cNvSpPr>
          <p:nvPr/>
        </p:nvSpPr>
        <p:spPr bwMode="auto">
          <a:xfrm>
            <a:off x="1981890" y="1367898"/>
            <a:ext cx="128801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TextBox 1"/>
          <p:cNvSpPr txBox="1"/>
          <p:nvPr/>
        </p:nvSpPr>
        <p:spPr>
          <a:xfrm>
            <a:off x="945448" y="1282372"/>
            <a:ext cx="10782726" cy="1200329"/>
          </a:xfrm>
          <a:prstGeom prst="rect">
            <a:avLst/>
          </a:prstGeom>
          <a:noFill/>
        </p:spPr>
        <p:txBody>
          <a:bodyPr rot="0" spcFirstLastPara="0" vert="horz" wrap="square" lIns="91440" tIns="45720" rIns="91440" bIns="45720" numCol="1" spcCol="0" rtlCol="0" fromWordArt="0" anchor="t" anchorCtr="0" forceAA="0" compatLnSpc="1">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indent="-342900">
              <a:buFont typeface="Arial,Sans-Serif"/>
              <a:buChar char="•"/>
            </a:pPr>
            <a:r>
              <a:rPr lang="en-US" sz="1800" b="1" dirty="0">
                <a:ea typeface="+mn-lt"/>
                <a:cs typeface="+mn-lt"/>
              </a:rPr>
              <a:t>Total Models Evaluated</a:t>
            </a:r>
            <a:r>
              <a:rPr lang="en-US" sz="1800" dirty="0">
                <a:ea typeface="+mn-lt"/>
                <a:cs typeface="+mn-lt"/>
              </a:rPr>
              <a:t>: </a:t>
            </a:r>
            <a:r>
              <a:rPr lang="en-US" sz="1800" dirty="0" smtClean="0">
                <a:ea typeface="+mn-lt"/>
                <a:cs typeface="+mn-lt"/>
              </a:rPr>
              <a:t>26</a:t>
            </a:r>
            <a:endParaRPr lang="en-US" sz="1800" dirty="0">
              <a:ea typeface="+mn-lt"/>
              <a:cs typeface="+mn-lt"/>
            </a:endParaRPr>
          </a:p>
          <a:p>
            <a:pPr marL="342900" indent="-342900">
              <a:buFont typeface="Arial,Sans-Serif"/>
              <a:buChar char="•"/>
            </a:pPr>
            <a:r>
              <a:rPr lang="en-US" sz="1800" b="1" dirty="0">
                <a:ea typeface="+mn-lt"/>
                <a:cs typeface="+mn-lt"/>
              </a:rPr>
              <a:t>Models Used</a:t>
            </a:r>
            <a:r>
              <a:rPr lang="en-US" sz="1800" dirty="0">
                <a:ea typeface="+mn-lt"/>
                <a:cs typeface="+mn-lt"/>
              </a:rPr>
              <a:t>: Cat Boost </a:t>
            </a:r>
            <a:r>
              <a:rPr lang="en-US" sz="1800" dirty="0" err="1">
                <a:ea typeface="+mn-lt"/>
                <a:cs typeface="+mn-lt"/>
              </a:rPr>
              <a:t>Regressor</a:t>
            </a:r>
            <a:r>
              <a:rPr lang="en-US" sz="1800" dirty="0">
                <a:ea typeface="+mn-lt"/>
                <a:cs typeface="+mn-lt"/>
              </a:rPr>
              <a:t>, Histogram-Based Gradient Boosting, Extreme Gradient Boosting, Light Gradient </a:t>
            </a:r>
            <a:r>
              <a:rPr lang="en-US" sz="1800" dirty="0" smtClean="0">
                <a:ea typeface="+mn-lt"/>
                <a:cs typeface="+mn-lt"/>
              </a:rPr>
              <a:t>Boosting, </a:t>
            </a:r>
            <a:r>
              <a:rPr lang="en-US" sz="1800" dirty="0">
                <a:ea typeface="+mn-lt"/>
                <a:cs typeface="+mn-lt"/>
              </a:rPr>
              <a:t>Support Vector </a:t>
            </a:r>
            <a:r>
              <a:rPr lang="en-US" sz="1800" dirty="0" err="1">
                <a:ea typeface="+mn-lt"/>
                <a:cs typeface="+mn-lt"/>
              </a:rPr>
              <a:t>Regressor</a:t>
            </a:r>
            <a:r>
              <a:rPr lang="en-US" sz="1800" dirty="0">
                <a:ea typeface="+mn-lt"/>
                <a:cs typeface="+mn-lt"/>
              </a:rPr>
              <a:t>, Extra Trees </a:t>
            </a:r>
            <a:r>
              <a:rPr lang="en-US" sz="1800" dirty="0" err="1">
                <a:ea typeface="+mn-lt"/>
                <a:cs typeface="+mn-lt"/>
              </a:rPr>
              <a:t>Regressor</a:t>
            </a:r>
            <a:r>
              <a:rPr lang="en-US" sz="1800" dirty="0">
                <a:ea typeface="+mn-lt"/>
                <a:cs typeface="+mn-lt"/>
              </a:rPr>
              <a:t>, Random Forest </a:t>
            </a:r>
            <a:r>
              <a:rPr lang="en-US" sz="1800" dirty="0" err="1">
                <a:ea typeface="+mn-lt"/>
                <a:cs typeface="+mn-lt"/>
              </a:rPr>
              <a:t>Regressor</a:t>
            </a:r>
            <a:r>
              <a:rPr lang="en-US" sz="1800" dirty="0">
                <a:ea typeface="+mn-lt"/>
                <a:cs typeface="+mn-lt"/>
              </a:rPr>
              <a:t>, Linear Tree, Artificial Neural </a:t>
            </a:r>
            <a:r>
              <a:rPr lang="en-US" sz="1800" dirty="0" smtClean="0">
                <a:ea typeface="+mn-lt"/>
                <a:cs typeface="+mn-lt"/>
              </a:rPr>
              <a:t>Networks, AR, </a:t>
            </a:r>
            <a:r>
              <a:rPr lang="en-US" sz="1800" dirty="0" smtClean="0">
                <a:ea typeface="+mn-lt"/>
                <a:cs typeface="+mn-lt"/>
              </a:rPr>
              <a:t>ARIMA, ARMA, </a:t>
            </a:r>
            <a:r>
              <a:rPr lang="en-US" sz="1800" dirty="0" err="1" smtClean="0">
                <a:ea typeface="+mn-lt"/>
                <a:cs typeface="+mn-lt"/>
              </a:rPr>
              <a:t>etc</a:t>
            </a:r>
            <a:endParaRPr lang="en-US" sz="1800" dirty="0"/>
          </a:p>
        </p:txBody>
      </p:sp>
      <p:sp>
        <p:nvSpPr>
          <p:cNvPr id="13" name="TextBox 12"/>
          <p:cNvSpPr txBox="1"/>
          <p:nvPr/>
        </p:nvSpPr>
        <p:spPr>
          <a:xfrm>
            <a:off x="1981835" y="409575"/>
            <a:ext cx="8725535" cy="583565"/>
          </a:xfrm>
          <a:prstGeom prst="rect">
            <a:avLst/>
          </a:prstGeom>
          <a:noFill/>
        </p:spPr>
        <p:txBody>
          <a:bodyPr wrap="square" rtlCol="0">
            <a:spAutoFit/>
          </a:bodyPr>
          <a:lstStyle/>
          <a:p>
            <a:pPr fontAlgn="base"/>
            <a:r>
              <a:rPr lang="en-IN" sz="3200" dirty="0" smtClean="0">
                <a:solidFill>
                  <a:schemeClr val="tx1"/>
                </a:solidFill>
                <a:effectLst>
                  <a:outerShdw blurRad="38100" dist="19050" dir="2700000" algn="tl" rotWithShape="0">
                    <a:schemeClr val="dk1">
                      <a:alpha val="40000"/>
                    </a:schemeClr>
                  </a:outerShdw>
                </a:effectLst>
                <a:latin typeface="+mj-lt"/>
                <a:cs typeface="+mj-lt"/>
              </a:rPr>
              <a:t>Modelling Approach for Long Term </a:t>
            </a:r>
            <a:r>
              <a:rPr lang="en-IN" sz="3200" dirty="0" smtClean="0">
                <a:effectLst>
                  <a:outerShdw blurRad="38100" dist="19050" dir="2700000" algn="tl" rotWithShape="0">
                    <a:schemeClr val="dk1">
                      <a:alpha val="40000"/>
                    </a:schemeClr>
                  </a:outerShdw>
                </a:effectLst>
                <a:latin typeface="+mj-lt"/>
                <a:cs typeface="+mj-lt"/>
              </a:rPr>
              <a:t>Forecasting</a:t>
            </a:r>
            <a:endParaRPr lang="en-IN" sz="3200" dirty="0" smtClean="0">
              <a:effectLst>
                <a:outerShdw blurRad="38100" dist="19050" dir="2700000" algn="tl" rotWithShape="0">
                  <a:schemeClr val="dk1">
                    <a:alpha val="40000"/>
                  </a:schemeClr>
                </a:outerShdw>
              </a:effectLst>
              <a:latin typeface="+mj-lt"/>
              <a:cs typeface="+mj-lt"/>
            </a:endParaRPr>
          </a:p>
        </p:txBody>
      </p:sp>
      <p:sp>
        <p:nvSpPr>
          <p:cNvPr id="14" name="TextBox 1"/>
          <p:cNvSpPr txBox="1"/>
          <p:nvPr/>
        </p:nvSpPr>
        <p:spPr>
          <a:xfrm>
            <a:off x="1250212" y="2771601"/>
            <a:ext cx="4534266" cy="3692525"/>
          </a:xfrm>
          <a:prstGeom prst="rect">
            <a:avLst/>
          </a:prstGeom>
          <a:noFill/>
        </p:spPr>
        <p:txBody>
          <a:bodyPr rot="0" spcFirstLastPara="0" vert="horz" wrap="square" lIns="91440" tIns="45720" rIns="91440" bIns="45720" numCol="1" spcCol="0" rtlCol="0" fromWordArt="0" anchor="t" anchorCtr="0" forceAA="0" compatLnSpc="1">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b="1" dirty="0" smtClean="0"/>
              <a:t>Approach 1: </a:t>
            </a:r>
            <a:endParaRPr lang="en-US" sz="1800" b="1" dirty="0" smtClean="0"/>
          </a:p>
          <a:p>
            <a:r>
              <a:rPr lang="en-US" sz="1800" dirty="0" smtClean="0"/>
              <a:t>Univariate Forecasting: </a:t>
            </a:r>
            <a:endParaRPr lang="en-US" sz="1800" dirty="0" smtClean="0"/>
          </a:p>
          <a:p>
            <a:r>
              <a:rPr lang="en-US" sz="1800" dirty="0" smtClean="0"/>
              <a:t>1) Target Variable</a:t>
            </a:r>
            <a:endParaRPr lang="en-US" sz="1800" dirty="0" smtClean="0"/>
          </a:p>
          <a:p>
            <a:r>
              <a:rPr lang="en-US" sz="1800" dirty="0" smtClean="0"/>
              <a:t>2) </a:t>
            </a:r>
            <a:r>
              <a:rPr lang="en-US" sz="1800" dirty="0" err="1" smtClean="0"/>
              <a:t>Datetime</a:t>
            </a:r>
            <a:r>
              <a:rPr lang="en-US" sz="1800" dirty="0" smtClean="0"/>
              <a:t> </a:t>
            </a:r>
            <a:r>
              <a:rPr lang="en-US" sz="1800" dirty="0" smtClean="0"/>
              <a:t>(Month, day, week)</a:t>
            </a:r>
            <a:endParaRPr lang="en-US" sz="1800" dirty="0"/>
          </a:p>
          <a:p>
            <a:r>
              <a:rPr lang="en-US" sz="1800" dirty="0" smtClean="0"/>
              <a:t>3) Lag based Features</a:t>
            </a:r>
            <a:endParaRPr lang="en-US" sz="1800" dirty="0" smtClean="0"/>
          </a:p>
          <a:p>
            <a:endParaRPr lang="en-US" sz="1800" dirty="0" smtClean="0"/>
          </a:p>
          <a:p>
            <a:endParaRPr lang="en-US" sz="1800" dirty="0" smtClean="0"/>
          </a:p>
          <a:p>
            <a:r>
              <a:rPr lang="en-US" sz="1800" b="1" dirty="0" smtClean="0"/>
              <a:t>Approach 2:</a:t>
            </a:r>
            <a:endParaRPr lang="en-US" sz="1800" b="1" dirty="0" smtClean="0"/>
          </a:p>
          <a:p>
            <a:r>
              <a:rPr lang="en-US" sz="1800" dirty="0" smtClean="0"/>
              <a:t>Statistical Modeling:</a:t>
            </a:r>
            <a:endParaRPr lang="en-US" sz="1800" dirty="0" smtClean="0"/>
          </a:p>
          <a:p>
            <a:pPr marL="342900" indent="-342900">
              <a:buAutoNum type="arabicParenR"/>
            </a:pPr>
            <a:r>
              <a:rPr lang="en-US" sz="1800" dirty="0" smtClean="0"/>
              <a:t>Target Variable</a:t>
            </a:r>
            <a:endParaRPr lang="en-US" sz="1800" dirty="0" smtClean="0"/>
          </a:p>
          <a:p>
            <a:pPr marL="342900" indent="-342900">
              <a:buAutoNum type="arabicParenR"/>
            </a:pPr>
            <a:r>
              <a:rPr lang="en-US" sz="1800" dirty="0" smtClean="0"/>
              <a:t>Lag Based Features Used</a:t>
            </a:r>
            <a:endParaRPr lang="en-US" sz="1800" dirty="0" smtClean="0"/>
          </a:p>
          <a:p>
            <a:pPr marL="342900" indent="-342900">
              <a:buAutoNum type="arabicParenR"/>
            </a:pPr>
            <a:endParaRPr lang="en-US" sz="1800" dirty="0" smtClean="0"/>
          </a:p>
          <a:p>
            <a:endParaRPr lang="en-US" sz="1800" dirty="0" smtClean="0"/>
          </a:p>
        </p:txBody>
      </p:sp>
      <p:sp>
        <p:nvSpPr>
          <p:cNvPr id="4" name="Text Box 3"/>
          <p:cNvSpPr txBox="1"/>
          <p:nvPr/>
        </p:nvSpPr>
        <p:spPr>
          <a:xfrm>
            <a:off x="6884670" y="2771775"/>
            <a:ext cx="4415155" cy="3969385"/>
          </a:xfrm>
          <a:prstGeom prst="rect">
            <a:avLst/>
          </a:prstGeom>
          <a:noFill/>
        </p:spPr>
        <p:txBody>
          <a:bodyPr wrap="square" rtlCol="0" anchor="t">
            <a:spAutoFit/>
          </a:bodyPr>
          <a:p>
            <a:r>
              <a:rPr lang="en-US" b="1" dirty="0">
                <a:sym typeface="+mn-ea"/>
              </a:rPr>
              <a:t>Approach 3:</a:t>
            </a:r>
            <a:endParaRPr lang="en-US" b="1" dirty="0"/>
          </a:p>
          <a:p>
            <a:r>
              <a:rPr lang="en-US" dirty="0">
                <a:sym typeface="+mn-ea"/>
              </a:rPr>
              <a:t>Multivariate </a:t>
            </a:r>
            <a:r>
              <a:rPr lang="en-US" dirty="0" smtClean="0">
                <a:sym typeface="+mn-ea"/>
              </a:rPr>
              <a:t>Modeling:</a:t>
            </a:r>
            <a:endParaRPr lang="en-US" dirty="0" smtClean="0"/>
          </a:p>
          <a:p>
            <a:r>
              <a:rPr lang="en-US" dirty="0">
                <a:sym typeface="+mn-ea"/>
              </a:rPr>
              <a:t>1) Target Variable</a:t>
            </a:r>
            <a:endParaRPr lang="en-US" dirty="0"/>
          </a:p>
          <a:p>
            <a:r>
              <a:rPr lang="en-US" dirty="0">
                <a:sym typeface="+mn-ea"/>
              </a:rPr>
              <a:t>2) </a:t>
            </a:r>
            <a:r>
              <a:rPr lang="en-US" dirty="0" err="1">
                <a:sym typeface="+mn-ea"/>
              </a:rPr>
              <a:t>Datetime</a:t>
            </a:r>
            <a:r>
              <a:rPr lang="en-US" dirty="0">
                <a:sym typeface="+mn-ea"/>
              </a:rPr>
              <a:t> (Month, day, week</a:t>
            </a:r>
            <a:r>
              <a:rPr lang="en-US" dirty="0" smtClean="0">
                <a:sym typeface="+mn-ea"/>
              </a:rPr>
              <a:t>)</a:t>
            </a:r>
            <a:endParaRPr lang="en-US" dirty="0"/>
          </a:p>
          <a:p>
            <a:r>
              <a:rPr lang="en-US" dirty="0">
                <a:sym typeface="+mn-ea"/>
              </a:rPr>
              <a:t>3) Lag based Features</a:t>
            </a:r>
            <a:endParaRPr lang="en-US" dirty="0"/>
          </a:p>
          <a:p>
            <a:r>
              <a:rPr lang="en-US" dirty="0" smtClean="0">
                <a:sym typeface="+mn-ea"/>
              </a:rPr>
              <a:t>4) Weather Data</a:t>
            </a:r>
            <a:endParaRPr lang="en-US" dirty="0" smtClean="0">
              <a:sym typeface="+mn-ea"/>
            </a:endParaRPr>
          </a:p>
          <a:p>
            <a:endParaRPr lang="en-US" dirty="0" smtClean="0">
              <a:sym typeface="+mn-ea"/>
            </a:endParaRPr>
          </a:p>
          <a:p>
            <a:r>
              <a:rPr lang="en-US" b="1" dirty="0">
                <a:sym typeface="+mn-ea"/>
              </a:rPr>
              <a:t>Approach 4:</a:t>
            </a:r>
            <a:endParaRPr lang="en-US" b="1" dirty="0"/>
          </a:p>
          <a:p>
            <a:r>
              <a:rPr lang="en-US" dirty="0">
                <a:sym typeface="+mn-ea"/>
              </a:rPr>
              <a:t>Data Transformation + Multivariate </a:t>
            </a:r>
            <a:r>
              <a:rPr lang="en-US" dirty="0" smtClean="0">
                <a:sym typeface="+mn-ea"/>
              </a:rPr>
              <a:t>Modeling:</a:t>
            </a:r>
            <a:endParaRPr lang="en-US" dirty="0" smtClean="0"/>
          </a:p>
          <a:p>
            <a:r>
              <a:rPr lang="en-US" dirty="0" smtClean="0">
                <a:sym typeface="+mn-ea"/>
              </a:rPr>
              <a:t>Approach 3 + Data Transformation Techniques on target variable</a:t>
            </a:r>
            <a:endParaRPr lang="en-IN" dirty="0"/>
          </a:p>
          <a:p>
            <a:endParaRPr lang="en-US" dirty="0"/>
          </a:p>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sp>
        <p:nvSpPr>
          <p:cNvPr id="3" name="TextBox 2"/>
          <p:cNvSpPr txBox="1"/>
          <p:nvPr/>
        </p:nvSpPr>
        <p:spPr>
          <a:xfrm>
            <a:off x="3220720" y="426720"/>
            <a:ext cx="7452995" cy="583565"/>
          </a:xfrm>
          <a:prstGeom prst="rect">
            <a:avLst/>
          </a:prstGeom>
          <a:noFill/>
        </p:spPr>
        <p:txBody>
          <a:bodyPr wrap="square" rtlCol="0">
            <a:spAutoFit/>
          </a:bodyPr>
          <a:lstStyle/>
          <a:p>
            <a:pPr fontAlgn="base"/>
            <a:r>
              <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Results for Long Term Forecasting</a:t>
            </a:r>
            <a:endPar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TextBox 6"/>
          <p:cNvSpPr txBox="1"/>
          <p:nvPr/>
        </p:nvSpPr>
        <p:spPr>
          <a:xfrm>
            <a:off x="1611637" y="1165675"/>
            <a:ext cx="5190186" cy="400110"/>
          </a:xfrm>
          <a:prstGeom prst="rect">
            <a:avLst/>
          </a:prstGeom>
          <a:noFill/>
        </p:spPr>
        <p:txBody>
          <a:bodyPr wrap="square" rtlCol="0">
            <a:spAutoFit/>
          </a:bodyPr>
          <a:lstStyle/>
          <a:p>
            <a:r>
              <a:rPr lang="en-IN" sz="2000" dirty="0" smtClean="0"/>
              <a:t>                                    </a:t>
            </a:r>
            <a:endParaRPr lang="en-IN" sz="2000" dirty="0"/>
          </a:p>
        </p:txBody>
      </p:sp>
      <p:sp>
        <p:nvSpPr>
          <p:cNvPr id="5" name="Rectangle 1"/>
          <p:cNvSpPr>
            <a:spLocks noChangeArrowheads="1"/>
          </p:cNvSpPr>
          <p:nvPr/>
        </p:nvSpPr>
        <p:spPr bwMode="auto">
          <a:xfrm>
            <a:off x="1981890" y="1367898"/>
            <a:ext cx="128801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2" name="Table 1"/>
          <p:cNvGraphicFramePr>
            <a:graphicFrameLocks noGrp="1"/>
          </p:cNvGraphicFramePr>
          <p:nvPr/>
        </p:nvGraphicFramePr>
        <p:xfrm>
          <a:off x="3220720" y="1435735"/>
          <a:ext cx="6073775" cy="2427605"/>
        </p:xfrm>
        <a:graphic>
          <a:graphicData uri="http://schemas.openxmlformats.org/drawingml/2006/table">
            <a:tbl>
              <a:tblPr>
                <a:tableStyleId>{616DA210-FB5B-4158-B5E0-FEB733F419BA}</a:tableStyleId>
              </a:tblPr>
              <a:tblGrid>
                <a:gridCol w="3218815"/>
                <a:gridCol w="2854960"/>
              </a:tblGrid>
              <a:tr h="304800">
                <a:tc gridSpan="2">
                  <a:txBody>
                    <a:bodyPr/>
                    <a:lstStyle/>
                    <a:p>
                      <a:pPr algn="ctr" fontAlgn="b"/>
                      <a:r>
                        <a:rPr lang="en-IN" sz="1600" b="1" u="none" strike="noStrike" dirty="0">
                          <a:effectLst/>
                        </a:rPr>
                        <a:t>Solar</a:t>
                      </a:r>
                      <a:endParaRPr lang="en-IN" sz="1600" b="1" i="0" u="none" strike="noStrike" dirty="0">
                        <a:solidFill>
                          <a:srgbClr val="000000"/>
                        </a:solidFill>
                        <a:effectLst/>
                        <a:latin typeface="Calibri" panose="020F0502020204030204" pitchFamily="34" charset="0"/>
                      </a:endParaRPr>
                    </a:p>
                  </a:txBody>
                  <a:tcPr marL="9525" marR="9525" marT="9525" marB="0" anchor="b"/>
                </a:tc>
                <a:tc hMerge="1">
                  <a:tcPr/>
                </a:tc>
              </a:tr>
              <a:tr h="334645">
                <a:tc>
                  <a:txBody>
                    <a:bodyPr/>
                    <a:lstStyle/>
                    <a:p>
                      <a:pPr algn="ctr" fontAlgn="b"/>
                      <a:r>
                        <a:rPr lang="en-IN" sz="1600" b="1" u="none" strike="noStrike" dirty="0">
                          <a:effectLst/>
                        </a:rPr>
                        <a:t>Approach</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marR="0" algn="ctr" rtl="0" fontAlgn="b">
                        <a:lnSpc>
                          <a:spcPct val="100000"/>
                        </a:lnSpc>
                        <a:spcBef>
                          <a:spcPts val="0"/>
                        </a:spcBef>
                        <a:spcAft>
                          <a:spcPts val="0"/>
                        </a:spcAft>
                        <a:buClr>
                          <a:srgbClr val="000000"/>
                        </a:buClr>
                        <a:buFont typeface="Arial" panose="020B0604020202020204"/>
                      </a:pPr>
                      <a:r>
                        <a:rPr lang="en-IN" sz="1600" b="1" i="0" u="none" strike="noStrike" cap="none" dirty="0" smtClean="0">
                          <a:solidFill>
                            <a:schemeClr val="tx1"/>
                          </a:solidFill>
                          <a:effectLst/>
                          <a:latin typeface="+mn-lt"/>
                          <a:ea typeface="+mn-ea"/>
                          <a:cs typeface="+mn-cs"/>
                          <a:sym typeface="Arial" panose="020B0604020202020204"/>
                        </a:rPr>
                        <a:t>Average Accuracy</a:t>
                      </a:r>
                      <a:endParaRPr lang="en-IN" sz="1600" b="1" i="0" u="none" strike="noStrike" cap="none" dirty="0" smtClean="0">
                        <a:solidFill>
                          <a:schemeClr val="tx1"/>
                        </a:solidFill>
                        <a:effectLst/>
                        <a:latin typeface="+mn-lt"/>
                        <a:ea typeface="+mn-ea"/>
                        <a:cs typeface="+mn-cs"/>
                        <a:sym typeface="Arial" panose="020B0604020202020204"/>
                      </a:endParaRPr>
                    </a:p>
                  </a:txBody>
                  <a:tcPr marL="9525" marR="9525" marT="9525" marB="0" anchor="b"/>
                </a:tc>
              </a:tr>
              <a:tr h="319405">
                <a:tc>
                  <a:txBody>
                    <a:bodyPr/>
                    <a:lstStyle/>
                    <a:p>
                      <a:pPr algn="ctr" fontAlgn="b"/>
                      <a:r>
                        <a:rPr lang="en-IN" sz="1600" u="none" strike="noStrike" dirty="0">
                          <a:effectLst/>
                        </a:rPr>
                        <a:t>Statistical</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IN" sz="1600" u="none" strike="noStrike" dirty="0">
                          <a:effectLst/>
                        </a:rPr>
                        <a:t>88</a:t>
                      </a:r>
                      <a:r>
                        <a:rPr lang="en-US" altLang="en-IN" sz="1600" u="none" strike="noStrike" dirty="0">
                          <a:effectLst/>
                        </a:rPr>
                        <a:t> %</a:t>
                      </a:r>
                      <a:endParaRPr lang="en-US" altLang="en-IN" sz="1600" b="0" i="0" u="none" strike="noStrike" dirty="0">
                        <a:solidFill>
                          <a:srgbClr val="000000"/>
                        </a:solidFill>
                        <a:effectLst/>
                        <a:latin typeface="Calibri" panose="020F0502020204030204" pitchFamily="34" charset="0"/>
                      </a:endParaRPr>
                    </a:p>
                  </a:txBody>
                  <a:tcPr marL="9525" marR="9525" marT="9525" marB="0" anchor="ctr"/>
                </a:tc>
              </a:tr>
              <a:tr h="319405">
                <a:tc>
                  <a:txBody>
                    <a:bodyPr/>
                    <a:lstStyle/>
                    <a:p>
                      <a:pPr algn="ctr" fontAlgn="b"/>
                      <a:r>
                        <a:rPr lang="en-IN" sz="1600" u="none" strike="noStrike" dirty="0">
                          <a:effectLst/>
                        </a:rPr>
                        <a:t>Univariate</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IN" sz="1600" u="none" strike="noStrike" dirty="0">
                          <a:effectLst/>
                        </a:rPr>
                        <a:t>9</a:t>
                      </a:r>
                      <a:r>
                        <a:rPr lang="en-US" altLang="en-IN" sz="1600" u="none" strike="noStrike" dirty="0">
                          <a:effectLst/>
                        </a:rPr>
                        <a:t>0 %</a:t>
                      </a:r>
                      <a:endParaRPr lang="en-US" altLang="en-IN" sz="1600" b="0" i="0" u="none" strike="noStrike" dirty="0">
                        <a:solidFill>
                          <a:srgbClr val="000000"/>
                        </a:solidFill>
                        <a:effectLst/>
                        <a:latin typeface="Calibri" panose="020F0502020204030204" pitchFamily="34" charset="0"/>
                      </a:endParaRPr>
                    </a:p>
                  </a:txBody>
                  <a:tcPr marL="9525" marR="9525" marT="9525" marB="0" anchor="ctr"/>
                </a:tc>
              </a:tr>
              <a:tr h="335280">
                <a:tc>
                  <a:txBody>
                    <a:bodyPr/>
                    <a:lstStyle/>
                    <a:p>
                      <a:pPr algn="ctr" fontAlgn="b"/>
                      <a:r>
                        <a:rPr lang="en-IN" sz="1600" u="none" strike="noStrike">
                          <a:effectLst/>
                        </a:rPr>
                        <a:t>Multivariate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u="none" strike="noStrike" dirty="0">
                          <a:effectLst/>
                        </a:rPr>
                        <a:t>94</a:t>
                      </a:r>
                      <a:r>
                        <a:rPr lang="en-US" altLang="en-IN" sz="1600" u="none" strike="noStrike" dirty="0">
                          <a:effectLst/>
                        </a:rPr>
                        <a:t> %</a:t>
                      </a:r>
                      <a:endParaRPr lang="en-US" altLang="en-IN" sz="1600" b="0" i="0" u="none" strike="noStrike" dirty="0">
                        <a:solidFill>
                          <a:srgbClr val="000000"/>
                        </a:solidFill>
                        <a:effectLst/>
                        <a:latin typeface="Calibri" panose="020F0502020204030204" pitchFamily="34" charset="0"/>
                      </a:endParaRPr>
                    </a:p>
                  </a:txBody>
                  <a:tcPr marL="9525" marR="9525" marT="9525" marB="0" anchor="b"/>
                </a:tc>
              </a:tr>
              <a:tr h="478155">
                <a:tc>
                  <a:txBody>
                    <a:bodyPr/>
                    <a:lstStyle/>
                    <a:p>
                      <a:pPr algn="ctr" fontAlgn="b"/>
                      <a:r>
                        <a:rPr lang="en-IN" sz="1600" u="none" strike="noStrike" dirty="0">
                          <a:effectLst/>
                        </a:rPr>
                        <a:t>Multivariate + Data Transformation</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b="1" u="none" strike="noStrike" dirty="0">
                          <a:effectLst/>
                        </a:rPr>
                        <a:t>96</a:t>
                      </a:r>
                      <a:r>
                        <a:rPr lang="en-US" altLang="en-IN" sz="1600" b="1" u="none" strike="noStrike" dirty="0">
                          <a:effectLst/>
                        </a:rPr>
                        <a:t> %</a:t>
                      </a:r>
                      <a:endParaRPr lang="en-US" altLang="en-IN" sz="16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6" name="Table 5"/>
          <p:cNvGraphicFramePr>
            <a:graphicFrameLocks noGrp="1"/>
          </p:cNvGraphicFramePr>
          <p:nvPr/>
        </p:nvGraphicFramePr>
        <p:xfrm>
          <a:off x="3220720" y="4032250"/>
          <a:ext cx="6073775" cy="2267585"/>
        </p:xfrm>
        <a:graphic>
          <a:graphicData uri="http://schemas.openxmlformats.org/drawingml/2006/table">
            <a:tbl>
              <a:tblPr>
                <a:tableStyleId>{5940675A-B579-460E-94D1-54222C63F5DA}</a:tableStyleId>
              </a:tblPr>
              <a:tblGrid>
                <a:gridCol w="3302635"/>
                <a:gridCol w="2771140"/>
              </a:tblGrid>
              <a:tr h="285115">
                <a:tc gridSpan="2">
                  <a:txBody>
                    <a:bodyPr/>
                    <a:lstStyle/>
                    <a:p>
                      <a:pPr marR="0" algn="ctr" rtl="0" fontAlgn="b">
                        <a:lnSpc>
                          <a:spcPct val="100000"/>
                        </a:lnSpc>
                        <a:spcBef>
                          <a:spcPts val="0"/>
                        </a:spcBef>
                        <a:spcAft>
                          <a:spcPts val="0"/>
                        </a:spcAft>
                        <a:buClr>
                          <a:srgbClr val="000000"/>
                        </a:buClr>
                        <a:buFont typeface="Arial" panose="020B0604020202020204"/>
                      </a:pPr>
                      <a:r>
                        <a:rPr lang="en-IN" sz="1600" b="1" u="none" strike="noStrike" cap="none" dirty="0">
                          <a:effectLst/>
                          <a:sym typeface="Arial" panose="020B0604020202020204"/>
                        </a:rPr>
                        <a:t>Wind </a:t>
                      </a:r>
                      <a:endParaRPr lang="en-IN" sz="1600" b="1" i="0" u="none" strike="noStrike" cap="none" dirty="0">
                        <a:solidFill>
                          <a:schemeClr val="tx1"/>
                        </a:solidFill>
                        <a:effectLst/>
                        <a:latin typeface="+mn-lt"/>
                        <a:ea typeface="+mn-ea"/>
                        <a:cs typeface="+mn-cs"/>
                        <a:sym typeface="Arial" panose="020B0604020202020204"/>
                      </a:endParaRPr>
                    </a:p>
                  </a:txBody>
                  <a:tcPr marL="9525" marR="9525" marT="9525" marB="0" anchor="b"/>
                </a:tc>
                <a:tc hMerge="1">
                  <a:tcPr/>
                </a:tc>
              </a:tr>
              <a:tr h="354330">
                <a:tc>
                  <a:txBody>
                    <a:bodyPr/>
                    <a:lstStyle/>
                    <a:p>
                      <a:pPr marR="0" algn="ctr" rtl="0" fontAlgn="b">
                        <a:lnSpc>
                          <a:spcPct val="100000"/>
                        </a:lnSpc>
                        <a:spcBef>
                          <a:spcPts val="0"/>
                        </a:spcBef>
                        <a:spcAft>
                          <a:spcPts val="0"/>
                        </a:spcAft>
                        <a:buClr>
                          <a:srgbClr val="000000"/>
                        </a:buClr>
                        <a:buFont typeface="Arial" panose="020B0604020202020204"/>
                      </a:pPr>
                      <a:r>
                        <a:rPr lang="en-IN" sz="1600" b="1" u="none" strike="noStrike" cap="none" dirty="0">
                          <a:effectLst/>
                          <a:sym typeface="Arial" panose="020B0604020202020204"/>
                        </a:rPr>
                        <a:t>Approach</a:t>
                      </a:r>
                      <a:endParaRPr lang="en-IN" sz="1600" b="1" i="0" u="none" strike="noStrike" cap="none" dirty="0">
                        <a:solidFill>
                          <a:schemeClr val="tx1"/>
                        </a:solidFill>
                        <a:effectLst/>
                        <a:latin typeface="+mn-lt"/>
                        <a:ea typeface="+mn-ea"/>
                        <a:cs typeface="+mn-cs"/>
                        <a:sym typeface="Arial" panose="020B0604020202020204"/>
                      </a:endParaRPr>
                    </a:p>
                  </a:txBody>
                  <a:tcPr marL="9525" marR="9525" marT="9525" marB="0" anchor="b"/>
                </a:tc>
                <a:tc>
                  <a:txBody>
                    <a:bodyPr/>
                    <a:lstStyle/>
                    <a:p>
                      <a:pPr marR="0" algn="ctr" rtl="0" fontAlgn="b">
                        <a:lnSpc>
                          <a:spcPct val="100000"/>
                        </a:lnSpc>
                        <a:spcBef>
                          <a:spcPts val="0"/>
                        </a:spcBef>
                        <a:spcAft>
                          <a:spcPts val="0"/>
                        </a:spcAft>
                        <a:buClr>
                          <a:srgbClr val="000000"/>
                        </a:buClr>
                        <a:buFont typeface="Arial" panose="020B0604020202020204"/>
                      </a:pPr>
                      <a:r>
                        <a:rPr lang="en-IN" sz="1600" b="1" u="none" strike="noStrike" cap="none" dirty="0" smtClean="0">
                          <a:effectLst/>
                          <a:sym typeface="Arial" panose="020B0604020202020204"/>
                        </a:rPr>
                        <a:t>Average</a:t>
                      </a:r>
                      <a:r>
                        <a:rPr lang="en-IN" sz="1600" b="1" u="none" strike="noStrike" cap="none" baseline="0" dirty="0" smtClean="0">
                          <a:effectLst/>
                          <a:sym typeface="Arial" panose="020B0604020202020204"/>
                        </a:rPr>
                        <a:t> Accuracy</a:t>
                      </a:r>
                      <a:endParaRPr lang="en-IN" sz="1600" b="1" i="0" u="none" strike="noStrike" cap="none" dirty="0" smtClean="0">
                        <a:solidFill>
                          <a:schemeClr val="tx1"/>
                        </a:solidFill>
                        <a:effectLst/>
                        <a:latin typeface="+mn-lt"/>
                        <a:ea typeface="+mn-ea"/>
                        <a:cs typeface="+mn-cs"/>
                        <a:sym typeface="Arial" panose="020B0604020202020204"/>
                      </a:endParaRPr>
                    </a:p>
                  </a:txBody>
                  <a:tcPr marL="9525" marR="9525" marT="9525" marB="0" anchor="b"/>
                </a:tc>
              </a:tr>
              <a:tr h="286385">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dirty="0">
                          <a:effectLst/>
                          <a:sym typeface="Arial" panose="020B0604020202020204"/>
                        </a:rPr>
                        <a:t>Statistical</a:t>
                      </a:r>
                      <a:endParaRPr lang="en-IN" sz="1600" b="0" i="0" u="none" strike="noStrike" cap="none" dirty="0">
                        <a:solidFill>
                          <a:schemeClr val="tx1"/>
                        </a:solidFill>
                        <a:effectLst/>
                        <a:latin typeface="+mn-lt"/>
                        <a:ea typeface="+mn-ea"/>
                        <a:cs typeface="+mn-cs"/>
                        <a:sym typeface="Arial" panose="020B0604020202020204"/>
                      </a:endParaRPr>
                    </a:p>
                  </a:txBody>
                  <a:tcPr marL="9525" marR="9525" marT="9525" marB="0" anchor="b"/>
                </a:tc>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dirty="0">
                          <a:effectLst/>
                          <a:sym typeface="Arial" panose="020B0604020202020204"/>
                        </a:rPr>
                        <a:t>8</a:t>
                      </a:r>
                      <a:r>
                        <a:rPr lang="en-US" altLang="en-IN" sz="1600" u="none" strike="noStrike" cap="none" dirty="0">
                          <a:effectLst/>
                          <a:sym typeface="Arial" panose="020B0604020202020204"/>
                        </a:rPr>
                        <a:t>7 %</a:t>
                      </a:r>
                      <a:endParaRPr lang="en-US" altLang="en-IN" sz="1600" b="0" i="0" u="none" strike="noStrike" cap="none" dirty="0">
                        <a:solidFill>
                          <a:schemeClr val="tx1"/>
                        </a:solidFill>
                        <a:effectLst/>
                        <a:latin typeface="+mn-lt"/>
                        <a:ea typeface="+mn-ea"/>
                        <a:cs typeface="+mn-cs"/>
                        <a:sym typeface="Arial" panose="020B0604020202020204"/>
                      </a:endParaRPr>
                    </a:p>
                  </a:txBody>
                  <a:tcPr marL="9525" marR="9525" marT="9525" marB="0" anchor="ctr"/>
                </a:tc>
              </a:tr>
              <a:tr h="285750">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a:effectLst/>
                          <a:sym typeface="Arial" panose="020B0604020202020204"/>
                        </a:rPr>
                        <a:t>Univariate</a:t>
                      </a:r>
                      <a:endParaRPr lang="en-IN" sz="1600" b="0" i="0" u="none" strike="noStrike" cap="none">
                        <a:solidFill>
                          <a:schemeClr val="tx1"/>
                        </a:solidFill>
                        <a:effectLst/>
                        <a:latin typeface="+mn-lt"/>
                        <a:ea typeface="+mn-ea"/>
                        <a:cs typeface="+mn-cs"/>
                        <a:sym typeface="Arial" panose="020B0604020202020204"/>
                      </a:endParaRPr>
                    </a:p>
                  </a:txBody>
                  <a:tcPr marL="9525" marR="9525" marT="9525" marB="0" anchor="b"/>
                </a:tc>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dirty="0">
                          <a:effectLst/>
                          <a:sym typeface="Arial" panose="020B0604020202020204"/>
                        </a:rPr>
                        <a:t>9</a:t>
                      </a:r>
                      <a:r>
                        <a:rPr lang="en-US" altLang="en-IN" sz="1600" u="none" strike="noStrike" cap="none" dirty="0">
                          <a:effectLst/>
                          <a:sym typeface="Arial" panose="020B0604020202020204"/>
                        </a:rPr>
                        <a:t>0 %</a:t>
                      </a:r>
                      <a:endParaRPr lang="en-US" altLang="en-IN" sz="1600" b="0" i="0" u="none" strike="noStrike" cap="none" dirty="0">
                        <a:solidFill>
                          <a:schemeClr val="tx1"/>
                        </a:solidFill>
                        <a:effectLst/>
                        <a:latin typeface="+mn-lt"/>
                        <a:ea typeface="+mn-ea"/>
                        <a:cs typeface="+mn-cs"/>
                        <a:sym typeface="Arial" panose="020B0604020202020204"/>
                      </a:endParaRPr>
                    </a:p>
                  </a:txBody>
                  <a:tcPr marL="9525" marR="9525" marT="9525" marB="0" anchor="ctr"/>
                </a:tc>
              </a:tr>
              <a:tr h="285115">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a:effectLst/>
                          <a:sym typeface="Arial" panose="020B0604020202020204"/>
                        </a:rPr>
                        <a:t>Multivariate</a:t>
                      </a:r>
                      <a:endParaRPr lang="en-IN" sz="1600" b="0" i="0" u="none" strike="noStrike" cap="none">
                        <a:solidFill>
                          <a:schemeClr val="tx1"/>
                        </a:solidFill>
                        <a:effectLst/>
                        <a:latin typeface="+mn-lt"/>
                        <a:ea typeface="+mn-ea"/>
                        <a:cs typeface="+mn-cs"/>
                        <a:sym typeface="Arial" panose="020B0604020202020204"/>
                      </a:endParaRPr>
                    </a:p>
                  </a:txBody>
                  <a:tcPr marL="9525" marR="9525" marT="9525" marB="0" anchor="b"/>
                </a:tc>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dirty="0">
                          <a:effectLst/>
                          <a:sym typeface="Arial" panose="020B0604020202020204"/>
                        </a:rPr>
                        <a:t>95</a:t>
                      </a:r>
                      <a:r>
                        <a:rPr lang="en-US" altLang="en-IN" sz="1600" u="none" strike="noStrike" cap="none" dirty="0">
                          <a:effectLst/>
                          <a:sym typeface="Arial" panose="020B0604020202020204"/>
                        </a:rPr>
                        <a:t> %</a:t>
                      </a:r>
                      <a:endParaRPr lang="en-US" altLang="en-IN" sz="1600" b="0" i="0" u="none" strike="noStrike" cap="none" dirty="0">
                        <a:solidFill>
                          <a:schemeClr val="tx1"/>
                        </a:solidFill>
                        <a:effectLst/>
                        <a:latin typeface="+mn-lt"/>
                        <a:ea typeface="+mn-ea"/>
                        <a:cs typeface="+mn-cs"/>
                        <a:sym typeface="Arial" panose="020B0604020202020204"/>
                      </a:endParaRPr>
                    </a:p>
                  </a:txBody>
                  <a:tcPr marL="9525" marR="9525" marT="9525" marB="0" anchor="ctr"/>
                </a:tc>
              </a:tr>
              <a:tr h="485775">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a:effectLst/>
                          <a:sym typeface="Arial" panose="020B0604020202020204"/>
                        </a:rPr>
                        <a:t>Multivariate + Data Transformation</a:t>
                      </a:r>
                      <a:endParaRPr lang="en-IN" sz="1600" b="0" i="0" u="none" strike="noStrike" cap="none">
                        <a:solidFill>
                          <a:schemeClr val="tx1"/>
                        </a:solidFill>
                        <a:effectLst/>
                        <a:latin typeface="+mn-lt"/>
                        <a:ea typeface="+mn-ea"/>
                        <a:cs typeface="+mn-cs"/>
                        <a:sym typeface="Arial" panose="020B0604020202020204"/>
                      </a:endParaRPr>
                    </a:p>
                  </a:txBody>
                  <a:tcPr marL="9525" marR="9525" marT="9525" marB="0" anchor="b"/>
                </a:tc>
                <a:tc>
                  <a:txBody>
                    <a:bodyPr/>
                    <a:lstStyle/>
                    <a:p>
                      <a:pPr marR="0" algn="ctr" rtl="0" fontAlgn="b">
                        <a:lnSpc>
                          <a:spcPct val="100000"/>
                        </a:lnSpc>
                        <a:spcBef>
                          <a:spcPts val="0"/>
                        </a:spcBef>
                        <a:spcAft>
                          <a:spcPts val="0"/>
                        </a:spcAft>
                        <a:buClr>
                          <a:srgbClr val="000000"/>
                        </a:buClr>
                        <a:buFont typeface="Arial" panose="020B0604020202020204"/>
                      </a:pPr>
                      <a:r>
                        <a:rPr lang="en-IN" sz="1600" b="1" u="none" strike="noStrike" cap="none" dirty="0">
                          <a:effectLst/>
                          <a:sym typeface="Arial" panose="020B0604020202020204"/>
                        </a:rPr>
                        <a:t>97</a:t>
                      </a:r>
                      <a:r>
                        <a:rPr lang="en-US" altLang="en-IN" sz="1600" b="1" u="none" strike="noStrike" cap="none" dirty="0">
                          <a:effectLst/>
                          <a:sym typeface="Arial" panose="020B0604020202020204"/>
                        </a:rPr>
                        <a:t> %</a:t>
                      </a:r>
                      <a:endParaRPr lang="en-US" altLang="en-IN" sz="1600" b="1" i="0" u="none" strike="noStrike" cap="none" dirty="0">
                        <a:solidFill>
                          <a:schemeClr val="tx1"/>
                        </a:solidFill>
                        <a:effectLst/>
                        <a:latin typeface="+mn-lt"/>
                        <a:ea typeface="+mn-ea"/>
                        <a:cs typeface="+mn-cs"/>
                        <a:sym typeface="Arial" panose="020B0604020202020204"/>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0631" y="2575775"/>
            <a:ext cx="6941712" cy="923330"/>
          </a:xfrm>
          <a:prstGeom prst="rect">
            <a:avLst/>
          </a:prstGeom>
          <a:noFill/>
        </p:spPr>
        <p:txBody>
          <a:bodyPr wrap="square" rtlCol="0">
            <a:spAutoFit/>
          </a:bodyPr>
          <a:lstStyle/>
          <a:p>
            <a:r>
              <a:rPr lang="en-IN" sz="5400" dirty="0" smtClean="0">
                <a:solidFill>
                  <a:schemeClr val="tx1"/>
                </a:solidFill>
                <a:effectLst>
                  <a:outerShdw blurRad="38100" dist="19050" dir="2700000" algn="tl" rotWithShape="0">
                    <a:schemeClr val="dk1">
                      <a:alpha val="40000"/>
                    </a:schemeClr>
                  </a:outerShdw>
                </a:effectLst>
              </a:rPr>
              <a:t>Thank You !</a:t>
            </a:r>
            <a:endParaRPr lang="en-IN" sz="5400" dirty="0" smtClean="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98880" y="0"/>
            <a:ext cx="8996045" cy="2419350"/>
          </a:xfrm>
        </p:spPr>
        <p:txBody>
          <a:bodyPr>
            <a:scene3d>
              <a:camera prst="orthographicFront"/>
              <a:lightRig rig="threePt" dir="t"/>
            </a:scene3d>
          </a:bodyPr>
          <a:p>
            <a:pPr algn="ctr"/>
            <a:r>
              <a:rPr lang="en-US" sz="4000" b="0">
                <a:solidFill>
                  <a:schemeClr val="tx1"/>
                </a:solidFill>
                <a:effectLst>
                  <a:outerShdw blurRad="38100" dist="19050" dir="2700000" algn="tl" rotWithShape="0">
                    <a:schemeClr val="dk1">
                      <a:alpha val="40000"/>
                    </a:schemeClr>
                  </a:outerShdw>
                </a:effectLst>
                <a:latin typeface="+mj-lt"/>
                <a:cs typeface="+mj-lt"/>
                <a:sym typeface="+mn-ea"/>
              </a:rPr>
              <a:t>Problem statement</a:t>
            </a:r>
            <a:br>
              <a:rPr lang="en-US">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lang="en-US">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19250" y="2314575"/>
            <a:ext cx="9414510" cy="4022090"/>
          </a:xfrm>
        </p:spPr>
        <p:txBody>
          <a:bodyPr/>
          <a:p>
            <a:r>
              <a:rPr lang="en-US" sz="3200">
                <a:solidFill>
                  <a:schemeClr val="tx1"/>
                </a:solidFill>
                <a:latin typeface="+mn-lt"/>
                <a:ea typeface="Roboto Slab"/>
                <a:cs typeface="+mn-lt"/>
                <a:sym typeface="+mn-ea"/>
              </a:rPr>
              <a:t>GHI forecast for 1-year ahead horizon</a:t>
            </a:r>
            <a:endParaRPr lang="en-US" sz="3200">
              <a:solidFill>
                <a:schemeClr val="tx1"/>
              </a:solidFill>
              <a:latin typeface="+mn-lt"/>
              <a:ea typeface="Roboto Slab"/>
              <a:cs typeface="+mn-lt"/>
            </a:endParaRPr>
          </a:p>
          <a:p>
            <a:r>
              <a:rPr lang="en-US" sz="3200">
                <a:solidFill>
                  <a:schemeClr val="tx1"/>
                </a:solidFill>
                <a:latin typeface="+mn-lt"/>
                <a:ea typeface="Roboto Slab"/>
                <a:cs typeface="+mn-lt"/>
                <a:sym typeface="+mn-ea"/>
              </a:rPr>
              <a:t>Wind Speed forecast for 1-year ahead horizon</a:t>
            </a:r>
            <a:endParaRPr lang="en-US" sz="3200">
              <a:solidFill>
                <a:schemeClr val="tx1"/>
              </a:solidFill>
              <a:latin typeface="+mn-lt"/>
              <a:ea typeface="Roboto Slab"/>
              <a:cs typeface="+mn-lt"/>
            </a:endParaRPr>
          </a:p>
          <a:p>
            <a:r>
              <a:rPr lang="en-US" sz="3200">
                <a:solidFill>
                  <a:schemeClr val="tx1"/>
                </a:solidFill>
                <a:latin typeface="+mn-lt"/>
                <a:ea typeface="Roboto Slab"/>
                <a:cs typeface="+mn-lt"/>
                <a:sym typeface="+mn-ea"/>
              </a:rPr>
              <a:t>GHI forecast for 25-year ahead </a:t>
            </a:r>
            <a:r>
              <a:rPr lang="en-US" sz="4000">
                <a:solidFill>
                  <a:schemeClr val="lt1"/>
                </a:solidFill>
                <a:latin typeface="+mn-lt"/>
                <a:ea typeface="Roboto Slab"/>
                <a:cs typeface="+mn-lt"/>
                <a:sym typeface="+mn-ea"/>
              </a:rPr>
              <a:t>h</a:t>
            </a:r>
            <a:r>
              <a:rPr lang="en-US" sz="4000">
                <a:solidFill>
                  <a:schemeClr val="lt1"/>
                </a:solidFill>
                <a:latin typeface="Times New Roman" panose="02020603050405020304" pitchFamily="18" charset="0"/>
                <a:ea typeface="Roboto Slab"/>
                <a:cs typeface="Times New Roman" panose="02020603050405020304" pitchFamily="18" charset="0"/>
                <a:sym typeface="+mn-ea"/>
              </a:rPr>
              <a:t>orizon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graphicFrame>
        <p:nvGraphicFramePr>
          <p:cNvPr id="5" name="Table 4"/>
          <p:cNvGraphicFramePr>
            <a:graphicFrameLocks noGrp="1"/>
          </p:cNvGraphicFramePr>
          <p:nvPr/>
        </p:nvGraphicFramePr>
        <p:xfrm>
          <a:off x="1161691" y="2072736"/>
          <a:ext cx="9753600" cy="2540000"/>
        </p:xfrm>
        <a:graphic>
          <a:graphicData uri="http://schemas.openxmlformats.org/drawingml/2006/table">
            <a:tbl>
              <a:tblPr firstRow="1" bandRow="1">
                <a:tableStyleId>{5940675A-B579-460E-94D1-54222C63F5DA}</a:tableStyleId>
              </a:tblPr>
              <a:tblGrid>
                <a:gridCol w="1371600"/>
                <a:gridCol w="8382000"/>
              </a:tblGrid>
              <a:tr h="508000">
                <a:tc>
                  <a:txBody>
                    <a:bodyPr/>
                    <a:lstStyle/>
                    <a:p>
                      <a:pPr marR="0" lvl="0" algn="ctr" rtl="0" fontAlgn="base">
                        <a:lnSpc>
                          <a:spcPct val="100000"/>
                        </a:lnSpc>
                        <a:spcBef>
                          <a:spcPts val="0"/>
                        </a:spcBef>
                        <a:spcAft>
                          <a:spcPts val="0"/>
                        </a:spcAft>
                        <a:buClr>
                          <a:srgbClr val="000000"/>
                        </a:buClr>
                        <a:buFont typeface="Arial" panose="020B0604020202020204"/>
                        <a:buNone/>
                      </a:pPr>
                      <a:r>
                        <a:rPr lang="en-IN" sz="1865" b="0" i="0" u="none" strike="noStrike" cap="none" dirty="0">
                          <a:solidFill>
                            <a:schemeClr val="tx1"/>
                          </a:solidFill>
                          <a:latin typeface="+mn-lt"/>
                          <a:ea typeface="+mn-ea"/>
                          <a:cs typeface="+mn-cs"/>
                          <a:sym typeface="Arial" panose="020B0604020202020204"/>
                        </a:rPr>
                        <a:t>Sr. No​</a:t>
                      </a:r>
                      <a:endParaRPr lang="en-IN" sz="1865" b="0" i="0" u="none" strike="noStrike" cap="none" dirty="0">
                        <a:solidFill>
                          <a:schemeClr val="tx1"/>
                        </a:solidFill>
                        <a:latin typeface="+mn-lt"/>
                        <a:ea typeface="+mn-ea"/>
                        <a:cs typeface="+mn-cs"/>
                        <a:sym typeface="Arial" panose="020B0604020202020204"/>
                      </a:endParaRPr>
                    </a:p>
                  </a:txBody>
                  <a:tcPr marL="121920" marR="121920" marT="60960" marB="60960" anchor="ctr"/>
                </a:tc>
                <a:tc>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panose="020B0604020202020204"/>
                        <a:buNone/>
                        <a:defRPr/>
                      </a:pPr>
                      <a:r>
                        <a:rPr lang="en-IN" sz="1865" b="0" i="0" u="none" strike="noStrike" cap="none" dirty="0" smtClean="0">
                          <a:solidFill>
                            <a:schemeClr val="tx1"/>
                          </a:solidFill>
                          <a:latin typeface="+mn-lt"/>
                          <a:ea typeface="+mn-ea"/>
                          <a:cs typeface="+mn-cs"/>
                          <a:sym typeface="Arial" panose="020B0604020202020204"/>
                        </a:rPr>
                        <a:t>Today's Agenda</a:t>
                      </a:r>
                      <a:endParaRPr lang="en-US" sz="1865" b="0" i="0" u="none" strike="noStrike" cap="none" dirty="0" smtClean="0">
                        <a:solidFill>
                          <a:schemeClr val="tx1"/>
                        </a:solidFill>
                        <a:latin typeface="+mn-lt"/>
                        <a:ea typeface="+mn-ea"/>
                        <a:cs typeface="+mn-cs"/>
                        <a:sym typeface="Arial" panose="020B0604020202020204"/>
                      </a:endParaRPr>
                    </a:p>
                  </a:txBody>
                  <a:tcPr marL="121920" marR="121920" marT="60960" marB="60960" anchor="ctr"/>
                </a:tc>
              </a:tr>
              <a:tr h="508000">
                <a:tc>
                  <a:txBody>
                    <a:bodyPr/>
                    <a:lstStyle/>
                    <a:p>
                      <a:pPr marR="0" lvl="0" algn="ctr" rtl="0" fontAlgn="base">
                        <a:lnSpc>
                          <a:spcPct val="100000"/>
                        </a:lnSpc>
                        <a:spcBef>
                          <a:spcPts val="0"/>
                        </a:spcBef>
                        <a:spcAft>
                          <a:spcPts val="0"/>
                        </a:spcAft>
                        <a:buClr>
                          <a:srgbClr val="000000"/>
                        </a:buClr>
                        <a:buFont typeface="Arial" panose="020B0604020202020204"/>
                        <a:buNone/>
                      </a:pPr>
                      <a:r>
                        <a:rPr lang="en-US" sz="1865" b="0" i="0" u="none" strike="noStrike" cap="none" dirty="0" smtClean="0">
                          <a:solidFill>
                            <a:schemeClr val="tx1"/>
                          </a:solidFill>
                          <a:latin typeface="+mn-lt"/>
                          <a:ea typeface="+mn-ea"/>
                          <a:cs typeface="+mn-cs"/>
                          <a:sym typeface="Arial" panose="020B0604020202020204"/>
                        </a:rPr>
                        <a:t>1</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c>
                  <a:txBody>
                    <a:bodyPr/>
                    <a:lstStyle/>
                    <a:p>
                      <a:pPr marR="0" lvl="0" algn="l" rtl="0">
                        <a:lnSpc>
                          <a:spcPct val="100000"/>
                        </a:lnSpc>
                        <a:spcBef>
                          <a:spcPts val="0"/>
                        </a:spcBef>
                        <a:spcAft>
                          <a:spcPts val="0"/>
                        </a:spcAft>
                        <a:buClr>
                          <a:srgbClr val="000000"/>
                        </a:buClr>
                        <a:buFont typeface="Arial" panose="020B0604020202020204"/>
                        <a:buNone/>
                      </a:pPr>
                      <a:r>
                        <a:rPr lang="en-US" sz="1865" b="0" i="0" u="none" strike="noStrike" cap="none" dirty="0">
                          <a:solidFill>
                            <a:schemeClr val="tx1"/>
                          </a:solidFill>
                          <a:latin typeface="+mn-lt"/>
                          <a:ea typeface="+mn-ea"/>
                          <a:cs typeface="+mn-cs"/>
                          <a:sym typeface="Arial" panose="020B0604020202020204"/>
                        </a:rPr>
                        <a:t>Data Description</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r>
              <a:tr h="508000">
                <a:tc>
                  <a:txBody>
                    <a:bodyPr/>
                    <a:lstStyle/>
                    <a:p>
                      <a:pPr marR="0" lvl="0" algn="ctr" rtl="0" fontAlgn="base">
                        <a:lnSpc>
                          <a:spcPct val="100000"/>
                        </a:lnSpc>
                        <a:spcBef>
                          <a:spcPts val="0"/>
                        </a:spcBef>
                        <a:spcAft>
                          <a:spcPts val="0"/>
                        </a:spcAft>
                        <a:buClr>
                          <a:srgbClr val="000000"/>
                        </a:buClr>
                        <a:buFont typeface="Arial" panose="020B0604020202020204"/>
                        <a:buNone/>
                      </a:pPr>
                      <a:r>
                        <a:rPr lang="en-US" sz="1865" b="0" i="0" u="none" strike="noStrike" cap="none" dirty="0" smtClean="0">
                          <a:solidFill>
                            <a:schemeClr val="tx1"/>
                          </a:solidFill>
                          <a:latin typeface="+mn-lt"/>
                          <a:ea typeface="+mn-ea"/>
                          <a:cs typeface="+mn-cs"/>
                          <a:sym typeface="Arial" panose="020B0604020202020204"/>
                        </a:rPr>
                        <a:t>2</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c>
                  <a:txBody>
                    <a:bodyPr/>
                    <a:lstStyle/>
                    <a:p>
                      <a:pPr marR="0" lvl="0" algn="l" rtl="0">
                        <a:lnSpc>
                          <a:spcPct val="100000"/>
                        </a:lnSpc>
                        <a:spcBef>
                          <a:spcPts val="0"/>
                        </a:spcBef>
                        <a:spcAft>
                          <a:spcPts val="0"/>
                        </a:spcAft>
                        <a:buClr>
                          <a:srgbClr val="000000"/>
                        </a:buClr>
                        <a:buFont typeface="Arial" panose="020B0604020202020204"/>
                        <a:buNone/>
                      </a:pPr>
                      <a:r>
                        <a:rPr lang="en-US" sz="1865" b="0" i="0" u="none" strike="noStrike" cap="none" dirty="0" smtClean="0">
                          <a:solidFill>
                            <a:schemeClr val="tx1"/>
                          </a:solidFill>
                          <a:latin typeface="+mn-lt"/>
                          <a:ea typeface="+mn-ea"/>
                          <a:cs typeface="+mn-cs"/>
                          <a:sym typeface="Arial" panose="020B0604020202020204"/>
                        </a:rPr>
                        <a:t>Bias Correction</a:t>
                      </a:r>
                      <a:r>
                        <a:rPr lang="en-US" sz="1865" b="0" i="0" u="none" strike="noStrike" cap="none" baseline="0" dirty="0" smtClean="0">
                          <a:solidFill>
                            <a:schemeClr val="tx1"/>
                          </a:solidFill>
                          <a:latin typeface="+mn-lt"/>
                          <a:ea typeface="+mn-ea"/>
                          <a:cs typeface="+mn-cs"/>
                          <a:sym typeface="Arial" panose="020B0604020202020204"/>
                        </a:rPr>
                        <a:t> Technique</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r>
              <a:tr h="508000">
                <a:tc>
                  <a:txBody>
                    <a:bodyPr/>
                    <a:lstStyle/>
                    <a:p>
                      <a:pPr marR="0" lvl="0" algn="ctr" rtl="0" fontAlgn="base">
                        <a:lnSpc>
                          <a:spcPct val="100000"/>
                        </a:lnSpc>
                        <a:spcBef>
                          <a:spcPts val="0"/>
                        </a:spcBef>
                        <a:spcAft>
                          <a:spcPts val="0"/>
                        </a:spcAft>
                        <a:buClr>
                          <a:srgbClr val="000000"/>
                        </a:buClr>
                        <a:buFont typeface="Arial" panose="020B0604020202020204"/>
                        <a:buNone/>
                      </a:pPr>
                      <a:r>
                        <a:rPr lang="en-US" sz="1865" b="0" i="0" u="none" strike="noStrike" cap="none" dirty="0" smtClean="0">
                          <a:solidFill>
                            <a:schemeClr val="tx1"/>
                          </a:solidFill>
                          <a:latin typeface="+mn-lt"/>
                          <a:ea typeface="+mn-ea"/>
                          <a:cs typeface="+mn-cs"/>
                          <a:sym typeface="Arial" panose="020B0604020202020204"/>
                        </a:rPr>
                        <a:t>3</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c>
                  <a:txBody>
                    <a:bodyPr/>
                    <a:lstStyle/>
                    <a:p>
                      <a:pPr marR="0" lvl="0" algn="l" rtl="0">
                        <a:lnSpc>
                          <a:spcPct val="100000"/>
                        </a:lnSpc>
                        <a:spcBef>
                          <a:spcPts val="0"/>
                        </a:spcBef>
                        <a:spcAft>
                          <a:spcPts val="0"/>
                        </a:spcAft>
                        <a:buClr>
                          <a:srgbClr val="000000"/>
                        </a:buClr>
                        <a:buFont typeface="Arial" panose="020B0604020202020204"/>
                        <a:buNone/>
                      </a:pPr>
                      <a:r>
                        <a:rPr lang="en-US" sz="1865" b="0" i="0" u="none" strike="noStrike" cap="none" dirty="0" smtClean="0">
                          <a:solidFill>
                            <a:schemeClr val="tx1"/>
                          </a:solidFill>
                          <a:latin typeface="+mn-lt"/>
                          <a:ea typeface="+mn-ea"/>
                          <a:cs typeface="+mn-cs"/>
                          <a:sym typeface="Arial" panose="020B0604020202020204"/>
                        </a:rPr>
                        <a:t>Data Transformation </a:t>
                      </a:r>
                      <a:r>
                        <a:rPr lang="en-US" sz="1865" b="0" i="0" u="none" strike="noStrike" cap="none" baseline="0" dirty="0" smtClean="0">
                          <a:solidFill>
                            <a:schemeClr val="tx1"/>
                          </a:solidFill>
                          <a:latin typeface="+mn-lt"/>
                          <a:ea typeface="+mn-ea"/>
                          <a:cs typeface="+mn-cs"/>
                          <a:sym typeface="Arial" panose="020B0604020202020204"/>
                        </a:rPr>
                        <a:t>Technique</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r>
              <a:tr h="508000">
                <a:tc>
                  <a:txBody>
                    <a:bodyPr/>
                    <a:lstStyle/>
                    <a:p>
                      <a:pPr marR="0" lvl="0" algn="ctr" rtl="0" fontAlgn="base">
                        <a:lnSpc>
                          <a:spcPct val="100000"/>
                        </a:lnSpc>
                        <a:spcBef>
                          <a:spcPts val="0"/>
                        </a:spcBef>
                        <a:spcAft>
                          <a:spcPts val="0"/>
                        </a:spcAft>
                        <a:buClr>
                          <a:srgbClr val="000000"/>
                        </a:buClr>
                        <a:buFont typeface="Arial" panose="020B0604020202020204"/>
                        <a:buNone/>
                      </a:pPr>
                      <a:r>
                        <a:rPr lang="en-US" sz="1865" b="0" i="0" u="none" strike="noStrike" cap="none" dirty="0" smtClean="0">
                          <a:solidFill>
                            <a:schemeClr val="tx1"/>
                          </a:solidFill>
                          <a:latin typeface="+mn-lt"/>
                          <a:ea typeface="+mn-ea"/>
                          <a:cs typeface="+mn-cs"/>
                          <a:sym typeface="Arial" panose="020B0604020202020204"/>
                        </a:rPr>
                        <a:t>4</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c>
                  <a:txBody>
                    <a:bodyPr/>
                    <a:lstStyle/>
                    <a:p>
                      <a:pPr marR="0" lvl="0" algn="l" rtl="0">
                        <a:lnSpc>
                          <a:spcPct val="100000"/>
                        </a:lnSpc>
                        <a:spcBef>
                          <a:spcPts val="0"/>
                        </a:spcBef>
                        <a:spcAft>
                          <a:spcPts val="0"/>
                        </a:spcAft>
                        <a:buClr>
                          <a:srgbClr val="000000"/>
                        </a:buClr>
                        <a:buFont typeface="Arial" panose="020B0604020202020204"/>
                        <a:buNone/>
                      </a:pPr>
                      <a:r>
                        <a:rPr lang="en-US" sz="1865" b="0" i="0" u="none" strike="noStrike" cap="none" dirty="0" smtClean="0">
                          <a:solidFill>
                            <a:schemeClr val="tx1"/>
                          </a:solidFill>
                          <a:latin typeface="+mn-lt"/>
                          <a:ea typeface="+mn-ea"/>
                          <a:cs typeface="+mn-cs"/>
                          <a:sym typeface="Arial" panose="020B0604020202020204"/>
                        </a:rPr>
                        <a:t>Modeling approach for Long term forecasting</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sp>
        <p:nvSpPr>
          <p:cNvPr id="2" name="Title 1"/>
          <p:cNvSpPr>
            <a:spLocks noGrp="1"/>
          </p:cNvSpPr>
          <p:nvPr>
            <p:ph type="title"/>
          </p:nvPr>
        </p:nvSpPr>
        <p:spPr>
          <a:xfrm>
            <a:off x="1990090" y="107315"/>
            <a:ext cx="7315200" cy="1417955"/>
          </a:xfrm>
        </p:spPr>
        <p:txBody>
          <a:bodyPr/>
          <a:p>
            <a:pPr marL="0" indent="0" algn="ctr" defTabSz="914400" fontAlgn="base">
              <a:lnSpc>
                <a:spcPct val="100000"/>
              </a:lnSpc>
              <a:spcBef>
                <a:spcPct val="20000"/>
              </a:spcBef>
              <a:buClrTx/>
              <a:buSzTx/>
              <a:buFontTx/>
            </a:pPr>
            <a:r>
              <a:rPr lang="en-US" sz="3200" b="0" kern="1200">
                <a:solidFill>
                  <a:schemeClr val="tx1"/>
                </a:solidFill>
                <a:latin typeface="Arial" panose="020B0604020202020204" pitchFamily="34" charset="0"/>
                <a:ea typeface="+mn-ea"/>
                <a:cs typeface="Arial" panose="020B0604020202020204" pitchFamily="34" charset="0"/>
              </a:rPr>
              <a:t>Actual Data</a:t>
            </a:r>
            <a:endParaRPr lang="en-US" sz="3200" b="0" kern="1200">
              <a:solidFill>
                <a:schemeClr val="tx1"/>
              </a:solidFill>
              <a:latin typeface="Arial" panose="020B0604020202020204" pitchFamily="34" charset="0"/>
              <a:ea typeface="+mn-ea"/>
              <a:cs typeface="Arial" panose="020B0604020202020204" pitchFamily="34" charset="0"/>
            </a:endParaRPr>
          </a:p>
        </p:txBody>
      </p:sp>
      <p:sp>
        <p:nvSpPr>
          <p:cNvPr id="4" name="Content Placeholder 2"/>
          <p:cNvSpPr>
            <a:spLocks noGrp="1"/>
          </p:cNvSpPr>
          <p:nvPr/>
        </p:nvSpPr>
        <p:spPr>
          <a:xfrm>
            <a:off x="6948805" y="1525270"/>
            <a:ext cx="5142230" cy="511175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Wind:</a:t>
            </a:r>
            <a:endParaRPr lang="en-US" sz="2000"/>
          </a:p>
          <a:p>
            <a:pPr lvl="0"/>
            <a:r>
              <a:rPr lang="en-US" sz="2000"/>
              <a:t>Wind Speed(m/s</a:t>
            </a:r>
            <a:r>
              <a:rPr lang="en-US" sz="2000" baseline="30000"/>
              <a:t>2</a:t>
            </a:r>
            <a:r>
              <a:rPr lang="en-US" sz="2000"/>
              <a:t>) :</a:t>
            </a:r>
            <a:endParaRPr lang="en-US" sz="2000"/>
          </a:p>
          <a:p>
            <a:pPr marL="971550" lvl="1" indent="-514350">
              <a:buAutoNum type="arabicPeriod"/>
            </a:pPr>
            <a:r>
              <a:rPr lang="en-US" sz="2000"/>
              <a:t>Resolution: hourly</a:t>
            </a:r>
            <a:endParaRPr lang="en-US" sz="2000" baseline="30000"/>
          </a:p>
          <a:p>
            <a:pPr marL="971550" lvl="1" indent="-514350">
              <a:buAutoNum type="arabicPeriod"/>
            </a:pPr>
            <a:r>
              <a:rPr lang="en-US" sz="2000"/>
              <a:t>Duration: 3 year</a:t>
            </a:r>
            <a:endParaRPr lang="en-US" sz="2000"/>
          </a:p>
          <a:p>
            <a:pPr marL="457200" lvl="1" indent="0">
              <a:buNone/>
            </a:pPr>
            <a:endParaRPr lang="en-US" sz="2000"/>
          </a:p>
          <a:p>
            <a:pPr lvl="0"/>
            <a:r>
              <a:rPr lang="en-US" sz="2000"/>
              <a:t>Natural Features:</a:t>
            </a:r>
            <a:endParaRPr lang="en-US" sz="2000"/>
          </a:p>
          <a:p>
            <a:pPr marL="971550" lvl="1" indent="-514350">
              <a:buAutoNum type="arabicPeriod"/>
            </a:pPr>
            <a:r>
              <a:rPr lang="en-US" sz="2000"/>
              <a:t>Relative Humidity (%)</a:t>
            </a:r>
            <a:endParaRPr lang="en-US" sz="2000"/>
          </a:p>
          <a:p>
            <a:pPr marL="971550" lvl="1" indent="-514350">
              <a:buAutoNum type="arabicPeriod"/>
            </a:pPr>
            <a:r>
              <a:rPr lang="en-US" sz="2000"/>
              <a:t>Temperature (K)</a:t>
            </a:r>
            <a:endParaRPr lang="en-US" sz="2000"/>
          </a:p>
          <a:p>
            <a:pPr marL="971550" lvl="1" indent="-514350">
              <a:buAutoNum type="arabicPeriod"/>
            </a:pPr>
            <a:r>
              <a:rPr lang="en-US" sz="2000"/>
              <a:t>Pressure (Pa)</a:t>
            </a:r>
            <a:endParaRPr lang="en-US" sz="2000"/>
          </a:p>
        </p:txBody>
      </p:sp>
      <p:sp>
        <p:nvSpPr>
          <p:cNvPr id="6" name="Content Placeholder 2"/>
          <p:cNvSpPr>
            <a:spLocks noGrp="1"/>
          </p:cNvSpPr>
          <p:nvPr/>
        </p:nvSpPr>
        <p:spPr>
          <a:xfrm>
            <a:off x="1804670" y="1525270"/>
            <a:ext cx="4075430" cy="511175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Solar:</a:t>
            </a:r>
            <a:endParaRPr lang="en-US" sz="2000"/>
          </a:p>
          <a:p>
            <a:pPr lvl="0"/>
            <a:r>
              <a:rPr lang="en-US" sz="2000"/>
              <a:t>GHI (W/m</a:t>
            </a:r>
            <a:r>
              <a:rPr lang="en-US" sz="2000" baseline="30000"/>
              <a:t>2</a:t>
            </a:r>
            <a:r>
              <a:rPr lang="en-US" sz="2000"/>
              <a:t>):</a:t>
            </a:r>
            <a:endParaRPr lang="en-US" sz="2000"/>
          </a:p>
          <a:p>
            <a:pPr marL="971550" lvl="1" indent="-514350">
              <a:buAutoNum type="arabicPeriod"/>
            </a:pPr>
            <a:r>
              <a:rPr lang="en-US" sz="2000"/>
              <a:t>Resolution: hourly</a:t>
            </a:r>
            <a:endParaRPr lang="en-US" sz="2000"/>
          </a:p>
          <a:p>
            <a:pPr marL="971550" lvl="1" indent="-514350">
              <a:buAutoNum type="arabicPeriod"/>
            </a:pPr>
            <a:r>
              <a:rPr lang="en-US" sz="2000"/>
              <a:t>Duration: 3 year</a:t>
            </a:r>
            <a:endParaRPr lang="en-US" sz="2000"/>
          </a:p>
          <a:p>
            <a:pPr marL="457200" lvl="1" indent="0">
              <a:buNone/>
            </a:pPr>
            <a:endParaRPr lang="en-US" sz="2000"/>
          </a:p>
          <a:p>
            <a:pPr lvl="0"/>
            <a:r>
              <a:rPr lang="en-US" sz="2000"/>
              <a:t>Natural Features:</a:t>
            </a:r>
            <a:endParaRPr lang="en-US" sz="2000"/>
          </a:p>
          <a:p>
            <a:pPr marL="971550" lvl="1" indent="-514350">
              <a:buAutoNum type="arabicPeriod"/>
            </a:pPr>
            <a:r>
              <a:rPr lang="en-US" sz="2000"/>
              <a:t>Relative Humidity (%)</a:t>
            </a:r>
            <a:endParaRPr lang="en-US" sz="2000"/>
          </a:p>
          <a:p>
            <a:pPr marL="971550" lvl="1" indent="-514350">
              <a:buAutoNum type="arabicPeriod"/>
            </a:pPr>
            <a:r>
              <a:rPr lang="en-US" sz="2000"/>
              <a:t>Temperature (K)</a:t>
            </a:r>
            <a:endParaRPr lang="en-US" sz="2000"/>
          </a:p>
          <a:p>
            <a:pPr marL="971550" lvl="1" indent="-514350">
              <a:buAutoNum type="arabicPeriod"/>
            </a:pPr>
            <a:r>
              <a:rPr lang="en-US" sz="2000"/>
              <a:t>Pressure (Pa)</a:t>
            </a:r>
            <a:endParaRPr lang="en-US" sz="2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sp>
        <p:nvSpPr>
          <p:cNvPr id="2" name="TextBox 1"/>
          <p:cNvSpPr txBox="1"/>
          <p:nvPr/>
        </p:nvSpPr>
        <p:spPr>
          <a:xfrm>
            <a:off x="4392346" y="578610"/>
            <a:ext cx="5618921" cy="583565"/>
          </a:xfrm>
          <a:prstGeom prst="rect">
            <a:avLst/>
          </a:prstGeom>
          <a:noFill/>
        </p:spPr>
        <p:txBody>
          <a:bodyPr wrap="square" rtlCol="0">
            <a:spAutoFit/>
          </a:bodyPr>
          <a:lstStyle/>
          <a:p>
            <a:r>
              <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Weather Data</a:t>
            </a:r>
            <a:endPar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TextBox 5"/>
          <p:cNvSpPr txBox="1"/>
          <p:nvPr/>
        </p:nvSpPr>
        <p:spPr>
          <a:xfrm>
            <a:off x="983817" y="1418840"/>
            <a:ext cx="10225638" cy="1477328"/>
          </a:xfrm>
          <a:prstGeom prst="rect">
            <a:avLst/>
          </a:prstGeom>
          <a:noFill/>
        </p:spPr>
        <p:txBody>
          <a:bodyPr wrap="square" rtlCol="0">
            <a:spAutoFit/>
          </a:bodyPr>
          <a:lstStyle/>
          <a:p>
            <a:r>
              <a:rPr lang="en-US" dirty="0"/>
              <a:t>Numerical Weather Prediction (NWP) data are the most familiar form of weather model data. NWP computer models process current weather observations to forecast future weather. Output is based on current weather observations, which are assimilated into the model’s framework and used to produce predictions for temperature, precipitation, and hundreds of other meteorological elements from the oceans to the top of the atmosphere</a:t>
            </a:r>
            <a:r>
              <a:rPr lang="en-US" dirty="0" smtClean="0"/>
              <a:t>.</a:t>
            </a:r>
            <a:endParaRPr lang="en-US" dirty="0" smtClean="0"/>
          </a:p>
        </p:txBody>
      </p:sp>
      <p:sp>
        <p:nvSpPr>
          <p:cNvPr id="8" name="TextBox 7"/>
          <p:cNvSpPr txBox="1"/>
          <p:nvPr/>
        </p:nvSpPr>
        <p:spPr>
          <a:xfrm>
            <a:off x="983182" y="3020258"/>
            <a:ext cx="4374429" cy="2585323"/>
          </a:xfrm>
          <a:prstGeom prst="rect">
            <a:avLst/>
          </a:prstGeom>
          <a:noFill/>
        </p:spPr>
        <p:txBody>
          <a:bodyPr wrap="square" rtlCol="0">
            <a:spAutoFit/>
          </a:bodyPr>
          <a:lstStyle/>
          <a:p>
            <a:pPr fontAlgn="base"/>
            <a:r>
              <a:rPr lang="en-US" b="1" dirty="0"/>
              <a:t>NCMRWF data:</a:t>
            </a:r>
            <a:r>
              <a:rPr lang="en-US" dirty="0"/>
              <a:t>   </a:t>
            </a:r>
            <a:endParaRPr lang="en-US" dirty="0"/>
          </a:p>
          <a:p>
            <a:pPr fontAlgn="base"/>
            <a:r>
              <a:rPr lang="en-US" dirty="0" smtClean="0"/>
              <a:t>Temporal </a:t>
            </a:r>
            <a:r>
              <a:rPr lang="en-US" dirty="0"/>
              <a:t>Resolution: Hourly data   </a:t>
            </a:r>
            <a:endParaRPr lang="en-US" dirty="0"/>
          </a:p>
          <a:p>
            <a:pPr fontAlgn="base"/>
            <a:r>
              <a:rPr lang="en-US" dirty="0"/>
              <a:t>  </a:t>
            </a:r>
            <a:endParaRPr lang="en-US" dirty="0"/>
          </a:p>
          <a:p>
            <a:pPr fontAlgn="base"/>
            <a:r>
              <a:rPr lang="en-US" dirty="0"/>
              <a:t>Variables: </a:t>
            </a:r>
            <a:endParaRPr lang="en-US" dirty="0"/>
          </a:p>
          <a:p>
            <a:pPr fontAlgn="base"/>
            <a:r>
              <a:rPr lang="en-US" dirty="0"/>
              <a:t>1) Cloud </a:t>
            </a:r>
            <a:r>
              <a:rPr lang="en-US" dirty="0" err="1"/>
              <a:t>precip</a:t>
            </a:r>
            <a:r>
              <a:rPr lang="en-US" dirty="0"/>
              <a:t>   </a:t>
            </a:r>
            <a:endParaRPr lang="en-US" dirty="0"/>
          </a:p>
          <a:p>
            <a:pPr fontAlgn="base"/>
            <a:r>
              <a:rPr lang="en-US" dirty="0"/>
              <a:t>2) Temperature  </a:t>
            </a:r>
            <a:r>
              <a:rPr lang="en-US" dirty="0" smtClean="0"/>
              <a:t>(K)</a:t>
            </a:r>
            <a:endParaRPr lang="en-US" dirty="0"/>
          </a:p>
          <a:p>
            <a:pPr fontAlgn="base"/>
            <a:r>
              <a:rPr lang="en-US" dirty="0"/>
              <a:t>3) Pressure at mean sea level </a:t>
            </a:r>
            <a:r>
              <a:rPr lang="en-US" dirty="0" smtClean="0"/>
              <a:t>(</a:t>
            </a:r>
            <a:r>
              <a:rPr lang="en-US" dirty="0" err="1" smtClean="0"/>
              <a:t>HPa</a:t>
            </a:r>
            <a:r>
              <a:rPr lang="en-US" dirty="0" smtClean="0"/>
              <a:t>)</a:t>
            </a:r>
            <a:endParaRPr lang="en-US" dirty="0"/>
          </a:p>
          <a:p>
            <a:pPr fontAlgn="base"/>
            <a:r>
              <a:rPr lang="en-US" dirty="0"/>
              <a:t>4) Relative humidity </a:t>
            </a:r>
            <a:endParaRPr lang="en-US" dirty="0" smtClean="0"/>
          </a:p>
          <a:p>
            <a:pPr fontAlgn="base"/>
            <a:r>
              <a:rPr lang="en-US" dirty="0" smtClean="0"/>
              <a:t>5) GHI (</a:t>
            </a:r>
            <a:r>
              <a:rPr lang="en-US" dirty="0" err="1" smtClean="0"/>
              <a:t>kWH</a:t>
            </a:r>
            <a:r>
              <a:rPr lang="en-US" dirty="0" smtClean="0"/>
              <a:t>/m2)</a:t>
            </a:r>
            <a:r>
              <a:rPr lang="en-US" dirty="0"/>
              <a:t>  </a:t>
            </a:r>
            <a:endParaRPr lang="en-US" dirty="0"/>
          </a:p>
        </p:txBody>
      </p:sp>
      <p:sp>
        <p:nvSpPr>
          <p:cNvPr id="9" name="TextBox 8"/>
          <p:cNvSpPr txBox="1"/>
          <p:nvPr/>
        </p:nvSpPr>
        <p:spPr>
          <a:xfrm>
            <a:off x="6535201" y="3020258"/>
            <a:ext cx="4374429" cy="2584450"/>
          </a:xfrm>
          <a:prstGeom prst="rect">
            <a:avLst/>
          </a:prstGeom>
          <a:noFill/>
        </p:spPr>
        <p:txBody>
          <a:bodyPr wrap="square" rtlCol="0">
            <a:spAutoFit/>
          </a:bodyPr>
          <a:lstStyle/>
          <a:p>
            <a:pPr fontAlgn="base"/>
            <a:r>
              <a:rPr lang="en-US" b="1" dirty="0" smtClean="0"/>
              <a:t>ECMWF data</a:t>
            </a:r>
            <a:r>
              <a:rPr lang="en-US" b="1" dirty="0"/>
              <a:t>:</a:t>
            </a:r>
            <a:r>
              <a:rPr lang="en-US" dirty="0"/>
              <a:t>   </a:t>
            </a:r>
            <a:endParaRPr lang="en-US" dirty="0"/>
          </a:p>
          <a:p>
            <a:pPr fontAlgn="base"/>
            <a:r>
              <a:rPr lang="en-US" dirty="0" smtClean="0"/>
              <a:t>Temporal </a:t>
            </a:r>
            <a:r>
              <a:rPr lang="en-US" dirty="0"/>
              <a:t>Resolution: 1 day  </a:t>
            </a:r>
            <a:endParaRPr lang="en-US" dirty="0"/>
          </a:p>
          <a:p>
            <a:pPr fontAlgn="base"/>
            <a:endParaRPr lang="en-US" dirty="0" smtClean="0"/>
          </a:p>
          <a:p>
            <a:pPr fontAlgn="base"/>
            <a:r>
              <a:rPr lang="en-US" dirty="0" smtClean="0"/>
              <a:t>Variables</a:t>
            </a:r>
            <a:r>
              <a:rPr lang="en-US" dirty="0"/>
              <a:t>: </a:t>
            </a:r>
            <a:endParaRPr lang="en-US" dirty="0"/>
          </a:p>
          <a:p>
            <a:pPr marL="342900" indent="-342900" fontAlgn="base">
              <a:buFont typeface="+mj-lt"/>
              <a:buAutoNum type="arabicParenR"/>
            </a:pPr>
            <a:r>
              <a:rPr lang="en-US" dirty="0"/>
              <a:t>GHI (J/m2) </a:t>
            </a:r>
            <a:endParaRPr lang="en-US" dirty="0"/>
          </a:p>
          <a:p>
            <a:pPr marL="342900" indent="-342900" fontAlgn="base">
              <a:buFont typeface="+mj-lt"/>
              <a:buAutoNum type="arabicParenR"/>
            </a:pPr>
            <a:r>
              <a:rPr lang="en-US" dirty="0"/>
              <a:t>Temperature (K)  </a:t>
            </a:r>
            <a:endParaRPr lang="en-US" dirty="0"/>
          </a:p>
          <a:p>
            <a:pPr marL="342900" indent="-342900" fontAlgn="base">
              <a:buFont typeface="+mj-lt"/>
              <a:buAutoNum type="arabicParenR"/>
            </a:pPr>
            <a:r>
              <a:rPr lang="en-US" dirty="0"/>
              <a:t>GUST_10m(m/s) </a:t>
            </a:r>
            <a:endParaRPr lang="en-US" dirty="0"/>
          </a:p>
          <a:p>
            <a:pPr marL="342900" indent="-342900" fontAlgn="base">
              <a:buFont typeface="+mj-lt"/>
              <a:buAutoNum type="arabicParenR"/>
            </a:pPr>
            <a:r>
              <a:rPr lang="en-US" dirty="0"/>
              <a:t>Relative Humidity  </a:t>
            </a:r>
            <a:endParaRPr lang="en-US" dirty="0"/>
          </a:p>
          <a:p>
            <a:pPr marL="342900" indent="-342900" fontAlgn="base">
              <a:buFont typeface="+mj-lt"/>
              <a:buAutoNum type="arabicParenR"/>
            </a:pPr>
            <a:r>
              <a:rPr lang="en-US" dirty="0"/>
              <a:t>Pressure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99"/>
        <p:cNvGrpSpPr/>
        <p:nvPr/>
      </p:nvGrpSpPr>
      <p:grpSpPr>
        <a:xfrm>
          <a:off x="0" y="0"/>
          <a:ext cx="0" cy="0"/>
          <a:chOff x="0" y="0"/>
          <a:chExt cx="0" cy="0"/>
        </a:xfrm>
      </p:grpSpPr>
      <p:sp>
        <p:nvSpPr>
          <p:cNvPr id="4" name="Text Box 3"/>
          <p:cNvSpPr txBox="1"/>
          <p:nvPr/>
        </p:nvSpPr>
        <p:spPr>
          <a:xfrm>
            <a:off x="5347335" y="514985"/>
            <a:ext cx="2143760" cy="583565"/>
          </a:xfrm>
          <a:prstGeom prst="rect">
            <a:avLst/>
          </a:prstGeom>
          <a:noFill/>
        </p:spPr>
        <p:txBody>
          <a:bodyPr wrap="square" rtlCol="0">
            <a:spAutoFit/>
          </a:bodyPr>
          <a:p>
            <a:r>
              <a:rPr lang="en-US" sz="32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Pipeline</a:t>
            </a:r>
            <a:endParaRPr lang="en-US" sz="32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2" name="Content Placeholder 1" descr="Picture1"/>
          <p:cNvPicPr>
            <a:picLocks noChangeAspect="1"/>
          </p:cNvPicPr>
          <p:nvPr>
            <p:ph idx="1"/>
          </p:nvPr>
        </p:nvPicPr>
        <p:blipFill>
          <a:blip r:embed="rId1">
            <a:grayscl/>
            <a:lum bright="-6000"/>
          </a:blip>
          <a:stretch>
            <a:fillRect/>
          </a:stretch>
        </p:blipFill>
        <p:spPr>
          <a:xfrm>
            <a:off x="2223135" y="1626870"/>
            <a:ext cx="8235950" cy="360426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sp>
        <p:nvSpPr>
          <p:cNvPr id="2" name="TextBox 1"/>
          <p:cNvSpPr txBox="1"/>
          <p:nvPr/>
        </p:nvSpPr>
        <p:spPr>
          <a:xfrm>
            <a:off x="4636394" y="578172"/>
            <a:ext cx="3696237" cy="583565"/>
          </a:xfrm>
          <a:prstGeom prst="rect">
            <a:avLst/>
          </a:prstGeom>
          <a:noFill/>
        </p:spPr>
        <p:txBody>
          <a:bodyPr wrap="square" rtlCol="0">
            <a:spAutoFit/>
            <a:scene3d>
              <a:camera prst="orthographicFront"/>
              <a:lightRig rig="threePt" dir="t"/>
            </a:scene3d>
          </a:bodyPr>
          <a:lstStyle/>
          <a:p>
            <a:r>
              <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Bias Correction</a:t>
            </a:r>
            <a:endPar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TextBox 5"/>
          <p:cNvSpPr txBox="1"/>
          <p:nvPr/>
        </p:nvSpPr>
        <p:spPr>
          <a:xfrm>
            <a:off x="1143001" y="1637568"/>
            <a:ext cx="9906000" cy="4247317"/>
          </a:xfrm>
          <a:prstGeom prst="rect">
            <a:avLst/>
          </a:prstGeom>
          <a:noFill/>
        </p:spPr>
        <p:txBody>
          <a:bodyPr wrap="square" rtlCol="0">
            <a:spAutoFit/>
          </a:bodyPr>
          <a:lstStyle/>
          <a:p>
            <a:r>
              <a:rPr lang="en-IN" b="1" dirty="0"/>
              <a:t>What is bias correction?  </a:t>
            </a:r>
            <a:endParaRPr lang="en-IN" dirty="0"/>
          </a:p>
          <a:p>
            <a:r>
              <a:rPr lang="en-IN" dirty="0"/>
              <a:t> </a:t>
            </a:r>
            <a:endParaRPr lang="en-IN" dirty="0"/>
          </a:p>
          <a:p>
            <a:r>
              <a:rPr lang="en-IN" dirty="0"/>
              <a:t>Both Global and Regional Climate models (GCM, RCM) have systematic errors (biases) in their output. For example climate models often have too many rainy days and tend to underestimate rainfall extremes. There can be errors in the timing of the monsoon or the amount of seasonal rainfall, or temperatures can be consistently too high or too low.  </a:t>
            </a:r>
            <a:endParaRPr lang="en-IN" dirty="0"/>
          </a:p>
          <a:p>
            <a:r>
              <a:rPr lang="en-IN" dirty="0"/>
              <a:t>Errors in climate models can be caused by a range of factors. Errors or biases are due to limited spatial resolution (large grid sizes), simplified thermodynamic processes and physics or incomplete understanding of the global climate system. Thus, the use of uncorrected outputs in impact models or climate impact assessments can often give unrealistic results. </a:t>
            </a:r>
            <a:endParaRPr lang="en-IN" dirty="0" smtClean="0"/>
          </a:p>
          <a:p>
            <a:r>
              <a:rPr lang="en-IN" dirty="0" smtClean="0"/>
              <a:t>To correct these type of biases we develop certain algorithm which are termed as </a:t>
            </a:r>
            <a:r>
              <a:rPr lang="en-IN" b="1" dirty="0" smtClean="0"/>
              <a:t>Bias correction techniques. </a:t>
            </a:r>
            <a:endParaRPr lang="en-IN" b="1" dirty="0"/>
          </a:p>
          <a:p>
            <a:endParaRPr lang="en-IN" dirty="0" smtClean="0"/>
          </a:p>
          <a:p>
            <a:r>
              <a:rPr lang="en-IN" b="1" dirty="0"/>
              <a:t>NOTE: </a:t>
            </a:r>
            <a:r>
              <a:rPr lang="en-IN" dirty="0"/>
              <a:t>Bias correction is also referred to as bias adjustment. The use of the term correction can be misleading because no method is available which corrects for all the biases.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sp>
        <p:nvSpPr>
          <p:cNvPr id="3" name="TextBox 2"/>
          <p:cNvSpPr txBox="1"/>
          <p:nvPr/>
        </p:nvSpPr>
        <p:spPr>
          <a:xfrm>
            <a:off x="4144645" y="393700"/>
            <a:ext cx="4124960" cy="583565"/>
          </a:xfrm>
          <a:prstGeom prst="rect">
            <a:avLst/>
          </a:prstGeom>
          <a:noFill/>
        </p:spPr>
        <p:txBody>
          <a:bodyPr wrap="square" rtlCol="0">
            <a:spAutoFit/>
          </a:bodyPr>
          <a:lstStyle/>
          <a:p>
            <a:r>
              <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Quantile Mapping</a:t>
            </a:r>
            <a:endPar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TextBox 6"/>
          <p:cNvSpPr txBox="1"/>
          <p:nvPr/>
        </p:nvSpPr>
        <p:spPr>
          <a:xfrm>
            <a:off x="1672107" y="1165675"/>
            <a:ext cx="5190186" cy="400110"/>
          </a:xfrm>
          <a:prstGeom prst="rect">
            <a:avLst/>
          </a:prstGeom>
          <a:noFill/>
        </p:spPr>
        <p:txBody>
          <a:bodyPr wrap="square" rtlCol="0">
            <a:spAutoFit/>
          </a:bodyPr>
          <a:lstStyle/>
          <a:p>
            <a:endParaRPr lang="en-IN" sz="2000" dirty="0"/>
          </a:p>
        </p:txBody>
      </p:sp>
      <p:sp>
        <p:nvSpPr>
          <p:cNvPr id="9" name="TextBox 8"/>
          <p:cNvSpPr txBox="1"/>
          <p:nvPr/>
        </p:nvSpPr>
        <p:spPr>
          <a:xfrm>
            <a:off x="1254867" y="4419244"/>
            <a:ext cx="9903853" cy="1477328"/>
          </a:xfrm>
          <a:prstGeom prst="rect">
            <a:avLst/>
          </a:prstGeom>
          <a:noFill/>
        </p:spPr>
        <p:txBody>
          <a:bodyPr wrap="square" rtlCol="0">
            <a:spAutoFit/>
          </a:bodyPr>
          <a:lstStyle/>
          <a:p>
            <a:r>
              <a:rPr lang="en-US" dirty="0" smtClean="0"/>
              <a:t>1) The </a:t>
            </a:r>
            <a:r>
              <a:rPr lang="en-US" dirty="0"/>
              <a:t>QM methods implement statistical transformations for post-processing of climate modeling </a:t>
            </a:r>
            <a:r>
              <a:rPr lang="en-US" dirty="0" smtClean="0"/>
              <a:t>outputs.</a:t>
            </a:r>
            <a:endParaRPr lang="en-US" dirty="0" smtClean="0"/>
          </a:p>
          <a:p>
            <a:r>
              <a:rPr lang="en-IN" dirty="0" smtClean="0"/>
              <a:t>2) </a:t>
            </a:r>
            <a:r>
              <a:rPr lang="en-US" dirty="0" smtClean="0"/>
              <a:t>Transforming </a:t>
            </a:r>
            <a:r>
              <a:rPr lang="en-US" dirty="0"/>
              <a:t>the distribution functions of the modeled variables into the observed ones using a mathematical </a:t>
            </a:r>
            <a:r>
              <a:rPr lang="en-US" dirty="0" smtClean="0"/>
              <a:t>function.</a:t>
            </a:r>
            <a:endParaRPr lang="en-US" dirty="0" smtClean="0"/>
          </a:p>
          <a:p>
            <a:r>
              <a:rPr lang="en-IN" dirty="0" smtClean="0"/>
              <a:t>3) Relationship between distribution parameter of both the variable is analysed.</a:t>
            </a:r>
            <a:endParaRPr lang="en-IN" dirty="0"/>
          </a:p>
        </p:txBody>
      </p:sp>
      <p:pic>
        <p:nvPicPr>
          <p:cNvPr id="8" name="Picture 8" descr="Chart, histogram&#10;&#10;Description automatically generated"/>
          <p:cNvPicPr>
            <a:picLocks noChangeAspect="1"/>
          </p:cNvPicPr>
          <p:nvPr/>
        </p:nvPicPr>
        <p:blipFill>
          <a:blip r:embed="rId1"/>
          <a:stretch>
            <a:fillRect/>
          </a:stretch>
        </p:blipFill>
        <p:spPr>
          <a:xfrm>
            <a:off x="3066732" y="1388295"/>
            <a:ext cx="5316747" cy="284357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sp>
        <p:nvSpPr>
          <p:cNvPr id="3" name="TextBox 2"/>
          <p:cNvSpPr txBox="1"/>
          <p:nvPr/>
        </p:nvSpPr>
        <p:spPr>
          <a:xfrm>
            <a:off x="1452880" y="582295"/>
            <a:ext cx="9542780" cy="583565"/>
          </a:xfrm>
          <a:prstGeom prst="rect">
            <a:avLst/>
          </a:prstGeom>
          <a:noFill/>
        </p:spPr>
        <p:txBody>
          <a:bodyPr wrap="square" rtlCol="0">
            <a:spAutoFit/>
          </a:bodyPr>
          <a:lstStyle/>
          <a:p>
            <a:pPr algn="ctr" fontAlgn="base"/>
            <a:r>
              <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 Transformation Techniques</a:t>
            </a:r>
            <a:endPar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TextBox 6"/>
          <p:cNvSpPr txBox="1"/>
          <p:nvPr/>
        </p:nvSpPr>
        <p:spPr>
          <a:xfrm>
            <a:off x="1611637" y="1165675"/>
            <a:ext cx="5190186" cy="400110"/>
          </a:xfrm>
          <a:prstGeom prst="rect">
            <a:avLst/>
          </a:prstGeom>
          <a:noFill/>
        </p:spPr>
        <p:txBody>
          <a:bodyPr wrap="square" rtlCol="0">
            <a:spAutoFit/>
          </a:bodyPr>
          <a:lstStyle/>
          <a:p>
            <a:r>
              <a:rPr lang="en-IN" sz="2000" dirty="0" smtClean="0"/>
              <a:t>                                    </a:t>
            </a:r>
            <a:endParaRPr lang="en-IN" sz="2000" dirty="0"/>
          </a:p>
        </p:txBody>
      </p:sp>
      <p:sp>
        <p:nvSpPr>
          <p:cNvPr id="4" name="TextBox 3"/>
          <p:cNvSpPr txBox="1"/>
          <p:nvPr/>
        </p:nvSpPr>
        <p:spPr>
          <a:xfrm>
            <a:off x="1361028" y="1318510"/>
            <a:ext cx="10187189" cy="5631180"/>
          </a:xfrm>
          <a:prstGeom prst="rect">
            <a:avLst/>
          </a:prstGeom>
          <a:noFill/>
        </p:spPr>
        <p:txBody>
          <a:bodyPr wrap="square" rtlCol="0">
            <a:spAutoFit/>
          </a:bodyPr>
          <a:lstStyle/>
          <a:p>
            <a:pPr lvl="0" eaLnBrk="0" fontAlgn="base" hangingPunct="0">
              <a:spcBef>
                <a:spcPct val="0"/>
              </a:spcBef>
              <a:spcAft>
                <a:spcPct val="0"/>
              </a:spcAft>
            </a:pPr>
            <a:r>
              <a:rPr lang="en-US" dirty="0"/>
              <a:t>Normality is an important assumption for </a:t>
            </a:r>
            <a:r>
              <a:rPr lang="en-US" dirty="0" smtClean="0"/>
              <a:t>many statistical techniques as well as ML algorithm. It is not mandatory but helps in improving the efficiency;</a:t>
            </a:r>
            <a:endParaRPr lang="en-US" altLang="en-US" dirty="0" smtClean="0">
              <a:latin typeface="Open Sans"/>
            </a:endParaRPr>
          </a:p>
          <a:p>
            <a:pPr lvl="0" eaLnBrk="0" fontAlgn="base" hangingPunct="0">
              <a:spcBef>
                <a:spcPct val="0"/>
              </a:spcBef>
              <a:spcAft>
                <a:spcPct val="0"/>
              </a:spcAft>
            </a:pPr>
            <a:endParaRPr lang="en-US" altLang="en-US" dirty="0" smtClean="0">
              <a:latin typeface="Open Sans"/>
            </a:endParaRPr>
          </a:p>
          <a:p>
            <a:pPr lvl="0" algn="l" eaLnBrk="0" fontAlgn="base" hangingPunct="0">
              <a:buClrTx/>
              <a:buSzTx/>
              <a:buAutoNum type="arabicParenR"/>
            </a:pPr>
            <a:r>
              <a:rPr lang="en-US" altLang="en-IN" dirty="0"/>
              <a:t> </a:t>
            </a:r>
            <a:r>
              <a:rPr lang="en-IN" dirty="0"/>
              <a:t>Box-Cox Transformation:</a:t>
            </a:r>
            <a:endParaRPr lang="en-IN" dirty="0"/>
          </a:p>
          <a:p>
            <a:pPr lvl="0" eaLnBrk="0" fontAlgn="base" hangingPunct="0">
              <a:spcBef>
                <a:spcPct val="0"/>
              </a:spcBef>
              <a:spcAft>
                <a:spcPct val="0"/>
              </a:spcAft>
            </a:pPr>
            <a:r>
              <a:rPr lang="en-IN" dirty="0"/>
              <a:t>A Box Cox transformation is a transformation of non-normal dependent variables into a normal </a:t>
            </a:r>
            <a:r>
              <a:rPr lang="en-IN" dirty="0" smtClean="0"/>
              <a:t>shape</a:t>
            </a:r>
            <a:r>
              <a:rPr lang="en-US" dirty="0" smtClean="0"/>
              <a:t>.</a:t>
            </a:r>
            <a:r>
              <a:rPr lang="en-US" dirty="0" smtClean="0">
                <a:latin typeface="Open Sans"/>
              </a:rPr>
              <a:t> </a:t>
            </a:r>
            <a:r>
              <a:rPr lang="en-IN" dirty="0"/>
              <a:t>It does not necessarily transform the data distribution to Normal distribution.</a:t>
            </a:r>
            <a:endParaRPr lang="en-IN" dirty="0"/>
          </a:p>
          <a:p>
            <a:pPr lvl="0" eaLnBrk="0" fontAlgn="base" hangingPunct="0">
              <a:spcBef>
                <a:spcPct val="0"/>
              </a:spcBef>
              <a:spcAft>
                <a:spcPct val="0"/>
              </a:spcAft>
            </a:pPr>
            <a:r>
              <a:rPr kumimoji="0" lang="en-IN" b="0" i="0" u="none" strike="noStrike" cap="none" normalizeH="0" baseline="0" dirty="0"/>
              <a:t>The transformation of Y has the form:</a:t>
            </a:r>
            <a:br>
              <a:rPr kumimoji="0" lang="en-IN" sz="1800" b="0" i="0" u="none" strike="noStrike" cap="none" normalizeH="0" baseline="0" dirty="0"/>
            </a:br>
            <a:endParaRPr lang="en-US" dirty="0" smtClean="0"/>
          </a:p>
          <a:p>
            <a:pPr lvl="0" eaLnBrk="0" fontAlgn="base" hangingPunct="0">
              <a:spcBef>
                <a:spcPct val="0"/>
              </a:spcBef>
              <a:spcAft>
                <a:spcPct val="0"/>
              </a:spcAft>
            </a:pPr>
            <a:endParaRPr lang="en-US" dirty="0"/>
          </a:p>
          <a:p>
            <a:pPr lvl="0" eaLnBrk="0" fontAlgn="base" hangingPunct="0">
              <a:spcBef>
                <a:spcPct val="0"/>
              </a:spcBef>
              <a:spcAft>
                <a:spcPct val="0"/>
              </a:spcAft>
            </a:pPr>
            <a:endParaRPr lang="en-US" dirty="0" smtClean="0"/>
          </a:p>
          <a:p>
            <a:pPr lvl="0" eaLnBrk="0" fontAlgn="base" hangingPunct="0">
              <a:spcBef>
                <a:spcPct val="0"/>
              </a:spcBef>
              <a:spcAft>
                <a:spcPct val="0"/>
              </a:spcAft>
            </a:pPr>
            <a:endParaRPr lang="en-US" altLang="en-US" dirty="0" smtClean="0">
              <a:latin typeface="Open Sans"/>
            </a:endParaRPr>
          </a:p>
          <a:p>
            <a:pPr lvl="0" algn="l" eaLnBrk="0" fontAlgn="base" hangingPunct="0">
              <a:buClrTx/>
              <a:buSzTx/>
              <a:buNone/>
            </a:pPr>
            <a:r>
              <a:rPr lang="en-IN" dirty="0"/>
              <a:t>Extended skewness can result into some abnormal forecasted values and t</a:t>
            </a:r>
            <a:r>
              <a:rPr kumimoji="0" lang="en-IN" b="0" i="0" u="none" strike="noStrike" cap="none" normalizeH="0" baseline="0" dirty="0"/>
              <a:t>hus can affect model accuracy;</a:t>
            </a:r>
            <a:endParaRPr lang="en-IN" dirty="0"/>
          </a:p>
          <a:p>
            <a:pPr lvl="0" algn="l" eaLnBrk="0" fontAlgn="base" hangingPunct="0">
              <a:buClrTx/>
              <a:buSzTx/>
              <a:buNone/>
            </a:pPr>
            <a:endParaRPr lang="en-IN" dirty="0"/>
          </a:p>
          <a:p>
            <a:pPr lvl="0" indent="0" algn="l" eaLnBrk="0" fontAlgn="base" hangingPunct="0">
              <a:buClrTx/>
              <a:buSzTx/>
              <a:buFontTx/>
              <a:buNone/>
            </a:pPr>
            <a:r>
              <a:rPr lang="en-IN" dirty="0"/>
              <a:t>2) Logarithmic Transformation:</a:t>
            </a:r>
            <a:endParaRPr lang="en-IN" dirty="0"/>
          </a:p>
          <a:p>
            <a:pPr lvl="0" eaLnBrk="0" fontAlgn="base" hangingPunct="0">
              <a:spcBef>
                <a:spcPct val="0"/>
              </a:spcBef>
              <a:spcAft>
                <a:spcPct val="0"/>
              </a:spcAft>
            </a:pPr>
            <a:r>
              <a:rPr lang="en-US" dirty="0" smtClean="0"/>
              <a:t>The log transformation reduces or removes the skewness of our original data. The important caveat here is that the original data has to follow or approximately follow a log-normal distribution.</a:t>
            </a:r>
            <a:endParaRPr lang="en-US" dirty="0" smtClean="0"/>
          </a:p>
          <a:p>
            <a:pPr lvl="0" eaLnBrk="0" fontAlgn="base" hangingPunct="0">
              <a:spcBef>
                <a:spcPct val="0"/>
              </a:spcBef>
              <a:spcAft>
                <a:spcPct val="0"/>
              </a:spcAft>
            </a:pPr>
            <a:endParaRPr lang="en-US" dirty="0" smtClean="0"/>
          </a:p>
          <a:p>
            <a:pPr lvl="0" eaLnBrk="0" fontAlgn="base" hangingPunct="0">
              <a:spcBef>
                <a:spcPct val="0"/>
              </a:spcBef>
              <a:spcAft>
                <a:spcPct val="0"/>
              </a:spcAft>
            </a:pPr>
            <a:endParaRPr lang="en-US" dirty="0" smtClean="0"/>
          </a:p>
          <a:p>
            <a:pPr lvl="0" eaLnBrk="0" fontAlgn="base" hangingPunct="0">
              <a:spcBef>
                <a:spcPct val="0"/>
              </a:spcBef>
              <a:spcAft>
                <a:spcPct val="0"/>
              </a:spcAft>
            </a:pPr>
            <a:endParaRPr lang="en-US" dirty="0" smtClean="0"/>
          </a:p>
        </p:txBody>
      </p:sp>
      <p:pic>
        <p:nvPicPr>
          <p:cNvPr id="5122" name="Picture 2" descr="boxcox formula 1">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607" y="3097032"/>
            <a:ext cx="2600216" cy="8198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range Wav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4807</Words>
  <Application>WPS Presentation</Application>
  <PresentationFormat>Widescreen</PresentationFormat>
  <Paragraphs>238</Paragraphs>
  <Slides>13</Slides>
  <Notes>15</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13</vt:i4>
      </vt:variant>
    </vt:vector>
  </HeadingPairs>
  <TitlesOfParts>
    <vt:vector size="28" baseType="lpstr">
      <vt:lpstr>Arial</vt:lpstr>
      <vt:lpstr>SimSun</vt:lpstr>
      <vt:lpstr>Wingdings</vt:lpstr>
      <vt:lpstr>Arial</vt:lpstr>
      <vt:lpstr>Calibri</vt:lpstr>
      <vt:lpstr>Times New Roman</vt:lpstr>
      <vt:lpstr>Roboto Slab</vt:lpstr>
      <vt:lpstr>Segoe Print</vt:lpstr>
      <vt:lpstr>Open Sans</vt:lpstr>
      <vt:lpstr>Arial,Sans-Serif</vt:lpstr>
      <vt:lpstr>Calibri</vt:lpstr>
      <vt:lpstr>Microsoft YaHei</vt:lpstr>
      <vt:lpstr>Arial Unicode MS</vt:lpstr>
      <vt:lpstr>Orange Waves</vt:lpstr>
      <vt:lpstr>1_Orange Waves</vt:lpstr>
      <vt:lpstr>Long-Term Resource Forecasting for Solar &amp; Wind</vt:lpstr>
      <vt:lpstr>Problem statement </vt:lpstr>
      <vt:lpstr>PowerPoint 演示文稿</vt:lpstr>
      <vt:lpstr>Actual Data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Long-Term Resource Forecasting</dc:title>
  <dc:creator>Sukanya</dc:creator>
  <cp:lastModifiedBy>janhavi.kulkarni</cp:lastModifiedBy>
  <cp:revision>53</cp:revision>
  <dcterms:created xsi:type="dcterms:W3CDTF">2021-11-25T11:09:00Z</dcterms:created>
  <dcterms:modified xsi:type="dcterms:W3CDTF">2023-05-17T11:47:26Z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446311D73A004F4A81B71F82FD661DAF</vt:lpwstr>
  </property>
  <property fmtid="{D5CDD505-2E9C-101B-9397-08002B2CF9AE}" pid="3" name="KSOProductBuildVer">
    <vt:lpwstr>1033-11.2.0.11486</vt:lpwstr>
  </property>
</Properties>
</file>