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4" d="100"/>
          <a:sy n="54" d="100"/>
        </p:scale>
        <p:origin x="1148" y="3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160391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75814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5469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303735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000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231660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666135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13268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330287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7E82F-A034-4ADF-B78B-B779B4F8A1E3}" type="datetimeFigureOut">
              <a:rPr lang="en-IN" smtClean="0"/>
              <a:t>27-10-2020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81618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57E82F-A034-4ADF-B78B-B779B4F8A1E3}"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337579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57E82F-A034-4ADF-B78B-B779B4F8A1E3}" type="datetimeFigureOut">
              <a:rPr lang="en-IN" smtClean="0"/>
              <a:t>27-10-2020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94212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7E82F-A034-4ADF-B78B-B779B4F8A1E3}" type="datetimeFigureOut">
              <a:rPr lang="en-IN" smtClean="0"/>
              <a:t>27-10-2020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264134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7E82F-A034-4ADF-B78B-B779B4F8A1E3}" type="datetimeFigureOut">
              <a:rPr lang="en-IN" smtClean="0"/>
              <a:t>27-10-2020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155130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57E82F-A034-4ADF-B78B-B779B4F8A1E3}"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42820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57E82F-A034-4ADF-B78B-B779B4F8A1E3}" type="datetimeFigureOut">
              <a:rPr lang="en-IN" smtClean="0"/>
              <a:t>27-10-2020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B7059-22C8-4303-AF7D-21F051105091}" type="slidenum">
              <a:rPr lang="en-IN" smtClean="0"/>
              <a:t>‹#›</a:t>
            </a:fld>
            <a:endParaRPr lang="en-IN"/>
          </a:p>
        </p:txBody>
      </p:sp>
    </p:spTree>
    <p:extLst>
      <p:ext uri="{BB962C8B-B14F-4D97-AF65-F5344CB8AC3E}">
        <p14:creationId xmlns:p14="http://schemas.microsoft.com/office/powerpoint/2010/main" val="2160088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57E82F-A034-4ADF-B78B-B779B4F8A1E3}" type="datetimeFigureOut">
              <a:rPr lang="en-IN" smtClean="0"/>
              <a:t>27-10-2020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BB7059-22C8-4303-AF7D-21F051105091}" type="slidenum">
              <a:rPr lang="en-IN" smtClean="0"/>
              <a:t>‹#›</a:t>
            </a:fld>
            <a:endParaRPr lang="en-IN"/>
          </a:p>
        </p:txBody>
      </p:sp>
    </p:spTree>
    <p:extLst>
      <p:ext uri="{BB962C8B-B14F-4D97-AF65-F5344CB8AC3E}">
        <p14:creationId xmlns:p14="http://schemas.microsoft.com/office/powerpoint/2010/main" val="3504791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B6DB-7DAC-4467-B119-F6B14A6A2F5D}"/>
              </a:ext>
            </a:extLst>
          </p:cNvPr>
          <p:cNvSpPr>
            <a:spLocks noGrp="1"/>
          </p:cNvSpPr>
          <p:nvPr>
            <p:ph type="ctrTitle"/>
          </p:nvPr>
        </p:nvSpPr>
        <p:spPr/>
        <p:txBody>
          <a:bodyPr/>
          <a:lstStyle/>
          <a:p>
            <a:pPr algn="ctr"/>
            <a:r>
              <a:rPr lang="en-US" sz="3200" dirty="0">
                <a:latin typeface="Eras Medium ITC" panose="020B0602030504020804" pitchFamily="34" charset="0"/>
              </a:rPr>
              <a:t>SWE3099</a:t>
            </a:r>
            <a:br>
              <a:rPr lang="en-US" sz="3200" dirty="0">
                <a:latin typeface="Eras Medium ITC" panose="020B0602030504020804" pitchFamily="34" charset="0"/>
              </a:rPr>
            </a:br>
            <a:r>
              <a:rPr lang="en-US" sz="3200" dirty="0">
                <a:latin typeface="Eras Medium ITC" panose="020B0602030504020804" pitchFamily="34" charset="0"/>
              </a:rPr>
              <a:t>TARP</a:t>
            </a:r>
            <a:br>
              <a:rPr lang="en-US" sz="3200" dirty="0">
                <a:latin typeface="Eras Medium ITC" panose="020B0602030504020804" pitchFamily="34" charset="0"/>
              </a:rPr>
            </a:br>
            <a:r>
              <a:rPr lang="en-US" sz="2400" b="1" dirty="0">
                <a:solidFill>
                  <a:schemeClr val="tx1"/>
                </a:solidFill>
                <a:latin typeface="Cambria Math" panose="02040503050406030204" pitchFamily="18" charset="0"/>
                <a:ea typeface="Cambria Math" panose="02040503050406030204" pitchFamily="18" charset="0"/>
              </a:rPr>
              <a:t>PROJECT TITLE:  </a:t>
            </a:r>
            <a:r>
              <a:rPr lang="en-US" sz="2400" b="1" u="sng" dirty="0">
                <a:solidFill>
                  <a:schemeClr val="tx1"/>
                </a:solidFill>
                <a:latin typeface="Cambria Math" panose="02040503050406030204" pitchFamily="18" charset="0"/>
                <a:ea typeface="Cambria Math" panose="02040503050406030204" pitchFamily="18" charset="0"/>
              </a:rPr>
              <a:t>HUMAN EMOTION RECOGNITION </a:t>
            </a:r>
            <a:br>
              <a:rPr lang="en-US" sz="2400" b="1" u="sng" dirty="0">
                <a:solidFill>
                  <a:schemeClr val="tx1"/>
                </a:solidFill>
                <a:latin typeface="Cambria Math" panose="02040503050406030204" pitchFamily="18" charset="0"/>
                <a:ea typeface="Cambria Math" panose="02040503050406030204" pitchFamily="18" charset="0"/>
              </a:rPr>
            </a:br>
            <a:r>
              <a:rPr lang="en-US" sz="2400" b="1" u="sng" dirty="0">
                <a:solidFill>
                  <a:schemeClr val="tx1"/>
                </a:solidFill>
                <a:latin typeface="Cambria Math" panose="02040503050406030204" pitchFamily="18" charset="0"/>
                <a:ea typeface="Cambria Math" panose="02040503050406030204" pitchFamily="18" charset="0"/>
              </a:rPr>
              <a:t>WITH VOICE SAMPLES  USING MFCC AND SVM</a:t>
            </a:r>
            <a:br>
              <a:rPr lang="en-US" sz="2400" b="1" dirty="0">
                <a:solidFill>
                  <a:schemeClr val="tx1"/>
                </a:solidFill>
                <a:latin typeface="Cambria Math" panose="02040503050406030204" pitchFamily="18" charset="0"/>
                <a:ea typeface="Cambria Math" panose="02040503050406030204" pitchFamily="18" charset="0"/>
              </a:rPr>
            </a:br>
            <a:br>
              <a:rPr lang="en-US" sz="2400" dirty="0">
                <a:latin typeface="Eras Medium ITC" panose="020B0602030504020804" pitchFamily="34" charset="0"/>
              </a:rPr>
            </a:br>
            <a:endParaRPr lang="en-IN" sz="2400" dirty="0"/>
          </a:p>
        </p:txBody>
      </p:sp>
      <p:sp>
        <p:nvSpPr>
          <p:cNvPr id="4" name="Subtitle 3">
            <a:extLst>
              <a:ext uri="{FF2B5EF4-FFF2-40B4-BE49-F238E27FC236}">
                <a16:creationId xmlns:a16="http://schemas.microsoft.com/office/drawing/2014/main" id="{F52191AF-63A2-47DC-9F96-BDAF641E65B5}"/>
              </a:ext>
            </a:extLst>
          </p:cNvPr>
          <p:cNvSpPr>
            <a:spLocks noGrp="1"/>
          </p:cNvSpPr>
          <p:nvPr>
            <p:ph type="subTitle" idx="1"/>
          </p:nvPr>
        </p:nvSpPr>
        <p:spPr/>
        <p:txBody>
          <a:bodyPr/>
          <a:lstStyle/>
          <a:p>
            <a:r>
              <a:rPr lang="en-IN" dirty="0"/>
              <a:t>J.SANJANA REDDY 17MIS1012</a:t>
            </a:r>
          </a:p>
          <a:p>
            <a:r>
              <a:rPr lang="en-IN" dirty="0"/>
              <a:t>A.JAHNAVI VARDHAN 17MIS1061</a:t>
            </a:r>
          </a:p>
        </p:txBody>
      </p:sp>
    </p:spTree>
    <p:extLst>
      <p:ext uri="{BB962C8B-B14F-4D97-AF65-F5344CB8AC3E}">
        <p14:creationId xmlns:p14="http://schemas.microsoft.com/office/powerpoint/2010/main" val="403983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71D2-B6D4-4BF9-9A1D-4F78F69AE8A5}"/>
              </a:ext>
            </a:extLst>
          </p:cNvPr>
          <p:cNvSpPr>
            <a:spLocks noGrp="1"/>
          </p:cNvSpPr>
          <p:nvPr>
            <p:ph type="title"/>
          </p:nvPr>
        </p:nvSpPr>
        <p:spPr/>
        <p:txBody>
          <a:bodyPr/>
          <a:lstStyle/>
          <a:p>
            <a:r>
              <a:rPr lang="en-IN" sz="3600" b="1" i="0" u="none" strike="noStrike" baseline="0" dirty="0">
                <a:solidFill>
                  <a:srgbClr val="000000"/>
                </a:solidFill>
                <a:latin typeface="Times New Roman" panose="02020603050405020304" pitchFamily="18" charset="0"/>
              </a:rPr>
              <a:t>Pre-Processing </a:t>
            </a:r>
            <a:br>
              <a:rPr lang="en-IN" sz="36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A87DA2-6BD1-47F6-BDA0-4E0C58CFBB78}"/>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Pre processing is done to remove the silent part from the speech which does not contain any information and also removing the noise from the samples. The purpose of pre processing is to boost the high frequencies of a signal and get flat frequency spectrum of signal and frequency characteristics. </a:t>
            </a:r>
          </a:p>
          <a:p>
            <a:r>
              <a:rPr lang="en-US" sz="1800" b="0" i="0" u="none" strike="noStrike" baseline="0" dirty="0">
                <a:solidFill>
                  <a:srgbClr val="000000"/>
                </a:solidFill>
                <a:latin typeface="Times New Roman" panose="02020603050405020304" pitchFamily="18" charset="0"/>
              </a:rPr>
              <a:t>By using window function we get speech frames, in recent times commonly used window functions are Hamming window and Rectangular window. </a:t>
            </a:r>
            <a:endParaRPr lang="en-IN" dirty="0"/>
          </a:p>
        </p:txBody>
      </p:sp>
    </p:spTree>
    <p:extLst>
      <p:ext uri="{BB962C8B-B14F-4D97-AF65-F5344CB8AC3E}">
        <p14:creationId xmlns:p14="http://schemas.microsoft.com/office/powerpoint/2010/main" val="152356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000A-1057-409F-A354-23E36FF3FEB9}"/>
              </a:ext>
            </a:extLst>
          </p:cNvPr>
          <p:cNvSpPr>
            <a:spLocks noGrp="1"/>
          </p:cNvSpPr>
          <p:nvPr>
            <p:ph type="title"/>
          </p:nvPr>
        </p:nvSpPr>
        <p:spPr/>
        <p:txBody>
          <a:bodyPr>
            <a:normAutofit/>
          </a:bodyPr>
          <a:lstStyle/>
          <a:p>
            <a:r>
              <a:rPr lang="en-IN" sz="2800" b="0" i="0" u="none" strike="noStrike" baseline="0" dirty="0">
                <a:solidFill>
                  <a:srgbClr val="000000"/>
                </a:solidFill>
              </a:rPr>
              <a:t>Feature Extraction </a:t>
            </a:r>
            <a:endParaRPr lang="en-IN" sz="2800" dirty="0"/>
          </a:p>
        </p:txBody>
      </p:sp>
      <p:sp>
        <p:nvSpPr>
          <p:cNvPr id="3" name="Content Placeholder 2">
            <a:extLst>
              <a:ext uri="{FF2B5EF4-FFF2-40B4-BE49-F238E27FC236}">
                <a16:creationId xmlns:a16="http://schemas.microsoft.com/office/drawing/2014/main" id="{A5C29BD0-B95C-4235-9C05-39684E923731}"/>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Different emotional states can be recognized using certain speech features which can be either prosody features or quality features. Some Prosody features which can be extracted directly; includes Pitch, Intensity and Energy are the most widely used features in the emotion recognition domain. </a:t>
            </a:r>
          </a:p>
          <a:p>
            <a:r>
              <a:rPr lang="en-US" sz="1800" b="0" i="0" u="none" strike="noStrike" baseline="0" dirty="0">
                <a:solidFill>
                  <a:srgbClr val="000000"/>
                </a:solidFill>
                <a:latin typeface="Times New Roman" panose="02020603050405020304" pitchFamily="18" charset="0"/>
              </a:rPr>
              <a:t>Though it is possible to distinguish some emotional states using only these features, but it becomes very inconvenient when it comes to emotional states with same level of stimulation. </a:t>
            </a:r>
            <a:endParaRPr lang="en-IN" dirty="0"/>
          </a:p>
        </p:txBody>
      </p:sp>
    </p:spTree>
    <p:extLst>
      <p:ext uri="{BB962C8B-B14F-4D97-AF65-F5344CB8AC3E}">
        <p14:creationId xmlns:p14="http://schemas.microsoft.com/office/powerpoint/2010/main" val="37711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3E8A-672A-459B-866E-952752A53055}"/>
              </a:ext>
            </a:extLst>
          </p:cNvPr>
          <p:cNvSpPr>
            <a:spLocks noGrp="1"/>
          </p:cNvSpPr>
          <p:nvPr>
            <p:ph type="title"/>
          </p:nvPr>
        </p:nvSpPr>
        <p:spPr/>
        <p:txBody>
          <a:bodyPr>
            <a:normAutofit/>
          </a:bodyPr>
          <a:lstStyle/>
          <a:p>
            <a:r>
              <a:rPr lang="en-IN" sz="2800" b="0" i="1" u="none" strike="noStrike" baseline="0" dirty="0">
                <a:solidFill>
                  <a:schemeClr val="tx1"/>
                </a:solidFill>
                <a:latin typeface="Times New Roman" panose="02020603050405020304" pitchFamily="18" charset="0"/>
              </a:rPr>
              <a:t>MFCC (Mel-frequency cepstral coefficients) </a:t>
            </a:r>
            <a:endParaRPr lang="en-IN" sz="2800" dirty="0">
              <a:solidFill>
                <a:schemeClr val="tx1"/>
              </a:solidFill>
            </a:endParaRPr>
          </a:p>
        </p:txBody>
      </p:sp>
      <p:sp>
        <p:nvSpPr>
          <p:cNvPr id="3" name="Content Placeholder 2">
            <a:extLst>
              <a:ext uri="{FF2B5EF4-FFF2-40B4-BE49-F238E27FC236}">
                <a16:creationId xmlns:a16="http://schemas.microsoft.com/office/drawing/2014/main" id="{24D57BBB-B32F-4EFE-86D9-52779C34C321}"/>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Mel-frequency cepstral coefficients (MFCCs) are a parametric representation of the speech signal, mainly used in emotion recognition system, but they have proved to be successful for other purposes as well, among them are speaker identification and emotion recognition. MFCC is an audio feature extraction technique which extracts parameters from the speech similar to ones that are used by humans for hearing speech. </a:t>
            </a:r>
          </a:p>
          <a:p>
            <a:r>
              <a:rPr lang="en-US" sz="1800" b="0" i="0" u="none" strike="noStrike" baseline="0" dirty="0">
                <a:solidFill>
                  <a:srgbClr val="000000"/>
                </a:solidFill>
                <a:latin typeface="Times New Roman" panose="02020603050405020304" pitchFamily="18" charset="0"/>
              </a:rPr>
              <a:t>The </a:t>
            </a:r>
            <a:r>
              <a:rPr lang="en-US" sz="1800" b="0" i="0" u="none" strike="noStrike" baseline="0" dirty="0" err="1">
                <a:solidFill>
                  <a:srgbClr val="000000"/>
                </a:solidFill>
                <a:latin typeface="Times New Roman" panose="02020603050405020304" pitchFamily="18" charset="0"/>
              </a:rPr>
              <a:t>mel</a:t>
            </a:r>
            <a:r>
              <a:rPr lang="en-US" sz="1800" b="0" i="0" u="none" strike="noStrike" baseline="0" dirty="0">
                <a:solidFill>
                  <a:srgbClr val="000000"/>
                </a:solidFill>
                <a:latin typeface="Times New Roman" panose="02020603050405020304" pitchFamily="18" charset="0"/>
              </a:rPr>
              <a:t>-scale was developed by experimenting with the human ears interpretation of a pitch in 1940’s. The sole purpose of the experiment were to describe the human auditory system on a linear scale </a:t>
            </a:r>
            <a:endParaRPr lang="en-IN" dirty="0"/>
          </a:p>
        </p:txBody>
      </p:sp>
    </p:spTree>
    <p:extLst>
      <p:ext uri="{BB962C8B-B14F-4D97-AF65-F5344CB8AC3E}">
        <p14:creationId xmlns:p14="http://schemas.microsoft.com/office/powerpoint/2010/main" val="1046637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3D2B-3669-41A9-8350-8F0CDB163004}"/>
              </a:ext>
            </a:extLst>
          </p:cNvPr>
          <p:cNvSpPr>
            <a:spLocks noGrp="1"/>
          </p:cNvSpPr>
          <p:nvPr>
            <p:ph type="title"/>
          </p:nvPr>
        </p:nvSpPr>
        <p:spPr/>
        <p:txBody>
          <a:bodyPr/>
          <a:lstStyle/>
          <a:p>
            <a:r>
              <a:rPr lang="en-IN" sz="3600" b="0" i="1" u="none" strike="noStrike" baseline="0" dirty="0">
                <a:solidFill>
                  <a:schemeClr val="tx1"/>
                </a:solidFill>
                <a:latin typeface="Times New Roman" panose="02020603050405020304" pitchFamily="18" charset="0"/>
              </a:rPr>
              <a:t>MFCC (Mel-frequency cepstral coefficients) </a:t>
            </a:r>
            <a:endParaRPr lang="en-IN" dirty="0"/>
          </a:p>
        </p:txBody>
      </p:sp>
      <p:pic>
        <p:nvPicPr>
          <p:cNvPr id="5" name="Content Placeholder 4">
            <a:extLst>
              <a:ext uri="{FF2B5EF4-FFF2-40B4-BE49-F238E27FC236}">
                <a16:creationId xmlns:a16="http://schemas.microsoft.com/office/drawing/2014/main" id="{8EAD2D8F-3AD9-41E8-8DD0-71184680ADA2}"/>
              </a:ext>
            </a:extLst>
          </p:cNvPr>
          <p:cNvPicPr>
            <a:picLocks noGrp="1" noChangeAspect="1"/>
          </p:cNvPicPr>
          <p:nvPr>
            <p:ph idx="1"/>
          </p:nvPr>
        </p:nvPicPr>
        <p:blipFill>
          <a:blip r:embed="rId2"/>
          <a:stretch>
            <a:fillRect/>
          </a:stretch>
        </p:blipFill>
        <p:spPr>
          <a:xfrm>
            <a:off x="2742104" y="2125683"/>
            <a:ext cx="5701251" cy="3752603"/>
          </a:xfrm>
        </p:spPr>
      </p:pic>
    </p:spTree>
    <p:extLst>
      <p:ext uri="{BB962C8B-B14F-4D97-AF65-F5344CB8AC3E}">
        <p14:creationId xmlns:p14="http://schemas.microsoft.com/office/powerpoint/2010/main" val="156516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44EC-1607-4DD7-ABAA-A03EE9F1E3AD}"/>
              </a:ext>
            </a:extLst>
          </p:cNvPr>
          <p:cNvSpPr>
            <a:spLocks noGrp="1"/>
          </p:cNvSpPr>
          <p:nvPr>
            <p:ph type="title"/>
          </p:nvPr>
        </p:nvSpPr>
        <p:spPr/>
        <p:txBody>
          <a:bodyPr/>
          <a:lstStyle/>
          <a:p>
            <a:r>
              <a:rPr lang="en-IN" sz="3600" b="0" i="0" u="none" strike="noStrike" baseline="0" dirty="0">
                <a:solidFill>
                  <a:srgbClr val="000000"/>
                </a:solidFill>
                <a:latin typeface="Times New Roman" panose="02020603050405020304" pitchFamily="18" charset="0"/>
              </a:rPr>
              <a:t>Mel Filtering </a:t>
            </a:r>
            <a:br>
              <a:rPr lang="en-IN" sz="36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881455B-7D42-4154-95AF-58F89F6EE41C}"/>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Mel filtering A group of triangle band pass filters that simulate the characteristics of the human’s ear are applied to the spectrum of the speech signal. This process is called Mel filtering . In This step mapping of each frequency from frequency spectrum to Mel scale is performed. </a:t>
            </a:r>
            <a:r>
              <a:rPr lang="en-US" sz="1800" b="0" i="0" u="none" strike="noStrike" baseline="0" dirty="0" err="1">
                <a:solidFill>
                  <a:srgbClr val="000000"/>
                </a:solidFill>
                <a:latin typeface="Times New Roman" panose="02020603050405020304" pitchFamily="18" charset="0"/>
              </a:rPr>
              <a:t>Psychonomics</a:t>
            </a:r>
            <a:r>
              <a:rPr lang="en-US" sz="1800" b="0" i="0" u="none" strike="noStrike" baseline="0" dirty="0">
                <a:solidFill>
                  <a:srgbClr val="000000"/>
                </a:solidFill>
                <a:latin typeface="Times New Roman" panose="02020603050405020304" pitchFamily="18" charset="0"/>
              </a:rPr>
              <a:t> studies have shown that human perception of the frequency contents of sounds for speech signals does not follow a linear scale. Thus for each tone with an actual frequency f, measured in Hz, a subjective pitch is measured on a scale called the ‘</a:t>
            </a:r>
            <a:r>
              <a:rPr lang="en-US" sz="1800" b="0" i="0" u="none" strike="noStrike" baseline="0" dirty="0" err="1">
                <a:solidFill>
                  <a:srgbClr val="000000"/>
                </a:solidFill>
                <a:latin typeface="Times New Roman" panose="02020603050405020304" pitchFamily="18" charset="0"/>
              </a:rPr>
              <a:t>mel</a:t>
            </a:r>
            <a:r>
              <a:rPr lang="en-US" sz="1800" b="0" i="0" u="none" strike="noStrike" baseline="0" dirty="0">
                <a:solidFill>
                  <a:srgbClr val="000000"/>
                </a:solidFill>
                <a:latin typeface="Times New Roman" panose="02020603050405020304" pitchFamily="18" charset="0"/>
              </a:rPr>
              <a:t>’ scale. The </a:t>
            </a:r>
            <a:r>
              <a:rPr lang="en-US" sz="1800" b="0" i="0" u="none" strike="noStrike" baseline="0" dirty="0" err="1">
                <a:solidFill>
                  <a:srgbClr val="000000"/>
                </a:solidFill>
                <a:latin typeface="Times New Roman" panose="02020603050405020304" pitchFamily="18" charset="0"/>
              </a:rPr>
              <a:t>mel</a:t>
            </a:r>
            <a:r>
              <a:rPr lang="en-US" sz="1800" b="0" i="0" u="none" strike="noStrike" baseline="0" dirty="0">
                <a:solidFill>
                  <a:srgbClr val="000000"/>
                </a:solidFill>
                <a:latin typeface="Times New Roman" panose="02020603050405020304" pitchFamily="18" charset="0"/>
              </a:rPr>
              <a:t> frequency scale is linear frequency spacing below 1000 Hz and a logarithmic spacing above 1000 Hz. Therefore they have used the following approximate formula to compute the </a:t>
            </a:r>
            <a:r>
              <a:rPr lang="en-US" sz="1800" b="0" i="0" u="none" strike="noStrike" baseline="0" dirty="0" err="1">
                <a:solidFill>
                  <a:srgbClr val="000000"/>
                </a:solidFill>
                <a:latin typeface="Times New Roman" panose="02020603050405020304" pitchFamily="18" charset="0"/>
              </a:rPr>
              <a:t>mels</a:t>
            </a:r>
            <a:r>
              <a:rPr lang="en-US" sz="1800" b="0" i="0" u="none" strike="noStrike" baseline="0" dirty="0">
                <a:solidFill>
                  <a:srgbClr val="000000"/>
                </a:solidFill>
                <a:latin typeface="Times New Roman" panose="02020603050405020304" pitchFamily="18" charset="0"/>
              </a:rPr>
              <a:t> for a given frequency f in Hz. </a:t>
            </a:r>
            <a:endParaRPr lang="en-IN" dirty="0"/>
          </a:p>
        </p:txBody>
      </p:sp>
    </p:spTree>
    <p:extLst>
      <p:ext uri="{BB962C8B-B14F-4D97-AF65-F5344CB8AC3E}">
        <p14:creationId xmlns:p14="http://schemas.microsoft.com/office/powerpoint/2010/main" val="280055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C426-14BD-486D-AFC4-90A0B6E197A6}"/>
              </a:ext>
            </a:extLst>
          </p:cNvPr>
          <p:cNvSpPr>
            <a:spLocks noGrp="1"/>
          </p:cNvSpPr>
          <p:nvPr>
            <p:ph type="title"/>
          </p:nvPr>
        </p:nvSpPr>
        <p:spPr/>
        <p:txBody>
          <a:bodyPr/>
          <a:lstStyle/>
          <a:p>
            <a:r>
              <a:rPr lang="en-IN" sz="3600" b="0" i="0" u="none" strike="noStrike" baseline="0" dirty="0">
                <a:solidFill>
                  <a:srgbClr val="000000"/>
                </a:solidFill>
                <a:latin typeface="Times New Roman" panose="02020603050405020304" pitchFamily="18" charset="0"/>
              </a:rPr>
              <a:t>Mel Filtering</a:t>
            </a:r>
            <a:endParaRPr lang="en-IN" dirty="0"/>
          </a:p>
        </p:txBody>
      </p:sp>
      <p:sp>
        <p:nvSpPr>
          <p:cNvPr id="3" name="Content Placeholder 2">
            <a:extLst>
              <a:ext uri="{FF2B5EF4-FFF2-40B4-BE49-F238E27FC236}">
                <a16:creationId xmlns:a16="http://schemas.microsoft.com/office/drawing/2014/main" id="{62EA84D6-8A63-43A5-ADBD-49E119F18754}"/>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The Mel filter bank will usually consist of overlapping triangular filters with cut off frequencies which is determined by </a:t>
            </a:r>
            <a:r>
              <a:rPr lang="en-US" sz="1800" b="0" i="0" u="none" strike="noStrike" baseline="0" dirty="0" err="1">
                <a:solidFill>
                  <a:srgbClr val="000000"/>
                </a:solidFill>
                <a:latin typeface="Times New Roman" panose="02020603050405020304" pitchFamily="18" charset="0"/>
              </a:rPr>
              <a:t>centre</a:t>
            </a:r>
            <a:r>
              <a:rPr lang="en-US" sz="1800" b="0" i="0" u="none" strike="noStrike" baseline="0" dirty="0">
                <a:solidFill>
                  <a:srgbClr val="000000"/>
                </a:solidFill>
                <a:latin typeface="Times New Roman" panose="02020603050405020304" pitchFamily="18" charset="0"/>
              </a:rPr>
              <a:t> frequency of two filters. The Mel filters are graphically </a:t>
            </a:r>
          </a:p>
          <a:p>
            <a:endParaRPr lang="en-IN" dirty="0"/>
          </a:p>
        </p:txBody>
      </p:sp>
      <p:pic>
        <p:nvPicPr>
          <p:cNvPr id="5" name="Picture 4">
            <a:extLst>
              <a:ext uri="{FF2B5EF4-FFF2-40B4-BE49-F238E27FC236}">
                <a16:creationId xmlns:a16="http://schemas.microsoft.com/office/drawing/2014/main" id="{9CDB58EA-55E9-4DE8-85AF-28378A038027}"/>
              </a:ext>
            </a:extLst>
          </p:cNvPr>
          <p:cNvPicPr>
            <a:picLocks noChangeAspect="1"/>
          </p:cNvPicPr>
          <p:nvPr/>
        </p:nvPicPr>
        <p:blipFill>
          <a:blip r:embed="rId2"/>
          <a:stretch>
            <a:fillRect/>
          </a:stretch>
        </p:blipFill>
        <p:spPr>
          <a:xfrm>
            <a:off x="3075709" y="3957263"/>
            <a:ext cx="5617029" cy="2314287"/>
          </a:xfrm>
          <a:prstGeom prst="rect">
            <a:avLst/>
          </a:prstGeom>
        </p:spPr>
      </p:pic>
    </p:spTree>
    <p:extLst>
      <p:ext uri="{BB962C8B-B14F-4D97-AF65-F5344CB8AC3E}">
        <p14:creationId xmlns:p14="http://schemas.microsoft.com/office/powerpoint/2010/main" val="188171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CC55-E0A5-407B-AF59-20AA98B439E2}"/>
              </a:ext>
            </a:extLst>
          </p:cNvPr>
          <p:cNvSpPr>
            <a:spLocks noGrp="1"/>
          </p:cNvSpPr>
          <p:nvPr>
            <p:ph type="title"/>
          </p:nvPr>
        </p:nvSpPr>
        <p:spPr/>
        <p:txBody>
          <a:bodyPr>
            <a:normAutofit/>
          </a:bodyPr>
          <a:lstStyle/>
          <a:p>
            <a:r>
              <a:rPr lang="en-IN" b="0" i="0" u="none" strike="noStrike" baseline="0" dirty="0">
                <a:solidFill>
                  <a:srgbClr val="000000"/>
                </a:solidFill>
              </a:rPr>
              <a:t>Training and Testing</a:t>
            </a:r>
            <a:endParaRPr lang="en-IN" dirty="0"/>
          </a:p>
        </p:txBody>
      </p:sp>
      <p:sp>
        <p:nvSpPr>
          <p:cNvPr id="3" name="Content Placeholder 2">
            <a:extLst>
              <a:ext uri="{FF2B5EF4-FFF2-40B4-BE49-F238E27FC236}">
                <a16:creationId xmlns:a16="http://schemas.microsoft.com/office/drawing/2014/main" id="{DE13B7FC-4178-46C8-A194-51BAFF761370}"/>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Like any other recognition systems, emotion recognition systems also involve two phases namely, training and testing. Training is the process of </a:t>
            </a:r>
            <a:r>
              <a:rPr lang="en-US" sz="1800" b="0" i="0" u="none" strike="noStrike" baseline="0" dirty="0" err="1">
                <a:solidFill>
                  <a:srgbClr val="000000"/>
                </a:solidFill>
                <a:latin typeface="Times New Roman" panose="02020603050405020304" pitchFamily="18" charset="0"/>
              </a:rPr>
              <a:t>familiarising</a:t>
            </a:r>
            <a:r>
              <a:rPr lang="en-US" sz="1800" b="0" i="0" u="none" strike="noStrike" baseline="0" dirty="0">
                <a:solidFill>
                  <a:srgbClr val="000000"/>
                </a:solidFill>
                <a:latin typeface="Times New Roman" panose="02020603050405020304" pitchFamily="18" charset="0"/>
              </a:rPr>
              <a:t> the system with the emotions characteristics of the speakers. Testing is the actual recognition task. As we can take the real time database so we should require training compulsory. But for our trained acted database 70% of data base require training. We used different database combine different feature to build different training model and </a:t>
            </a:r>
            <a:r>
              <a:rPr lang="en-US" sz="1800" b="0" i="0" u="none" strike="noStrike" baseline="0" dirty="0" err="1">
                <a:solidFill>
                  <a:srgbClr val="000000"/>
                </a:solidFill>
                <a:latin typeface="Times New Roman" panose="02020603050405020304" pitchFamily="18" charset="0"/>
              </a:rPr>
              <a:t>analyse</a:t>
            </a:r>
            <a:r>
              <a:rPr lang="en-US" sz="1800" b="0" i="0" u="none" strike="noStrike" baseline="0" dirty="0">
                <a:solidFill>
                  <a:srgbClr val="000000"/>
                </a:solidFill>
                <a:latin typeface="Times New Roman" panose="02020603050405020304" pitchFamily="18" charset="0"/>
              </a:rPr>
              <a:t> their recognition accuracy. </a:t>
            </a:r>
          </a:p>
          <a:p>
            <a:r>
              <a:rPr lang="en-US" sz="1800" b="0" i="0" u="none" strike="noStrike" baseline="0" dirty="0">
                <a:solidFill>
                  <a:srgbClr val="000000"/>
                </a:solidFill>
                <a:latin typeface="Times New Roman" panose="02020603050405020304" pitchFamily="18" charset="0"/>
              </a:rPr>
              <a:t>First off we want to </a:t>
            </a:r>
            <a:r>
              <a:rPr lang="en-US" sz="1800" b="0" i="0" u="none" strike="noStrike" baseline="0" dirty="0" err="1">
                <a:solidFill>
                  <a:srgbClr val="000000"/>
                </a:solidFill>
                <a:latin typeface="Times New Roman" panose="02020603050405020304" pitchFamily="18" charset="0"/>
              </a:rPr>
              <a:t>analyse</a:t>
            </a:r>
            <a:r>
              <a:rPr lang="en-US" sz="1800" b="0" i="0" u="none" strike="noStrike" baseline="0" dirty="0">
                <a:solidFill>
                  <a:srgbClr val="000000"/>
                </a:solidFill>
                <a:latin typeface="Times New Roman" panose="02020603050405020304" pitchFamily="18" charset="0"/>
              </a:rPr>
              <a:t> and feature extract small collection of audio sample storing there feature data as training data. In this project we trained our own speech wave sample trained it by adding one or more database at time. It shows its sound extraction with database accuracy.</a:t>
            </a:r>
            <a:endParaRPr lang="en-IN" dirty="0"/>
          </a:p>
        </p:txBody>
      </p:sp>
    </p:spTree>
    <p:extLst>
      <p:ext uri="{BB962C8B-B14F-4D97-AF65-F5344CB8AC3E}">
        <p14:creationId xmlns:p14="http://schemas.microsoft.com/office/powerpoint/2010/main" val="21159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407C-0E04-404F-87EA-633C425E1C11}"/>
              </a:ext>
            </a:extLst>
          </p:cNvPr>
          <p:cNvSpPr>
            <a:spLocks noGrp="1"/>
          </p:cNvSpPr>
          <p:nvPr>
            <p:ph type="title"/>
          </p:nvPr>
        </p:nvSpPr>
        <p:spPr/>
        <p:txBody>
          <a:bodyPr>
            <a:normAutofit/>
          </a:bodyPr>
          <a:lstStyle/>
          <a:p>
            <a:r>
              <a:rPr lang="en-IN" b="0" i="0" u="none" strike="noStrike" baseline="0" dirty="0">
                <a:solidFill>
                  <a:srgbClr val="000000"/>
                </a:solidFill>
                <a:latin typeface="+mn-lt"/>
              </a:rPr>
              <a:t>Support Vector Machine (SVM)</a:t>
            </a:r>
            <a:endParaRPr lang="en-IN" dirty="0">
              <a:latin typeface="+mn-lt"/>
            </a:endParaRPr>
          </a:p>
        </p:txBody>
      </p:sp>
      <p:sp>
        <p:nvSpPr>
          <p:cNvPr id="3" name="Content Placeholder 2">
            <a:extLst>
              <a:ext uri="{FF2B5EF4-FFF2-40B4-BE49-F238E27FC236}">
                <a16:creationId xmlns:a16="http://schemas.microsoft.com/office/drawing/2014/main" id="{C3DC80A3-0862-4F24-943F-6CA6C6F42FCD}"/>
              </a:ext>
            </a:extLst>
          </p:cNvPr>
          <p:cNvSpPr>
            <a:spLocks noGrp="1"/>
          </p:cNvSpPr>
          <p:nvPr>
            <p:ph idx="1"/>
          </p:nvPr>
        </p:nvSpPr>
        <p:spPr/>
        <p:txBody>
          <a:bodyPr>
            <a:normAutofit lnSpcReduction="10000"/>
          </a:bodyPr>
          <a:lstStyle/>
          <a:p>
            <a:r>
              <a:rPr lang="en-US" sz="1800" b="0" i="0" u="none" strike="noStrike" baseline="0" dirty="0">
                <a:solidFill>
                  <a:srgbClr val="000000"/>
                </a:solidFill>
                <a:latin typeface="Times New Roman" panose="02020603050405020304" pitchFamily="18" charset="0"/>
              </a:rPr>
              <a:t>SVMs have proven to be effective on classical pattern recognition problems, a logical progression was to apply it to classification of phonetic segments in speech. The Determining vowel data. This task, though widely used to benchmark nonlinear classification algorithms, is not of immediate interest in continuous speech recognition because of a lack of variation in the phonetic context. There are various approaches for constructing a multi-class classifier for K-class problem through the construction of basic binary SVMs We have one chosen one of most successful approach called One-versus-One Classification based on voting scheme. </a:t>
            </a:r>
          </a:p>
          <a:p>
            <a:r>
              <a:rPr lang="en-US" sz="1800" b="0" i="0" u="none" strike="noStrike" baseline="0" dirty="0">
                <a:solidFill>
                  <a:srgbClr val="000000"/>
                </a:solidFill>
                <a:latin typeface="Times New Roman" panose="02020603050405020304" pitchFamily="18" charset="0"/>
              </a:rPr>
              <a:t>In this case, the individual classifiers are designed to discriminate two training speech signals by considering every possible pairs.( in our experiment K = 10). Hence we constructed 45 One-vs-One classifiers. There are some advantages for choosing this approach as: for discriminating each speech signal from others requires different kernel functions which reduce generalization error rate and training time by reducing the number of support vectors on small amount subsets of total data.</a:t>
            </a:r>
            <a:endParaRPr lang="en-IN" dirty="0"/>
          </a:p>
        </p:txBody>
      </p:sp>
    </p:spTree>
    <p:extLst>
      <p:ext uri="{BB962C8B-B14F-4D97-AF65-F5344CB8AC3E}">
        <p14:creationId xmlns:p14="http://schemas.microsoft.com/office/powerpoint/2010/main" val="379447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0285-AA1C-414C-89C8-81045B246282}"/>
              </a:ext>
            </a:extLst>
          </p:cNvPr>
          <p:cNvSpPr>
            <a:spLocks noGrp="1"/>
          </p:cNvSpPr>
          <p:nvPr>
            <p:ph type="title"/>
          </p:nvPr>
        </p:nvSpPr>
        <p:spPr/>
        <p:txBody>
          <a:bodyPr/>
          <a:lstStyle/>
          <a:p>
            <a:r>
              <a:rPr lang="en-IN" b="0" i="0" u="none" strike="noStrike" baseline="0" dirty="0">
                <a:solidFill>
                  <a:srgbClr val="000000"/>
                </a:solidFill>
                <a:latin typeface="+mn-lt"/>
              </a:rPr>
              <a:t>Support Vector Machine (SVM)</a:t>
            </a:r>
            <a:endParaRPr lang="en-IN" dirty="0"/>
          </a:p>
        </p:txBody>
      </p:sp>
      <p:pic>
        <p:nvPicPr>
          <p:cNvPr id="5" name="Content Placeholder 4">
            <a:extLst>
              <a:ext uri="{FF2B5EF4-FFF2-40B4-BE49-F238E27FC236}">
                <a16:creationId xmlns:a16="http://schemas.microsoft.com/office/drawing/2014/main" id="{0F1C13C5-D7F6-4FB4-950C-F810B0CBB21D}"/>
              </a:ext>
            </a:extLst>
          </p:cNvPr>
          <p:cNvPicPr>
            <a:picLocks noGrp="1" noChangeAspect="1"/>
          </p:cNvPicPr>
          <p:nvPr>
            <p:ph idx="1"/>
          </p:nvPr>
        </p:nvPicPr>
        <p:blipFill>
          <a:blip r:embed="rId2"/>
          <a:stretch>
            <a:fillRect/>
          </a:stretch>
        </p:blipFill>
        <p:spPr>
          <a:xfrm>
            <a:off x="3063835" y="2268188"/>
            <a:ext cx="5640778" cy="3811978"/>
          </a:xfrm>
        </p:spPr>
      </p:pic>
    </p:spTree>
    <p:extLst>
      <p:ext uri="{BB962C8B-B14F-4D97-AF65-F5344CB8AC3E}">
        <p14:creationId xmlns:p14="http://schemas.microsoft.com/office/powerpoint/2010/main" val="306681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D0B-2665-4527-B3C0-E110C83F47DE}"/>
              </a:ext>
            </a:extLst>
          </p:cNvPr>
          <p:cNvSpPr>
            <a:spLocks noGrp="1"/>
          </p:cNvSpPr>
          <p:nvPr>
            <p:ph type="title"/>
          </p:nvPr>
        </p:nvSpPr>
        <p:spPr/>
        <p:txBody>
          <a:bodyPr/>
          <a:lstStyle/>
          <a:p>
            <a:r>
              <a:rPr lang="en-IN" b="0" i="0" u="none" strike="noStrike" baseline="0" dirty="0">
                <a:solidFill>
                  <a:srgbClr val="000000"/>
                </a:solidFill>
                <a:latin typeface="+mn-lt"/>
              </a:rPr>
              <a:t>Support Vector Machine (SVM)</a:t>
            </a:r>
            <a:endParaRPr lang="en-IN" dirty="0"/>
          </a:p>
        </p:txBody>
      </p:sp>
      <p:sp>
        <p:nvSpPr>
          <p:cNvPr id="3" name="Content Placeholder 2">
            <a:extLst>
              <a:ext uri="{FF2B5EF4-FFF2-40B4-BE49-F238E27FC236}">
                <a16:creationId xmlns:a16="http://schemas.microsoft.com/office/drawing/2014/main" id="{752EC0E9-4FB2-4572-9C2D-34008ACC6C33}"/>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STEP1: Extracting speech emotion feature from utterances. </a:t>
            </a:r>
          </a:p>
          <a:p>
            <a:r>
              <a:rPr lang="en-US" sz="1800" b="0" i="0" u="none" strike="noStrike" baseline="0" dirty="0">
                <a:solidFill>
                  <a:srgbClr val="000000"/>
                </a:solidFill>
                <a:latin typeface="Times New Roman" panose="02020603050405020304" pitchFamily="18" charset="0"/>
              </a:rPr>
              <a:t>STEP2: The main task in optimized process is to improve the classification accuracy </a:t>
            </a:r>
          </a:p>
          <a:p>
            <a:r>
              <a:rPr lang="en-IN" sz="1800" b="0" i="0" u="none" strike="noStrike" baseline="0" dirty="0">
                <a:solidFill>
                  <a:srgbClr val="000000"/>
                </a:solidFill>
                <a:latin typeface="Times New Roman" panose="02020603050405020304" pitchFamily="18" charset="0"/>
              </a:rPr>
              <a:t>rate of the SVM. </a:t>
            </a:r>
          </a:p>
          <a:p>
            <a:r>
              <a:rPr lang="en-US" sz="1800" b="0" i="0" u="none" strike="noStrike" baseline="0" dirty="0">
                <a:solidFill>
                  <a:srgbClr val="000000"/>
                </a:solidFill>
                <a:latin typeface="Times New Roman" panose="02020603050405020304" pitchFamily="18" charset="0"/>
              </a:rPr>
              <a:t>STEP3: After optimizing process, the system trains an optimized model used to classify. </a:t>
            </a:r>
          </a:p>
          <a:p>
            <a:r>
              <a:rPr lang="en-US" sz="1800" b="0" i="0" u="none" strike="noStrike" baseline="0" dirty="0">
                <a:solidFill>
                  <a:srgbClr val="000000"/>
                </a:solidFill>
                <a:latin typeface="Times New Roman" panose="02020603050405020304" pitchFamily="18" charset="0"/>
              </a:rPr>
              <a:t>STEP4: The system gives a classification result (class label or recognition rate) about </a:t>
            </a:r>
          </a:p>
          <a:p>
            <a:r>
              <a:rPr lang="en-IN" sz="1800" b="0" i="0" u="none" strike="noStrike" baseline="0" dirty="0">
                <a:solidFill>
                  <a:srgbClr val="000000"/>
                </a:solidFill>
                <a:latin typeface="Times New Roman" panose="02020603050405020304" pitchFamily="18" charset="0"/>
              </a:rPr>
              <a:t>test samples. </a:t>
            </a:r>
          </a:p>
          <a:p>
            <a:r>
              <a:rPr lang="en-US" sz="1800" b="0" i="0" u="none" strike="noStrike" baseline="0" dirty="0">
                <a:solidFill>
                  <a:srgbClr val="000000"/>
                </a:solidFill>
                <a:latin typeface="Times New Roman" panose="02020603050405020304" pitchFamily="18" charset="0"/>
              </a:rPr>
              <a:t>The major principle of SVM is to establish a hyper plane as the decision surface maximizing the margin of separation between negative and positive samples. Thus SVM is designed for two class pattern classification. Multiple pattern classification problems can be solved using a combination of binary support vector machines. </a:t>
            </a:r>
            <a:endParaRPr lang="en-IN" dirty="0"/>
          </a:p>
        </p:txBody>
      </p:sp>
    </p:spTree>
    <p:extLst>
      <p:ext uri="{BB962C8B-B14F-4D97-AF65-F5344CB8AC3E}">
        <p14:creationId xmlns:p14="http://schemas.microsoft.com/office/powerpoint/2010/main" val="390083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FFBD-3EA3-4908-AB97-62D1D7DF46B1}"/>
              </a:ext>
            </a:extLst>
          </p:cNvPr>
          <p:cNvSpPr>
            <a:spLocks noGrp="1"/>
          </p:cNvSpPr>
          <p:nvPr>
            <p:ph type="title"/>
          </p:nvPr>
        </p:nvSpPr>
        <p:spPr/>
        <p:txBody>
          <a:bodyPr/>
          <a:lstStyle/>
          <a:p>
            <a:r>
              <a:rPr lang="en-US" sz="3600" dirty="0"/>
              <a:t>ABSTRACT</a:t>
            </a:r>
            <a:endParaRPr lang="en-IN" dirty="0"/>
          </a:p>
        </p:txBody>
      </p:sp>
      <p:sp>
        <p:nvSpPr>
          <p:cNvPr id="3" name="Content Placeholder 2">
            <a:extLst>
              <a:ext uri="{FF2B5EF4-FFF2-40B4-BE49-F238E27FC236}">
                <a16:creationId xmlns:a16="http://schemas.microsoft.com/office/drawing/2014/main" id="{525C4C92-D301-4FCD-A913-6EE73CE7ABC7}"/>
              </a:ext>
            </a:extLst>
          </p:cNvPr>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Speech Emotion Recognition is a recent research topic in the Human Computer Interaction (HCI) field. The need has risen for a more natural communication interface between humans and computer, as computers have become an integral part of our lives. A lot of work currently going on to improve the interaction between humans and computers. To achieve this goal, a computer would have to be able to distinguish its present situation and respond differently depending on that observation. Part of this process involves understanding a user’s emotional state. To make the human computer interaction more natural, the objective is that computer should be able to recognize emotional states in the same as human does. The efficiency of emotion recognition system depends on type of features extracted and classifier used for detection of emotions.</a:t>
            </a:r>
          </a:p>
          <a:p>
            <a:pPr marL="0" indent="0">
              <a:buNone/>
            </a:pPr>
            <a:r>
              <a:rPr lang="en-US" sz="20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64902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E239-DCF8-408E-B99A-73EDE8AF51A2}"/>
              </a:ext>
            </a:extLst>
          </p:cNvPr>
          <p:cNvSpPr>
            <a:spLocks noGrp="1"/>
          </p:cNvSpPr>
          <p:nvPr>
            <p:ph type="title"/>
          </p:nvPr>
        </p:nvSpPr>
        <p:spPr/>
        <p:txBody>
          <a:bodyPr/>
          <a:lstStyle/>
          <a:p>
            <a:r>
              <a:rPr lang="en-IN" sz="1800" b="0" i="0" u="none" strike="noStrike" baseline="0" dirty="0">
                <a:solidFill>
                  <a:srgbClr val="000000"/>
                </a:solidFill>
              </a:rPr>
              <a:t>Flow Chart </a:t>
            </a:r>
            <a:endParaRPr lang="en-IN" dirty="0"/>
          </a:p>
        </p:txBody>
      </p:sp>
      <p:pic>
        <p:nvPicPr>
          <p:cNvPr id="5" name="Content Placeholder 4">
            <a:extLst>
              <a:ext uri="{FF2B5EF4-FFF2-40B4-BE49-F238E27FC236}">
                <a16:creationId xmlns:a16="http://schemas.microsoft.com/office/drawing/2014/main" id="{17516952-9455-4837-B1A1-92078035F9F9}"/>
              </a:ext>
            </a:extLst>
          </p:cNvPr>
          <p:cNvPicPr>
            <a:picLocks noGrp="1" noChangeAspect="1"/>
          </p:cNvPicPr>
          <p:nvPr>
            <p:ph idx="1"/>
          </p:nvPr>
        </p:nvPicPr>
        <p:blipFill>
          <a:blip r:embed="rId2"/>
          <a:stretch>
            <a:fillRect/>
          </a:stretch>
        </p:blipFill>
        <p:spPr>
          <a:xfrm>
            <a:off x="3146961" y="1930400"/>
            <a:ext cx="4168239" cy="4317999"/>
          </a:xfrm>
        </p:spPr>
      </p:pic>
    </p:spTree>
    <p:extLst>
      <p:ext uri="{BB962C8B-B14F-4D97-AF65-F5344CB8AC3E}">
        <p14:creationId xmlns:p14="http://schemas.microsoft.com/office/powerpoint/2010/main" val="2953203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DE65-E9A3-464B-AC5A-332C18B9AA26}"/>
              </a:ext>
            </a:extLst>
          </p:cNvPr>
          <p:cNvSpPr>
            <a:spLocks noGrp="1"/>
          </p:cNvSpPr>
          <p:nvPr>
            <p:ph type="title"/>
          </p:nvPr>
        </p:nvSpPr>
        <p:spPr/>
        <p:txBody>
          <a:bodyPr>
            <a:normAutofit/>
          </a:bodyPr>
          <a:lstStyle/>
          <a:p>
            <a:r>
              <a:rPr lang="en-IN" b="0" i="0" u="none" strike="noStrike" baseline="0" dirty="0">
                <a:solidFill>
                  <a:srgbClr val="000000"/>
                </a:solidFill>
              </a:rPr>
              <a:t>Emotions and Speech Parameters </a:t>
            </a:r>
            <a:endParaRPr lang="en-IN" dirty="0"/>
          </a:p>
        </p:txBody>
      </p:sp>
      <p:pic>
        <p:nvPicPr>
          <p:cNvPr id="5" name="Content Placeholder 4">
            <a:extLst>
              <a:ext uri="{FF2B5EF4-FFF2-40B4-BE49-F238E27FC236}">
                <a16:creationId xmlns:a16="http://schemas.microsoft.com/office/drawing/2014/main" id="{B52AFEE8-CB9F-43C3-A335-662D30CB2282}"/>
              </a:ext>
            </a:extLst>
          </p:cNvPr>
          <p:cNvPicPr>
            <a:picLocks noGrp="1" noChangeAspect="1"/>
          </p:cNvPicPr>
          <p:nvPr>
            <p:ph idx="1"/>
          </p:nvPr>
        </p:nvPicPr>
        <p:blipFill>
          <a:blip r:embed="rId2"/>
          <a:stretch>
            <a:fillRect/>
          </a:stretch>
        </p:blipFill>
        <p:spPr>
          <a:xfrm>
            <a:off x="2446317" y="1930400"/>
            <a:ext cx="6424552" cy="4066639"/>
          </a:xfrm>
        </p:spPr>
      </p:pic>
    </p:spTree>
    <p:extLst>
      <p:ext uri="{BB962C8B-B14F-4D97-AF65-F5344CB8AC3E}">
        <p14:creationId xmlns:p14="http://schemas.microsoft.com/office/powerpoint/2010/main" val="134442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1F87-CFAD-4928-A161-3EC4896C166A}"/>
              </a:ext>
            </a:extLst>
          </p:cNvPr>
          <p:cNvSpPr>
            <a:spLocks noGrp="1"/>
          </p:cNvSpPr>
          <p:nvPr>
            <p:ph type="title"/>
          </p:nvPr>
        </p:nvSpPr>
        <p:spPr/>
        <p:txBody>
          <a:bodyPr>
            <a:normAutofit fontScale="90000"/>
          </a:bodyPr>
          <a:lstStyle/>
          <a:p>
            <a:pPr algn="l"/>
            <a:r>
              <a:rPr lang="en-IN" b="0" i="0" u="none" strike="noStrike" baseline="0" dirty="0">
                <a:solidFill>
                  <a:srgbClr val="000000"/>
                </a:solidFill>
              </a:rPr>
              <a:t>Software Requirement </a:t>
            </a:r>
            <a:br>
              <a:rPr lang="en-IN" b="0" i="0" u="none" strike="noStrike" baseline="0" dirty="0">
                <a:solidFill>
                  <a:srgbClr val="000000"/>
                </a:solidFill>
              </a:rPr>
            </a:br>
            <a:br>
              <a:rPr lang="en-IN" sz="1800" b="0" i="0" u="none" strike="noStrike" baseline="0" dirty="0">
                <a:solidFill>
                  <a:srgbClr val="000000"/>
                </a:solidFill>
              </a:rPr>
            </a:br>
            <a:r>
              <a:rPr lang="en-IN" sz="1800" b="0" i="0" u="none" strike="noStrike" baseline="0" dirty="0">
                <a:solidFill>
                  <a:srgbClr val="000000"/>
                </a:solidFill>
              </a:rPr>
              <a:t>MATLAB 7.14 Version R2012 </a:t>
            </a:r>
            <a:br>
              <a:rPr lang="en-IN" sz="1800" b="0" i="0" u="none" strike="noStrike" baseline="0" dirty="0">
                <a:solidFill>
                  <a:srgbClr val="000000"/>
                </a:solidFill>
              </a:rPr>
            </a:br>
            <a:br>
              <a:rPr lang="en-IN" sz="1800" b="0" i="0" u="none" strike="noStrike" baseline="0" dirty="0">
                <a:solidFill>
                  <a:srgbClr val="000000"/>
                </a:solidFill>
              </a:rPr>
            </a:br>
            <a:br>
              <a:rPr lang="en-IN" sz="1800" b="0" i="0" u="none" strike="noStrike" baseline="0" dirty="0">
                <a:solidFill>
                  <a:srgbClr val="000000"/>
                </a:solidFill>
                <a:latin typeface="Times New Roman" panose="02020603050405020304" pitchFamily="18" charset="0"/>
              </a:rPr>
            </a:br>
            <a:r>
              <a:rPr lang="en-US" sz="2000" b="0" i="0" u="none" strike="noStrike" baseline="0" dirty="0">
                <a:solidFill>
                  <a:srgbClr val="000000"/>
                </a:solidFill>
                <a:latin typeface="Times New Roman" panose="02020603050405020304" pitchFamily="18" charset="0"/>
              </a:rPr>
              <a:t>The MATLAB high-performance language for technical computing integrates computation, </a:t>
            </a:r>
            <a:r>
              <a:rPr lang="en-US" sz="2000" b="0" i="0" u="none" strike="noStrike" baseline="0" dirty="0" err="1">
                <a:solidFill>
                  <a:srgbClr val="000000"/>
                </a:solidFill>
                <a:latin typeface="Times New Roman" panose="02020603050405020304" pitchFamily="18" charset="0"/>
              </a:rPr>
              <a:t>visualisation</a:t>
            </a:r>
            <a:r>
              <a:rPr lang="en-US" sz="2000" b="0" i="0" u="none" strike="noStrike" baseline="0" dirty="0">
                <a:solidFill>
                  <a:srgbClr val="000000"/>
                </a:solidFill>
                <a:latin typeface="Times New Roman" panose="02020603050405020304" pitchFamily="18" charset="0"/>
              </a:rPr>
              <a:t>, and programming in an easy-to-use environment where problems and solutions are expressed in familiar mathematical notation. </a:t>
            </a:r>
            <a:br>
              <a:rPr lang="en-US" sz="2000" b="0" i="0" u="none" strike="noStrike" baseline="0" dirty="0">
                <a:solidFill>
                  <a:srgbClr val="000000"/>
                </a:solidFill>
                <a:latin typeface="Times New Roman" panose="02020603050405020304" pitchFamily="18" charset="0"/>
              </a:rPr>
            </a:br>
            <a:br>
              <a:rPr lang="en-IN" sz="2000" b="0" i="0" u="none" strike="noStrike" baseline="0" dirty="0">
                <a:solidFill>
                  <a:srgbClr val="000000"/>
                </a:solidFill>
              </a:rPr>
            </a:br>
            <a:endParaRPr lang="en-IN" sz="2000" dirty="0"/>
          </a:p>
        </p:txBody>
      </p:sp>
      <p:pic>
        <p:nvPicPr>
          <p:cNvPr id="5" name="Content Placeholder 4">
            <a:extLst>
              <a:ext uri="{FF2B5EF4-FFF2-40B4-BE49-F238E27FC236}">
                <a16:creationId xmlns:a16="http://schemas.microsoft.com/office/drawing/2014/main" id="{0957C461-9F73-4C83-8FC2-C79E652878E2}"/>
              </a:ext>
            </a:extLst>
          </p:cNvPr>
          <p:cNvPicPr>
            <a:picLocks noGrp="1" noChangeAspect="1"/>
          </p:cNvPicPr>
          <p:nvPr>
            <p:ph idx="1"/>
          </p:nvPr>
        </p:nvPicPr>
        <p:blipFill>
          <a:blip r:embed="rId2"/>
          <a:stretch>
            <a:fillRect/>
          </a:stretch>
        </p:blipFill>
        <p:spPr>
          <a:xfrm>
            <a:off x="4019246" y="3465780"/>
            <a:ext cx="2880318" cy="2568039"/>
          </a:xfrm>
        </p:spPr>
      </p:pic>
    </p:spTree>
    <p:extLst>
      <p:ext uri="{BB962C8B-B14F-4D97-AF65-F5344CB8AC3E}">
        <p14:creationId xmlns:p14="http://schemas.microsoft.com/office/powerpoint/2010/main" val="1834052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1EEB-821D-4C7D-97BF-848145BFCA2F}"/>
              </a:ext>
            </a:extLst>
          </p:cNvPr>
          <p:cNvSpPr>
            <a:spLocks noGrp="1"/>
          </p:cNvSpPr>
          <p:nvPr>
            <p:ph type="title"/>
          </p:nvPr>
        </p:nvSpPr>
        <p:spPr/>
        <p:txBody>
          <a:bodyPr/>
          <a:lstStyle/>
          <a:p>
            <a:r>
              <a:rPr lang="en-IN" dirty="0"/>
              <a:t>MATLAB WINDOW</a:t>
            </a:r>
          </a:p>
        </p:txBody>
      </p:sp>
      <p:pic>
        <p:nvPicPr>
          <p:cNvPr id="5" name="Content Placeholder 4">
            <a:extLst>
              <a:ext uri="{FF2B5EF4-FFF2-40B4-BE49-F238E27FC236}">
                <a16:creationId xmlns:a16="http://schemas.microsoft.com/office/drawing/2014/main" id="{E1104482-5A92-4C89-8F00-39C752C1F4B1}"/>
              </a:ext>
            </a:extLst>
          </p:cNvPr>
          <p:cNvPicPr>
            <a:picLocks noGrp="1" noChangeAspect="1"/>
          </p:cNvPicPr>
          <p:nvPr>
            <p:ph idx="1"/>
          </p:nvPr>
        </p:nvPicPr>
        <p:blipFill>
          <a:blip r:embed="rId2"/>
          <a:stretch>
            <a:fillRect/>
          </a:stretch>
        </p:blipFill>
        <p:spPr>
          <a:xfrm>
            <a:off x="2149435" y="2208810"/>
            <a:ext cx="6697682" cy="4334494"/>
          </a:xfrm>
        </p:spPr>
      </p:pic>
    </p:spTree>
    <p:extLst>
      <p:ext uri="{BB962C8B-B14F-4D97-AF65-F5344CB8AC3E}">
        <p14:creationId xmlns:p14="http://schemas.microsoft.com/office/powerpoint/2010/main" val="19431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6EBC-FB65-4B1C-90F2-4A339976CB75}"/>
              </a:ext>
            </a:extLst>
          </p:cNvPr>
          <p:cNvSpPr>
            <a:spLocks noGrp="1"/>
          </p:cNvSpPr>
          <p:nvPr>
            <p:ph type="title"/>
          </p:nvPr>
        </p:nvSpPr>
        <p:spPr/>
        <p:txBody>
          <a:bodyPr>
            <a:normAutofit/>
          </a:bodyPr>
          <a:lstStyle/>
          <a:p>
            <a:r>
              <a:rPr lang="en-IN" b="0" i="0" u="none" strike="noStrike" baseline="0" dirty="0">
                <a:solidFill>
                  <a:srgbClr val="000000"/>
                </a:solidFill>
                <a:latin typeface="Times New Roman" panose="02020603050405020304" pitchFamily="18" charset="0"/>
              </a:rPr>
              <a:t>RESULTS AND DISCUSSIONS </a:t>
            </a:r>
            <a:endParaRPr lang="en-IN" dirty="0"/>
          </a:p>
        </p:txBody>
      </p:sp>
      <p:pic>
        <p:nvPicPr>
          <p:cNvPr id="5" name="Content Placeholder 4">
            <a:extLst>
              <a:ext uri="{FF2B5EF4-FFF2-40B4-BE49-F238E27FC236}">
                <a16:creationId xmlns:a16="http://schemas.microsoft.com/office/drawing/2014/main" id="{2062EDFF-E6E1-4347-86C5-DE6DB9D9D295}"/>
              </a:ext>
            </a:extLst>
          </p:cNvPr>
          <p:cNvPicPr>
            <a:picLocks noGrp="1" noChangeAspect="1"/>
          </p:cNvPicPr>
          <p:nvPr>
            <p:ph idx="1"/>
          </p:nvPr>
        </p:nvPicPr>
        <p:blipFill>
          <a:blip r:embed="rId2"/>
          <a:stretch>
            <a:fillRect/>
          </a:stretch>
        </p:blipFill>
        <p:spPr>
          <a:xfrm>
            <a:off x="2024474" y="2310124"/>
            <a:ext cx="5903089" cy="3582365"/>
          </a:xfrm>
        </p:spPr>
      </p:pic>
      <p:sp>
        <p:nvSpPr>
          <p:cNvPr id="7" name="TextBox 6">
            <a:extLst>
              <a:ext uri="{FF2B5EF4-FFF2-40B4-BE49-F238E27FC236}">
                <a16:creationId xmlns:a16="http://schemas.microsoft.com/office/drawing/2014/main" id="{DDC07E6A-6622-4B2A-AA03-2BC7A2A7AFC7}"/>
              </a:ext>
            </a:extLst>
          </p:cNvPr>
          <p:cNvSpPr txBox="1"/>
          <p:nvPr/>
        </p:nvSpPr>
        <p:spPr>
          <a:xfrm>
            <a:off x="1413164" y="1745734"/>
            <a:ext cx="6103916" cy="369332"/>
          </a:xfrm>
          <a:prstGeom prst="rect">
            <a:avLst/>
          </a:prstGeom>
          <a:noFill/>
        </p:spPr>
        <p:txBody>
          <a:bodyPr wrap="square">
            <a:spAutoFit/>
          </a:bodyPr>
          <a:lstStyle/>
          <a:p>
            <a:r>
              <a:rPr lang="en-US" sz="1800" b="1" i="0" u="none" strike="noStrike" baseline="0">
                <a:solidFill>
                  <a:srgbClr val="000000"/>
                </a:solidFill>
                <a:latin typeface="Times New Roman" panose="02020603050405020304" pitchFamily="18" charset="0"/>
              </a:rPr>
              <a:t>Selecting of an Audio samples to train </a:t>
            </a:r>
            <a:endParaRPr lang="en-IN" dirty="0"/>
          </a:p>
        </p:txBody>
      </p:sp>
    </p:spTree>
    <p:extLst>
      <p:ext uri="{BB962C8B-B14F-4D97-AF65-F5344CB8AC3E}">
        <p14:creationId xmlns:p14="http://schemas.microsoft.com/office/powerpoint/2010/main" val="4126383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129B-AFE0-4934-ACF7-A82C40EB4D4E}"/>
              </a:ext>
            </a:extLst>
          </p:cNvPr>
          <p:cNvSpPr>
            <a:spLocks noGrp="1"/>
          </p:cNvSpPr>
          <p:nvPr>
            <p:ph type="title"/>
          </p:nvPr>
        </p:nvSpPr>
        <p:spPr/>
        <p:txBody>
          <a:bodyPr/>
          <a:lstStyle/>
          <a:p>
            <a:r>
              <a:rPr lang="en-IN" b="0" i="0" u="none" strike="noStrike" baseline="0" dirty="0">
                <a:solidFill>
                  <a:srgbClr val="000000"/>
                </a:solidFill>
                <a:latin typeface="Times New Roman" panose="02020603050405020304" pitchFamily="18" charset="0"/>
              </a:rPr>
              <a:t>RESULTS AND DISCUSSIONS </a:t>
            </a:r>
            <a:endParaRPr lang="en-IN" dirty="0"/>
          </a:p>
        </p:txBody>
      </p:sp>
      <p:sp>
        <p:nvSpPr>
          <p:cNvPr id="3" name="Content Placeholder 2">
            <a:extLst>
              <a:ext uri="{FF2B5EF4-FFF2-40B4-BE49-F238E27FC236}">
                <a16:creationId xmlns:a16="http://schemas.microsoft.com/office/drawing/2014/main" id="{81FD53D7-890B-414D-839B-F06B2E8C7F50}"/>
              </a:ext>
            </a:extLst>
          </p:cNvPr>
          <p:cNvSpPr>
            <a:spLocks noGrp="1"/>
          </p:cNvSpPr>
          <p:nvPr>
            <p:ph idx="1"/>
          </p:nvPr>
        </p:nvSpPr>
        <p:spPr/>
        <p:txBody>
          <a:bodyPr/>
          <a:lstStyle/>
          <a:p>
            <a:r>
              <a:rPr lang="en-US" sz="1800" b="0" i="0" u="none" strike="noStrike" baseline="0" dirty="0">
                <a:solidFill>
                  <a:srgbClr val="000000"/>
                </a:solidFill>
              </a:rPr>
              <a:t>Selecting an Emotion for testing </a:t>
            </a:r>
          </a:p>
          <a:p>
            <a:endParaRPr lang="en-IN" dirty="0"/>
          </a:p>
        </p:txBody>
      </p:sp>
      <p:pic>
        <p:nvPicPr>
          <p:cNvPr id="5" name="Picture 4">
            <a:extLst>
              <a:ext uri="{FF2B5EF4-FFF2-40B4-BE49-F238E27FC236}">
                <a16:creationId xmlns:a16="http://schemas.microsoft.com/office/drawing/2014/main" id="{136364FF-68A2-4DCC-AE57-6A809FBBCA55}"/>
              </a:ext>
            </a:extLst>
          </p:cNvPr>
          <p:cNvPicPr>
            <a:picLocks noChangeAspect="1"/>
          </p:cNvPicPr>
          <p:nvPr/>
        </p:nvPicPr>
        <p:blipFill>
          <a:blip r:embed="rId2"/>
          <a:stretch>
            <a:fillRect/>
          </a:stretch>
        </p:blipFill>
        <p:spPr>
          <a:xfrm>
            <a:off x="1514837" y="2488481"/>
            <a:ext cx="6921661" cy="4161099"/>
          </a:xfrm>
          <a:prstGeom prst="rect">
            <a:avLst/>
          </a:prstGeom>
        </p:spPr>
      </p:pic>
    </p:spTree>
    <p:extLst>
      <p:ext uri="{BB962C8B-B14F-4D97-AF65-F5344CB8AC3E}">
        <p14:creationId xmlns:p14="http://schemas.microsoft.com/office/powerpoint/2010/main" val="86283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B679-6926-4847-B1F0-F47F1148D4BF}"/>
              </a:ext>
            </a:extLst>
          </p:cNvPr>
          <p:cNvSpPr>
            <a:spLocks noGrp="1"/>
          </p:cNvSpPr>
          <p:nvPr>
            <p:ph type="title"/>
          </p:nvPr>
        </p:nvSpPr>
        <p:spPr/>
        <p:txBody>
          <a:bodyPr/>
          <a:lstStyle/>
          <a:p>
            <a:r>
              <a:rPr lang="en-IN" b="0" i="0" u="none" strike="noStrike" baseline="0" dirty="0">
                <a:solidFill>
                  <a:srgbClr val="000000"/>
                </a:solidFill>
                <a:latin typeface="Times New Roman" panose="02020603050405020304" pitchFamily="18" charset="0"/>
              </a:rPr>
              <a:t>RESULTS AND DISCUSSIONS </a:t>
            </a:r>
            <a:endParaRPr lang="en-IN" dirty="0"/>
          </a:p>
        </p:txBody>
      </p:sp>
      <p:sp>
        <p:nvSpPr>
          <p:cNvPr id="3" name="Content Placeholder 2">
            <a:extLst>
              <a:ext uri="{FF2B5EF4-FFF2-40B4-BE49-F238E27FC236}">
                <a16:creationId xmlns:a16="http://schemas.microsoft.com/office/drawing/2014/main" id="{2DD13A88-DB76-4B58-A7E8-B70B0BA3A0B0}"/>
              </a:ext>
            </a:extLst>
          </p:cNvPr>
          <p:cNvSpPr>
            <a:spLocks noGrp="1"/>
          </p:cNvSpPr>
          <p:nvPr>
            <p:ph idx="1"/>
          </p:nvPr>
        </p:nvSpPr>
        <p:spPr/>
        <p:txBody>
          <a:bodyPr/>
          <a:lstStyle/>
          <a:p>
            <a:r>
              <a:rPr lang="en-US" sz="1800" b="1" i="0" u="none" strike="noStrike" baseline="0" dirty="0">
                <a:solidFill>
                  <a:srgbClr val="000000"/>
                </a:solidFill>
                <a:latin typeface="Times New Roman" panose="02020603050405020304" pitchFamily="18" charset="0"/>
              </a:rPr>
              <a:t>Entering the values of test and train in Command Window </a:t>
            </a:r>
          </a:p>
          <a:p>
            <a:endParaRPr lang="en-IN" dirty="0"/>
          </a:p>
        </p:txBody>
      </p:sp>
      <p:pic>
        <p:nvPicPr>
          <p:cNvPr id="5" name="Picture 4">
            <a:extLst>
              <a:ext uri="{FF2B5EF4-FFF2-40B4-BE49-F238E27FC236}">
                <a16:creationId xmlns:a16="http://schemas.microsoft.com/office/drawing/2014/main" id="{16B29698-F9F5-4E0F-AA36-CCA22A0063A0}"/>
              </a:ext>
            </a:extLst>
          </p:cNvPr>
          <p:cNvPicPr>
            <a:picLocks noChangeAspect="1"/>
          </p:cNvPicPr>
          <p:nvPr/>
        </p:nvPicPr>
        <p:blipFill>
          <a:blip r:embed="rId2"/>
          <a:stretch>
            <a:fillRect/>
          </a:stretch>
        </p:blipFill>
        <p:spPr>
          <a:xfrm>
            <a:off x="2042556" y="2826327"/>
            <a:ext cx="7778338" cy="3445224"/>
          </a:xfrm>
          <a:prstGeom prst="rect">
            <a:avLst/>
          </a:prstGeom>
        </p:spPr>
      </p:pic>
    </p:spTree>
    <p:extLst>
      <p:ext uri="{BB962C8B-B14F-4D97-AF65-F5344CB8AC3E}">
        <p14:creationId xmlns:p14="http://schemas.microsoft.com/office/powerpoint/2010/main" val="3006879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A792C-EDF2-45B5-8C5B-28D392A42C59}"/>
              </a:ext>
            </a:extLst>
          </p:cNvPr>
          <p:cNvSpPr>
            <a:spLocks noGrp="1"/>
          </p:cNvSpPr>
          <p:nvPr>
            <p:ph type="title"/>
          </p:nvPr>
        </p:nvSpPr>
        <p:spPr/>
        <p:txBody>
          <a:bodyPr/>
          <a:lstStyle/>
          <a:p>
            <a:r>
              <a:rPr lang="en-IN" b="0" i="0" u="none" strike="noStrike" baseline="0" dirty="0">
                <a:solidFill>
                  <a:srgbClr val="000000"/>
                </a:solidFill>
                <a:latin typeface="Times New Roman" panose="02020603050405020304" pitchFamily="18" charset="0"/>
              </a:rPr>
              <a:t>RESULTS AND DISCUSSIONS </a:t>
            </a:r>
            <a:endParaRPr lang="en-IN" dirty="0"/>
          </a:p>
        </p:txBody>
      </p:sp>
      <p:sp>
        <p:nvSpPr>
          <p:cNvPr id="3" name="Content Placeholder 2">
            <a:extLst>
              <a:ext uri="{FF2B5EF4-FFF2-40B4-BE49-F238E27FC236}">
                <a16:creationId xmlns:a16="http://schemas.microsoft.com/office/drawing/2014/main" id="{79D3CDCA-429B-4AEC-8965-3934CD345DA2}"/>
              </a:ext>
            </a:extLst>
          </p:cNvPr>
          <p:cNvSpPr>
            <a:spLocks noGrp="1"/>
          </p:cNvSpPr>
          <p:nvPr>
            <p:ph idx="1"/>
          </p:nvPr>
        </p:nvSpPr>
        <p:spPr/>
        <p:txBody>
          <a:bodyPr/>
          <a:lstStyle/>
          <a:p>
            <a:r>
              <a:rPr lang="en-IN" sz="1800" b="0" i="0" u="none" strike="noStrike" baseline="0" dirty="0">
                <a:solidFill>
                  <a:srgbClr val="000000"/>
                </a:solidFill>
              </a:rPr>
              <a:t>Expected output of Sad </a:t>
            </a:r>
          </a:p>
          <a:p>
            <a:endParaRPr lang="en-IN" dirty="0"/>
          </a:p>
        </p:txBody>
      </p:sp>
      <p:pic>
        <p:nvPicPr>
          <p:cNvPr id="5" name="Picture 4">
            <a:extLst>
              <a:ext uri="{FF2B5EF4-FFF2-40B4-BE49-F238E27FC236}">
                <a16:creationId xmlns:a16="http://schemas.microsoft.com/office/drawing/2014/main" id="{9940091F-442F-4903-A9A3-9303B263787E}"/>
              </a:ext>
            </a:extLst>
          </p:cNvPr>
          <p:cNvPicPr>
            <a:picLocks noChangeAspect="1"/>
          </p:cNvPicPr>
          <p:nvPr/>
        </p:nvPicPr>
        <p:blipFill>
          <a:blip r:embed="rId2"/>
          <a:stretch>
            <a:fillRect/>
          </a:stretch>
        </p:blipFill>
        <p:spPr>
          <a:xfrm>
            <a:off x="2458192" y="2814677"/>
            <a:ext cx="5118265" cy="3674962"/>
          </a:xfrm>
          <a:prstGeom prst="rect">
            <a:avLst/>
          </a:prstGeom>
        </p:spPr>
      </p:pic>
    </p:spTree>
    <p:extLst>
      <p:ext uri="{BB962C8B-B14F-4D97-AF65-F5344CB8AC3E}">
        <p14:creationId xmlns:p14="http://schemas.microsoft.com/office/powerpoint/2010/main" val="392979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90D9-3DF4-4981-9727-DC2E83857068}"/>
              </a:ext>
            </a:extLst>
          </p:cNvPr>
          <p:cNvSpPr>
            <a:spLocks noGrp="1"/>
          </p:cNvSpPr>
          <p:nvPr>
            <p:ph type="title"/>
          </p:nvPr>
        </p:nvSpPr>
        <p:spPr/>
        <p:txBody>
          <a:bodyPr>
            <a:normAutofit fontScale="90000"/>
          </a:bodyPr>
          <a:lstStyle/>
          <a:p>
            <a:r>
              <a:rPr lang="en-IN" b="0" i="0" u="none" strike="noStrike" baseline="0" dirty="0">
                <a:solidFill>
                  <a:srgbClr val="000000"/>
                </a:solidFill>
                <a:latin typeface="Times New Roman" panose="02020603050405020304" pitchFamily="18" charset="0"/>
              </a:rPr>
              <a:t>RESULTS AND DISCUSSIONS </a:t>
            </a:r>
            <a:br>
              <a:rPr lang="en-IN" b="0" i="0" u="none" strike="noStrike" baseline="0" dirty="0">
                <a:solidFill>
                  <a:srgbClr val="000000"/>
                </a:solidFill>
                <a:latin typeface="Times New Roman" panose="02020603050405020304" pitchFamily="18" charset="0"/>
              </a:rPr>
            </a:br>
            <a:br>
              <a:rPr lang="en-IN"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rPr>
              <a:t>Expected output of Happy </a:t>
            </a:r>
            <a:endParaRPr lang="en-IN" dirty="0"/>
          </a:p>
        </p:txBody>
      </p:sp>
      <p:pic>
        <p:nvPicPr>
          <p:cNvPr id="5" name="Content Placeholder 4">
            <a:extLst>
              <a:ext uri="{FF2B5EF4-FFF2-40B4-BE49-F238E27FC236}">
                <a16:creationId xmlns:a16="http://schemas.microsoft.com/office/drawing/2014/main" id="{C338395C-57A6-4870-B5D5-737D15ACFAA9}"/>
              </a:ext>
            </a:extLst>
          </p:cNvPr>
          <p:cNvPicPr>
            <a:picLocks noGrp="1" noChangeAspect="1"/>
          </p:cNvPicPr>
          <p:nvPr>
            <p:ph idx="1"/>
          </p:nvPr>
        </p:nvPicPr>
        <p:blipFill>
          <a:blip r:embed="rId2"/>
          <a:stretch>
            <a:fillRect/>
          </a:stretch>
        </p:blipFill>
        <p:spPr>
          <a:xfrm>
            <a:off x="2938874" y="2286975"/>
            <a:ext cx="4074289" cy="3628663"/>
          </a:xfrm>
        </p:spPr>
      </p:pic>
    </p:spTree>
    <p:extLst>
      <p:ext uri="{BB962C8B-B14F-4D97-AF65-F5344CB8AC3E}">
        <p14:creationId xmlns:p14="http://schemas.microsoft.com/office/powerpoint/2010/main" val="418258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4BBD-8567-47FA-8633-1127823769F8}"/>
              </a:ext>
            </a:extLst>
          </p:cNvPr>
          <p:cNvSpPr>
            <a:spLocks noGrp="1"/>
          </p:cNvSpPr>
          <p:nvPr>
            <p:ph type="title"/>
          </p:nvPr>
        </p:nvSpPr>
        <p:spPr/>
        <p:txBody>
          <a:bodyPr>
            <a:normAutofit fontScale="90000"/>
          </a:bodyPr>
          <a:lstStyle/>
          <a:p>
            <a:r>
              <a:rPr lang="en-IN" b="0" i="0" u="none" strike="noStrike" baseline="0" dirty="0">
                <a:solidFill>
                  <a:srgbClr val="000000"/>
                </a:solidFill>
                <a:latin typeface="Times New Roman" panose="02020603050405020304" pitchFamily="18" charset="0"/>
              </a:rPr>
              <a:t>RESULTS AND DISCUSSIONS </a:t>
            </a:r>
            <a:br>
              <a:rPr lang="en-IN" b="0" i="0" u="none" strike="noStrike" baseline="0" dirty="0">
                <a:solidFill>
                  <a:srgbClr val="000000"/>
                </a:solidFill>
                <a:latin typeface="Times New Roman" panose="02020603050405020304" pitchFamily="18" charset="0"/>
              </a:rPr>
            </a:br>
            <a:br>
              <a:rPr lang="en-IN"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rPr>
              <a:t>Expected Output of Neutral </a:t>
            </a:r>
            <a:endParaRPr lang="en-IN" dirty="0"/>
          </a:p>
        </p:txBody>
      </p:sp>
      <p:pic>
        <p:nvPicPr>
          <p:cNvPr id="5" name="Content Placeholder 4">
            <a:extLst>
              <a:ext uri="{FF2B5EF4-FFF2-40B4-BE49-F238E27FC236}">
                <a16:creationId xmlns:a16="http://schemas.microsoft.com/office/drawing/2014/main" id="{51F9573E-6F60-4E90-AA15-CB94D4D4848C}"/>
              </a:ext>
            </a:extLst>
          </p:cNvPr>
          <p:cNvPicPr>
            <a:picLocks noGrp="1" noChangeAspect="1"/>
          </p:cNvPicPr>
          <p:nvPr>
            <p:ph idx="1"/>
          </p:nvPr>
        </p:nvPicPr>
        <p:blipFill>
          <a:blip r:embed="rId2"/>
          <a:stretch>
            <a:fillRect/>
          </a:stretch>
        </p:blipFill>
        <p:spPr>
          <a:xfrm>
            <a:off x="2802577" y="2286975"/>
            <a:ext cx="4199011" cy="3628663"/>
          </a:xfrm>
        </p:spPr>
      </p:pic>
    </p:spTree>
    <p:extLst>
      <p:ext uri="{BB962C8B-B14F-4D97-AF65-F5344CB8AC3E}">
        <p14:creationId xmlns:p14="http://schemas.microsoft.com/office/powerpoint/2010/main" val="171195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68AF-7225-4388-855D-9BE96A581BA0}"/>
              </a:ext>
            </a:extLst>
          </p:cNvPr>
          <p:cNvSpPr>
            <a:spLocks noGrp="1"/>
          </p:cNvSpPr>
          <p:nvPr>
            <p:ph type="title"/>
          </p:nvPr>
        </p:nvSpPr>
        <p:spPr/>
        <p:txBody>
          <a:bodyPr/>
          <a:lstStyle/>
          <a:p>
            <a:r>
              <a:rPr lang="en-US" sz="3600" dirty="0"/>
              <a:t>ABSTRACT</a:t>
            </a:r>
            <a:endParaRPr lang="en-IN" dirty="0"/>
          </a:p>
        </p:txBody>
      </p:sp>
      <p:sp>
        <p:nvSpPr>
          <p:cNvPr id="3" name="Content Placeholder 2">
            <a:extLst>
              <a:ext uri="{FF2B5EF4-FFF2-40B4-BE49-F238E27FC236}">
                <a16:creationId xmlns:a16="http://schemas.microsoft.com/office/drawing/2014/main" id="{CAD02C36-D993-4C20-A19C-EFB89048D3A3}"/>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proposed system aims at identification of basic emotional states such as anger, joy, neutral and sadness from human speech. While classifying different emotions, features like MFCC (Mel Frequency Cepstral Coefficient) and Energy is used. Standard Emotional Database i.e. English Database is used which gives the satisfactory detection of emotions than recorded samples of emotions. besides human facial expressions, speech has proven to be one of the most promising modalities for automatic human emotion recognition</a:t>
            </a:r>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82729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98E6-5AC8-419F-BCA9-97306EBD6001}"/>
              </a:ext>
            </a:extLst>
          </p:cNvPr>
          <p:cNvSpPr>
            <a:spLocks noGrp="1"/>
          </p:cNvSpPr>
          <p:nvPr>
            <p:ph type="title"/>
          </p:nvPr>
        </p:nvSpPr>
        <p:spPr/>
        <p:txBody>
          <a:bodyPr>
            <a:normAutofit fontScale="90000"/>
          </a:bodyPr>
          <a:lstStyle/>
          <a:p>
            <a:r>
              <a:rPr lang="en-IN" b="0" i="0" u="none" strike="noStrike" baseline="0" dirty="0">
                <a:solidFill>
                  <a:srgbClr val="000000"/>
                </a:solidFill>
                <a:latin typeface="Times New Roman" panose="02020603050405020304" pitchFamily="18" charset="0"/>
              </a:rPr>
              <a:t>RESULTS AND DISCUSSIONS </a:t>
            </a:r>
            <a:br>
              <a:rPr lang="en-IN" b="0" i="0" u="none" strike="noStrike" baseline="0" dirty="0">
                <a:solidFill>
                  <a:srgbClr val="000000"/>
                </a:solidFill>
                <a:latin typeface="Times New Roman" panose="02020603050405020304" pitchFamily="18" charset="0"/>
              </a:rPr>
            </a:br>
            <a:br>
              <a:rPr lang="en-IN" b="0" i="0" u="none" strike="noStrike" baseline="0" dirty="0">
                <a:solidFill>
                  <a:srgbClr val="000000"/>
                </a:solidFill>
                <a:latin typeface="Times New Roman" panose="02020603050405020304" pitchFamily="18" charset="0"/>
              </a:rPr>
            </a:br>
            <a:r>
              <a:rPr lang="en-IN" sz="1800" b="1" i="0" u="none" strike="noStrike" baseline="0" dirty="0">
                <a:solidFill>
                  <a:srgbClr val="000000"/>
                </a:solidFill>
                <a:latin typeface="Times New Roman" panose="02020603050405020304" pitchFamily="18" charset="0"/>
              </a:rPr>
              <a:t>Expected Output of Anxiety</a:t>
            </a:r>
            <a:endParaRPr lang="en-IN" dirty="0"/>
          </a:p>
        </p:txBody>
      </p:sp>
      <p:pic>
        <p:nvPicPr>
          <p:cNvPr id="5" name="Content Placeholder 4">
            <a:extLst>
              <a:ext uri="{FF2B5EF4-FFF2-40B4-BE49-F238E27FC236}">
                <a16:creationId xmlns:a16="http://schemas.microsoft.com/office/drawing/2014/main" id="{FC2D7E74-C1DD-4D43-82D9-0AB23A058D73}"/>
              </a:ext>
            </a:extLst>
          </p:cNvPr>
          <p:cNvPicPr>
            <a:picLocks noGrp="1" noChangeAspect="1"/>
          </p:cNvPicPr>
          <p:nvPr>
            <p:ph idx="1"/>
          </p:nvPr>
        </p:nvPicPr>
        <p:blipFill>
          <a:blip r:embed="rId2"/>
          <a:stretch>
            <a:fillRect/>
          </a:stretch>
        </p:blipFill>
        <p:spPr>
          <a:xfrm>
            <a:off x="2927300" y="2240676"/>
            <a:ext cx="4097438" cy="3721261"/>
          </a:xfrm>
        </p:spPr>
      </p:pic>
    </p:spTree>
    <p:extLst>
      <p:ext uri="{BB962C8B-B14F-4D97-AF65-F5344CB8AC3E}">
        <p14:creationId xmlns:p14="http://schemas.microsoft.com/office/powerpoint/2010/main" val="443484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0241-5A65-4057-9998-6DC81999718E}"/>
              </a:ext>
            </a:extLst>
          </p:cNvPr>
          <p:cNvSpPr>
            <a:spLocks noGrp="1"/>
          </p:cNvSpPr>
          <p:nvPr>
            <p:ph type="title"/>
          </p:nvPr>
        </p:nvSpPr>
        <p:spPr>
          <a:xfrm>
            <a:off x="950466" y="704603"/>
            <a:ext cx="8596668" cy="1320800"/>
          </a:xfrm>
        </p:spPr>
        <p:txBody>
          <a:bodyPr>
            <a:normAutofit/>
          </a:bodyPr>
          <a:lstStyle/>
          <a:p>
            <a:r>
              <a:rPr lang="en-IN" sz="2800" b="1" i="0" u="none" strike="noStrike" baseline="0" dirty="0">
                <a:solidFill>
                  <a:srgbClr val="000000"/>
                </a:solidFill>
                <a:latin typeface="Times New Roman" panose="02020603050405020304" pitchFamily="18" charset="0"/>
              </a:rPr>
              <a:t>CONCLUSION </a:t>
            </a:r>
            <a:endParaRPr lang="en-IN" sz="2800" dirty="0"/>
          </a:p>
        </p:txBody>
      </p:sp>
      <p:sp>
        <p:nvSpPr>
          <p:cNvPr id="3" name="Content Placeholder 2">
            <a:extLst>
              <a:ext uri="{FF2B5EF4-FFF2-40B4-BE49-F238E27FC236}">
                <a16:creationId xmlns:a16="http://schemas.microsoft.com/office/drawing/2014/main" id="{5FCB2920-B19B-4431-BBFD-E2F8621AC643}"/>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Most recent work done in the field of Speech Emotion Recognition and most used methods of feature extraction and several classifier performances are reviewed . Success of emotion recognition is dependent on appropriate feature extraction as well as proper classifier selection from the sample emotional speech. </a:t>
            </a:r>
          </a:p>
          <a:p>
            <a:r>
              <a:rPr lang="en-US" sz="1800" b="0" i="0" u="none" strike="noStrike" baseline="0" dirty="0">
                <a:solidFill>
                  <a:srgbClr val="000000"/>
                </a:solidFill>
                <a:latin typeface="Times New Roman" panose="02020603050405020304" pitchFamily="18" charset="0"/>
              </a:rPr>
              <a:t>MFCC are used as the feature extraction. MFCC which is well known techniques used in speech recognition to describe the signal characteristics. Algorithm with the SVM’s overall performance is tested. As training is done for the learning module section to create database selection </a:t>
            </a:r>
            <a:endParaRPr lang="en-IN" dirty="0"/>
          </a:p>
        </p:txBody>
      </p:sp>
    </p:spTree>
    <p:extLst>
      <p:ext uri="{BB962C8B-B14F-4D97-AF65-F5344CB8AC3E}">
        <p14:creationId xmlns:p14="http://schemas.microsoft.com/office/powerpoint/2010/main" val="537635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7B8B-4B8C-4D0E-810B-D38952F7759D}"/>
              </a:ext>
            </a:extLst>
          </p:cNvPr>
          <p:cNvSpPr>
            <a:spLocks noGrp="1"/>
          </p:cNvSpPr>
          <p:nvPr>
            <p:ph type="title"/>
          </p:nvPr>
        </p:nvSpPr>
        <p:spPr/>
        <p:txBody>
          <a:bodyPr>
            <a:normAutofit/>
          </a:bodyPr>
          <a:lstStyle/>
          <a:p>
            <a:r>
              <a:rPr lang="en-IN" sz="2800" b="0" i="0" u="none" strike="noStrike" baseline="0" dirty="0">
                <a:solidFill>
                  <a:srgbClr val="000000"/>
                </a:solidFill>
              </a:rPr>
              <a:t>Future Work </a:t>
            </a:r>
            <a:endParaRPr lang="en-IN" sz="2800" dirty="0"/>
          </a:p>
        </p:txBody>
      </p:sp>
      <p:sp>
        <p:nvSpPr>
          <p:cNvPr id="3" name="Content Placeholder 2">
            <a:extLst>
              <a:ext uri="{FF2B5EF4-FFF2-40B4-BE49-F238E27FC236}">
                <a16:creationId xmlns:a16="http://schemas.microsoft.com/office/drawing/2014/main" id="{F6E1D876-54DF-4A84-B974-F9F710AE20A6}"/>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There are a number of ways that this project could be extended. Perhaps one of the most common tool in emotion detection system is the neural networks and support vector machine for a automatic, recognition. Also the integration of other modalities such as video based or manual interaction will be investigated further. </a:t>
            </a:r>
          </a:p>
          <a:p>
            <a:r>
              <a:rPr lang="en-US" sz="1800" b="0" i="0" u="none" strike="noStrike" baseline="0" dirty="0">
                <a:solidFill>
                  <a:srgbClr val="000000"/>
                </a:solidFill>
                <a:latin typeface="Times New Roman" panose="02020603050405020304" pitchFamily="18" charset="0"/>
              </a:rPr>
              <a:t>To improve machine human interface automatic emotion recognition through speech provides some other applications such as speech emotion recognition system used in Aircraft cockpits to provide analysis of Psychological state of pilot to avoid accidents. </a:t>
            </a:r>
            <a:endParaRPr lang="en-IN" dirty="0"/>
          </a:p>
        </p:txBody>
      </p:sp>
    </p:spTree>
    <p:extLst>
      <p:ext uri="{BB962C8B-B14F-4D97-AF65-F5344CB8AC3E}">
        <p14:creationId xmlns:p14="http://schemas.microsoft.com/office/powerpoint/2010/main" val="79137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1159-6814-45FB-8B94-D0B6DA6F73F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ADC493E-65F3-41CB-9E4F-A97024B9AEF2}"/>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Speech is one of the basic and natural way of communication among human begins. Emotion makes speech more expressive and effective. Emotion detection can be easy task for humans but a difficult one for machines. So, there is a need of such emotion recognition systems that can make Human Computer Interaction (HCI) quite easy. To make human computer interaction more natural, the computer should be able to recognize emotional states in the same as human does. The efficiency of emotion recognition system depends on the type of features extracted and classifiers used for detection of emotions. </a:t>
            </a:r>
          </a:p>
          <a:p>
            <a:r>
              <a:rPr lang="en-US" sz="1800" b="0" i="0" u="none" strike="noStrike" baseline="0" dirty="0">
                <a:solidFill>
                  <a:srgbClr val="000000"/>
                </a:solidFill>
                <a:latin typeface="Times New Roman" panose="02020603050405020304" pitchFamily="18" charset="0"/>
              </a:rPr>
              <a:t>By giving machines the ability to recognize different emotions and make them able to behave in accordance with the emotional conditions of the user, human computer interfaces will become more efficient. </a:t>
            </a:r>
            <a:endParaRPr lang="en-IN" dirty="0"/>
          </a:p>
        </p:txBody>
      </p:sp>
    </p:spTree>
    <p:extLst>
      <p:ext uri="{BB962C8B-B14F-4D97-AF65-F5344CB8AC3E}">
        <p14:creationId xmlns:p14="http://schemas.microsoft.com/office/powerpoint/2010/main" val="424252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7DFC-B780-4F2C-B4A9-156DECC6355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20725B6-C1CF-4F38-9E0B-C1C9DB91658B}"/>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There are two segments: The First part is the training part in which the system is trained to identify the further proceedings. In this part, samples of each voice category are taken and their features are fetched after successful segmentation of the voice file and further on saved into the database. The second part is the testing part in which a voice sample is taken and all the required properties are fetched and matched with the saved database values. The closest match comes out as the category of the voice file. </a:t>
            </a:r>
            <a:endParaRPr lang="en-IN" dirty="0"/>
          </a:p>
        </p:txBody>
      </p:sp>
      <p:pic>
        <p:nvPicPr>
          <p:cNvPr id="5" name="Picture 4">
            <a:extLst>
              <a:ext uri="{FF2B5EF4-FFF2-40B4-BE49-F238E27FC236}">
                <a16:creationId xmlns:a16="http://schemas.microsoft.com/office/drawing/2014/main" id="{F4F39EC7-846C-4152-9F5A-4B57A10C45A8}"/>
              </a:ext>
            </a:extLst>
          </p:cNvPr>
          <p:cNvPicPr>
            <a:picLocks noChangeAspect="1"/>
          </p:cNvPicPr>
          <p:nvPr/>
        </p:nvPicPr>
        <p:blipFill>
          <a:blip r:embed="rId2"/>
          <a:stretch>
            <a:fillRect/>
          </a:stretch>
        </p:blipFill>
        <p:spPr>
          <a:xfrm>
            <a:off x="3574473" y="3942608"/>
            <a:ext cx="4631375" cy="2583263"/>
          </a:xfrm>
          <a:prstGeom prst="rect">
            <a:avLst/>
          </a:prstGeom>
        </p:spPr>
      </p:pic>
    </p:spTree>
    <p:extLst>
      <p:ext uri="{BB962C8B-B14F-4D97-AF65-F5344CB8AC3E}">
        <p14:creationId xmlns:p14="http://schemas.microsoft.com/office/powerpoint/2010/main" val="74029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7E1D-465E-40DB-B031-58355490F9D7}"/>
              </a:ext>
            </a:extLst>
          </p:cNvPr>
          <p:cNvSpPr>
            <a:spLocks noGrp="1"/>
          </p:cNvSpPr>
          <p:nvPr>
            <p:ph type="title"/>
          </p:nvPr>
        </p:nvSpPr>
        <p:spPr/>
        <p:txBody>
          <a:bodyPr/>
          <a:lstStyle/>
          <a:p>
            <a:r>
              <a:rPr lang="en-US" sz="3600" b="0" i="0" u="none" strike="noStrike" baseline="0" dirty="0">
                <a:solidFill>
                  <a:schemeClr val="tx1"/>
                </a:solidFill>
              </a:rPr>
              <a:t> MFCC- Mel Frequency Cepstral Coefficient</a:t>
            </a:r>
            <a:endParaRPr lang="en-IN" dirty="0">
              <a:solidFill>
                <a:schemeClr val="tx1"/>
              </a:solidFill>
            </a:endParaRPr>
          </a:p>
        </p:txBody>
      </p:sp>
      <p:sp>
        <p:nvSpPr>
          <p:cNvPr id="3" name="Content Placeholder 2">
            <a:extLst>
              <a:ext uri="{FF2B5EF4-FFF2-40B4-BE49-F238E27FC236}">
                <a16:creationId xmlns:a16="http://schemas.microsoft.com/office/drawing/2014/main" id="{56E6E3F6-1201-410B-948A-D435E3EB210E}"/>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Mel-frequency cepstral coefficients (MFCCs) are coefficients that collectively make up an MFC. They are derived from a type of cepstral representation of the audio clip. The difference between the </a:t>
            </a:r>
            <a:r>
              <a:rPr lang="en-US" sz="1800" b="0" i="0" u="none" strike="noStrike" baseline="0" dirty="0" err="1">
                <a:solidFill>
                  <a:srgbClr val="000000"/>
                </a:solidFill>
                <a:latin typeface="Times New Roman" panose="02020603050405020304" pitchFamily="18" charset="0"/>
              </a:rPr>
              <a:t>cepstrum</a:t>
            </a:r>
            <a:r>
              <a:rPr lang="en-US" sz="1800" b="0" i="0" u="none" strike="noStrike" baseline="0" dirty="0">
                <a:solidFill>
                  <a:srgbClr val="000000"/>
                </a:solidFill>
                <a:latin typeface="Times New Roman" panose="02020603050405020304" pitchFamily="18" charset="0"/>
              </a:rPr>
              <a:t> and the </a:t>
            </a:r>
            <a:r>
              <a:rPr lang="en-US" sz="1800" b="0" i="0" u="none" strike="noStrike" baseline="0" dirty="0" err="1">
                <a:solidFill>
                  <a:srgbClr val="000000"/>
                </a:solidFill>
                <a:latin typeface="Times New Roman" panose="02020603050405020304" pitchFamily="18" charset="0"/>
              </a:rPr>
              <a:t>mel</a:t>
            </a:r>
            <a:r>
              <a:rPr lang="en-US" sz="1800" b="0" i="0" u="none" strike="noStrike" baseline="0" dirty="0">
                <a:solidFill>
                  <a:srgbClr val="000000"/>
                </a:solidFill>
                <a:latin typeface="Times New Roman" panose="02020603050405020304" pitchFamily="18" charset="0"/>
              </a:rPr>
              <a:t>-frequency </a:t>
            </a:r>
            <a:r>
              <a:rPr lang="en-US" sz="1800" b="0" i="0" u="none" strike="noStrike" baseline="0" dirty="0" err="1">
                <a:solidFill>
                  <a:srgbClr val="000000"/>
                </a:solidFill>
                <a:latin typeface="Times New Roman" panose="02020603050405020304" pitchFamily="18" charset="0"/>
              </a:rPr>
              <a:t>cepstrum</a:t>
            </a:r>
            <a:r>
              <a:rPr lang="en-US" sz="1800" b="0" i="0" u="none" strike="noStrike" baseline="0" dirty="0">
                <a:solidFill>
                  <a:srgbClr val="000000"/>
                </a:solidFill>
                <a:latin typeface="Times New Roman" panose="02020603050405020304" pitchFamily="18" charset="0"/>
              </a:rPr>
              <a:t> is that in the MFC, the frequency bands are equally spaced on the </a:t>
            </a:r>
            <a:r>
              <a:rPr lang="en-US" sz="1800" b="0" i="0" u="none" strike="noStrike" baseline="0" dirty="0" err="1">
                <a:solidFill>
                  <a:srgbClr val="000000"/>
                </a:solidFill>
                <a:latin typeface="Times New Roman" panose="02020603050405020304" pitchFamily="18" charset="0"/>
              </a:rPr>
              <a:t>mel</a:t>
            </a:r>
            <a:r>
              <a:rPr lang="en-US" sz="1800" b="0" i="0" u="none" strike="noStrike" baseline="0" dirty="0">
                <a:solidFill>
                  <a:srgbClr val="000000"/>
                </a:solidFill>
                <a:latin typeface="Times New Roman" panose="02020603050405020304" pitchFamily="18" charset="0"/>
              </a:rPr>
              <a:t> scale, which approximates the human auditory system's response more closely than the linearly-spaced frequency bands used in the normal </a:t>
            </a:r>
            <a:r>
              <a:rPr lang="en-US" sz="1800" b="0" i="0" u="none" strike="noStrike" baseline="0" dirty="0" err="1">
                <a:solidFill>
                  <a:srgbClr val="000000"/>
                </a:solidFill>
                <a:latin typeface="Times New Roman" panose="02020603050405020304" pitchFamily="18" charset="0"/>
              </a:rPr>
              <a:t>cepstrum</a:t>
            </a:r>
            <a:r>
              <a:rPr lang="en-US" sz="1800" b="0" i="0" u="none" strike="noStrike" baseline="0" dirty="0">
                <a:solidFill>
                  <a:srgbClr val="000000"/>
                </a:solidFill>
                <a:latin typeface="Times New Roman" panose="02020603050405020304" pitchFamily="18" charset="0"/>
              </a:rPr>
              <a:t>. This frequency warping can allow for better representation of sound. </a:t>
            </a:r>
          </a:p>
          <a:p>
            <a:r>
              <a:rPr lang="en-US" sz="1800" b="0" i="0" u="none" strike="noStrike" baseline="0" dirty="0">
                <a:solidFill>
                  <a:srgbClr val="000000"/>
                </a:solidFill>
                <a:latin typeface="Times New Roman" panose="02020603050405020304" pitchFamily="18" charset="0"/>
              </a:rPr>
              <a:t>Mel- Frequency Cepstral Coefficients (MFCCs) are one of the most popular feature extraction techniques used in speech recognition based on frequency domain using the Mel scale which is based on the human ear scale. MFCC is an audio feature extraction technique which extracts parameters from the speech similar to ones that are used by humans for hearing speech. </a:t>
            </a:r>
            <a:endParaRPr lang="en-IN" dirty="0"/>
          </a:p>
        </p:txBody>
      </p:sp>
    </p:spTree>
    <p:extLst>
      <p:ext uri="{BB962C8B-B14F-4D97-AF65-F5344CB8AC3E}">
        <p14:creationId xmlns:p14="http://schemas.microsoft.com/office/powerpoint/2010/main" val="210980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4A17-2210-4AD4-8BFD-6AEB88A4A713}"/>
              </a:ext>
            </a:extLst>
          </p:cNvPr>
          <p:cNvSpPr>
            <a:spLocks noGrp="1"/>
          </p:cNvSpPr>
          <p:nvPr>
            <p:ph type="title"/>
          </p:nvPr>
        </p:nvSpPr>
        <p:spPr/>
        <p:txBody>
          <a:bodyPr/>
          <a:lstStyle/>
          <a:p>
            <a:r>
              <a:rPr lang="en-IN" sz="3600" b="0" i="0" u="none" strike="noStrike" baseline="0" dirty="0">
                <a:solidFill>
                  <a:srgbClr val="000000"/>
                </a:solidFill>
                <a:latin typeface="Times New Roman" panose="02020603050405020304" pitchFamily="18" charset="0"/>
              </a:rPr>
              <a:t> SVM- Support vector machine </a:t>
            </a:r>
            <a:br>
              <a:rPr lang="en-IN" sz="36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231DBA3-4C32-43E5-8BF2-EC69D5ED469A}"/>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Support Vector machines can be defined as systems which use hypothesis space of a linear functions in a high dimensional feature space, trained with a learning algorithm from optimization theory that implements a learning bias derived from statistical learning theory. It is also being used for many applications, such as hand writing analysis, face analysis and so forth, especially for pattern classification and regression based applications. </a:t>
            </a:r>
          </a:p>
          <a:p>
            <a:r>
              <a:rPr lang="en-US" sz="1800" b="0" i="0" u="none" strike="noStrike" baseline="0" dirty="0">
                <a:solidFill>
                  <a:srgbClr val="000000"/>
                </a:solidFill>
                <a:latin typeface="Times New Roman" panose="02020603050405020304" pitchFamily="18" charset="0"/>
              </a:rPr>
              <a:t>The Support Vector Machine is used as a classifier for emotion recognition. The SVM is computer algorithm used in pattern recognition for data classification and regression. The classifier is used for classifying or separating the features from other features. Support Vector Machine performs classification by constructing an N-dimensional hyper-plane that optimally separates the data into categories. SVM is simple and efficient algorithm which has a very good classification performance compared to other classifiers. </a:t>
            </a:r>
            <a:endParaRPr lang="en-IN" dirty="0"/>
          </a:p>
        </p:txBody>
      </p:sp>
    </p:spTree>
    <p:extLst>
      <p:ext uri="{BB962C8B-B14F-4D97-AF65-F5344CB8AC3E}">
        <p14:creationId xmlns:p14="http://schemas.microsoft.com/office/powerpoint/2010/main" val="39646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FDC6-0DFD-4270-8CCE-808C249B3698}"/>
              </a:ext>
            </a:extLst>
          </p:cNvPr>
          <p:cNvSpPr>
            <a:spLocks noGrp="1"/>
          </p:cNvSpPr>
          <p:nvPr>
            <p:ph type="title"/>
          </p:nvPr>
        </p:nvSpPr>
        <p:spPr/>
        <p:txBody>
          <a:bodyPr/>
          <a:lstStyle/>
          <a:p>
            <a:r>
              <a:rPr lang="en-IN" sz="3600" b="0" i="0" u="none" strike="noStrike" baseline="0" dirty="0">
                <a:solidFill>
                  <a:srgbClr val="000000"/>
                </a:solidFill>
                <a:latin typeface="Times New Roman" panose="02020603050405020304" pitchFamily="18" charset="0"/>
              </a:rPr>
              <a:t> Design </a:t>
            </a:r>
            <a:br>
              <a:rPr lang="en-IN" dirty="0"/>
            </a:br>
            <a:endParaRPr lang="en-IN" dirty="0"/>
          </a:p>
        </p:txBody>
      </p:sp>
      <p:sp>
        <p:nvSpPr>
          <p:cNvPr id="3" name="Content Placeholder 2">
            <a:extLst>
              <a:ext uri="{FF2B5EF4-FFF2-40B4-BE49-F238E27FC236}">
                <a16:creationId xmlns:a16="http://schemas.microsoft.com/office/drawing/2014/main" id="{DB8532C6-3418-4282-BC18-BF9F1E02FE1F}"/>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6D41B870-EDF2-424C-B399-4906CA26F34E}"/>
              </a:ext>
            </a:extLst>
          </p:cNvPr>
          <p:cNvSpPr/>
          <p:nvPr/>
        </p:nvSpPr>
        <p:spPr>
          <a:xfrm>
            <a:off x="423080" y="1583140"/>
            <a:ext cx="1583140" cy="10645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Speech Input</a:t>
            </a:r>
          </a:p>
        </p:txBody>
      </p:sp>
      <p:sp>
        <p:nvSpPr>
          <p:cNvPr id="5" name="Rectangle 4">
            <a:extLst>
              <a:ext uri="{FF2B5EF4-FFF2-40B4-BE49-F238E27FC236}">
                <a16:creationId xmlns:a16="http://schemas.microsoft.com/office/drawing/2014/main" id="{68991C64-5988-4703-9909-5A0BEF68FBAB}"/>
              </a:ext>
            </a:extLst>
          </p:cNvPr>
          <p:cNvSpPr/>
          <p:nvPr/>
        </p:nvSpPr>
        <p:spPr>
          <a:xfrm>
            <a:off x="3084394" y="1583140"/>
            <a:ext cx="1501254" cy="10645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Speech Pre Processing</a:t>
            </a:r>
          </a:p>
        </p:txBody>
      </p:sp>
      <p:sp>
        <p:nvSpPr>
          <p:cNvPr id="6" name="Rectangle 5">
            <a:extLst>
              <a:ext uri="{FF2B5EF4-FFF2-40B4-BE49-F238E27FC236}">
                <a16:creationId xmlns:a16="http://schemas.microsoft.com/office/drawing/2014/main" id="{CCE82E80-4D69-42A9-BF9B-081DF6737942}"/>
              </a:ext>
            </a:extLst>
          </p:cNvPr>
          <p:cNvSpPr/>
          <p:nvPr/>
        </p:nvSpPr>
        <p:spPr>
          <a:xfrm>
            <a:off x="5472752" y="1583140"/>
            <a:ext cx="1542197" cy="10645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Feature Extraction</a:t>
            </a:r>
          </a:p>
        </p:txBody>
      </p:sp>
      <p:sp>
        <p:nvSpPr>
          <p:cNvPr id="7" name="Rectangle 6">
            <a:extLst>
              <a:ext uri="{FF2B5EF4-FFF2-40B4-BE49-F238E27FC236}">
                <a16:creationId xmlns:a16="http://schemas.microsoft.com/office/drawing/2014/main" id="{3A285D89-7932-4BB4-8D3C-A5A6782FB342}"/>
              </a:ext>
            </a:extLst>
          </p:cNvPr>
          <p:cNvSpPr/>
          <p:nvPr/>
        </p:nvSpPr>
        <p:spPr>
          <a:xfrm>
            <a:off x="8147713" y="204716"/>
            <a:ext cx="1487606" cy="11327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Training</a:t>
            </a:r>
          </a:p>
        </p:txBody>
      </p:sp>
      <p:sp>
        <p:nvSpPr>
          <p:cNvPr id="8" name="Rectangle 7">
            <a:extLst>
              <a:ext uri="{FF2B5EF4-FFF2-40B4-BE49-F238E27FC236}">
                <a16:creationId xmlns:a16="http://schemas.microsoft.com/office/drawing/2014/main" id="{036194C0-8068-4E33-8D7B-70E4AA8D392D}"/>
              </a:ext>
            </a:extLst>
          </p:cNvPr>
          <p:cNvSpPr/>
          <p:nvPr/>
        </p:nvSpPr>
        <p:spPr>
          <a:xfrm>
            <a:off x="8147713" y="3957851"/>
            <a:ext cx="1487605" cy="10508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Classification</a:t>
            </a:r>
          </a:p>
        </p:txBody>
      </p:sp>
      <p:sp>
        <p:nvSpPr>
          <p:cNvPr id="9" name="Rectangle 8">
            <a:extLst>
              <a:ext uri="{FF2B5EF4-FFF2-40B4-BE49-F238E27FC236}">
                <a16:creationId xmlns:a16="http://schemas.microsoft.com/office/drawing/2014/main" id="{90C8833C-2592-4AE9-96AB-797FF8B5561C}"/>
              </a:ext>
            </a:extLst>
          </p:cNvPr>
          <p:cNvSpPr/>
          <p:nvPr/>
        </p:nvSpPr>
        <p:spPr>
          <a:xfrm>
            <a:off x="8147712" y="5568287"/>
            <a:ext cx="1487606" cy="10372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a:t>
            </a:r>
          </a:p>
          <a:p>
            <a:pPr algn="ctr"/>
            <a:r>
              <a:rPr lang="en-US" dirty="0"/>
              <a:t>emotion</a:t>
            </a:r>
          </a:p>
        </p:txBody>
      </p:sp>
      <p:sp>
        <p:nvSpPr>
          <p:cNvPr id="10" name="Oval 9">
            <a:extLst>
              <a:ext uri="{FF2B5EF4-FFF2-40B4-BE49-F238E27FC236}">
                <a16:creationId xmlns:a16="http://schemas.microsoft.com/office/drawing/2014/main" id="{41300D4C-4678-4EB4-8EC8-F0904D34B1FD}"/>
              </a:ext>
            </a:extLst>
          </p:cNvPr>
          <p:cNvSpPr/>
          <p:nvPr/>
        </p:nvSpPr>
        <p:spPr>
          <a:xfrm>
            <a:off x="10194879" y="204717"/>
            <a:ext cx="1897038" cy="1132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11" name="Straight Arrow Connector 10">
            <a:extLst>
              <a:ext uri="{FF2B5EF4-FFF2-40B4-BE49-F238E27FC236}">
                <a16:creationId xmlns:a16="http://schemas.microsoft.com/office/drawing/2014/main" id="{C08AF250-F275-4B1A-A2D6-A3359C088672}"/>
              </a:ext>
            </a:extLst>
          </p:cNvPr>
          <p:cNvCxnSpPr>
            <a:stCxn id="4" idx="3"/>
            <a:endCxn id="5" idx="1"/>
          </p:cNvCxnSpPr>
          <p:nvPr/>
        </p:nvCxnSpPr>
        <p:spPr>
          <a:xfrm>
            <a:off x="2006220" y="2115403"/>
            <a:ext cx="1078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B3613A-A951-4A58-A59A-6BE3E1161E76}"/>
              </a:ext>
            </a:extLst>
          </p:cNvPr>
          <p:cNvCxnSpPr>
            <a:stCxn id="5" idx="3"/>
            <a:endCxn id="6" idx="1"/>
          </p:cNvCxnSpPr>
          <p:nvPr/>
        </p:nvCxnSpPr>
        <p:spPr>
          <a:xfrm>
            <a:off x="4585648" y="2115403"/>
            <a:ext cx="887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3A6E8DA-CB66-43B5-B632-F978F8046E9F}"/>
              </a:ext>
            </a:extLst>
          </p:cNvPr>
          <p:cNvCxnSpPr>
            <a:stCxn id="6" idx="3"/>
            <a:endCxn id="7" idx="1"/>
          </p:cNvCxnSpPr>
          <p:nvPr/>
        </p:nvCxnSpPr>
        <p:spPr>
          <a:xfrm flipV="1">
            <a:off x="7014949" y="771098"/>
            <a:ext cx="1132764" cy="1344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A93489-D0F3-4ED4-B334-769369C1D6BE}"/>
              </a:ext>
            </a:extLst>
          </p:cNvPr>
          <p:cNvCxnSpPr>
            <a:stCxn id="6" idx="3"/>
          </p:cNvCxnSpPr>
          <p:nvPr/>
        </p:nvCxnSpPr>
        <p:spPr>
          <a:xfrm>
            <a:off x="7014949" y="2115403"/>
            <a:ext cx="1173704" cy="72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BE8A3F-5D8B-4C88-850E-2D160CACF545}"/>
              </a:ext>
            </a:extLst>
          </p:cNvPr>
          <p:cNvCxnSpPr>
            <a:stCxn id="7" idx="2"/>
          </p:cNvCxnSpPr>
          <p:nvPr/>
        </p:nvCxnSpPr>
        <p:spPr>
          <a:xfrm flipH="1">
            <a:off x="8891515" y="1337480"/>
            <a:ext cx="1" cy="92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DF7CC6-CB9F-4BC0-A26F-D4D8ACCD03D3}"/>
              </a:ext>
            </a:extLst>
          </p:cNvPr>
          <p:cNvCxnSpPr>
            <a:endCxn id="8" idx="0"/>
          </p:cNvCxnSpPr>
          <p:nvPr/>
        </p:nvCxnSpPr>
        <p:spPr>
          <a:xfrm>
            <a:off x="8891515" y="3330054"/>
            <a:ext cx="1" cy="62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434595-870E-42F7-B0E8-B7CE937F0C28}"/>
              </a:ext>
            </a:extLst>
          </p:cNvPr>
          <p:cNvCxnSpPr>
            <a:stCxn id="8" idx="2"/>
            <a:endCxn id="9" idx="0"/>
          </p:cNvCxnSpPr>
          <p:nvPr/>
        </p:nvCxnSpPr>
        <p:spPr>
          <a:xfrm flipH="1">
            <a:off x="8891515" y="5008728"/>
            <a:ext cx="1" cy="55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DD24B32-ED35-448A-B0CA-8EDD2A7729C3}"/>
              </a:ext>
            </a:extLst>
          </p:cNvPr>
          <p:cNvCxnSpPr>
            <a:stCxn id="10" idx="2"/>
            <a:endCxn id="7" idx="3"/>
          </p:cNvCxnSpPr>
          <p:nvPr/>
        </p:nvCxnSpPr>
        <p:spPr>
          <a:xfrm flipH="1" flipV="1">
            <a:off x="9635319" y="771098"/>
            <a:ext cx="5595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900B184-99A7-4B31-B49B-FB33621747C5}"/>
              </a:ext>
            </a:extLst>
          </p:cNvPr>
          <p:cNvSpPr/>
          <p:nvPr/>
        </p:nvSpPr>
        <p:spPr>
          <a:xfrm>
            <a:off x="8147712" y="2265528"/>
            <a:ext cx="1596789" cy="1064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 with SVM</a:t>
            </a:r>
          </a:p>
        </p:txBody>
      </p:sp>
      <p:sp>
        <p:nvSpPr>
          <p:cNvPr id="20" name="Rounded Rectangular Callout 69">
            <a:extLst>
              <a:ext uri="{FF2B5EF4-FFF2-40B4-BE49-F238E27FC236}">
                <a16:creationId xmlns:a16="http://schemas.microsoft.com/office/drawing/2014/main" id="{37BA7B00-9E8B-4FA9-9045-53ACBFAEAD2B}"/>
              </a:ext>
            </a:extLst>
          </p:cNvPr>
          <p:cNvSpPr/>
          <p:nvPr/>
        </p:nvSpPr>
        <p:spPr>
          <a:xfrm>
            <a:off x="8946106" y="1644555"/>
            <a:ext cx="2579427" cy="259307"/>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Trained parameters</a:t>
            </a:r>
          </a:p>
        </p:txBody>
      </p:sp>
    </p:spTree>
    <p:extLst>
      <p:ext uri="{BB962C8B-B14F-4D97-AF65-F5344CB8AC3E}">
        <p14:creationId xmlns:p14="http://schemas.microsoft.com/office/powerpoint/2010/main" val="180040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DBD6-D570-4184-B0CE-2E58AA1C117B}"/>
              </a:ext>
            </a:extLst>
          </p:cNvPr>
          <p:cNvSpPr>
            <a:spLocks noGrp="1"/>
          </p:cNvSpPr>
          <p:nvPr>
            <p:ph type="title"/>
          </p:nvPr>
        </p:nvSpPr>
        <p:spPr/>
        <p:txBody>
          <a:bodyPr/>
          <a:lstStyle/>
          <a:p>
            <a:r>
              <a:rPr lang="en-IN" sz="3600" b="0" i="1" u="none" strike="noStrike" baseline="0" dirty="0">
                <a:solidFill>
                  <a:srgbClr val="000000"/>
                </a:solidFill>
                <a:latin typeface="Times New Roman" panose="02020603050405020304" pitchFamily="18" charset="0"/>
              </a:rPr>
              <a:t>3.2.2 Types of Emotions: </a:t>
            </a:r>
            <a:br>
              <a:rPr lang="en-IN" sz="36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B8AC6AF-1C2D-42CF-93B3-E2954E9D14B8}"/>
              </a:ext>
            </a:extLst>
          </p:cNvPr>
          <p:cNvSpPr>
            <a:spLocks noGrp="1"/>
          </p:cNvSpPr>
          <p:nvPr>
            <p:ph idx="1"/>
          </p:nvPr>
        </p:nvSpPr>
        <p:spPr/>
        <p:txBody>
          <a:bodyPr/>
          <a:lstStyle/>
          <a:p>
            <a:r>
              <a:rPr lang="en-IN" sz="1800" b="0" i="0" u="none" strike="noStrike" baseline="0" dirty="0">
                <a:solidFill>
                  <a:srgbClr val="000000"/>
                </a:solidFill>
                <a:latin typeface="Times New Roman" panose="02020603050405020304" pitchFamily="18" charset="0"/>
              </a:rPr>
              <a:t>• HAPPY </a:t>
            </a:r>
          </a:p>
          <a:p>
            <a:r>
              <a:rPr lang="en-IN" sz="1800" b="0" i="0" u="none" strike="noStrike" baseline="0" dirty="0">
                <a:solidFill>
                  <a:srgbClr val="000000"/>
                </a:solidFill>
                <a:latin typeface="Times New Roman" panose="02020603050405020304" pitchFamily="18" charset="0"/>
              </a:rPr>
              <a:t>• SAD </a:t>
            </a:r>
          </a:p>
          <a:p>
            <a:r>
              <a:rPr lang="en-IN" sz="1800" b="0" i="0" u="none" strike="noStrike" baseline="0" dirty="0">
                <a:solidFill>
                  <a:srgbClr val="000000"/>
                </a:solidFill>
                <a:latin typeface="Times New Roman" panose="02020603050405020304" pitchFamily="18" charset="0"/>
              </a:rPr>
              <a:t>• ANGER </a:t>
            </a:r>
          </a:p>
          <a:p>
            <a:r>
              <a:rPr lang="en-IN" sz="1800" b="0" i="0" u="none" strike="noStrike" baseline="0" dirty="0">
                <a:solidFill>
                  <a:srgbClr val="000000"/>
                </a:solidFill>
                <a:latin typeface="Times New Roman" panose="02020603050405020304" pitchFamily="18" charset="0"/>
              </a:rPr>
              <a:t>• FEAR </a:t>
            </a:r>
          </a:p>
          <a:p>
            <a:r>
              <a:rPr lang="en-IN" sz="1800" b="0" i="0" u="none" strike="noStrike" baseline="0" dirty="0">
                <a:solidFill>
                  <a:srgbClr val="000000"/>
                </a:solidFill>
                <a:latin typeface="Times New Roman" panose="02020603050405020304" pitchFamily="18" charset="0"/>
              </a:rPr>
              <a:t>• ANXIETY </a:t>
            </a:r>
          </a:p>
          <a:p>
            <a:r>
              <a:rPr lang="en-IN" sz="1800" b="0" i="0" u="none" strike="noStrike" baseline="0" dirty="0">
                <a:solidFill>
                  <a:srgbClr val="000000"/>
                </a:solidFill>
                <a:latin typeface="Times New Roman" panose="02020603050405020304" pitchFamily="18" charset="0"/>
              </a:rPr>
              <a:t>• NEUTRAL </a:t>
            </a:r>
          </a:p>
          <a:p>
            <a:endParaRPr lang="en-IN" dirty="0"/>
          </a:p>
        </p:txBody>
      </p:sp>
      <p:pic>
        <p:nvPicPr>
          <p:cNvPr id="5" name="Picture 4">
            <a:extLst>
              <a:ext uri="{FF2B5EF4-FFF2-40B4-BE49-F238E27FC236}">
                <a16:creationId xmlns:a16="http://schemas.microsoft.com/office/drawing/2014/main" id="{E0F5760B-D632-4A1F-80C6-38E674DA7094}"/>
              </a:ext>
            </a:extLst>
          </p:cNvPr>
          <p:cNvPicPr>
            <a:picLocks noChangeAspect="1"/>
          </p:cNvPicPr>
          <p:nvPr/>
        </p:nvPicPr>
        <p:blipFill>
          <a:blip r:embed="rId2"/>
          <a:stretch>
            <a:fillRect/>
          </a:stretch>
        </p:blipFill>
        <p:spPr>
          <a:xfrm>
            <a:off x="4096987" y="2018806"/>
            <a:ext cx="5070764" cy="3253838"/>
          </a:xfrm>
          <a:prstGeom prst="rect">
            <a:avLst/>
          </a:prstGeom>
        </p:spPr>
      </p:pic>
    </p:spTree>
    <p:extLst>
      <p:ext uri="{BB962C8B-B14F-4D97-AF65-F5344CB8AC3E}">
        <p14:creationId xmlns:p14="http://schemas.microsoft.com/office/powerpoint/2010/main" val="16394385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2058</Words>
  <Application>Microsoft Office PowerPoint</Application>
  <PresentationFormat>Widescreen</PresentationFormat>
  <Paragraphs>87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Cambria Math</vt:lpstr>
      <vt:lpstr>Eras Medium ITC</vt:lpstr>
      <vt:lpstr>Times New Roman</vt:lpstr>
      <vt:lpstr>Trebuchet MS</vt:lpstr>
      <vt:lpstr>Wingdings 3</vt:lpstr>
      <vt:lpstr>Facet</vt:lpstr>
      <vt:lpstr>SWE3099 TARP PROJECT TITLE:  HUMAN EMOTION RECOGNITION  WITH VOICE SAMPLES  USING MFCC AND SVM  </vt:lpstr>
      <vt:lpstr>ABSTRACT</vt:lpstr>
      <vt:lpstr>ABSTRACT</vt:lpstr>
      <vt:lpstr>INTRODUCTION</vt:lpstr>
      <vt:lpstr>INTRODUCTION</vt:lpstr>
      <vt:lpstr> MFCC- Mel Frequency Cepstral Coefficient</vt:lpstr>
      <vt:lpstr> SVM- Support vector machine  </vt:lpstr>
      <vt:lpstr> Design  </vt:lpstr>
      <vt:lpstr>3.2.2 Types of Emotions:  </vt:lpstr>
      <vt:lpstr>Pre-Processing  </vt:lpstr>
      <vt:lpstr>Feature Extraction </vt:lpstr>
      <vt:lpstr>MFCC (Mel-frequency cepstral coefficients) </vt:lpstr>
      <vt:lpstr>MFCC (Mel-frequency cepstral coefficients) </vt:lpstr>
      <vt:lpstr>Mel Filtering  </vt:lpstr>
      <vt:lpstr>Mel Filtering</vt:lpstr>
      <vt:lpstr>Training and Testing</vt:lpstr>
      <vt:lpstr>Support Vector Machine (SVM)</vt:lpstr>
      <vt:lpstr>Support Vector Machine (SVM)</vt:lpstr>
      <vt:lpstr>Support Vector Machine (SVM)</vt:lpstr>
      <vt:lpstr>Flow Chart </vt:lpstr>
      <vt:lpstr>Emotions and Speech Parameters </vt:lpstr>
      <vt:lpstr>Software Requirement   MATLAB 7.14 Version R2012    The MATLAB high-performance language for technical computing integrates computation, visualisation, and programming in an easy-to-use environment where problems and solutions are expressed in familiar mathematical notation.   </vt:lpstr>
      <vt:lpstr>MATLAB WINDOW</vt:lpstr>
      <vt:lpstr>RESULTS AND DISCUSSIONS </vt:lpstr>
      <vt:lpstr>RESULTS AND DISCUSSIONS </vt:lpstr>
      <vt:lpstr>RESULTS AND DISCUSSIONS </vt:lpstr>
      <vt:lpstr>RESULTS AND DISCUSSIONS </vt:lpstr>
      <vt:lpstr>RESULTS AND DISCUSSIONS   Expected output of Happy </vt:lpstr>
      <vt:lpstr>RESULTS AND DISCUSSIONS   Expected Output of Neutral </vt:lpstr>
      <vt:lpstr>RESULTS AND DISCUSSIONS   Expected Output of Anxiety</vt:lpstr>
      <vt:lpstr>CONCLUSION </vt:lpstr>
      <vt:lpstr>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SWE3099 TARP PROJECT TITLE:  HUMAN EMOTION RECOGNITION  WITH VOICE SAMPLES  USING MFCC AND SVM</dc:title>
  <dc:creator>jadasasanksunny74175@gmail.com</dc:creator>
  <cp:lastModifiedBy>jadasasanksunny74175@gmail.com</cp:lastModifiedBy>
  <cp:revision>6</cp:revision>
  <dcterms:created xsi:type="dcterms:W3CDTF">2020-10-27T13:09:26Z</dcterms:created>
  <dcterms:modified xsi:type="dcterms:W3CDTF">2020-10-27T14:00:19Z</dcterms:modified>
</cp:coreProperties>
</file>