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1" r:id="rId8"/>
    <p:sldId id="312" r:id="rId9"/>
    <p:sldId id="313" r:id="rId10"/>
    <p:sldId id="314" r:id="rId11"/>
    <p:sldId id="3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Janhvi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Maddeshiya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CBE8-9500-49D2-8067-84A3C953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73E8-C5A4-4588-9755-BE47CE677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Part – 1 (Expenses for June)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Points to discuss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Part – 2 (Expenses for 6 months)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Points to discuss</a:t>
            </a:r>
          </a:p>
        </p:txBody>
      </p:sp>
    </p:spTree>
    <p:extLst>
      <p:ext uri="{BB962C8B-B14F-4D97-AF65-F5344CB8AC3E}">
        <p14:creationId xmlns:p14="http://schemas.microsoft.com/office/powerpoint/2010/main" val="373795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EC22-6A3D-4E42-9D8B-F5A55107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7184B-EEB9-43B2-8D34-8730D1BF3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dirty="0">
                <a:effectLst/>
              </a:rPr>
              <a:t>Nitin works as a Graphic Designer in a new company. He earns Rs 15,000/- per month. He is planning to buy a scooter for his daily commute to the office. </a:t>
            </a:r>
            <a:endParaRPr lang="en-US" dirty="0"/>
          </a:p>
          <a:p>
            <a:pPr rtl="0"/>
            <a:r>
              <a:rPr lang="en-US" dirty="0">
                <a:effectLst/>
              </a:rPr>
              <a:t>For the last couple of months, Nitin is not able to save at all for his scooter. His friend </a:t>
            </a:r>
            <a:r>
              <a:rPr lang="en-US" dirty="0" err="1">
                <a:effectLst/>
              </a:rPr>
              <a:t>Ayush</a:t>
            </a:r>
            <a:r>
              <a:rPr lang="en-US" dirty="0">
                <a:effectLst/>
              </a:rPr>
              <a:t> told him that he needed to figure out where most of the money goes and cut down that expense. </a:t>
            </a:r>
            <a:endParaRPr lang="en-US" dirty="0"/>
          </a:p>
          <a:p>
            <a:pPr rtl="0"/>
            <a:r>
              <a:rPr lang="en-US" dirty="0">
                <a:effectLst/>
              </a:rPr>
              <a:t>Help Nitin increase his savings by removing some unnecessary expenses.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0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5F0A-ECF4-4444-A449-ED62C9D4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PART – 1 (Expenses for June month)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6169-B7A7-4A55-9E9C-48656283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rtl="0"/>
            <a:r>
              <a:rPr lang="en-US" dirty="0">
                <a:effectLst/>
              </a:rPr>
              <a:t>1. a) How much is spent for each category (Pivot Table)</a:t>
            </a:r>
            <a:endParaRPr lang="en-US" dirty="0"/>
          </a:p>
          <a:p>
            <a:pPr rtl="0"/>
            <a:r>
              <a:rPr lang="en-US" dirty="0"/>
              <a:t>b</a:t>
            </a:r>
            <a:r>
              <a:rPr lang="en-US" dirty="0">
                <a:effectLst/>
              </a:rPr>
              <a:t>) Visually represent the amount spent against each category is what percentage of the total expense amount (Pivot Chart)</a:t>
            </a:r>
          </a:p>
          <a:p>
            <a:pPr rtl="0"/>
            <a:r>
              <a:rPr lang="en-US" dirty="0"/>
              <a:t>2. a) </a:t>
            </a:r>
            <a:r>
              <a:rPr lang="en-US" dirty="0">
                <a:effectLst/>
              </a:rPr>
              <a:t>How much is spent on different items of each category (Pivot Table)</a:t>
            </a:r>
            <a:endParaRPr lang="en-US" dirty="0"/>
          </a:p>
          <a:p>
            <a:pPr rtl="0"/>
            <a:r>
              <a:rPr lang="en-US" dirty="0"/>
              <a:t>b</a:t>
            </a:r>
            <a:r>
              <a:rPr lang="en-US" dirty="0">
                <a:effectLst/>
              </a:rPr>
              <a:t>) Visually represent the amount spent on different items of Entertainment and Tickets and bills category (Pivot Chart)</a:t>
            </a:r>
          </a:p>
          <a:p>
            <a:pPr rtl="0"/>
            <a:r>
              <a:rPr lang="en-US" dirty="0"/>
              <a:t>3. a) </a:t>
            </a:r>
            <a:r>
              <a:rPr lang="en-US" dirty="0">
                <a:effectLst/>
              </a:rPr>
              <a:t>How many times money has been spent against different items of each category (Pivot Table)</a:t>
            </a:r>
            <a:endParaRPr lang="en-US" dirty="0"/>
          </a:p>
          <a:p>
            <a:pPr rtl="0"/>
            <a:r>
              <a:rPr lang="en-US" dirty="0"/>
              <a:t>b</a:t>
            </a:r>
            <a:r>
              <a:rPr lang="en-US" dirty="0">
                <a:effectLst/>
              </a:rPr>
              <a:t>) Filter the data to display the data for Grocery items and Shopping items</a:t>
            </a:r>
          </a:p>
          <a:p>
            <a:pPr rtl="0"/>
            <a:r>
              <a:rPr lang="en-US" dirty="0"/>
              <a:t>4. a) </a:t>
            </a:r>
            <a:r>
              <a:rPr lang="en-US" dirty="0">
                <a:effectLst/>
              </a:rPr>
              <a:t>What amount is spent on each item of the categories with highest and 2nd highest expense amount (Pivot Table)</a:t>
            </a:r>
            <a:endParaRPr lang="en-US" dirty="0"/>
          </a:p>
          <a:p>
            <a:pPr rtl="0"/>
            <a:r>
              <a:rPr lang="en-US" dirty="0"/>
              <a:t>b</a:t>
            </a:r>
            <a:r>
              <a:rPr lang="en-US" dirty="0">
                <a:effectLst/>
              </a:rPr>
              <a:t>) Visually represent the data with data bars (Conditional formatting)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9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6E14-816D-49B6-B112-866A8547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Points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193C-93BC-43EA-9973-F319DBB43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The category with the highest expense amount: Grocery</a:t>
            </a:r>
          </a:p>
          <a:p>
            <a:pPr marL="0" indent="0">
              <a:buNone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Total expense amount against entertainment and shopping: 4500</a:t>
            </a:r>
          </a:p>
          <a:p>
            <a:pPr marL="0" indent="0">
              <a:buNone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Number of times Nitin has ordered food online and the amount spent for it: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 times, amount is 600</a:t>
            </a:r>
          </a:p>
          <a:p>
            <a:pPr marL="0" indent="0">
              <a:buNone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 Number of times Nitin has watched a movie: 4 times</a:t>
            </a:r>
          </a:p>
          <a:p>
            <a:pPr marL="0" indent="0">
              <a:buNone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 The less essential category that Nitin may remove to increase his savings: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Online food order ad Entertainment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7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02CE-0D46-43DC-916F-9AFC6503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PART – 2 (Expenses for 6 months)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FFD7-3792-418A-B878-56A90856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rtl="0"/>
            <a:r>
              <a:rPr lang="en-US" dirty="0">
                <a:effectLst/>
              </a:rPr>
              <a:t>1. a) Month-wise trend of expenses (Pivot table and chart)</a:t>
            </a:r>
            <a:endParaRPr lang="en-US" dirty="0"/>
          </a:p>
          <a:p>
            <a:pPr rtl="0"/>
            <a:r>
              <a:rPr lang="en-US" dirty="0"/>
              <a:t>b</a:t>
            </a:r>
            <a:r>
              <a:rPr lang="en-US" dirty="0">
                <a:effectLst/>
              </a:rPr>
              <a:t>) Find out the month Nitin spent the most</a:t>
            </a:r>
          </a:p>
          <a:p>
            <a:pPr rtl="0"/>
            <a:r>
              <a:rPr lang="en-US" dirty="0"/>
              <a:t>2. a) </a:t>
            </a:r>
            <a:r>
              <a:rPr lang="en-US" dirty="0">
                <a:effectLst/>
              </a:rPr>
              <a:t>Category wise expenses (Pivot table)</a:t>
            </a:r>
            <a:endParaRPr lang="en-US" dirty="0"/>
          </a:p>
          <a:p>
            <a:pPr rtl="0"/>
            <a:r>
              <a:rPr lang="en-US" dirty="0"/>
              <a:t>b</a:t>
            </a:r>
            <a:r>
              <a:rPr lang="en-US" dirty="0">
                <a:effectLst/>
              </a:rPr>
              <a:t>) Visually represent it with data bars to display categories with the highest and lowest expense amount</a:t>
            </a:r>
          </a:p>
          <a:p>
            <a:pPr rtl="0"/>
            <a:r>
              <a:rPr lang="en-US" dirty="0">
                <a:effectLst/>
              </a:rPr>
              <a:t>3. a) Month-wise expense of each category (Pivot table)</a:t>
            </a:r>
            <a:endParaRPr lang="en-US" dirty="0"/>
          </a:p>
          <a:p>
            <a:pPr rtl="0"/>
            <a:r>
              <a:rPr lang="en-US" dirty="0"/>
              <a:t>b</a:t>
            </a:r>
            <a:r>
              <a:rPr lang="en-US" dirty="0">
                <a:effectLst/>
              </a:rPr>
              <a:t>) Find out 2 categories with higher expenses for each of the 6 months</a:t>
            </a:r>
          </a:p>
          <a:p>
            <a:pPr rtl="0"/>
            <a:r>
              <a:rPr lang="en-US" dirty="0"/>
              <a:t>4. a) </a:t>
            </a:r>
            <a:r>
              <a:rPr lang="en-US" dirty="0">
                <a:effectLst/>
              </a:rPr>
              <a:t>How much is spent in each month against different items of Entertainment, Food and Shopping categories (Pivot table)</a:t>
            </a:r>
            <a:endParaRPr lang="en-US" dirty="0"/>
          </a:p>
          <a:p>
            <a:pPr rtl="0"/>
            <a:r>
              <a:rPr lang="en-US" dirty="0"/>
              <a:t>b</a:t>
            </a:r>
            <a:r>
              <a:rPr lang="en-US" dirty="0">
                <a:effectLst/>
              </a:rPr>
              <a:t>) Find out which months have the highest amount spent for movies and dining out</a:t>
            </a:r>
          </a:p>
          <a:p>
            <a:pPr rtl="0"/>
            <a:r>
              <a:rPr lang="en-US" dirty="0"/>
              <a:t>5. a) </a:t>
            </a:r>
            <a:r>
              <a:rPr lang="en-US" dirty="0">
                <a:effectLst/>
              </a:rPr>
              <a:t>Decide on the essential and less essential items and </a:t>
            </a:r>
            <a:r>
              <a:rPr lang="en-US" dirty="0" err="1">
                <a:effectLst/>
              </a:rPr>
              <a:t>analyse</a:t>
            </a:r>
            <a:r>
              <a:rPr lang="en-US" dirty="0">
                <a:effectLst/>
              </a:rPr>
              <a:t> the expenses</a:t>
            </a:r>
            <a:endParaRPr lang="en-US" dirty="0"/>
          </a:p>
          <a:p>
            <a:pPr rtl="0"/>
            <a:r>
              <a:rPr lang="en-US" dirty="0"/>
              <a:t>b</a:t>
            </a:r>
            <a:r>
              <a:rPr lang="en-US" dirty="0">
                <a:effectLst/>
              </a:rPr>
              <a:t>) Recommend how can Nitin increase his savings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5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486F-ED14-4EAD-B1A1-A72AFBFA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Points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D74E4-704C-4606-B0FB-698477B57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The month-wise trend of expenses and find out the month Nitin spent the most: 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Febuary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Visual representation of expenses against different categories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Top 2 categories with higher expenses for each month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Recommendations on how can Nitin increase his savings</a:t>
            </a:r>
          </a:p>
          <a:p>
            <a:pPr rtl="0"/>
            <a:r>
              <a:rPr lang="en-US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Nitin can increase his savings by spending less on movies, dining out and shopping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977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43F26C-2DD5-40FE-94E7-8F5EEA654612}"/>
              </a:ext>
            </a:extLst>
          </p:cNvPr>
          <p:cNvSpPr txBox="1"/>
          <p:nvPr/>
        </p:nvSpPr>
        <p:spPr>
          <a:xfrm>
            <a:off x="3761172" y="2659559"/>
            <a:ext cx="5116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602900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582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Georgia Pro Cond Light</vt:lpstr>
      <vt:lpstr>Speak Pro</vt:lpstr>
      <vt:lpstr>Verdana</vt:lpstr>
      <vt:lpstr>Wingdings</vt:lpstr>
      <vt:lpstr>RetrospectVTI</vt:lpstr>
      <vt:lpstr>Project</vt:lpstr>
      <vt:lpstr>CONTENT</vt:lpstr>
      <vt:lpstr>Problem Statement</vt:lpstr>
      <vt:lpstr>PART – 1 (Expenses for June month)</vt:lpstr>
      <vt:lpstr>Points to discuss</vt:lpstr>
      <vt:lpstr>PART – 2 (Expenses for 6 months)</vt:lpstr>
      <vt:lpstr>Points to discuss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DELL</dc:creator>
  <cp:lastModifiedBy>DELL</cp:lastModifiedBy>
  <cp:revision>3</cp:revision>
  <dcterms:created xsi:type="dcterms:W3CDTF">2024-08-04T13:01:54Z</dcterms:created>
  <dcterms:modified xsi:type="dcterms:W3CDTF">2024-08-04T13:26:50Z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