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8" r:id="rId4"/>
    <p:sldId id="260" r:id="rId5"/>
    <p:sldId id="266" r:id="rId6"/>
    <p:sldId id="267" r:id="rId7"/>
    <p:sldId id="283" r:id="rId8"/>
    <p:sldId id="262" r:id="rId9"/>
    <p:sldId id="261" r:id="rId10"/>
    <p:sldId id="263" r:id="rId11"/>
    <p:sldId id="264" r:id="rId12"/>
    <p:sldId id="273" r:id="rId13"/>
    <p:sldId id="274" r:id="rId14"/>
    <p:sldId id="277" r:id="rId15"/>
    <p:sldId id="278" r:id="rId16"/>
    <p:sldId id="279" r:id="rId17"/>
    <p:sldId id="280" r:id="rId18"/>
    <p:sldId id="270" r:id="rId19"/>
    <p:sldId id="271" r:id="rId20"/>
    <p:sldId id="272" r:id="rId21"/>
    <p:sldId id="269" r:id="rId22"/>
    <p:sldId id="258"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p:cViewPr varScale="1">
        <p:scale>
          <a:sx n="86" d="100"/>
          <a:sy n="86"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122EB-8E90-4A52-81C9-8AE69307A9EE}"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D262A90-723C-4DBD-84AA-CF30574867D8}">
      <dgm:prSet/>
      <dgm:spPr/>
      <dgm:t>
        <a:bodyPr/>
        <a:lstStyle/>
        <a:p>
          <a:pPr>
            <a:lnSpc>
              <a:spcPct val="100000"/>
            </a:lnSpc>
          </a:pPr>
          <a:r>
            <a:rPr lang="en-CA"/>
            <a:t>Data Cleaning and Wrangling</a:t>
          </a:r>
          <a:endParaRPr lang="en-US"/>
        </a:p>
      </dgm:t>
    </dgm:pt>
    <dgm:pt modelId="{55B95C29-A923-4C52-9A89-BA7F2E7C4797}" type="parTrans" cxnId="{D7687650-BA4B-4CC6-8EC0-6C1D3EEEF01C}">
      <dgm:prSet/>
      <dgm:spPr/>
      <dgm:t>
        <a:bodyPr/>
        <a:lstStyle/>
        <a:p>
          <a:endParaRPr lang="en-US"/>
        </a:p>
      </dgm:t>
    </dgm:pt>
    <dgm:pt modelId="{22A32A40-1DCF-407C-AC76-32B48320292B}" type="sibTrans" cxnId="{D7687650-BA4B-4CC6-8EC0-6C1D3EEEF01C}">
      <dgm:prSet/>
      <dgm:spPr/>
      <dgm:t>
        <a:bodyPr/>
        <a:lstStyle/>
        <a:p>
          <a:endParaRPr lang="en-US"/>
        </a:p>
      </dgm:t>
    </dgm:pt>
    <dgm:pt modelId="{0295BD25-D138-4F44-9FEE-F6512EF2BBFF}">
      <dgm:prSet/>
      <dgm:spPr/>
      <dgm:t>
        <a:bodyPr/>
        <a:lstStyle/>
        <a:p>
          <a:pPr>
            <a:lnSpc>
              <a:spcPct val="100000"/>
            </a:lnSpc>
          </a:pPr>
          <a:r>
            <a:rPr lang="en-CA"/>
            <a:t>Exploratory Data Analysis and Visualization</a:t>
          </a:r>
          <a:endParaRPr lang="en-US"/>
        </a:p>
      </dgm:t>
    </dgm:pt>
    <dgm:pt modelId="{3290C675-B940-4CD5-9C83-E6C119F9B3F7}" type="parTrans" cxnId="{B2D74B07-0C24-4BB8-885E-C4641D0AC97B}">
      <dgm:prSet/>
      <dgm:spPr/>
      <dgm:t>
        <a:bodyPr/>
        <a:lstStyle/>
        <a:p>
          <a:endParaRPr lang="en-US"/>
        </a:p>
      </dgm:t>
    </dgm:pt>
    <dgm:pt modelId="{569B94EA-0526-43E7-BFA2-1061FFBC246A}" type="sibTrans" cxnId="{B2D74B07-0C24-4BB8-885E-C4641D0AC97B}">
      <dgm:prSet/>
      <dgm:spPr/>
      <dgm:t>
        <a:bodyPr/>
        <a:lstStyle/>
        <a:p>
          <a:endParaRPr lang="en-US"/>
        </a:p>
      </dgm:t>
    </dgm:pt>
    <dgm:pt modelId="{C8AD857D-325C-424C-BA98-426FE30E5FD6}">
      <dgm:prSet/>
      <dgm:spPr/>
      <dgm:t>
        <a:bodyPr/>
        <a:lstStyle/>
        <a:p>
          <a:pPr>
            <a:lnSpc>
              <a:spcPct val="100000"/>
            </a:lnSpc>
          </a:pPr>
          <a:r>
            <a:rPr lang="en-CA" dirty="0"/>
            <a:t>Model building in Python and R</a:t>
          </a:r>
          <a:endParaRPr lang="en-US" dirty="0"/>
        </a:p>
      </dgm:t>
    </dgm:pt>
    <dgm:pt modelId="{18C9BA41-EE35-4819-A982-B033E80D8C96}" type="parTrans" cxnId="{42ECB4CD-DDE4-481D-8065-15138D74E9FD}">
      <dgm:prSet/>
      <dgm:spPr/>
      <dgm:t>
        <a:bodyPr/>
        <a:lstStyle/>
        <a:p>
          <a:endParaRPr lang="en-US"/>
        </a:p>
      </dgm:t>
    </dgm:pt>
    <dgm:pt modelId="{72994BB8-744F-426A-9989-6C3D9028931A}" type="sibTrans" cxnId="{42ECB4CD-DDE4-481D-8065-15138D74E9FD}">
      <dgm:prSet/>
      <dgm:spPr/>
      <dgm:t>
        <a:bodyPr/>
        <a:lstStyle/>
        <a:p>
          <a:endParaRPr lang="en-US"/>
        </a:p>
      </dgm:t>
    </dgm:pt>
    <dgm:pt modelId="{049A5E31-8E11-4D4B-A532-60EF7BDF2D87}" type="pres">
      <dgm:prSet presAssocID="{788122EB-8E90-4A52-81C9-8AE69307A9EE}" presName="root" presStyleCnt="0">
        <dgm:presLayoutVars>
          <dgm:dir/>
          <dgm:resizeHandles val="exact"/>
        </dgm:presLayoutVars>
      </dgm:prSet>
      <dgm:spPr/>
    </dgm:pt>
    <dgm:pt modelId="{B0A1652F-5B8E-4704-9B8E-C13877ADE4CD}" type="pres">
      <dgm:prSet presAssocID="{6D262A90-723C-4DBD-84AA-CF30574867D8}" presName="compNode" presStyleCnt="0"/>
      <dgm:spPr/>
    </dgm:pt>
    <dgm:pt modelId="{734BBC38-ADD2-4D3C-9322-42BC8DFA652C}" type="pres">
      <dgm:prSet presAssocID="{6D262A90-723C-4DBD-84AA-CF30574867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CD0DF3EC-CE86-4D78-88EE-2306A0DAD1F3}" type="pres">
      <dgm:prSet presAssocID="{6D262A90-723C-4DBD-84AA-CF30574867D8}" presName="spaceRect" presStyleCnt="0"/>
      <dgm:spPr/>
    </dgm:pt>
    <dgm:pt modelId="{0C180AF5-DDD1-4C13-8CCE-79669D1B5A66}" type="pres">
      <dgm:prSet presAssocID="{6D262A90-723C-4DBD-84AA-CF30574867D8}" presName="textRect" presStyleLbl="revTx" presStyleIdx="0" presStyleCnt="3">
        <dgm:presLayoutVars>
          <dgm:chMax val="1"/>
          <dgm:chPref val="1"/>
        </dgm:presLayoutVars>
      </dgm:prSet>
      <dgm:spPr/>
    </dgm:pt>
    <dgm:pt modelId="{CF91E72C-4AEC-4C93-8E06-65BEAB6FEAF7}" type="pres">
      <dgm:prSet presAssocID="{22A32A40-1DCF-407C-AC76-32B48320292B}" presName="sibTrans" presStyleCnt="0"/>
      <dgm:spPr/>
    </dgm:pt>
    <dgm:pt modelId="{CF41EF4D-A488-48C8-9782-C99D095ED5DB}" type="pres">
      <dgm:prSet presAssocID="{0295BD25-D138-4F44-9FEE-F6512EF2BBFF}" presName="compNode" presStyleCnt="0"/>
      <dgm:spPr/>
    </dgm:pt>
    <dgm:pt modelId="{E7221AAE-7356-4DEB-B78A-2BFBD4D91B3C}" type="pres">
      <dgm:prSet presAssocID="{0295BD25-D138-4F44-9FEE-F6512EF2BB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251854C-89E5-424B-89BC-687932DD0CB9}" type="pres">
      <dgm:prSet presAssocID="{0295BD25-D138-4F44-9FEE-F6512EF2BBFF}" presName="spaceRect" presStyleCnt="0"/>
      <dgm:spPr/>
    </dgm:pt>
    <dgm:pt modelId="{2627A9B0-6411-4084-B75A-3078C8C92188}" type="pres">
      <dgm:prSet presAssocID="{0295BD25-D138-4F44-9FEE-F6512EF2BBFF}" presName="textRect" presStyleLbl="revTx" presStyleIdx="1" presStyleCnt="3">
        <dgm:presLayoutVars>
          <dgm:chMax val="1"/>
          <dgm:chPref val="1"/>
        </dgm:presLayoutVars>
      </dgm:prSet>
      <dgm:spPr/>
    </dgm:pt>
    <dgm:pt modelId="{2836689B-48A3-4161-A040-FC53A6FF6B01}" type="pres">
      <dgm:prSet presAssocID="{569B94EA-0526-43E7-BFA2-1061FFBC246A}" presName="sibTrans" presStyleCnt="0"/>
      <dgm:spPr/>
    </dgm:pt>
    <dgm:pt modelId="{4BD7EA31-8DB1-4403-AEBA-9EB771CABEE5}" type="pres">
      <dgm:prSet presAssocID="{C8AD857D-325C-424C-BA98-426FE30E5FD6}" presName="compNode" presStyleCnt="0"/>
      <dgm:spPr/>
    </dgm:pt>
    <dgm:pt modelId="{04FA551D-8816-4097-8E4A-0FDCA99C4063}" type="pres">
      <dgm:prSet presAssocID="{C8AD857D-325C-424C-BA98-426FE30E5F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A2969F7-DFBB-406E-9256-50437CB6C2F8}" type="pres">
      <dgm:prSet presAssocID="{C8AD857D-325C-424C-BA98-426FE30E5FD6}" presName="spaceRect" presStyleCnt="0"/>
      <dgm:spPr/>
    </dgm:pt>
    <dgm:pt modelId="{DC2147B3-FA3D-406D-A84B-F3420906ACEA}" type="pres">
      <dgm:prSet presAssocID="{C8AD857D-325C-424C-BA98-426FE30E5FD6}" presName="textRect" presStyleLbl="revTx" presStyleIdx="2" presStyleCnt="3">
        <dgm:presLayoutVars>
          <dgm:chMax val="1"/>
          <dgm:chPref val="1"/>
        </dgm:presLayoutVars>
      </dgm:prSet>
      <dgm:spPr/>
    </dgm:pt>
  </dgm:ptLst>
  <dgm:cxnLst>
    <dgm:cxn modelId="{B2D74B07-0C24-4BB8-885E-C4641D0AC97B}" srcId="{788122EB-8E90-4A52-81C9-8AE69307A9EE}" destId="{0295BD25-D138-4F44-9FEE-F6512EF2BBFF}" srcOrd="1" destOrd="0" parTransId="{3290C675-B940-4CD5-9C83-E6C119F9B3F7}" sibTransId="{569B94EA-0526-43E7-BFA2-1061FFBC246A}"/>
    <dgm:cxn modelId="{E318F927-546A-455B-97F9-25C368E9D263}" type="presOf" srcId="{788122EB-8E90-4A52-81C9-8AE69307A9EE}" destId="{049A5E31-8E11-4D4B-A532-60EF7BDF2D87}" srcOrd="0" destOrd="0" presId="urn:microsoft.com/office/officeart/2018/2/layout/IconLabelList"/>
    <dgm:cxn modelId="{D7687650-BA4B-4CC6-8EC0-6C1D3EEEF01C}" srcId="{788122EB-8E90-4A52-81C9-8AE69307A9EE}" destId="{6D262A90-723C-4DBD-84AA-CF30574867D8}" srcOrd="0" destOrd="0" parTransId="{55B95C29-A923-4C52-9A89-BA7F2E7C4797}" sibTransId="{22A32A40-1DCF-407C-AC76-32B48320292B}"/>
    <dgm:cxn modelId="{F92F9576-6805-46FC-8375-D4E4DCE9686C}" type="presOf" srcId="{C8AD857D-325C-424C-BA98-426FE30E5FD6}" destId="{DC2147B3-FA3D-406D-A84B-F3420906ACEA}" srcOrd="0" destOrd="0" presId="urn:microsoft.com/office/officeart/2018/2/layout/IconLabelList"/>
    <dgm:cxn modelId="{2ED3A8CB-591E-42F5-A4E9-87AC0C25146C}" type="presOf" srcId="{0295BD25-D138-4F44-9FEE-F6512EF2BBFF}" destId="{2627A9B0-6411-4084-B75A-3078C8C92188}" srcOrd="0" destOrd="0" presId="urn:microsoft.com/office/officeart/2018/2/layout/IconLabelList"/>
    <dgm:cxn modelId="{42ECB4CD-DDE4-481D-8065-15138D74E9FD}" srcId="{788122EB-8E90-4A52-81C9-8AE69307A9EE}" destId="{C8AD857D-325C-424C-BA98-426FE30E5FD6}" srcOrd="2" destOrd="0" parTransId="{18C9BA41-EE35-4819-A982-B033E80D8C96}" sibTransId="{72994BB8-744F-426A-9989-6C3D9028931A}"/>
    <dgm:cxn modelId="{A368EAF3-CC63-409B-982B-DC763B2891D1}" type="presOf" srcId="{6D262A90-723C-4DBD-84AA-CF30574867D8}" destId="{0C180AF5-DDD1-4C13-8CCE-79669D1B5A66}" srcOrd="0" destOrd="0" presId="urn:microsoft.com/office/officeart/2018/2/layout/IconLabelList"/>
    <dgm:cxn modelId="{2AAC1349-D486-428D-AAD3-A690194E2DDC}" type="presParOf" srcId="{049A5E31-8E11-4D4B-A532-60EF7BDF2D87}" destId="{B0A1652F-5B8E-4704-9B8E-C13877ADE4CD}" srcOrd="0" destOrd="0" presId="urn:microsoft.com/office/officeart/2018/2/layout/IconLabelList"/>
    <dgm:cxn modelId="{8FC4948F-D2C8-47FE-913B-ABF1B0E5B836}" type="presParOf" srcId="{B0A1652F-5B8E-4704-9B8E-C13877ADE4CD}" destId="{734BBC38-ADD2-4D3C-9322-42BC8DFA652C}" srcOrd="0" destOrd="0" presId="urn:microsoft.com/office/officeart/2018/2/layout/IconLabelList"/>
    <dgm:cxn modelId="{0A2AF78B-6B0C-404F-8E13-6590EB593990}" type="presParOf" srcId="{B0A1652F-5B8E-4704-9B8E-C13877ADE4CD}" destId="{CD0DF3EC-CE86-4D78-88EE-2306A0DAD1F3}" srcOrd="1" destOrd="0" presId="urn:microsoft.com/office/officeart/2018/2/layout/IconLabelList"/>
    <dgm:cxn modelId="{CCDFCC42-5F87-4DAB-84F8-1E9765AB6EB0}" type="presParOf" srcId="{B0A1652F-5B8E-4704-9B8E-C13877ADE4CD}" destId="{0C180AF5-DDD1-4C13-8CCE-79669D1B5A66}" srcOrd="2" destOrd="0" presId="urn:microsoft.com/office/officeart/2018/2/layout/IconLabelList"/>
    <dgm:cxn modelId="{18FBF0DD-CDAF-4EB4-87E8-E81211D0755F}" type="presParOf" srcId="{049A5E31-8E11-4D4B-A532-60EF7BDF2D87}" destId="{CF91E72C-4AEC-4C93-8E06-65BEAB6FEAF7}" srcOrd="1" destOrd="0" presId="urn:microsoft.com/office/officeart/2018/2/layout/IconLabelList"/>
    <dgm:cxn modelId="{121E0484-D501-4EAF-8897-A93AEE4982EE}" type="presParOf" srcId="{049A5E31-8E11-4D4B-A532-60EF7BDF2D87}" destId="{CF41EF4D-A488-48C8-9782-C99D095ED5DB}" srcOrd="2" destOrd="0" presId="urn:microsoft.com/office/officeart/2018/2/layout/IconLabelList"/>
    <dgm:cxn modelId="{DF332C75-9A4A-4276-9335-3F347BF54D54}" type="presParOf" srcId="{CF41EF4D-A488-48C8-9782-C99D095ED5DB}" destId="{E7221AAE-7356-4DEB-B78A-2BFBD4D91B3C}" srcOrd="0" destOrd="0" presId="urn:microsoft.com/office/officeart/2018/2/layout/IconLabelList"/>
    <dgm:cxn modelId="{D72C9FD9-C165-44EF-8301-2F8D5FA5BACF}" type="presParOf" srcId="{CF41EF4D-A488-48C8-9782-C99D095ED5DB}" destId="{1251854C-89E5-424B-89BC-687932DD0CB9}" srcOrd="1" destOrd="0" presId="urn:microsoft.com/office/officeart/2018/2/layout/IconLabelList"/>
    <dgm:cxn modelId="{C2EE9C8B-0135-4FB3-8A0B-4051472B3D3E}" type="presParOf" srcId="{CF41EF4D-A488-48C8-9782-C99D095ED5DB}" destId="{2627A9B0-6411-4084-B75A-3078C8C92188}" srcOrd="2" destOrd="0" presId="urn:microsoft.com/office/officeart/2018/2/layout/IconLabelList"/>
    <dgm:cxn modelId="{9C58D6FA-89B0-415F-8F98-589C211DC5C6}" type="presParOf" srcId="{049A5E31-8E11-4D4B-A532-60EF7BDF2D87}" destId="{2836689B-48A3-4161-A040-FC53A6FF6B01}" srcOrd="3" destOrd="0" presId="urn:microsoft.com/office/officeart/2018/2/layout/IconLabelList"/>
    <dgm:cxn modelId="{A09336BC-4E43-401D-9173-97B338F5C8D1}" type="presParOf" srcId="{049A5E31-8E11-4D4B-A532-60EF7BDF2D87}" destId="{4BD7EA31-8DB1-4403-AEBA-9EB771CABEE5}" srcOrd="4" destOrd="0" presId="urn:microsoft.com/office/officeart/2018/2/layout/IconLabelList"/>
    <dgm:cxn modelId="{CE1032F3-3B4A-457B-83CF-F24E853C3B67}" type="presParOf" srcId="{4BD7EA31-8DB1-4403-AEBA-9EB771CABEE5}" destId="{04FA551D-8816-4097-8E4A-0FDCA99C4063}" srcOrd="0" destOrd="0" presId="urn:microsoft.com/office/officeart/2018/2/layout/IconLabelList"/>
    <dgm:cxn modelId="{80C54D0E-094E-4D9C-B42C-EFFF8840BEA9}" type="presParOf" srcId="{4BD7EA31-8DB1-4403-AEBA-9EB771CABEE5}" destId="{2A2969F7-DFBB-406E-9256-50437CB6C2F8}" srcOrd="1" destOrd="0" presId="urn:microsoft.com/office/officeart/2018/2/layout/IconLabelList"/>
    <dgm:cxn modelId="{95713E28-6FFB-4C26-B8D8-9950D2676DCE}" type="presParOf" srcId="{4BD7EA31-8DB1-4403-AEBA-9EB771CABEE5}" destId="{DC2147B3-FA3D-406D-A84B-F3420906AC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0B693E-37E2-42FB-BEC2-AC0D62FEA19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8F769C-838A-497E-89B8-6ED4D531220F}">
      <dgm:prSet/>
      <dgm:spPr/>
      <dgm:t>
        <a:bodyPr/>
        <a:lstStyle/>
        <a:p>
          <a:r>
            <a:rPr lang="en-US" b="0" i="0" dirty="0"/>
            <a:t>To detect any missing values, outliers and anomalies with the data set.</a:t>
          </a:r>
          <a:endParaRPr lang="en-US" dirty="0"/>
        </a:p>
      </dgm:t>
    </dgm:pt>
    <dgm:pt modelId="{9B5C8E04-3F0D-49DF-B341-91A16704FA7A}" type="parTrans" cxnId="{26455027-0012-4E2C-9A29-5F70A70855A7}">
      <dgm:prSet/>
      <dgm:spPr/>
      <dgm:t>
        <a:bodyPr/>
        <a:lstStyle/>
        <a:p>
          <a:endParaRPr lang="en-US"/>
        </a:p>
      </dgm:t>
    </dgm:pt>
    <dgm:pt modelId="{8D2B58EB-DAE2-4DDB-BB81-5557DC94198A}" type="sibTrans" cxnId="{26455027-0012-4E2C-9A29-5F70A70855A7}">
      <dgm:prSet/>
      <dgm:spPr/>
      <dgm:t>
        <a:bodyPr/>
        <a:lstStyle/>
        <a:p>
          <a:endParaRPr lang="en-US"/>
        </a:p>
      </dgm:t>
    </dgm:pt>
    <dgm:pt modelId="{DBE3A76E-25E2-407C-AC1A-232D1AF7728F}">
      <dgm:prSet/>
      <dgm:spPr/>
      <dgm:t>
        <a:bodyPr/>
        <a:lstStyle/>
        <a:p>
          <a:r>
            <a:rPr lang="en-US" b="0" i="0"/>
            <a:t>To gain maximum insight into the data set</a:t>
          </a:r>
          <a:endParaRPr lang="en-US"/>
        </a:p>
      </dgm:t>
    </dgm:pt>
    <dgm:pt modelId="{67DC8E62-F3CD-4D43-A654-3EF18B78270B}" type="parTrans" cxnId="{1A998AE7-F6F5-44DE-8243-CBC9ED3D8EAB}">
      <dgm:prSet/>
      <dgm:spPr/>
      <dgm:t>
        <a:bodyPr/>
        <a:lstStyle/>
        <a:p>
          <a:endParaRPr lang="en-US"/>
        </a:p>
      </dgm:t>
    </dgm:pt>
    <dgm:pt modelId="{A4141862-DD9A-474D-85ED-7C5F74E9EFF6}" type="sibTrans" cxnId="{1A998AE7-F6F5-44DE-8243-CBC9ED3D8EAB}">
      <dgm:prSet/>
      <dgm:spPr/>
      <dgm:t>
        <a:bodyPr/>
        <a:lstStyle/>
        <a:p>
          <a:endParaRPr lang="en-US"/>
        </a:p>
      </dgm:t>
    </dgm:pt>
    <dgm:pt modelId="{56279DB5-C825-4E54-967E-47AF2179F81C}">
      <dgm:prSet/>
      <dgm:spPr/>
      <dgm:t>
        <a:bodyPr/>
        <a:lstStyle/>
        <a:p>
          <a:r>
            <a:rPr lang="en-US" b="0" i="0"/>
            <a:t>To uncover underlying structure.</a:t>
          </a:r>
          <a:endParaRPr lang="en-US"/>
        </a:p>
      </dgm:t>
    </dgm:pt>
    <dgm:pt modelId="{3E4A6B3D-A11C-4DC7-8B8A-7B899870A238}" type="parTrans" cxnId="{D5D38C83-EE06-40AA-ADE6-6660383311EF}">
      <dgm:prSet/>
      <dgm:spPr/>
      <dgm:t>
        <a:bodyPr/>
        <a:lstStyle/>
        <a:p>
          <a:endParaRPr lang="en-US"/>
        </a:p>
      </dgm:t>
    </dgm:pt>
    <dgm:pt modelId="{8546BCAE-D842-4727-883B-8917AAD6B679}" type="sibTrans" cxnId="{D5D38C83-EE06-40AA-ADE6-6660383311EF}">
      <dgm:prSet/>
      <dgm:spPr/>
      <dgm:t>
        <a:bodyPr/>
        <a:lstStyle/>
        <a:p>
          <a:endParaRPr lang="en-US"/>
        </a:p>
      </dgm:t>
    </dgm:pt>
    <dgm:pt modelId="{2B54CD81-5EB5-40D5-958F-EC24FC3D019E}">
      <dgm:prSet/>
      <dgm:spPr/>
      <dgm:t>
        <a:bodyPr/>
        <a:lstStyle/>
        <a:p>
          <a:r>
            <a:rPr lang="en-US" b="0" i="0"/>
            <a:t>To check the distribution of the data.</a:t>
          </a:r>
          <a:endParaRPr lang="en-US"/>
        </a:p>
      </dgm:t>
    </dgm:pt>
    <dgm:pt modelId="{3825A76B-A5E0-4F26-BE48-4427C4E4A3AD}" type="parTrans" cxnId="{F139B3E7-29BB-4125-87D9-D6CA861193CB}">
      <dgm:prSet/>
      <dgm:spPr/>
      <dgm:t>
        <a:bodyPr/>
        <a:lstStyle/>
        <a:p>
          <a:endParaRPr lang="en-US"/>
        </a:p>
      </dgm:t>
    </dgm:pt>
    <dgm:pt modelId="{D0AF62A7-D2FF-44AD-A6B1-7EC2AFB78AE2}" type="sibTrans" cxnId="{F139B3E7-29BB-4125-87D9-D6CA861193CB}">
      <dgm:prSet/>
      <dgm:spPr/>
      <dgm:t>
        <a:bodyPr/>
        <a:lstStyle/>
        <a:p>
          <a:endParaRPr lang="en-US"/>
        </a:p>
      </dgm:t>
    </dgm:pt>
    <dgm:pt modelId="{140B43A2-8F7A-45A5-BC83-BD9D4069D68F}" type="pres">
      <dgm:prSet presAssocID="{AC0B693E-37E2-42FB-BEC2-AC0D62FEA19C}" presName="root" presStyleCnt="0">
        <dgm:presLayoutVars>
          <dgm:dir/>
          <dgm:resizeHandles val="exact"/>
        </dgm:presLayoutVars>
      </dgm:prSet>
      <dgm:spPr/>
    </dgm:pt>
    <dgm:pt modelId="{8CE20F48-FA69-4C9A-8073-D640435B527E}" type="pres">
      <dgm:prSet presAssocID="{B78F769C-838A-497E-89B8-6ED4D531220F}" presName="compNode" presStyleCnt="0"/>
      <dgm:spPr/>
    </dgm:pt>
    <dgm:pt modelId="{C2DA0D02-B131-4608-B190-C2872F7AC8BE}" type="pres">
      <dgm:prSet presAssocID="{B78F769C-838A-497E-89B8-6ED4D531220F}" presName="bgRect" presStyleLbl="bgShp" presStyleIdx="0" presStyleCnt="4"/>
      <dgm:spPr/>
    </dgm:pt>
    <dgm:pt modelId="{7A55AE01-FDA1-4915-AF29-4AF78AFA0FA4}" type="pres">
      <dgm:prSet presAssocID="{B78F769C-838A-497E-89B8-6ED4D53122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546B9C0-D52D-4503-A4EF-4FB56A12E5B8}" type="pres">
      <dgm:prSet presAssocID="{B78F769C-838A-497E-89B8-6ED4D531220F}" presName="spaceRect" presStyleCnt="0"/>
      <dgm:spPr/>
    </dgm:pt>
    <dgm:pt modelId="{71594618-7884-489E-804A-8BEF3C314DB2}" type="pres">
      <dgm:prSet presAssocID="{B78F769C-838A-497E-89B8-6ED4D531220F}" presName="parTx" presStyleLbl="revTx" presStyleIdx="0" presStyleCnt="4">
        <dgm:presLayoutVars>
          <dgm:chMax val="0"/>
          <dgm:chPref val="0"/>
        </dgm:presLayoutVars>
      </dgm:prSet>
      <dgm:spPr/>
    </dgm:pt>
    <dgm:pt modelId="{41399FA9-4122-40A0-905E-85376350BB32}" type="pres">
      <dgm:prSet presAssocID="{8D2B58EB-DAE2-4DDB-BB81-5557DC94198A}" presName="sibTrans" presStyleCnt="0"/>
      <dgm:spPr/>
    </dgm:pt>
    <dgm:pt modelId="{DC887C81-3BB6-423B-9E15-BE7E002DF8D1}" type="pres">
      <dgm:prSet presAssocID="{DBE3A76E-25E2-407C-AC1A-232D1AF7728F}" presName="compNode" presStyleCnt="0"/>
      <dgm:spPr/>
    </dgm:pt>
    <dgm:pt modelId="{41BE6DA4-7F5F-443F-AC5C-39F4989D605D}" type="pres">
      <dgm:prSet presAssocID="{DBE3A76E-25E2-407C-AC1A-232D1AF7728F}" presName="bgRect" presStyleLbl="bgShp" presStyleIdx="1" presStyleCnt="4"/>
      <dgm:spPr/>
    </dgm:pt>
    <dgm:pt modelId="{D3E68495-F535-4480-A467-91D0FD126744}" type="pres">
      <dgm:prSet presAssocID="{DBE3A76E-25E2-407C-AC1A-232D1AF772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060BB5D-8028-4CB8-9DDD-76011E4F543A}" type="pres">
      <dgm:prSet presAssocID="{DBE3A76E-25E2-407C-AC1A-232D1AF7728F}" presName="spaceRect" presStyleCnt="0"/>
      <dgm:spPr/>
    </dgm:pt>
    <dgm:pt modelId="{F4C77FE5-59D0-43FC-9330-0BD0585C0DCF}" type="pres">
      <dgm:prSet presAssocID="{DBE3A76E-25E2-407C-AC1A-232D1AF7728F}" presName="parTx" presStyleLbl="revTx" presStyleIdx="1" presStyleCnt="4">
        <dgm:presLayoutVars>
          <dgm:chMax val="0"/>
          <dgm:chPref val="0"/>
        </dgm:presLayoutVars>
      </dgm:prSet>
      <dgm:spPr/>
    </dgm:pt>
    <dgm:pt modelId="{777CD1BD-8E3C-435F-B6FC-5908CEB511A7}" type="pres">
      <dgm:prSet presAssocID="{A4141862-DD9A-474D-85ED-7C5F74E9EFF6}" presName="sibTrans" presStyleCnt="0"/>
      <dgm:spPr/>
    </dgm:pt>
    <dgm:pt modelId="{650F9B11-9EF5-4347-9BDC-D866B3694060}" type="pres">
      <dgm:prSet presAssocID="{56279DB5-C825-4E54-967E-47AF2179F81C}" presName="compNode" presStyleCnt="0"/>
      <dgm:spPr/>
    </dgm:pt>
    <dgm:pt modelId="{BF011091-3E2D-4140-A17C-EB1C4C040AA8}" type="pres">
      <dgm:prSet presAssocID="{56279DB5-C825-4E54-967E-47AF2179F81C}" presName="bgRect" presStyleLbl="bgShp" presStyleIdx="2" presStyleCnt="4"/>
      <dgm:spPr/>
    </dgm:pt>
    <dgm:pt modelId="{E66223D1-87DE-4536-98A7-C9CAD5B8B18E}" type="pres">
      <dgm:prSet presAssocID="{56279DB5-C825-4E54-967E-47AF2179F8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0A511BE9-31F3-4D78-BA89-243DC8FCE367}" type="pres">
      <dgm:prSet presAssocID="{56279DB5-C825-4E54-967E-47AF2179F81C}" presName="spaceRect" presStyleCnt="0"/>
      <dgm:spPr/>
    </dgm:pt>
    <dgm:pt modelId="{96FB9DDA-C9EA-4E43-9F6F-785032C72EA1}" type="pres">
      <dgm:prSet presAssocID="{56279DB5-C825-4E54-967E-47AF2179F81C}" presName="parTx" presStyleLbl="revTx" presStyleIdx="2" presStyleCnt="4">
        <dgm:presLayoutVars>
          <dgm:chMax val="0"/>
          <dgm:chPref val="0"/>
        </dgm:presLayoutVars>
      </dgm:prSet>
      <dgm:spPr/>
    </dgm:pt>
    <dgm:pt modelId="{714088F0-6587-4F8A-A08A-9197254FAC76}" type="pres">
      <dgm:prSet presAssocID="{8546BCAE-D842-4727-883B-8917AAD6B679}" presName="sibTrans" presStyleCnt="0"/>
      <dgm:spPr/>
    </dgm:pt>
    <dgm:pt modelId="{D7021B0F-F7CF-4B21-AEA9-F5204500F292}" type="pres">
      <dgm:prSet presAssocID="{2B54CD81-5EB5-40D5-958F-EC24FC3D019E}" presName="compNode" presStyleCnt="0"/>
      <dgm:spPr/>
    </dgm:pt>
    <dgm:pt modelId="{71ACD4B5-FA44-4F3A-9A06-131C79C3028E}" type="pres">
      <dgm:prSet presAssocID="{2B54CD81-5EB5-40D5-958F-EC24FC3D019E}" presName="bgRect" presStyleLbl="bgShp" presStyleIdx="3" presStyleCnt="4"/>
      <dgm:spPr/>
    </dgm:pt>
    <dgm:pt modelId="{673106B9-69C9-4E11-9A86-AA6A3C0E2729}" type="pres">
      <dgm:prSet presAssocID="{2B54CD81-5EB5-40D5-958F-EC24FC3D01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BDB6080F-B7FA-46AA-8E64-145E82D0522B}" type="pres">
      <dgm:prSet presAssocID="{2B54CD81-5EB5-40D5-958F-EC24FC3D019E}" presName="spaceRect" presStyleCnt="0"/>
      <dgm:spPr/>
    </dgm:pt>
    <dgm:pt modelId="{65FDCA38-A19C-4C29-8AC4-D681C084B3F3}" type="pres">
      <dgm:prSet presAssocID="{2B54CD81-5EB5-40D5-958F-EC24FC3D019E}" presName="parTx" presStyleLbl="revTx" presStyleIdx="3" presStyleCnt="4">
        <dgm:presLayoutVars>
          <dgm:chMax val="0"/>
          <dgm:chPref val="0"/>
        </dgm:presLayoutVars>
      </dgm:prSet>
      <dgm:spPr/>
    </dgm:pt>
  </dgm:ptLst>
  <dgm:cxnLst>
    <dgm:cxn modelId="{26455027-0012-4E2C-9A29-5F70A70855A7}" srcId="{AC0B693E-37E2-42FB-BEC2-AC0D62FEA19C}" destId="{B78F769C-838A-497E-89B8-6ED4D531220F}" srcOrd="0" destOrd="0" parTransId="{9B5C8E04-3F0D-49DF-B341-91A16704FA7A}" sibTransId="{8D2B58EB-DAE2-4DDB-BB81-5557DC94198A}"/>
    <dgm:cxn modelId="{B237E04F-F3F8-4C07-8A56-86A41177DCEC}" type="presOf" srcId="{56279DB5-C825-4E54-967E-47AF2179F81C}" destId="{96FB9DDA-C9EA-4E43-9F6F-785032C72EA1}" srcOrd="0" destOrd="0" presId="urn:microsoft.com/office/officeart/2018/2/layout/IconVerticalSolidList"/>
    <dgm:cxn modelId="{7F7FAB79-513C-4BC3-A259-821D4A424900}" type="presOf" srcId="{B78F769C-838A-497E-89B8-6ED4D531220F}" destId="{71594618-7884-489E-804A-8BEF3C314DB2}" srcOrd="0" destOrd="0" presId="urn:microsoft.com/office/officeart/2018/2/layout/IconVerticalSolidList"/>
    <dgm:cxn modelId="{D5D38C83-EE06-40AA-ADE6-6660383311EF}" srcId="{AC0B693E-37E2-42FB-BEC2-AC0D62FEA19C}" destId="{56279DB5-C825-4E54-967E-47AF2179F81C}" srcOrd="2" destOrd="0" parTransId="{3E4A6B3D-A11C-4DC7-8B8A-7B899870A238}" sibTransId="{8546BCAE-D842-4727-883B-8917AAD6B679}"/>
    <dgm:cxn modelId="{1A43B0AB-7834-4F6D-BEF2-1046EADA0F4D}" type="presOf" srcId="{AC0B693E-37E2-42FB-BEC2-AC0D62FEA19C}" destId="{140B43A2-8F7A-45A5-BC83-BD9D4069D68F}" srcOrd="0" destOrd="0" presId="urn:microsoft.com/office/officeart/2018/2/layout/IconVerticalSolidList"/>
    <dgm:cxn modelId="{B96D29B3-C51A-4F45-A8BD-E73EE5AD462E}" type="presOf" srcId="{2B54CD81-5EB5-40D5-958F-EC24FC3D019E}" destId="{65FDCA38-A19C-4C29-8AC4-D681C084B3F3}" srcOrd="0" destOrd="0" presId="urn:microsoft.com/office/officeart/2018/2/layout/IconVerticalSolidList"/>
    <dgm:cxn modelId="{CFE8A7C4-F352-4393-B502-C203995FFC6D}" type="presOf" srcId="{DBE3A76E-25E2-407C-AC1A-232D1AF7728F}" destId="{F4C77FE5-59D0-43FC-9330-0BD0585C0DCF}" srcOrd="0" destOrd="0" presId="urn:microsoft.com/office/officeart/2018/2/layout/IconVerticalSolidList"/>
    <dgm:cxn modelId="{1A998AE7-F6F5-44DE-8243-CBC9ED3D8EAB}" srcId="{AC0B693E-37E2-42FB-BEC2-AC0D62FEA19C}" destId="{DBE3A76E-25E2-407C-AC1A-232D1AF7728F}" srcOrd="1" destOrd="0" parTransId="{67DC8E62-F3CD-4D43-A654-3EF18B78270B}" sibTransId="{A4141862-DD9A-474D-85ED-7C5F74E9EFF6}"/>
    <dgm:cxn modelId="{F139B3E7-29BB-4125-87D9-D6CA861193CB}" srcId="{AC0B693E-37E2-42FB-BEC2-AC0D62FEA19C}" destId="{2B54CD81-5EB5-40D5-958F-EC24FC3D019E}" srcOrd="3" destOrd="0" parTransId="{3825A76B-A5E0-4F26-BE48-4427C4E4A3AD}" sibTransId="{D0AF62A7-D2FF-44AD-A6B1-7EC2AFB78AE2}"/>
    <dgm:cxn modelId="{628E45F0-9975-4FF8-B9E3-0D9A01AA1668}" type="presParOf" srcId="{140B43A2-8F7A-45A5-BC83-BD9D4069D68F}" destId="{8CE20F48-FA69-4C9A-8073-D640435B527E}" srcOrd="0" destOrd="0" presId="urn:microsoft.com/office/officeart/2018/2/layout/IconVerticalSolidList"/>
    <dgm:cxn modelId="{34B09843-ABAB-4106-8F7D-1347FA84E392}" type="presParOf" srcId="{8CE20F48-FA69-4C9A-8073-D640435B527E}" destId="{C2DA0D02-B131-4608-B190-C2872F7AC8BE}" srcOrd="0" destOrd="0" presId="urn:microsoft.com/office/officeart/2018/2/layout/IconVerticalSolidList"/>
    <dgm:cxn modelId="{565A26A6-1493-48DB-B108-163776536909}" type="presParOf" srcId="{8CE20F48-FA69-4C9A-8073-D640435B527E}" destId="{7A55AE01-FDA1-4915-AF29-4AF78AFA0FA4}" srcOrd="1" destOrd="0" presId="urn:microsoft.com/office/officeart/2018/2/layout/IconVerticalSolidList"/>
    <dgm:cxn modelId="{7947585F-7443-45DE-8AAE-C01E67D3A175}" type="presParOf" srcId="{8CE20F48-FA69-4C9A-8073-D640435B527E}" destId="{4546B9C0-D52D-4503-A4EF-4FB56A12E5B8}" srcOrd="2" destOrd="0" presId="urn:microsoft.com/office/officeart/2018/2/layout/IconVerticalSolidList"/>
    <dgm:cxn modelId="{58FEEF72-98EA-4249-8615-B2445007B44F}" type="presParOf" srcId="{8CE20F48-FA69-4C9A-8073-D640435B527E}" destId="{71594618-7884-489E-804A-8BEF3C314DB2}" srcOrd="3" destOrd="0" presId="urn:microsoft.com/office/officeart/2018/2/layout/IconVerticalSolidList"/>
    <dgm:cxn modelId="{45AA18B5-342B-494D-BC61-9CE0CFDF9A2B}" type="presParOf" srcId="{140B43A2-8F7A-45A5-BC83-BD9D4069D68F}" destId="{41399FA9-4122-40A0-905E-85376350BB32}" srcOrd="1" destOrd="0" presId="urn:microsoft.com/office/officeart/2018/2/layout/IconVerticalSolidList"/>
    <dgm:cxn modelId="{D1590126-AD20-4096-A78F-F68F71ABD1F7}" type="presParOf" srcId="{140B43A2-8F7A-45A5-BC83-BD9D4069D68F}" destId="{DC887C81-3BB6-423B-9E15-BE7E002DF8D1}" srcOrd="2" destOrd="0" presId="urn:microsoft.com/office/officeart/2018/2/layout/IconVerticalSolidList"/>
    <dgm:cxn modelId="{890A262E-D9C1-4D61-8F16-A2D4BEB688E0}" type="presParOf" srcId="{DC887C81-3BB6-423B-9E15-BE7E002DF8D1}" destId="{41BE6DA4-7F5F-443F-AC5C-39F4989D605D}" srcOrd="0" destOrd="0" presId="urn:microsoft.com/office/officeart/2018/2/layout/IconVerticalSolidList"/>
    <dgm:cxn modelId="{820E8F22-9E84-467B-B82F-29B4A2C1DAEB}" type="presParOf" srcId="{DC887C81-3BB6-423B-9E15-BE7E002DF8D1}" destId="{D3E68495-F535-4480-A467-91D0FD126744}" srcOrd="1" destOrd="0" presId="urn:microsoft.com/office/officeart/2018/2/layout/IconVerticalSolidList"/>
    <dgm:cxn modelId="{4304C3DC-9CE3-405D-AB79-4FAAE92C70E7}" type="presParOf" srcId="{DC887C81-3BB6-423B-9E15-BE7E002DF8D1}" destId="{C060BB5D-8028-4CB8-9DDD-76011E4F543A}" srcOrd="2" destOrd="0" presId="urn:microsoft.com/office/officeart/2018/2/layout/IconVerticalSolidList"/>
    <dgm:cxn modelId="{DA42D3C1-7245-4515-B6A3-8CE6B2A2D5A6}" type="presParOf" srcId="{DC887C81-3BB6-423B-9E15-BE7E002DF8D1}" destId="{F4C77FE5-59D0-43FC-9330-0BD0585C0DCF}" srcOrd="3" destOrd="0" presId="urn:microsoft.com/office/officeart/2018/2/layout/IconVerticalSolidList"/>
    <dgm:cxn modelId="{FC1C8D70-A7BB-400B-AAC4-BDA264871CF1}" type="presParOf" srcId="{140B43A2-8F7A-45A5-BC83-BD9D4069D68F}" destId="{777CD1BD-8E3C-435F-B6FC-5908CEB511A7}" srcOrd="3" destOrd="0" presId="urn:microsoft.com/office/officeart/2018/2/layout/IconVerticalSolidList"/>
    <dgm:cxn modelId="{C317D1FB-42E1-4441-821F-0DD1FBA97EE3}" type="presParOf" srcId="{140B43A2-8F7A-45A5-BC83-BD9D4069D68F}" destId="{650F9B11-9EF5-4347-9BDC-D866B3694060}" srcOrd="4" destOrd="0" presId="urn:microsoft.com/office/officeart/2018/2/layout/IconVerticalSolidList"/>
    <dgm:cxn modelId="{43BE2A02-8154-4CF9-B1EA-E573F1254D2D}" type="presParOf" srcId="{650F9B11-9EF5-4347-9BDC-D866B3694060}" destId="{BF011091-3E2D-4140-A17C-EB1C4C040AA8}" srcOrd="0" destOrd="0" presId="urn:microsoft.com/office/officeart/2018/2/layout/IconVerticalSolidList"/>
    <dgm:cxn modelId="{2C0CFD7D-F757-443C-8059-BE07F089DBB2}" type="presParOf" srcId="{650F9B11-9EF5-4347-9BDC-D866B3694060}" destId="{E66223D1-87DE-4536-98A7-C9CAD5B8B18E}" srcOrd="1" destOrd="0" presId="urn:microsoft.com/office/officeart/2018/2/layout/IconVerticalSolidList"/>
    <dgm:cxn modelId="{40DC18BB-159B-4D8D-954F-019E8F4FA9CC}" type="presParOf" srcId="{650F9B11-9EF5-4347-9BDC-D866B3694060}" destId="{0A511BE9-31F3-4D78-BA89-243DC8FCE367}" srcOrd="2" destOrd="0" presId="urn:microsoft.com/office/officeart/2018/2/layout/IconVerticalSolidList"/>
    <dgm:cxn modelId="{8DBA80B3-4163-4AF3-B867-A61A3EFD5E85}" type="presParOf" srcId="{650F9B11-9EF5-4347-9BDC-D866B3694060}" destId="{96FB9DDA-C9EA-4E43-9F6F-785032C72EA1}" srcOrd="3" destOrd="0" presId="urn:microsoft.com/office/officeart/2018/2/layout/IconVerticalSolidList"/>
    <dgm:cxn modelId="{ED53B4B3-8711-494A-A765-0D63E761DF1A}" type="presParOf" srcId="{140B43A2-8F7A-45A5-BC83-BD9D4069D68F}" destId="{714088F0-6587-4F8A-A08A-9197254FAC76}" srcOrd="5" destOrd="0" presId="urn:microsoft.com/office/officeart/2018/2/layout/IconVerticalSolidList"/>
    <dgm:cxn modelId="{BE728784-E8A8-4B29-93EB-479A8657D60B}" type="presParOf" srcId="{140B43A2-8F7A-45A5-BC83-BD9D4069D68F}" destId="{D7021B0F-F7CF-4B21-AEA9-F5204500F292}" srcOrd="6" destOrd="0" presId="urn:microsoft.com/office/officeart/2018/2/layout/IconVerticalSolidList"/>
    <dgm:cxn modelId="{EF8717AF-1DB8-4BF5-88E8-02C89BBD0817}" type="presParOf" srcId="{D7021B0F-F7CF-4B21-AEA9-F5204500F292}" destId="{71ACD4B5-FA44-4F3A-9A06-131C79C3028E}" srcOrd="0" destOrd="0" presId="urn:microsoft.com/office/officeart/2018/2/layout/IconVerticalSolidList"/>
    <dgm:cxn modelId="{EED24098-C2E5-4EE8-9EDD-6741433EDD8B}" type="presParOf" srcId="{D7021B0F-F7CF-4B21-AEA9-F5204500F292}" destId="{673106B9-69C9-4E11-9A86-AA6A3C0E2729}" srcOrd="1" destOrd="0" presId="urn:microsoft.com/office/officeart/2018/2/layout/IconVerticalSolidList"/>
    <dgm:cxn modelId="{613E0348-091D-4D18-B593-8B3A6F2E0D65}" type="presParOf" srcId="{D7021B0F-F7CF-4B21-AEA9-F5204500F292}" destId="{BDB6080F-B7FA-46AA-8E64-145E82D0522B}" srcOrd="2" destOrd="0" presId="urn:microsoft.com/office/officeart/2018/2/layout/IconVerticalSolidList"/>
    <dgm:cxn modelId="{07942E89-3426-40ED-9787-7518F01D7633}" type="presParOf" srcId="{D7021B0F-F7CF-4B21-AEA9-F5204500F292}" destId="{65FDCA38-A19C-4C29-8AC4-D681C084B3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A07DAF-2525-4CCD-BF49-1EA34BBB487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7518F00-77EC-4966-9CBD-315FC5A36B3B}">
      <dgm:prSet/>
      <dgm:spPr/>
      <dgm:t>
        <a:bodyPr/>
        <a:lstStyle/>
        <a:p>
          <a:pPr>
            <a:lnSpc>
              <a:spcPct val="100000"/>
            </a:lnSpc>
          </a:pPr>
          <a:r>
            <a:rPr lang="en-US" dirty="0"/>
            <a:t>All the measures are linearly correlated to the CO2 Emissions.</a:t>
          </a:r>
        </a:p>
      </dgm:t>
    </dgm:pt>
    <dgm:pt modelId="{DAF20AE9-5D51-4046-801D-E7D68518B5F7}" type="parTrans" cxnId="{7A26CE3E-6F42-4EDC-A427-F73409EAEE24}">
      <dgm:prSet/>
      <dgm:spPr/>
      <dgm:t>
        <a:bodyPr/>
        <a:lstStyle/>
        <a:p>
          <a:endParaRPr lang="en-US"/>
        </a:p>
      </dgm:t>
    </dgm:pt>
    <dgm:pt modelId="{FFF09C51-350B-47E9-846F-16890DEBA5FC}" type="sibTrans" cxnId="{7A26CE3E-6F42-4EDC-A427-F73409EAEE24}">
      <dgm:prSet/>
      <dgm:spPr/>
      <dgm:t>
        <a:bodyPr/>
        <a:lstStyle/>
        <a:p>
          <a:endParaRPr lang="en-US"/>
        </a:p>
      </dgm:t>
    </dgm:pt>
    <dgm:pt modelId="{68C71DDC-D888-4957-883C-A003D8882A28}">
      <dgm:prSet/>
      <dgm:spPr/>
      <dgm:t>
        <a:bodyPr/>
        <a:lstStyle/>
        <a:p>
          <a:pPr>
            <a:lnSpc>
              <a:spcPct val="100000"/>
            </a:lnSpc>
          </a:pPr>
          <a:r>
            <a:rPr lang="en-US" dirty="0"/>
            <a:t>Categorical data did not provide any valuable insights.</a:t>
          </a:r>
        </a:p>
      </dgm:t>
    </dgm:pt>
    <dgm:pt modelId="{EFF74CB6-66EB-434E-824E-1ADBEF82CBAA}" type="parTrans" cxnId="{E1324182-8212-43EE-8B9F-915325A0CFBC}">
      <dgm:prSet/>
      <dgm:spPr/>
      <dgm:t>
        <a:bodyPr/>
        <a:lstStyle/>
        <a:p>
          <a:endParaRPr lang="en-US"/>
        </a:p>
      </dgm:t>
    </dgm:pt>
    <dgm:pt modelId="{CB3B21CA-861C-4551-8DED-1AC55C26D707}" type="sibTrans" cxnId="{E1324182-8212-43EE-8B9F-915325A0CFBC}">
      <dgm:prSet/>
      <dgm:spPr/>
      <dgm:t>
        <a:bodyPr/>
        <a:lstStyle/>
        <a:p>
          <a:endParaRPr lang="en-US"/>
        </a:p>
      </dgm:t>
    </dgm:pt>
    <dgm:pt modelId="{4AB4BF10-CFAC-44D4-BB8A-9FB9F7A04252}" type="pres">
      <dgm:prSet presAssocID="{F5A07DAF-2525-4CCD-BF49-1EA34BBB4874}" presName="root" presStyleCnt="0">
        <dgm:presLayoutVars>
          <dgm:dir/>
          <dgm:resizeHandles val="exact"/>
        </dgm:presLayoutVars>
      </dgm:prSet>
      <dgm:spPr/>
    </dgm:pt>
    <dgm:pt modelId="{F454AFD4-7D1C-4EE3-AB08-5091BC0136B1}" type="pres">
      <dgm:prSet presAssocID="{67518F00-77EC-4966-9CBD-315FC5A36B3B}" presName="compNode" presStyleCnt="0"/>
      <dgm:spPr/>
    </dgm:pt>
    <dgm:pt modelId="{ADE8C8D8-F1AB-4BD9-9987-1DA30359A7AF}" type="pres">
      <dgm:prSet presAssocID="{67518F00-77EC-4966-9CBD-315FC5A36B3B}" presName="bgRect" presStyleLbl="bgShp" presStyleIdx="0" presStyleCnt="2"/>
      <dgm:spPr/>
    </dgm:pt>
    <dgm:pt modelId="{5EF93EDC-EB48-4A7A-B551-AE9D7D44F41A}" type="pres">
      <dgm:prSet presAssocID="{67518F00-77EC-4966-9CBD-315FC5A36B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1E5766A7-4229-4C77-86F1-ED14CB7DFAEA}" type="pres">
      <dgm:prSet presAssocID="{67518F00-77EC-4966-9CBD-315FC5A36B3B}" presName="spaceRect" presStyleCnt="0"/>
      <dgm:spPr/>
    </dgm:pt>
    <dgm:pt modelId="{36AB025B-F4C9-4837-A1CB-EB4345E9E5EF}" type="pres">
      <dgm:prSet presAssocID="{67518F00-77EC-4966-9CBD-315FC5A36B3B}" presName="parTx" presStyleLbl="revTx" presStyleIdx="0" presStyleCnt="2">
        <dgm:presLayoutVars>
          <dgm:chMax val="0"/>
          <dgm:chPref val="0"/>
        </dgm:presLayoutVars>
      </dgm:prSet>
      <dgm:spPr/>
    </dgm:pt>
    <dgm:pt modelId="{543C3504-1898-4B49-A594-7241850B8828}" type="pres">
      <dgm:prSet presAssocID="{FFF09C51-350B-47E9-846F-16890DEBA5FC}" presName="sibTrans" presStyleCnt="0"/>
      <dgm:spPr/>
    </dgm:pt>
    <dgm:pt modelId="{4477D998-5BFC-4709-AFA4-18694FFB70AB}" type="pres">
      <dgm:prSet presAssocID="{68C71DDC-D888-4957-883C-A003D8882A28}" presName="compNode" presStyleCnt="0"/>
      <dgm:spPr/>
    </dgm:pt>
    <dgm:pt modelId="{ED48FF58-D4BF-4F97-9B5B-6ECB0C66DD55}" type="pres">
      <dgm:prSet presAssocID="{68C71DDC-D888-4957-883C-A003D8882A28}" presName="bgRect" presStyleLbl="bgShp" presStyleIdx="1" presStyleCnt="2"/>
      <dgm:spPr/>
    </dgm:pt>
    <dgm:pt modelId="{8B69AA1F-8A23-46CC-86A6-CC7E5444C8A1}" type="pres">
      <dgm:prSet presAssocID="{68C71DDC-D888-4957-883C-A003D8882A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CEF79C7F-F2C5-47C6-A725-5999511F72B0}" type="pres">
      <dgm:prSet presAssocID="{68C71DDC-D888-4957-883C-A003D8882A28}" presName="spaceRect" presStyleCnt="0"/>
      <dgm:spPr/>
    </dgm:pt>
    <dgm:pt modelId="{85A2CAC6-8575-4BDF-A55D-661D87DE1CC0}" type="pres">
      <dgm:prSet presAssocID="{68C71DDC-D888-4957-883C-A003D8882A28}" presName="parTx" presStyleLbl="revTx" presStyleIdx="1" presStyleCnt="2">
        <dgm:presLayoutVars>
          <dgm:chMax val="0"/>
          <dgm:chPref val="0"/>
        </dgm:presLayoutVars>
      </dgm:prSet>
      <dgm:spPr/>
    </dgm:pt>
  </dgm:ptLst>
  <dgm:cxnLst>
    <dgm:cxn modelId="{7A26CE3E-6F42-4EDC-A427-F73409EAEE24}" srcId="{F5A07DAF-2525-4CCD-BF49-1EA34BBB4874}" destId="{67518F00-77EC-4966-9CBD-315FC5A36B3B}" srcOrd="0" destOrd="0" parTransId="{DAF20AE9-5D51-4046-801D-E7D68518B5F7}" sibTransId="{FFF09C51-350B-47E9-846F-16890DEBA5FC}"/>
    <dgm:cxn modelId="{E1324182-8212-43EE-8B9F-915325A0CFBC}" srcId="{F5A07DAF-2525-4CCD-BF49-1EA34BBB4874}" destId="{68C71DDC-D888-4957-883C-A003D8882A28}" srcOrd="1" destOrd="0" parTransId="{EFF74CB6-66EB-434E-824E-1ADBEF82CBAA}" sibTransId="{CB3B21CA-861C-4551-8DED-1AC55C26D707}"/>
    <dgm:cxn modelId="{89C1CCA0-E0EE-47E7-822D-7DD2414CCD85}" type="presOf" srcId="{F5A07DAF-2525-4CCD-BF49-1EA34BBB4874}" destId="{4AB4BF10-CFAC-44D4-BB8A-9FB9F7A04252}" srcOrd="0" destOrd="0" presId="urn:microsoft.com/office/officeart/2018/2/layout/IconVerticalSolidList"/>
    <dgm:cxn modelId="{22F767CF-028C-4F20-92D5-7174F2A016E4}" type="presOf" srcId="{67518F00-77EC-4966-9CBD-315FC5A36B3B}" destId="{36AB025B-F4C9-4837-A1CB-EB4345E9E5EF}" srcOrd="0" destOrd="0" presId="urn:microsoft.com/office/officeart/2018/2/layout/IconVerticalSolidList"/>
    <dgm:cxn modelId="{34C432FC-07CB-4553-B9AE-DC72B7735EDE}" type="presOf" srcId="{68C71DDC-D888-4957-883C-A003D8882A28}" destId="{85A2CAC6-8575-4BDF-A55D-661D87DE1CC0}" srcOrd="0" destOrd="0" presId="urn:microsoft.com/office/officeart/2018/2/layout/IconVerticalSolidList"/>
    <dgm:cxn modelId="{E6E752B1-F7A4-4A16-A1C4-86C46F4AFAE7}" type="presParOf" srcId="{4AB4BF10-CFAC-44D4-BB8A-9FB9F7A04252}" destId="{F454AFD4-7D1C-4EE3-AB08-5091BC0136B1}" srcOrd="0" destOrd="0" presId="urn:microsoft.com/office/officeart/2018/2/layout/IconVerticalSolidList"/>
    <dgm:cxn modelId="{E172595B-E446-4540-A277-FA32015062CF}" type="presParOf" srcId="{F454AFD4-7D1C-4EE3-AB08-5091BC0136B1}" destId="{ADE8C8D8-F1AB-4BD9-9987-1DA30359A7AF}" srcOrd="0" destOrd="0" presId="urn:microsoft.com/office/officeart/2018/2/layout/IconVerticalSolidList"/>
    <dgm:cxn modelId="{79BAA9A5-5789-4741-9DCD-402E35C6C2ED}" type="presParOf" srcId="{F454AFD4-7D1C-4EE3-AB08-5091BC0136B1}" destId="{5EF93EDC-EB48-4A7A-B551-AE9D7D44F41A}" srcOrd="1" destOrd="0" presId="urn:microsoft.com/office/officeart/2018/2/layout/IconVerticalSolidList"/>
    <dgm:cxn modelId="{CD62094B-21A1-4954-BCDA-724C1F8A0265}" type="presParOf" srcId="{F454AFD4-7D1C-4EE3-AB08-5091BC0136B1}" destId="{1E5766A7-4229-4C77-86F1-ED14CB7DFAEA}" srcOrd="2" destOrd="0" presId="urn:microsoft.com/office/officeart/2018/2/layout/IconVerticalSolidList"/>
    <dgm:cxn modelId="{BE2037FA-0F6B-48A3-BCF9-793D0AE364D0}" type="presParOf" srcId="{F454AFD4-7D1C-4EE3-AB08-5091BC0136B1}" destId="{36AB025B-F4C9-4837-A1CB-EB4345E9E5EF}" srcOrd="3" destOrd="0" presId="urn:microsoft.com/office/officeart/2018/2/layout/IconVerticalSolidList"/>
    <dgm:cxn modelId="{B6A56434-5C0B-4E12-88C0-9605BA01E126}" type="presParOf" srcId="{4AB4BF10-CFAC-44D4-BB8A-9FB9F7A04252}" destId="{543C3504-1898-4B49-A594-7241850B8828}" srcOrd="1" destOrd="0" presId="urn:microsoft.com/office/officeart/2018/2/layout/IconVerticalSolidList"/>
    <dgm:cxn modelId="{49EEE379-BB53-4647-A3F7-6A3D0ACF2038}" type="presParOf" srcId="{4AB4BF10-CFAC-44D4-BB8A-9FB9F7A04252}" destId="{4477D998-5BFC-4709-AFA4-18694FFB70AB}" srcOrd="2" destOrd="0" presId="urn:microsoft.com/office/officeart/2018/2/layout/IconVerticalSolidList"/>
    <dgm:cxn modelId="{F0D3DCF9-9E63-4A2B-AB30-734570BA0985}" type="presParOf" srcId="{4477D998-5BFC-4709-AFA4-18694FFB70AB}" destId="{ED48FF58-D4BF-4F97-9B5B-6ECB0C66DD55}" srcOrd="0" destOrd="0" presId="urn:microsoft.com/office/officeart/2018/2/layout/IconVerticalSolidList"/>
    <dgm:cxn modelId="{B4AB55C9-657F-4B5F-AD14-8FA7F27D1FE3}" type="presParOf" srcId="{4477D998-5BFC-4709-AFA4-18694FFB70AB}" destId="{8B69AA1F-8A23-46CC-86A6-CC7E5444C8A1}" srcOrd="1" destOrd="0" presId="urn:microsoft.com/office/officeart/2018/2/layout/IconVerticalSolidList"/>
    <dgm:cxn modelId="{1803F3F5-0006-409E-AB57-8473E53EF1ED}" type="presParOf" srcId="{4477D998-5BFC-4709-AFA4-18694FFB70AB}" destId="{CEF79C7F-F2C5-47C6-A725-5999511F72B0}" srcOrd="2" destOrd="0" presId="urn:microsoft.com/office/officeart/2018/2/layout/IconVerticalSolidList"/>
    <dgm:cxn modelId="{B8EBA006-E9BB-41FA-BE05-474295896DD5}" type="presParOf" srcId="{4477D998-5BFC-4709-AFA4-18694FFB70AB}" destId="{85A2CAC6-8575-4BDF-A55D-661D87DE1C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2E23FE-3925-4CB1-8E80-68CC6BF1EEE3}"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C5E8475-749C-4BDC-95B8-4F3887E99725}">
      <dgm:prSet/>
      <dgm:spPr/>
      <dgm:t>
        <a:bodyPr/>
        <a:lstStyle/>
        <a:p>
          <a:pPr>
            <a:defRPr cap="all"/>
          </a:pPr>
          <a:r>
            <a:rPr lang="en-CA"/>
            <a:t>Regression</a:t>
          </a:r>
          <a:endParaRPr lang="en-US"/>
        </a:p>
      </dgm:t>
    </dgm:pt>
    <dgm:pt modelId="{1B53E5AA-CF6C-45E1-9890-D9DEA116C0EF}" type="parTrans" cxnId="{36AEDA35-EE19-4492-A02C-D85DBBC531B9}">
      <dgm:prSet/>
      <dgm:spPr/>
      <dgm:t>
        <a:bodyPr/>
        <a:lstStyle/>
        <a:p>
          <a:endParaRPr lang="en-US"/>
        </a:p>
      </dgm:t>
    </dgm:pt>
    <dgm:pt modelId="{AC010CCA-AB51-4986-AA8B-10FD47896794}" type="sibTrans" cxnId="{36AEDA35-EE19-4492-A02C-D85DBBC531B9}">
      <dgm:prSet/>
      <dgm:spPr/>
      <dgm:t>
        <a:bodyPr/>
        <a:lstStyle/>
        <a:p>
          <a:endParaRPr lang="en-US"/>
        </a:p>
      </dgm:t>
    </dgm:pt>
    <dgm:pt modelId="{830F23B7-82A7-410C-B725-831973BAA6A6}">
      <dgm:prSet/>
      <dgm:spPr/>
      <dgm:t>
        <a:bodyPr/>
        <a:lstStyle/>
        <a:p>
          <a:pPr>
            <a:defRPr cap="all"/>
          </a:pPr>
          <a:r>
            <a:rPr lang="en-CA"/>
            <a:t>Naïve Bayes</a:t>
          </a:r>
          <a:endParaRPr lang="en-US"/>
        </a:p>
      </dgm:t>
    </dgm:pt>
    <dgm:pt modelId="{42E2DBE2-8960-4027-83B1-7F0D779BC461}" type="parTrans" cxnId="{8970DBBE-1A6C-4C47-9726-4FA7851A8F7A}">
      <dgm:prSet/>
      <dgm:spPr/>
      <dgm:t>
        <a:bodyPr/>
        <a:lstStyle/>
        <a:p>
          <a:endParaRPr lang="en-US"/>
        </a:p>
      </dgm:t>
    </dgm:pt>
    <dgm:pt modelId="{72A3E7BF-F7AF-4008-9A79-DBD56073DBF0}" type="sibTrans" cxnId="{8970DBBE-1A6C-4C47-9726-4FA7851A8F7A}">
      <dgm:prSet/>
      <dgm:spPr/>
      <dgm:t>
        <a:bodyPr/>
        <a:lstStyle/>
        <a:p>
          <a:endParaRPr lang="en-US"/>
        </a:p>
      </dgm:t>
    </dgm:pt>
    <dgm:pt modelId="{23D56ADA-D156-4314-8870-21F9A81963FF}" type="pres">
      <dgm:prSet presAssocID="{3B2E23FE-3925-4CB1-8E80-68CC6BF1EEE3}" presName="root" presStyleCnt="0">
        <dgm:presLayoutVars>
          <dgm:dir/>
          <dgm:resizeHandles val="exact"/>
        </dgm:presLayoutVars>
      </dgm:prSet>
      <dgm:spPr/>
    </dgm:pt>
    <dgm:pt modelId="{EE8B2828-1AE3-44C9-BCE4-93BC79DBD908}" type="pres">
      <dgm:prSet presAssocID="{CC5E8475-749C-4BDC-95B8-4F3887E99725}" presName="compNode" presStyleCnt="0"/>
      <dgm:spPr/>
    </dgm:pt>
    <dgm:pt modelId="{3C754580-F327-4CAF-A119-6722B607FBF4}" type="pres">
      <dgm:prSet presAssocID="{CC5E8475-749C-4BDC-95B8-4F3887E99725}" presName="iconBgRect" presStyleLbl="bgShp" presStyleIdx="0" presStyleCnt="2"/>
      <dgm:spPr/>
    </dgm:pt>
    <dgm:pt modelId="{FA6A0C7B-3AC3-4807-8899-5BB138F1FFDA}" type="pres">
      <dgm:prSet presAssocID="{CC5E8475-749C-4BDC-95B8-4F3887E997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283D9D6-6DC2-4C68-836F-B231A7277FE1}" type="pres">
      <dgm:prSet presAssocID="{CC5E8475-749C-4BDC-95B8-4F3887E99725}" presName="spaceRect" presStyleCnt="0"/>
      <dgm:spPr/>
    </dgm:pt>
    <dgm:pt modelId="{A3EBD0D1-D469-4C0D-AB48-8EA73DF30080}" type="pres">
      <dgm:prSet presAssocID="{CC5E8475-749C-4BDC-95B8-4F3887E99725}" presName="textRect" presStyleLbl="revTx" presStyleIdx="0" presStyleCnt="2">
        <dgm:presLayoutVars>
          <dgm:chMax val="1"/>
          <dgm:chPref val="1"/>
        </dgm:presLayoutVars>
      </dgm:prSet>
      <dgm:spPr/>
    </dgm:pt>
    <dgm:pt modelId="{9FBC5CB8-5452-4314-BBC7-EE326141DE90}" type="pres">
      <dgm:prSet presAssocID="{AC010CCA-AB51-4986-AA8B-10FD47896794}" presName="sibTrans" presStyleCnt="0"/>
      <dgm:spPr/>
    </dgm:pt>
    <dgm:pt modelId="{FA6F1F05-F254-45F7-9845-FA7991A543A3}" type="pres">
      <dgm:prSet presAssocID="{830F23B7-82A7-410C-B725-831973BAA6A6}" presName="compNode" presStyleCnt="0"/>
      <dgm:spPr/>
    </dgm:pt>
    <dgm:pt modelId="{74369A88-ACD3-4E72-8EC4-E32DD5B4ADC8}" type="pres">
      <dgm:prSet presAssocID="{830F23B7-82A7-410C-B725-831973BAA6A6}" presName="iconBgRect" presStyleLbl="bgShp" presStyleIdx="1" presStyleCnt="2"/>
      <dgm:spPr/>
    </dgm:pt>
    <dgm:pt modelId="{E5684B8B-6127-4CEF-90EF-52528086997F}" type="pres">
      <dgm:prSet presAssocID="{830F23B7-82A7-410C-B725-831973BAA6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392F9C8-8824-4BDE-B7D0-55400C9309E5}" type="pres">
      <dgm:prSet presAssocID="{830F23B7-82A7-410C-B725-831973BAA6A6}" presName="spaceRect" presStyleCnt="0"/>
      <dgm:spPr/>
    </dgm:pt>
    <dgm:pt modelId="{C682525E-43CE-48EA-B866-CE6FFA09671D}" type="pres">
      <dgm:prSet presAssocID="{830F23B7-82A7-410C-B725-831973BAA6A6}" presName="textRect" presStyleLbl="revTx" presStyleIdx="1" presStyleCnt="2">
        <dgm:presLayoutVars>
          <dgm:chMax val="1"/>
          <dgm:chPref val="1"/>
        </dgm:presLayoutVars>
      </dgm:prSet>
      <dgm:spPr/>
    </dgm:pt>
  </dgm:ptLst>
  <dgm:cxnLst>
    <dgm:cxn modelId="{36AEDA35-EE19-4492-A02C-D85DBBC531B9}" srcId="{3B2E23FE-3925-4CB1-8E80-68CC6BF1EEE3}" destId="{CC5E8475-749C-4BDC-95B8-4F3887E99725}" srcOrd="0" destOrd="0" parTransId="{1B53E5AA-CF6C-45E1-9890-D9DEA116C0EF}" sibTransId="{AC010CCA-AB51-4986-AA8B-10FD47896794}"/>
    <dgm:cxn modelId="{699B865E-2CAB-43B5-9A64-519A54DCAFFC}" type="presOf" srcId="{CC5E8475-749C-4BDC-95B8-4F3887E99725}" destId="{A3EBD0D1-D469-4C0D-AB48-8EA73DF30080}" srcOrd="0" destOrd="0" presId="urn:microsoft.com/office/officeart/2018/5/layout/IconCircleLabelList"/>
    <dgm:cxn modelId="{6F8E3254-1BE0-431E-B738-0ED276675360}" type="presOf" srcId="{830F23B7-82A7-410C-B725-831973BAA6A6}" destId="{C682525E-43CE-48EA-B866-CE6FFA09671D}" srcOrd="0" destOrd="0" presId="urn:microsoft.com/office/officeart/2018/5/layout/IconCircleLabelList"/>
    <dgm:cxn modelId="{CD9C247D-7CB0-45D1-9BA3-912AF5F358F0}" type="presOf" srcId="{3B2E23FE-3925-4CB1-8E80-68CC6BF1EEE3}" destId="{23D56ADA-D156-4314-8870-21F9A81963FF}" srcOrd="0" destOrd="0" presId="urn:microsoft.com/office/officeart/2018/5/layout/IconCircleLabelList"/>
    <dgm:cxn modelId="{8970DBBE-1A6C-4C47-9726-4FA7851A8F7A}" srcId="{3B2E23FE-3925-4CB1-8E80-68CC6BF1EEE3}" destId="{830F23B7-82A7-410C-B725-831973BAA6A6}" srcOrd="1" destOrd="0" parTransId="{42E2DBE2-8960-4027-83B1-7F0D779BC461}" sibTransId="{72A3E7BF-F7AF-4008-9A79-DBD56073DBF0}"/>
    <dgm:cxn modelId="{C9847B54-9A83-43A6-8532-2ECC78B086E6}" type="presParOf" srcId="{23D56ADA-D156-4314-8870-21F9A81963FF}" destId="{EE8B2828-1AE3-44C9-BCE4-93BC79DBD908}" srcOrd="0" destOrd="0" presId="urn:microsoft.com/office/officeart/2018/5/layout/IconCircleLabelList"/>
    <dgm:cxn modelId="{53345B46-31F8-416F-B516-64D9B94FDA87}" type="presParOf" srcId="{EE8B2828-1AE3-44C9-BCE4-93BC79DBD908}" destId="{3C754580-F327-4CAF-A119-6722B607FBF4}" srcOrd="0" destOrd="0" presId="urn:microsoft.com/office/officeart/2018/5/layout/IconCircleLabelList"/>
    <dgm:cxn modelId="{ADAED44F-5909-405E-9DB1-893D18D2CC7D}" type="presParOf" srcId="{EE8B2828-1AE3-44C9-BCE4-93BC79DBD908}" destId="{FA6A0C7B-3AC3-4807-8899-5BB138F1FFDA}" srcOrd="1" destOrd="0" presId="urn:microsoft.com/office/officeart/2018/5/layout/IconCircleLabelList"/>
    <dgm:cxn modelId="{8996B138-2431-48A0-A06E-722D1A8EEA14}" type="presParOf" srcId="{EE8B2828-1AE3-44C9-BCE4-93BC79DBD908}" destId="{7283D9D6-6DC2-4C68-836F-B231A7277FE1}" srcOrd="2" destOrd="0" presId="urn:microsoft.com/office/officeart/2018/5/layout/IconCircleLabelList"/>
    <dgm:cxn modelId="{15BE68B4-A043-425B-92B7-67D4097BCB99}" type="presParOf" srcId="{EE8B2828-1AE3-44C9-BCE4-93BC79DBD908}" destId="{A3EBD0D1-D469-4C0D-AB48-8EA73DF30080}" srcOrd="3" destOrd="0" presId="urn:microsoft.com/office/officeart/2018/5/layout/IconCircleLabelList"/>
    <dgm:cxn modelId="{64280287-C115-468E-89F6-88EEA6707788}" type="presParOf" srcId="{23D56ADA-D156-4314-8870-21F9A81963FF}" destId="{9FBC5CB8-5452-4314-BBC7-EE326141DE90}" srcOrd="1" destOrd="0" presId="urn:microsoft.com/office/officeart/2018/5/layout/IconCircleLabelList"/>
    <dgm:cxn modelId="{7FA6345B-ACD9-4578-84EC-A7817AE3F759}" type="presParOf" srcId="{23D56ADA-D156-4314-8870-21F9A81963FF}" destId="{FA6F1F05-F254-45F7-9845-FA7991A543A3}" srcOrd="2" destOrd="0" presId="urn:microsoft.com/office/officeart/2018/5/layout/IconCircleLabelList"/>
    <dgm:cxn modelId="{A6774B10-6FD5-4BCE-A068-CEEDFF00125B}" type="presParOf" srcId="{FA6F1F05-F254-45F7-9845-FA7991A543A3}" destId="{74369A88-ACD3-4E72-8EC4-E32DD5B4ADC8}" srcOrd="0" destOrd="0" presId="urn:microsoft.com/office/officeart/2018/5/layout/IconCircleLabelList"/>
    <dgm:cxn modelId="{F2D818C4-E537-42FF-AB43-9732B3CA47F0}" type="presParOf" srcId="{FA6F1F05-F254-45F7-9845-FA7991A543A3}" destId="{E5684B8B-6127-4CEF-90EF-52528086997F}" srcOrd="1" destOrd="0" presId="urn:microsoft.com/office/officeart/2018/5/layout/IconCircleLabelList"/>
    <dgm:cxn modelId="{105667A8-A790-47CD-909B-40E70E1D35EF}" type="presParOf" srcId="{FA6F1F05-F254-45F7-9845-FA7991A543A3}" destId="{7392F9C8-8824-4BDE-B7D0-55400C9309E5}" srcOrd="2" destOrd="0" presId="urn:microsoft.com/office/officeart/2018/5/layout/IconCircleLabelList"/>
    <dgm:cxn modelId="{A76A0D24-E661-4B62-99BA-4784B84A2410}" type="presParOf" srcId="{FA6F1F05-F254-45F7-9845-FA7991A543A3}" destId="{C682525E-43CE-48EA-B866-CE6FFA09671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7E6641-ADB3-4F45-853B-9B290616DB2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919A463-FDAA-46C0-9B56-071402B9454E}">
      <dgm:prSet custT="1"/>
      <dgm:spPr/>
      <dgm:t>
        <a:bodyPr/>
        <a:lstStyle/>
        <a:p>
          <a:r>
            <a:rPr lang="en-CA" sz="2800" dirty="0"/>
            <a:t>Janhvi Vora - 300323626</a:t>
          </a:r>
          <a:endParaRPr lang="en-US" sz="2800" dirty="0"/>
        </a:p>
      </dgm:t>
    </dgm:pt>
    <dgm:pt modelId="{9FB67CC9-4EEB-4AFA-9A2C-04D64E7258A8}" type="parTrans" cxnId="{77896850-823B-4CDE-8952-63E00F3000D4}">
      <dgm:prSet/>
      <dgm:spPr/>
      <dgm:t>
        <a:bodyPr/>
        <a:lstStyle/>
        <a:p>
          <a:endParaRPr lang="en-US"/>
        </a:p>
      </dgm:t>
    </dgm:pt>
    <dgm:pt modelId="{A6E2F029-7941-4F6D-8909-0E406FB0EA84}" type="sibTrans" cxnId="{77896850-823B-4CDE-8952-63E00F3000D4}">
      <dgm:prSet/>
      <dgm:spPr/>
      <dgm:t>
        <a:bodyPr/>
        <a:lstStyle/>
        <a:p>
          <a:endParaRPr lang="en-US"/>
        </a:p>
      </dgm:t>
    </dgm:pt>
    <dgm:pt modelId="{116AED50-C24E-4A17-831B-508F8B627D0D}">
      <dgm:prSet custT="1"/>
      <dgm:spPr/>
      <dgm:t>
        <a:bodyPr/>
        <a:lstStyle/>
        <a:p>
          <a:r>
            <a:rPr lang="en-CA" sz="2800" dirty="0"/>
            <a:t>Smit Ahya - 300322988 </a:t>
          </a:r>
          <a:endParaRPr lang="en-US" sz="2800" dirty="0"/>
        </a:p>
      </dgm:t>
    </dgm:pt>
    <dgm:pt modelId="{0CDF2A77-904E-4899-B3AD-48ACEB9BB64E}" type="parTrans" cxnId="{DE8BABA5-9337-4295-83B5-1EDA0C999F9C}">
      <dgm:prSet/>
      <dgm:spPr/>
      <dgm:t>
        <a:bodyPr/>
        <a:lstStyle/>
        <a:p>
          <a:endParaRPr lang="en-US"/>
        </a:p>
      </dgm:t>
    </dgm:pt>
    <dgm:pt modelId="{751CFDAE-5EB0-4241-9C23-1AB571A4303D}" type="sibTrans" cxnId="{DE8BABA5-9337-4295-83B5-1EDA0C999F9C}">
      <dgm:prSet/>
      <dgm:spPr/>
      <dgm:t>
        <a:bodyPr/>
        <a:lstStyle/>
        <a:p>
          <a:endParaRPr lang="en-US"/>
        </a:p>
      </dgm:t>
    </dgm:pt>
    <dgm:pt modelId="{6057D0D1-63BE-4A82-A0AF-FCAB1C003245}">
      <dgm:prSet custT="1"/>
      <dgm:spPr/>
      <dgm:t>
        <a:bodyPr/>
        <a:lstStyle/>
        <a:p>
          <a:r>
            <a:rPr lang="en-CA" sz="2800" dirty="0"/>
            <a:t>Madan Mariani- 300305430</a:t>
          </a:r>
          <a:endParaRPr lang="en-US" sz="2800" dirty="0"/>
        </a:p>
      </dgm:t>
    </dgm:pt>
    <dgm:pt modelId="{931249DE-3B1E-4F67-9BA4-7099A93CCD16}" type="parTrans" cxnId="{20B31DAE-842E-4240-817A-86CFD2A06BB6}">
      <dgm:prSet/>
      <dgm:spPr/>
      <dgm:t>
        <a:bodyPr/>
        <a:lstStyle/>
        <a:p>
          <a:endParaRPr lang="en-US"/>
        </a:p>
      </dgm:t>
    </dgm:pt>
    <dgm:pt modelId="{F7B100D1-1C4A-4072-9B59-FF0D6D97A9CB}" type="sibTrans" cxnId="{20B31DAE-842E-4240-817A-86CFD2A06BB6}">
      <dgm:prSet/>
      <dgm:spPr/>
      <dgm:t>
        <a:bodyPr/>
        <a:lstStyle/>
        <a:p>
          <a:endParaRPr lang="en-US"/>
        </a:p>
      </dgm:t>
    </dgm:pt>
    <dgm:pt modelId="{BA5B7915-BC9D-4AF2-ACB4-F6C6D7B05265}">
      <dgm:prSet custT="1"/>
      <dgm:spPr/>
      <dgm:t>
        <a:bodyPr/>
        <a:lstStyle/>
        <a:p>
          <a:r>
            <a:rPr lang="en-CA" sz="2800" dirty="0"/>
            <a:t>Wei - Han Lin - 300314934</a:t>
          </a:r>
          <a:endParaRPr lang="en-US" sz="2800" dirty="0"/>
        </a:p>
      </dgm:t>
    </dgm:pt>
    <dgm:pt modelId="{3044190F-2FF1-442F-BF32-03B7F3D40B73}" type="parTrans" cxnId="{FE081250-6AE2-450B-9511-614EDD647A6E}">
      <dgm:prSet/>
      <dgm:spPr/>
      <dgm:t>
        <a:bodyPr/>
        <a:lstStyle/>
        <a:p>
          <a:endParaRPr lang="en-US"/>
        </a:p>
      </dgm:t>
    </dgm:pt>
    <dgm:pt modelId="{D1E84A76-87F1-4437-9126-74A9A1C788F7}" type="sibTrans" cxnId="{FE081250-6AE2-450B-9511-614EDD647A6E}">
      <dgm:prSet/>
      <dgm:spPr/>
      <dgm:t>
        <a:bodyPr/>
        <a:lstStyle/>
        <a:p>
          <a:endParaRPr lang="en-US"/>
        </a:p>
      </dgm:t>
    </dgm:pt>
    <dgm:pt modelId="{78401F31-1811-4AE2-AAEF-13C38FC27F97}" type="pres">
      <dgm:prSet presAssocID="{2A7E6641-ADB3-4F45-853B-9B290616DB20}" presName="vert0" presStyleCnt="0">
        <dgm:presLayoutVars>
          <dgm:dir/>
          <dgm:animOne val="branch"/>
          <dgm:animLvl val="lvl"/>
        </dgm:presLayoutVars>
      </dgm:prSet>
      <dgm:spPr/>
    </dgm:pt>
    <dgm:pt modelId="{DF03646E-CCFD-4012-9B14-38C1666A973F}" type="pres">
      <dgm:prSet presAssocID="{7919A463-FDAA-46C0-9B56-071402B9454E}" presName="thickLine" presStyleLbl="alignNode1" presStyleIdx="0" presStyleCnt="4"/>
      <dgm:spPr/>
    </dgm:pt>
    <dgm:pt modelId="{573C1DD3-C325-4E3E-8AA0-8381B92794AC}" type="pres">
      <dgm:prSet presAssocID="{7919A463-FDAA-46C0-9B56-071402B9454E}" presName="horz1" presStyleCnt="0"/>
      <dgm:spPr/>
    </dgm:pt>
    <dgm:pt modelId="{5D6B908D-EB99-4E1C-8CCB-81C2A891FE38}" type="pres">
      <dgm:prSet presAssocID="{7919A463-FDAA-46C0-9B56-071402B9454E}" presName="tx1" presStyleLbl="revTx" presStyleIdx="0" presStyleCnt="4"/>
      <dgm:spPr/>
    </dgm:pt>
    <dgm:pt modelId="{DCB5D5ED-015C-4E60-812F-745716B1700F}" type="pres">
      <dgm:prSet presAssocID="{7919A463-FDAA-46C0-9B56-071402B9454E}" presName="vert1" presStyleCnt="0"/>
      <dgm:spPr/>
    </dgm:pt>
    <dgm:pt modelId="{39894FB4-3066-495A-AC72-47247DAD69B3}" type="pres">
      <dgm:prSet presAssocID="{116AED50-C24E-4A17-831B-508F8B627D0D}" presName="thickLine" presStyleLbl="alignNode1" presStyleIdx="1" presStyleCnt="4"/>
      <dgm:spPr/>
    </dgm:pt>
    <dgm:pt modelId="{DFB69E92-9F55-445A-A2E7-CBE3D8F012EF}" type="pres">
      <dgm:prSet presAssocID="{116AED50-C24E-4A17-831B-508F8B627D0D}" presName="horz1" presStyleCnt="0"/>
      <dgm:spPr/>
    </dgm:pt>
    <dgm:pt modelId="{C37912E5-3AA7-46F3-B25C-91BC19CDE9FB}" type="pres">
      <dgm:prSet presAssocID="{116AED50-C24E-4A17-831B-508F8B627D0D}" presName="tx1" presStyleLbl="revTx" presStyleIdx="1" presStyleCnt="4"/>
      <dgm:spPr/>
    </dgm:pt>
    <dgm:pt modelId="{571ABE5F-A8D6-4255-942D-856DBB382AF5}" type="pres">
      <dgm:prSet presAssocID="{116AED50-C24E-4A17-831B-508F8B627D0D}" presName="vert1" presStyleCnt="0"/>
      <dgm:spPr/>
    </dgm:pt>
    <dgm:pt modelId="{783ECF45-F7CE-422B-926E-0EF04A48FC24}" type="pres">
      <dgm:prSet presAssocID="{6057D0D1-63BE-4A82-A0AF-FCAB1C003245}" presName="thickLine" presStyleLbl="alignNode1" presStyleIdx="2" presStyleCnt="4"/>
      <dgm:spPr/>
    </dgm:pt>
    <dgm:pt modelId="{FCE24F69-A1F2-4107-B971-81FAEBCE6339}" type="pres">
      <dgm:prSet presAssocID="{6057D0D1-63BE-4A82-A0AF-FCAB1C003245}" presName="horz1" presStyleCnt="0"/>
      <dgm:spPr/>
    </dgm:pt>
    <dgm:pt modelId="{20791D6D-62FD-466F-B477-99AA531CB896}" type="pres">
      <dgm:prSet presAssocID="{6057D0D1-63BE-4A82-A0AF-FCAB1C003245}" presName="tx1" presStyleLbl="revTx" presStyleIdx="2" presStyleCnt="4"/>
      <dgm:spPr/>
    </dgm:pt>
    <dgm:pt modelId="{35B65E81-0FFE-4786-B4EE-8D52F8185648}" type="pres">
      <dgm:prSet presAssocID="{6057D0D1-63BE-4A82-A0AF-FCAB1C003245}" presName="vert1" presStyleCnt="0"/>
      <dgm:spPr/>
    </dgm:pt>
    <dgm:pt modelId="{6BC50A20-560C-45FE-9D1D-AF7E0889A6F6}" type="pres">
      <dgm:prSet presAssocID="{BA5B7915-BC9D-4AF2-ACB4-F6C6D7B05265}" presName="thickLine" presStyleLbl="alignNode1" presStyleIdx="3" presStyleCnt="4"/>
      <dgm:spPr/>
    </dgm:pt>
    <dgm:pt modelId="{8E2E5E49-C6F1-481B-88FF-BCC0160AC6FB}" type="pres">
      <dgm:prSet presAssocID="{BA5B7915-BC9D-4AF2-ACB4-F6C6D7B05265}" presName="horz1" presStyleCnt="0"/>
      <dgm:spPr/>
    </dgm:pt>
    <dgm:pt modelId="{C52DF49D-C425-467E-81E2-F0FD47062C0C}" type="pres">
      <dgm:prSet presAssocID="{BA5B7915-BC9D-4AF2-ACB4-F6C6D7B05265}" presName="tx1" presStyleLbl="revTx" presStyleIdx="3" presStyleCnt="4"/>
      <dgm:spPr/>
    </dgm:pt>
    <dgm:pt modelId="{13721ED1-7A4C-4918-8218-BB6989011046}" type="pres">
      <dgm:prSet presAssocID="{BA5B7915-BC9D-4AF2-ACB4-F6C6D7B05265}" presName="vert1" presStyleCnt="0"/>
      <dgm:spPr/>
    </dgm:pt>
  </dgm:ptLst>
  <dgm:cxnLst>
    <dgm:cxn modelId="{67D9E120-E7DC-4E06-A643-631292A8BA2C}" type="presOf" srcId="{2A7E6641-ADB3-4F45-853B-9B290616DB20}" destId="{78401F31-1811-4AE2-AAEF-13C38FC27F97}" srcOrd="0" destOrd="0" presId="urn:microsoft.com/office/officeart/2008/layout/LinedList"/>
    <dgm:cxn modelId="{9B234360-BC07-4213-915A-68E73D1FFC8F}" type="presOf" srcId="{7919A463-FDAA-46C0-9B56-071402B9454E}" destId="{5D6B908D-EB99-4E1C-8CCB-81C2A891FE38}" srcOrd="0" destOrd="0" presId="urn:microsoft.com/office/officeart/2008/layout/LinedList"/>
    <dgm:cxn modelId="{FE081250-6AE2-450B-9511-614EDD647A6E}" srcId="{2A7E6641-ADB3-4F45-853B-9B290616DB20}" destId="{BA5B7915-BC9D-4AF2-ACB4-F6C6D7B05265}" srcOrd="3" destOrd="0" parTransId="{3044190F-2FF1-442F-BF32-03B7F3D40B73}" sibTransId="{D1E84A76-87F1-4437-9126-74A9A1C788F7}"/>
    <dgm:cxn modelId="{77896850-823B-4CDE-8952-63E00F3000D4}" srcId="{2A7E6641-ADB3-4F45-853B-9B290616DB20}" destId="{7919A463-FDAA-46C0-9B56-071402B9454E}" srcOrd="0" destOrd="0" parTransId="{9FB67CC9-4EEB-4AFA-9A2C-04D64E7258A8}" sibTransId="{A6E2F029-7941-4F6D-8909-0E406FB0EA84}"/>
    <dgm:cxn modelId="{D5B7BF9C-0FF2-44EE-90B1-67DADA80228F}" type="presOf" srcId="{BA5B7915-BC9D-4AF2-ACB4-F6C6D7B05265}" destId="{C52DF49D-C425-467E-81E2-F0FD47062C0C}" srcOrd="0" destOrd="0" presId="urn:microsoft.com/office/officeart/2008/layout/LinedList"/>
    <dgm:cxn modelId="{DE8BABA5-9337-4295-83B5-1EDA0C999F9C}" srcId="{2A7E6641-ADB3-4F45-853B-9B290616DB20}" destId="{116AED50-C24E-4A17-831B-508F8B627D0D}" srcOrd="1" destOrd="0" parTransId="{0CDF2A77-904E-4899-B3AD-48ACEB9BB64E}" sibTransId="{751CFDAE-5EB0-4241-9C23-1AB571A4303D}"/>
    <dgm:cxn modelId="{20B31DAE-842E-4240-817A-86CFD2A06BB6}" srcId="{2A7E6641-ADB3-4F45-853B-9B290616DB20}" destId="{6057D0D1-63BE-4A82-A0AF-FCAB1C003245}" srcOrd="2" destOrd="0" parTransId="{931249DE-3B1E-4F67-9BA4-7099A93CCD16}" sibTransId="{F7B100D1-1C4A-4072-9B59-FF0D6D97A9CB}"/>
    <dgm:cxn modelId="{A55A60B4-7D36-47EC-AF9B-5C437A857B25}" type="presOf" srcId="{116AED50-C24E-4A17-831B-508F8B627D0D}" destId="{C37912E5-3AA7-46F3-B25C-91BC19CDE9FB}" srcOrd="0" destOrd="0" presId="urn:microsoft.com/office/officeart/2008/layout/LinedList"/>
    <dgm:cxn modelId="{A82E8CEC-9DB3-43B1-B192-79077C3F3892}" type="presOf" srcId="{6057D0D1-63BE-4A82-A0AF-FCAB1C003245}" destId="{20791D6D-62FD-466F-B477-99AA531CB896}" srcOrd="0" destOrd="0" presId="urn:microsoft.com/office/officeart/2008/layout/LinedList"/>
    <dgm:cxn modelId="{E3EF3C81-3BA7-4A5A-B63E-4081AB30E4EC}" type="presParOf" srcId="{78401F31-1811-4AE2-AAEF-13C38FC27F97}" destId="{DF03646E-CCFD-4012-9B14-38C1666A973F}" srcOrd="0" destOrd="0" presId="urn:microsoft.com/office/officeart/2008/layout/LinedList"/>
    <dgm:cxn modelId="{6A86242B-E650-4127-814F-FA8BE082CC17}" type="presParOf" srcId="{78401F31-1811-4AE2-AAEF-13C38FC27F97}" destId="{573C1DD3-C325-4E3E-8AA0-8381B92794AC}" srcOrd="1" destOrd="0" presId="urn:microsoft.com/office/officeart/2008/layout/LinedList"/>
    <dgm:cxn modelId="{A37C9019-96BB-4D4E-B54F-675248A884B4}" type="presParOf" srcId="{573C1DD3-C325-4E3E-8AA0-8381B92794AC}" destId="{5D6B908D-EB99-4E1C-8CCB-81C2A891FE38}" srcOrd="0" destOrd="0" presId="urn:microsoft.com/office/officeart/2008/layout/LinedList"/>
    <dgm:cxn modelId="{84973E87-A89C-4222-980F-C83008AC0A82}" type="presParOf" srcId="{573C1DD3-C325-4E3E-8AA0-8381B92794AC}" destId="{DCB5D5ED-015C-4E60-812F-745716B1700F}" srcOrd="1" destOrd="0" presId="urn:microsoft.com/office/officeart/2008/layout/LinedList"/>
    <dgm:cxn modelId="{C4874611-E39C-451D-9A4A-ADC57D2643AE}" type="presParOf" srcId="{78401F31-1811-4AE2-AAEF-13C38FC27F97}" destId="{39894FB4-3066-495A-AC72-47247DAD69B3}" srcOrd="2" destOrd="0" presId="urn:microsoft.com/office/officeart/2008/layout/LinedList"/>
    <dgm:cxn modelId="{0EA5A043-A62F-4689-8369-C4C19679EB40}" type="presParOf" srcId="{78401F31-1811-4AE2-AAEF-13C38FC27F97}" destId="{DFB69E92-9F55-445A-A2E7-CBE3D8F012EF}" srcOrd="3" destOrd="0" presId="urn:microsoft.com/office/officeart/2008/layout/LinedList"/>
    <dgm:cxn modelId="{52B6A824-CF7C-4B7B-BC39-B413A71D4652}" type="presParOf" srcId="{DFB69E92-9F55-445A-A2E7-CBE3D8F012EF}" destId="{C37912E5-3AA7-46F3-B25C-91BC19CDE9FB}" srcOrd="0" destOrd="0" presId="urn:microsoft.com/office/officeart/2008/layout/LinedList"/>
    <dgm:cxn modelId="{4D2B6932-04E7-4AD4-90C6-E4F0931E110A}" type="presParOf" srcId="{DFB69E92-9F55-445A-A2E7-CBE3D8F012EF}" destId="{571ABE5F-A8D6-4255-942D-856DBB382AF5}" srcOrd="1" destOrd="0" presId="urn:microsoft.com/office/officeart/2008/layout/LinedList"/>
    <dgm:cxn modelId="{91DBBBD8-5FF7-496E-B825-698D0286C5C8}" type="presParOf" srcId="{78401F31-1811-4AE2-AAEF-13C38FC27F97}" destId="{783ECF45-F7CE-422B-926E-0EF04A48FC24}" srcOrd="4" destOrd="0" presId="urn:microsoft.com/office/officeart/2008/layout/LinedList"/>
    <dgm:cxn modelId="{4ECF070A-A795-4ED1-8876-3DB30A7FB206}" type="presParOf" srcId="{78401F31-1811-4AE2-AAEF-13C38FC27F97}" destId="{FCE24F69-A1F2-4107-B971-81FAEBCE6339}" srcOrd="5" destOrd="0" presId="urn:microsoft.com/office/officeart/2008/layout/LinedList"/>
    <dgm:cxn modelId="{E8661EFC-58C2-4A57-A69A-2D95AE91E3A4}" type="presParOf" srcId="{FCE24F69-A1F2-4107-B971-81FAEBCE6339}" destId="{20791D6D-62FD-466F-B477-99AA531CB896}" srcOrd="0" destOrd="0" presId="urn:microsoft.com/office/officeart/2008/layout/LinedList"/>
    <dgm:cxn modelId="{423583DB-EF70-4DCC-A080-0937E895BBE8}" type="presParOf" srcId="{FCE24F69-A1F2-4107-B971-81FAEBCE6339}" destId="{35B65E81-0FFE-4786-B4EE-8D52F8185648}" srcOrd="1" destOrd="0" presId="urn:microsoft.com/office/officeart/2008/layout/LinedList"/>
    <dgm:cxn modelId="{D3689503-67E2-4084-81ED-4CC391ECDD40}" type="presParOf" srcId="{78401F31-1811-4AE2-AAEF-13C38FC27F97}" destId="{6BC50A20-560C-45FE-9D1D-AF7E0889A6F6}" srcOrd="6" destOrd="0" presId="urn:microsoft.com/office/officeart/2008/layout/LinedList"/>
    <dgm:cxn modelId="{7065EDE0-9E4D-4791-9DDC-D72DE75EE298}" type="presParOf" srcId="{78401F31-1811-4AE2-AAEF-13C38FC27F97}" destId="{8E2E5E49-C6F1-481B-88FF-BCC0160AC6FB}" srcOrd="7" destOrd="0" presId="urn:microsoft.com/office/officeart/2008/layout/LinedList"/>
    <dgm:cxn modelId="{2EFE69C2-D5BA-4032-A1DF-1B26A81CD236}" type="presParOf" srcId="{8E2E5E49-C6F1-481B-88FF-BCC0160AC6FB}" destId="{C52DF49D-C425-467E-81E2-F0FD47062C0C}" srcOrd="0" destOrd="0" presId="urn:microsoft.com/office/officeart/2008/layout/LinedList"/>
    <dgm:cxn modelId="{E54717E4-D6AA-4D93-ABEA-CB04DFFC8E69}" type="presParOf" srcId="{8E2E5E49-C6F1-481B-88FF-BCC0160AC6FB}" destId="{13721ED1-7A4C-4918-8218-BB69890110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BBC38-ADD2-4D3C-9322-42BC8DFA652C}">
      <dsp:nvSpPr>
        <dsp:cNvPr id="0" name=""/>
        <dsp:cNvSpPr/>
      </dsp:nvSpPr>
      <dsp:spPr>
        <a:xfrm>
          <a:off x="1063980" y="707106"/>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180AF5-DDD1-4C13-8CCE-79669D1B5A66}">
      <dsp:nvSpPr>
        <dsp:cNvPr id="0" name=""/>
        <dsp:cNvSpPr/>
      </dsp:nvSpPr>
      <dsp:spPr>
        <a:xfrm>
          <a:off x="285097"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CA" sz="2000" kern="1200"/>
            <a:t>Data Cleaning and Wrangling</a:t>
          </a:r>
          <a:endParaRPr lang="en-US" sz="2000" kern="1200"/>
        </a:p>
      </dsp:txBody>
      <dsp:txXfrm>
        <a:off x="285097" y="2333784"/>
        <a:ext cx="2832300" cy="720000"/>
      </dsp:txXfrm>
    </dsp:sp>
    <dsp:sp modelId="{E7221AAE-7356-4DEB-B78A-2BFBD4D91B3C}">
      <dsp:nvSpPr>
        <dsp:cNvPr id="0" name=""/>
        <dsp:cNvSpPr/>
      </dsp:nvSpPr>
      <dsp:spPr>
        <a:xfrm>
          <a:off x="4391932" y="707106"/>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27A9B0-6411-4084-B75A-3078C8C92188}">
      <dsp:nvSpPr>
        <dsp:cNvPr id="0" name=""/>
        <dsp:cNvSpPr/>
      </dsp:nvSpPr>
      <dsp:spPr>
        <a:xfrm>
          <a:off x="3613050"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CA" sz="2000" kern="1200"/>
            <a:t>Exploratory Data Analysis and Visualization</a:t>
          </a:r>
          <a:endParaRPr lang="en-US" sz="2000" kern="1200"/>
        </a:p>
      </dsp:txBody>
      <dsp:txXfrm>
        <a:off x="3613050" y="2333784"/>
        <a:ext cx="2832300" cy="720000"/>
      </dsp:txXfrm>
    </dsp:sp>
    <dsp:sp modelId="{04FA551D-8816-4097-8E4A-0FDCA99C4063}">
      <dsp:nvSpPr>
        <dsp:cNvPr id="0" name=""/>
        <dsp:cNvSpPr/>
      </dsp:nvSpPr>
      <dsp:spPr>
        <a:xfrm>
          <a:off x="7719885" y="707106"/>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2147B3-FA3D-406D-A84B-F3420906ACEA}">
      <dsp:nvSpPr>
        <dsp:cNvPr id="0" name=""/>
        <dsp:cNvSpPr/>
      </dsp:nvSpPr>
      <dsp:spPr>
        <a:xfrm>
          <a:off x="6941002"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CA" sz="2000" kern="1200" dirty="0"/>
            <a:t>Model building in Python and R</a:t>
          </a:r>
          <a:endParaRPr lang="en-US" sz="2000" kern="1200" dirty="0"/>
        </a:p>
      </dsp:txBody>
      <dsp:txXfrm>
        <a:off x="6941002" y="2333784"/>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A0D02-B131-4608-B190-C2872F7AC8BE}">
      <dsp:nvSpPr>
        <dsp:cNvPr id="0" name=""/>
        <dsp:cNvSpPr/>
      </dsp:nvSpPr>
      <dsp:spPr>
        <a:xfrm>
          <a:off x="0" y="2197"/>
          <a:ext cx="5928344" cy="1113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5AE01-FDA1-4915-AF29-4AF78AFA0FA4}">
      <dsp:nvSpPr>
        <dsp:cNvPr id="0" name=""/>
        <dsp:cNvSpPr/>
      </dsp:nvSpPr>
      <dsp:spPr>
        <a:xfrm>
          <a:off x="336912" y="252793"/>
          <a:ext cx="612568" cy="612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594618-7884-489E-804A-8BEF3C314DB2}">
      <dsp:nvSpPr>
        <dsp:cNvPr id="0" name=""/>
        <dsp:cNvSpPr/>
      </dsp:nvSpPr>
      <dsp:spPr>
        <a:xfrm>
          <a:off x="1286393" y="2197"/>
          <a:ext cx="4641950" cy="111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73" tIns="117873" rIns="117873" bIns="117873" numCol="1" spcCol="1270" anchor="ctr" anchorCtr="0">
          <a:noAutofit/>
        </a:bodyPr>
        <a:lstStyle/>
        <a:p>
          <a:pPr marL="0" lvl="0" indent="0" algn="l" defTabSz="977900">
            <a:lnSpc>
              <a:spcPct val="90000"/>
            </a:lnSpc>
            <a:spcBef>
              <a:spcPct val="0"/>
            </a:spcBef>
            <a:spcAft>
              <a:spcPct val="35000"/>
            </a:spcAft>
            <a:buNone/>
          </a:pPr>
          <a:r>
            <a:rPr lang="en-US" sz="2200" b="0" i="0" kern="1200" dirty="0"/>
            <a:t>To detect any missing values, outliers and anomalies with the data set.</a:t>
          </a:r>
          <a:endParaRPr lang="en-US" sz="2200" kern="1200" dirty="0"/>
        </a:p>
      </dsp:txBody>
      <dsp:txXfrm>
        <a:off x="1286393" y="2197"/>
        <a:ext cx="4641950" cy="1113760"/>
      </dsp:txXfrm>
    </dsp:sp>
    <dsp:sp modelId="{41BE6DA4-7F5F-443F-AC5C-39F4989D605D}">
      <dsp:nvSpPr>
        <dsp:cNvPr id="0" name=""/>
        <dsp:cNvSpPr/>
      </dsp:nvSpPr>
      <dsp:spPr>
        <a:xfrm>
          <a:off x="0" y="1394398"/>
          <a:ext cx="5928344" cy="1113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68495-F535-4480-A467-91D0FD126744}">
      <dsp:nvSpPr>
        <dsp:cNvPr id="0" name=""/>
        <dsp:cNvSpPr/>
      </dsp:nvSpPr>
      <dsp:spPr>
        <a:xfrm>
          <a:off x="336912" y="1644994"/>
          <a:ext cx="612568" cy="612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C77FE5-59D0-43FC-9330-0BD0585C0DCF}">
      <dsp:nvSpPr>
        <dsp:cNvPr id="0" name=""/>
        <dsp:cNvSpPr/>
      </dsp:nvSpPr>
      <dsp:spPr>
        <a:xfrm>
          <a:off x="1286393" y="1394398"/>
          <a:ext cx="4641950" cy="111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73" tIns="117873" rIns="117873" bIns="117873" numCol="1" spcCol="1270" anchor="ctr" anchorCtr="0">
          <a:noAutofit/>
        </a:bodyPr>
        <a:lstStyle/>
        <a:p>
          <a:pPr marL="0" lvl="0" indent="0" algn="l" defTabSz="977900">
            <a:lnSpc>
              <a:spcPct val="90000"/>
            </a:lnSpc>
            <a:spcBef>
              <a:spcPct val="0"/>
            </a:spcBef>
            <a:spcAft>
              <a:spcPct val="35000"/>
            </a:spcAft>
            <a:buNone/>
          </a:pPr>
          <a:r>
            <a:rPr lang="en-US" sz="2200" b="0" i="0" kern="1200"/>
            <a:t>To gain maximum insight into the data set</a:t>
          </a:r>
          <a:endParaRPr lang="en-US" sz="2200" kern="1200"/>
        </a:p>
      </dsp:txBody>
      <dsp:txXfrm>
        <a:off x="1286393" y="1394398"/>
        <a:ext cx="4641950" cy="1113760"/>
      </dsp:txXfrm>
    </dsp:sp>
    <dsp:sp modelId="{BF011091-3E2D-4140-A17C-EB1C4C040AA8}">
      <dsp:nvSpPr>
        <dsp:cNvPr id="0" name=""/>
        <dsp:cNvSpPr/>
      </dsp:nvSpPr>
      <dsp:spPr>
        <a:xfrm>
          <a:off x="0" y="2786598"/>
          <a:ext cx="5928344" cy="1113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223D1-87DE-4536-98A7-C9CAD5B8B18E}">
      <dsp:nvSpPr>
        <dsp:cNvPr id="0" name=""/>
        <dsp:cNvSpPr/>
      </dsp:nvSpPr>
      <dsp:spPr>
        <a:xfrm>
          <a:off x="336912" y="3037194"/>
          <a:ext cx="612568" cy="612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FB9DDA-C9EA-4E43-9F6F-785032C72EA1}">
      <dsp:nvSpPr>
        <dsp:cNvPr id="0" name=""/>
        <dsp:cNvSpPr/>
      </dsp:nvSpPr>
      <dsp:spPr>
        <a:xfrm>
          <a:off x="1286393" y="2786598"/>
          <a:ext cx="4641950" cy="111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73" tIns="117873" rIns="117873" bIns="117873" numCol="1" spcCol="1270" anchor="ctr" anchorCtr="0">
          <a:noAutofit/>
        </a:bodyPr>
        <a:lstStyle/>
        <a:p>
          <a:pPr marL="0" lvl="0" indent="0" algn="l" defTabSz="977900">
            <a:lnSpc>
              <a:spcPct val="90000"/>
            </a:lnSpc>
            <a:spcBef>
              <a:spcPct val="0"/>
            </a:spcBef>
            <a:spcAft>
              <a:spcPct val="35000"/>
            </a:spcAft>
            <a:buNone/>
          </a:pPr>
          <a:r>
            <a:rPr lang="en-US" sz="2200" b="0" i="0" kern="1200"/>
            <a:t>To uncover underlying structure.</a:t>
          </a:r>
          <a:endParaRPr lang="en-US" sz="2200" kern="1200"/>
        </a:p>
      </dsp:txBody>
      <dsp:txXfrm>
        <a:off x="1286393" y="2786598"/>
        <a:ext cx="4641950" cy="1113760"/>
      </dsp:txXfrm>
    </dsp:sp>
    <dsp:sp modelId="{71ACD4B5-FA44-4F3A-9A06-131C79C3028E}">
      <dsp:nvSpPr>
        <dsp:cNvPr id="0" name=""/>
        <dsp:cNvSpPr/>
      </dsp:nvSpPr>
      <dsp:spPr>
        <a:xfrm>
          <a:off x="0" y="4178799"/>
          <a:ext cx="5928344" cy="1113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106B9-69C9-4E11-9A86-AA6A3C0E2729}">
      <dsp:nvSpPr>
        <dsp:cNvPr id="0" name=""/>
        <dsp:cNvSpPr/>
      </dsp:nvSpPr>
      <dsp:spPr>
        <a:xfrm>
          <a:off x="336912" y="4429395"/>
          <a:ext cx="612568" cy="612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FDCA38-A19C-4C29-8AC4-D681C084B3F3}">
      <dsp:nvSpPr>
        <dsp:cNvPr id="0" name=""/>
        <dsp:cNvSpPr/>
      </dsp:nvSpPr>
      <dsp:spPr>
        <a:xfrm>
          <a:off x="1286393" y="4178799"/>
          <a:ext cx="4641950" cy="1113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73" tIns="117873" rIns="117873" bIns="117873" numCol="1" spcCol="1270" anchor="ctr" anchorCtr="0">
          <a:noAutofit/>
        </a:bodyPr>
        <a:lstStyle/>
        <a:p>
          <a:pPr marL="0" lvl="0" indent="0" algn="l" defTabSz="977900">
            <a:lnSpc>
              <a:spcPct val="90000"/>
            </a:lnSpc>
            <a:spcBef>
              <a:spcPct val="0"/>
            </a:spcBef>
            <a:spcAft>
              <a:spcPct val="35000"/>
            </a:spcAft>
            <a:buNone/>
          </a:pPr>
          <a:r>
            <a:rPr lang="en-US" sz="2200" b="0" i="0" kern="1200"/>
            <a:t>To check the distribution of the data.</a:t>
          </a:r>
          <a:endParaRPr lang="en-US" sz="2200" kern="1200"/>
        </a:p>
      </dsp:txBody>
      <dsp:txXfrm>
        <a:off x="1286393" y="4178799"/>
        <a:ext cx="4641950" cy="1113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8C8D8-F1AB-4BD9-9987-1DA30359A7AF}">
      <dsp:nvSpPr>
        <dsp:cNvPr id="0" name=""/>
        <dsp:cNvSpPr/>
      </dsp:nvSpPr>
      <dsp:spPr>
        <a:xfrm>
          <a:off x="0" y="860398"/>
          <a:ext cx="5928344" cy="15884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93EDC-EB48-4A7A-B551-AE9D7D44F41A}">
      <dsp:nvSpPr>
        <dsp:cNvPr id="0" name=""/>
        <dsp:cNvSpPr/>
      </dsp:nvSpPr>
      <dsp:spPr>
        <a:xfrm>
          <a:off x="480499" y="1217794"/>
          <a:ext cx="873634" cy="8736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B025B-F4C9-4837-A1CB-EB4345E9E5EF}">
      <dsp:nvSpPr>
        <dsp:cNvPr id="0" name=""/>
        <dsp:cNvSpPr/>
      </dsp:nvSpPr>
      <dsp:spPr>
        <a:xfrm>
          <a:off x="1834633" y="860398"/>
          <a:ext cx="4093710" cy="158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9" tIns="168109" rIns="168109" bIns="168109" numCol="1" spcCol="1270" anchor="ctr" anchorCtr="0">
          <a:noAutofit/>
        </a:bodyPr>
        <a:lstStyle/>
        <a:p>
          <a:pPr marL="0" lvl="0" indent="0" algn="l" defTabSz="1111250">
            <a:lnSpc>
              <a:spcPct val="100000"/>
            </a:lnSpc>
            <a:spcBef>
              <a:spcPct val="0"/>
            </a:spcBef>
            <a:spcAft>
              <a:spcPct val="35000"/>
            </a:spcAft>
            <a:buNone/>
          </a:pPr>
          <a:r>
            <a:rPr lang="en-US" sz="2500" kern="1200" dirty="0"/>
            <a:t>All the measures are linearly correlated to the CO2 Emissions.</a:t>
          </a:r>
        </a:p>
      </dsp:txBody>
      <dsp:txXfrm>
        <a:off x="1834633" y="860398"/>
        <a:ext cx="4093710" cy="1588427"/>
      </dsp:txXfrm>
    </dsp:sp>
    <dsp:sp modelId="{ED48FF58-D4BF-4F97-9B5B-6ECB0C66DD55}">
      <dsp:nvSpPr>
        <dsp:cNvPr id="0" name=""/>
        <dsp:cNvSpPr/>
      </dsp:nvSpPr>
      <dsp:spPr>
        <a:xfrm>
          <a:off x="0" y="2845931"/>
          <a:ext cx="5928344" cy="15884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9AA1F-8A23-46CC-86A6-CC7E5444C8A1}">
      <dsp:nvSpPr>
        <dsp:cNvPr id="0" name=""/>
        <dsp:cNvSpPr/>
      </dsp:nvSpPr>
      <dsp:spPr>
        <a:xfrm>
          <a:off x="480499" y="3203327"/>
          <a:ext cx="873634" cy="8736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A2CAC6-8575-4BDF-A55D-661D87DE1CC0}">
      <dsp:nvSpPr>
        <dsp:cNvPr id="0" name=""/>
        <dsp:cNvSpPr/>
      </dsp:nvSpPr>
      <dsp:spPr>
        <a:xfrm>
          <a:off x="1834633" y="2845931"/>
          <a:ext cx="4093710" cy="158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9" tIns="168109" rIns="168109" bIns="168109" numCol="1" spcCol="1270" anchor="ctr" anchorCtr="0">
          <a:noAutofit/>
        </a:bodyPr>
        <a:lstStyle/>
        <a:p>
          <a:pPr marL="0" lvl="0" indent="0" algn="l" defTabSz="1111250">
            <a:lnSpc>
              <a:spcPct val="100000"/>
            </a:lnSpc>
            <a:spcBef>
              <a:spcPct val="0"/>
            </a:spcBef>
            <a:spcAft>
              <a:spcPct val="35000"/>
            </a:spcAft>
            <a:buNone/>
          </a:pPr>
          <a:r>
            <a:rPr lang="en-US" sz="2500" kern="1200" dirty="0"/>
            <a:t>Categorical data did not provide any valuable insights.</a:t>
          </a:r>
        </a:p>
      </dsp:txBody>
      <dsp:txXfrm>
        <a:off x="1834633" y="2845931"/>
        <a:ext cx="4093710" cy="1588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54580-F327-4CAF-A119-6722B607FBF4}">
      <dsp:nvSpPr>
        <dsp:cNvPr id="0" name=""/>
        <dsp:cNvSpPr/>
      </dsp:nvSpPr>
      <dsp:spPr>
        <a:xfrm>
          <a:off x="1816199" y="80445"/>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A0C7B-3AC3-4807-8899-5BB138F1FFDA}">
      <dsp:nvSpPr>
        <dsp:cNvPr id="0" name=""/>
        <dsp:cNvSpPr/>
      </dsp:nvSpPr>
      <dsp:spPr>
        <a:xfrm>
          <a:off x="2284199" y="54844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EBD0D1-D469-4C0D-AB48-8EA73DF30080}">
      <dsp:nvSpPr>
        <dsp:cNvPr id="0" name=""/>
        <dsp:cNvSpPr/>
      </dsp:nvSpPr>
      <dsp:spPr>
        <a:xfrm>
          <a:off x="1114199" y="296044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CA" sz="4400" kern="1200"/>
            <a:t>Regression</a:t>
          </a:r>
          <a:endParaRPr lang="en-US" sz="4400" kern="1200"/>
        </a:p>
      </dsp:txBody>
      <dsp:txXfrm>
        <a:off x="1114199" y="2960445"/>
        <a:ext cx="3600000" cy="720000"/>
      </dsp:txXfrm>
    </dsp:sp>
    <dsp:sp modelId="{74369A88-ACD3-4E72-8EC4-E32DD5B4ADC8}">
      <dsp:nvSpPr>
        <dsp:cNvPr id="0" name=""/>
        <dsp:cNvSpPr/>
      </dsp:nvSpPr>
      <dsp:spPr>
        <a:xfrm>
          <a:off x="6046199" y="80445"/>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684B8B-6127-4CEF-90EF-52528086997F}">
      <dsp:nvSpPr>
        <dsp:cNvPr id="0" name=""/>
        <dsp:cNvSpPr/>
      </dsp:nvSpPr>
      <dsp:spPr>
        <a:xfrm>
          <a:off x="6514199" y="54844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2525E-43CE-48EA-B866-CE6FFA09671D}">
      <dsp:nvSpPr>
        <dsp:cNvPr id="0" name=""/>
        <dsp:cNvSpPr/>
      </dsp:nvSpPr>
      <dsp:spPr>
        <a:xfrm>
          <a:off x="5344199" y="296044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CA" sz="4400" kern="1200"/>
            <a:t>Naïve Bayes</a:t>
          </a:r>
          <a:endParaRPr lang="en-US" sz="4400" kern="1200"/>
        </a:p>
      </dsp:txBody>
      <dsp:txXfrm>
        <a:off x="5344199" y="2960445"/>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3646E-CCFD-4012-9B14-38C1666A973F}">
      <dsp:nvSpPr>
        <dsp:cNvPr id="0" name=""/>
        <dsp:cNvSpPr/>
      </dsp:nvSpPr>
      <dsp:spPr>
        <a:xfrm>
          <a:off x="0" y="0"/>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6B908D-EB99-4E1C-8CCB-81C2A891FE38}">
      <dsp:nvSpPr>
        <dsp:cNvPr id="0" name=""/>
        <dsp:cNvSpPr/>
      </dsp:nvSpPr>
      <dsp:spPr>
        <a:xfrm>
          <a:off x="0" y="0"/>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Janhvi Vora - 300323626</a:t>
          </a:r>
          <a:endParaRPr lang="en-US" sz="2800" kern="1200" dirty="0"/>
        </a:p>
      </dsp:txBody>
      <dsp:txXfrm>
        <a:off x="0" y="0"/>
        <a:ext cx="5928344" cy="1323689"/>
      </dsp:txXfrm>
    </dsp:sp>
    <dsp:sp modelId="{39894FB4-3066-495A-AC72-47247DAD69B3}">
      <dsp:nvSpPr>
        <dsp:cNvPr id="0" name=""/>
        <dsp:cNvSpPr/>
      </dsp:nvSpPr>
      <dsp:spPr>
        <a:xfrm>
          <a:off x="0" y="1323689"/>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912E5-3AA7-46F3-B25C-91BC19CDE9FB}">
      <dsp:nvSpPr>
        <dsp:cNvPr id="0" name=""/>
        <dsp:cNvSpPr/>
      </dsp:nvSpPr>
      <dsp:spPr>
        <a:xfrm>
          <a:off x="0" y="1323689"/>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Smit Ahya - 300322988 </a:t>
          </a:r>
          <a:endParaRPr lang="en-US" sz="2800" kern="1200" dirty="0"/>
        </a:p>
      </dsp:txBody>
      <dsp:txXfrm>
        <a:off x="0" y="1323689"/>
        <a:ext cx="5928344" cy="1323689"/>
      </dsp:txXfrm>
    </dsp:sp>
    <dsp:sp modelId="{783ECF45-F7CE-422B-926E-0EF04A48FC24}">
      <dsp:nvSpPr>
        <dsp:cNvPr id="0" name=""/>
        <dsp:cNvSpPr/>
      </dsp:nvSpPr>
      <dsp:spPr>
        <a:xfrm>
          <a:off x="0" y="2647378"/>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791D6D-62FD-466F-B477-99AA531CB896}">
      <dsp:nvSpPr>
        <dsp:cNvPr id="0" name=""/>
        <dsp:cNvSpPr/>
      </dsp:nvSpPr>
      <dsp:spPr>
        <a:xfrm>
          <a:off x="0" y="2647378"/>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Madan Mariani- 300305430</a:t>
          </a:r>
          <a:endParaRPr lang="en-US" sz="2800" kern="1200" dirty="0"/>
        </a:p>
      </dsp:txBody>
      <dsp:txXfrm>
        <a:off x="0" y="2647378"/>
        <a:ext cx="5928344" cy="1323689"/>
      </dsp:txXfrm>
    </dsp:sp>
    <dsp:sp modelId="{6BC50A20-560C-45FE-9D1D-AF7E0889A6F6}">
      <dsp:nvSpPr>
        <dsp:cNvPr id="0" name=""/>
        <dsp:cNvSpPr/>
      </dsp:nvSpPr>
      <dsp:spPr>
        <a:xfrm>
          <a:off x="0" y="3971067"/>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2DF49D-C425-467E-81E2-F0FD47062C0C}">
      <dsp:nvSpPr>
        <dsp:cNvPr id="0" name=""/>
        <dsp:cNvSpPr/>
      </dsp:nvSpPr>
      <dsp:spPr>
        <a:xfrm>
          <a:off x="0" y="3971067"/>
          <a:ext cx="5928344" cy="132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Wei - Han Lin - 300314934</a:t>
          </a:r>
          <a:endParaRPr lang="en-US" sz="2800" kern="1200" dirty="0"/>
        </a:p>
      </dsp:txBody>
      <dsp:txXfrm>
        <a:off x="0" y="3971067"/>
        <a:ext cx="5928344" cy="13236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ea.europa.eu/highlights/car-and-van-makers-continue" TargetMode="External"/><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3241"/>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CO2 Emission by Vehicles</a:t>
            </a: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a:t>Amount of co2 emissions by a vehicle depending on their various features.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732D-3E29-4FF7-B8B7-000756C8A1DA}"/>
              </a:ext>
            </a:extLst>
          </p:cNvPr>
          <p:cNvSpPr>
            <a:spLocks noGrp="1"/>
          </p:cNvSpPr>
          <p:nvPr>
            <p:ph type="title"/>
          </p:nvPr>
        </p:nvSpPr>
        <p:spPr>
          <a:xfrm>
            <a:off x="1097280" y="286603"/>
            <a:ext cx="10058400" cy="1450757"/>
          </a:xfrm>
        </p:spPr>
        <p:txBody>
          <a:bodyPr anchor="b">
            <a:normAutofit/>
          </a:bodyPr>
          <a:lstStyle/>
          <a:p>
            <a:r>
              <a:rPr lang="en-CA" dirty="0"/>
              <a:t>Models</a:t>
            </a:r>
          </a:p>
        </p:txBody>
      </p:sp>
      <p:graphicFrame>
        <p:nvGraphicFramePr>
          <p:cNvPr id="5" name="Content Placeholder 2">
            <a:extLst>
              <a:ext uri="{FF2B5EF4-FFF2-40B4-BE49-F238E27FC236}">
                <a16:creationId xmlns:a16="http://schemas.microsoft.com/office/drawing/2014/main" id="{9381A02B-4819-4DC0-8E9A-57AD6600BA9F}"/>
              </a:ext>
            </a:extLst>
          </p:cNvPr>
          <p:cNvGraphicFramePr>
            <a:graphicFrameLocks noGrp="1"/>
          </p:cNvGraphicFramePr>
          <p:nvPr>
            <p:ph idx="1"/>
            <p:extLst>
              <p:ext uri="{D42A27DB-BD31-4B8C-83A1-F6EECF244321}">
                <p14:modId xmlns:p14="http://schemas.microsoft.com/office/powerpoint/2010/main" val="24584178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49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1FF71-454F-4776-A806-8944500FB686}"/>
              </a:ext>
            </a:extLst>
          </p:cNvPr>
          <p:cNvSpPr>
            <a:spLocks noGrp="1"/>
          </p:cNvSpPr>
          <p:nvPr>
            <p:ph type="title"/>
          </p:nvPr>
        </p:nvSpPr>
        <p:spPr>
          <a:xfrm>
            <a:off x="643466" y="218112"/>
            <a:ext cx="3517567" cy="1143837"/>
          </a:xfrm>
        </p:spPr>
        <p:txBody>
          <a:bodyPr anchor="b">
            <a:normAutofit/>
          </a:bodyPr>
          <a:lstStyle/>
          <a:p>
            <a:r>
              <a:rPr lang="en-CA" dirty="0"/>
              <a:t>Multiple Linear Regression</a:t>
            </a:r>
          </a:p>
        </p:txBody>
      </p:sp>
      <p:pic>
        <p:nvPicPr>
          <p:cNvPr id="9" name="Picture Placeholder 8" descr="Chart, scatter chart&#10;&#10;Description automatically generated">
            <a:extLst>
              <a:ext uri="{FF2B5EF4-FFF2-40B4-BE49-F238E27FC236}">
                <a16:creationId xmlns:a16="http://schemas.microsoft.com/office/drawing/2014/main" id="{AA117420-4566-4DAC-AE7D-C2E57022A8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371204" y="88050"/>
            <a:ext cx="6129010" cy="3064505"/>
          </a:xfrm>
          <a:noFill/>
        </p:spPr>
      </p:pic>
      <p:sp>
        <p:nvSpPr>
          <p:cNvPr id="7" name="Text Placeholder 3">
            <a:extLst>
              <a:ext uri="{FF2B5EF4-FFF2-40B4-BE49-F238E27FC236}">
                <a16:creationId xmlns:a16="http://schemas.microsoft.com/office/drawing/2014/main" id="{548789A2-52F9-43CE-8495-416C375F1EDC}"/>
              </a:ext>
            </a:extLst>
          </p:cNvPr>
          <p:cNvSpPr>
            <a:spLocks noGrp="1"/>
          </p:cNvSpPr>
          <p:nvPr>
            <p:ph type="body" sz="half" idx="2"/>
          </p:nvPr>
        </p:nvSpPr>
        <p:spPr>
          <a:xfrm>
            <a:off x="651854" y="1591754"/>
            <a:ext cx="3517567" cy="1629192"/>
          </a:xfrm>
        </p:spPr>
        <p:txBody>
          <a:bodyPr>
            <a:normAutofit/>
          </a:bodyPr>
          <a:lstStyle/>
          <a:p>
            <a:r>
              <a:rPr lang="en-US" b="1" dirty="0"/>
              <a:t>Using vehicle’s specifications (Engine Size, Number of Cylinders, Fuel type, </a:t>
            </a:r>
            <a:r>
              <a:rPr lang="en-US" b="1" dirty="0" err="1"/>
              <a:t>etc</a:t>
            </a:r>
            <a:r>
              <a:rPr lang="en-US" b="1" dirty="0"/>
              <a:t>)</a:t>
            </a:r>
          </a:p>
          <a:p>
            <a:r>
              <a:rPr lang="en-US" b="1" dirty="0"/>
              <a:t>To predict its CO2 emissions</a:t>
            </a:r>
          </a:p>
        </p:txBody>
      </p:sp>
      <p:pic>
        <p:nvPicPr>
          <p:cNvPr id="6" name="Picture 5">
            <a:extLst>
              <a:ext uri="{FF2B5EF4-FFF2-40B4-BE49-F238E27FC236}">
                <a16:creationId xmlns:a16="http://schemas.microsoft.com/office/drawing/2014/main" id="{7C992A19-50D7-4374-A5C3-1414B7A32D6C}"/>
              </a:ext>
            </a:extLst>
          </p:cNvPr>
          <p:cNvPicPr>
            <a:picLocks noChangeAspect="1"/>
          </p:cNvPicPr>
          <p:nvPr/>
        </p:nvPicPr>
        <p:blipFill>
          <a:blip r:embed="rId3"/>
          <a:stretch>
            <a:fillRect/>
          </a:stretch>
        </p:blipFill>
        <p:spPr>
          <a:xfrm>
            <a:off x="0" y="3321858"/>
            <a:ext cx="12192000" cy="3536141"/>
          </a:xfrm>
          <a:prstGeom prst="rect">
            <a:avLst/>
          </a:prstGeom>
        </p:spPr>
      </p:pic>
    </p:spTree>
    <p:extLst>
      <p:ext uri="{BB962C8B-B14F-4D97-AF65-F5344CB8AC3E}">
        <p14:creationId xmlns:p14="http://schemas.microsoft.com/office/powerpoint/2010/main" val="270347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5FDF2-9F8C-4966-9FB0-6C61AC10B500}"/>
              </a:ext>
            </a:extLst>
          </p:cNvPr>
          <p:cNvSpPr txBox="1"/>
          <p:nvPr/>
        </p:nvSpPr>
        <p:spPr>
          <a:xfrm>
            <a:off x="4589755" y="0"/>
            <a:ext cx="2131546" cy="369332"/>
          </a:xfrm>
          <a:prstGeom prst="rect">
            <a:avLst/>
          </a:prstGeom>
          <a:noFill/>
        </p:spPr>
        <p:txBody>
          <a:bodyPr wrap="none" rtlCol="0">
            <a:spAutoFit/>
          </a:bodyPr>
          <a:lstStyle/>
          <a:p>
            <a:r>
              <a:rPr lang="en-US" dirty="0"/>
              <a:t>Have a peek of data</a:t>
            </a:r>
            <a:endParaRPr lang="en-CA" dirty="0"/>
          </a:p>
        </p:txBody>
      </p:sp>
      <p:sp>
        <p:nvSpPr>
          <p:cNvPr id="5" name="TextBox 4">
            <a:extLst>
              <a:ext uri="{FF2B5EF4-FFF2-40B4-BE49-F238E27FC236}">
                <a16:creationId xmlns:a16="http://schemas.microsoft.com/office/drawing/2014/main" id="{AD983EAA-57D2-4529-923D-1CF8967F2BB1}"/>
              </a:ext>
            </a:extLst>
          </p:cNvPr>
          <p:cNvSpPr txBox="1"/>
          <p:nvPr/>
        </p:nvSpPr>
        <p:spPr>
          <a:xfrm>
            <a:off x="267878" y="4466934"/>
            <a:ext cx="11646650" cy="307777"/>
          </a:xfrm>
          <a:prstGeom prst="rect">
            <a:avLst/>
          </a:prstGeom>
          <a:noFill/>
        </p:spPr>
        <p:txBody>
          <a:bodyPr wrap="none" rtlCol="0">
            <a:spAutoFit/>
          </a:bodyPr>
          <a:lstStyle/>
          <a:p>
            <a:r>
              <a:rPr lang="en-GB" sz="1400" dirty="0"/>
              <a:t>There are total 7385 rows and 12 columns. There are few abbreviations that has been used to describe the features. The abbreviations are listed below:</a:t>
            </a:r>
            <a:endParaRPr lang="en-CA" sz="1400" dirty="0"/>
          </a:p>
        </p:txBody>
      </p:sp>
      <p:pic>
        <p:nvPicPr>
          <p:cNvPr id="7" name="Picture 6">
            <a:extLst>
              <a:ext uri="{FF2B5EF4-FFF2-40B4-BE49-F238E27FC236}">
                <a16:creationId xmlns:a16="http://schemas.microsoft.com/office/drawing/2014/main" id="{CF89739E-EFB6-47EE-9DE2-F15EF49F05C5}"/>
              </a:ext>
            </a:extLst>
          </p:cNvPr>
          <p:cNvPicPr>
            <a:picLocks noChangeAspect="1"/>
          </p:cNvPicPr>
          <p:nvPr/>
        </p:nvPicPr>
        <p:blipFill>
          <a:blip r:embed="rId2"/>
          <a:stretch>
            <a:fillRect/>
          </a:stretch>
        </p:blipFill>
        <p:spPr>
          <a:xfrm>
            <a:off x="1873492" y="4770788"/>
            <a:ext cx="2019048" cy="1619048"/>
          </a:xfrm>
          <a:prstGeom prst="rect">
            <a:avLst/>
          </a:prstGeom>
        </p:spPr>
      </p:pic>
      <p:pic>
        <p:nvPicPr>
          <p:cNvPr id="9" name="Picture 8">
            <a:extLst>
              <a:ext uri="{FF2B5EF4-FFF2-40B4-BE49-F238E27FC236}">
                <a16:creationId xmlns:a16="http://schemas.microsoft.com/office/drawing/2014/main" id="{3096AB71-3F64-402B-BB30-51E353E95831}"/>
              </a:ext>
            </a:extLst>
          </p:cNvPr>
          <p:cNvPicPr>
            <a:picLocks noChangeAspect="1"/>
          </p:cNvPicPr>
          <p:nvPr/>
        </p:nvPicPr>
        <p:blipFill>
          <a:blip r:embed="rId3"/>
          <a:stretch>
            <a:fillRect/>
          </a:stretch>
        </p:blipFill>
        <p:spPr>
          <a:xfrm>
            <a:off x="4814196" y="4770788"/>
            <a:ext cx="2247619" cy="1419048"/>
          </a:xfrm>
          <a:prstGeom prst="rect">
            <a:avLst/>
          </a:prstGeom>
        </p:spPr>
      </p:pic>
      <p:pic>
        <p:nvPicPr>
          <p:cNvPr id="11" name="Picture 10">
            <a:extLst>
              <a:ext uri="{FF2B5EF4-FFF2-40B4-BE49-F238E27FC236}">
                <a16:creationId xmlns:a16="http://schemas.microsoft.com/office/drawing/2014/main" id="{F137F400-D683-4750-B0E1-2BCD9F46D474}"/>
              </a:ext>
            </a:extLst>
          </p:cNvPr>
          <p:cNvPicPr>
            <a:picLocks noChangeAspect="1"/>
          </p:cNvPicPr>
          <p:nvPr/>
        </p:nvPicPr>
        <p:blipFill>
          <a:blip r:embed="rId4"/>
          <a:stretch>
            <a:fillRect/>
          </a:stretch>
        </p:blipFill>
        <p:spPr>
          <a:xfrm>
            <a:off x="7504949" y="4754010"/>
            <a:ext cx="2000000" cy="1438095"/>
          </a:xfrm>
          <a:prstGeom prst="rect">
            <a:avLst/>
          </a:prstGeom>
        </p:spPr>
      </p:pic>
      <p:pic>
        <p:nvPicPr>
          <p:cNvPr id="6" name="Picture 5">
            <a:extLst>
              <a:ext uri="{FF2B5EF4-FFF2-40B4-BE49-F238E27FC236}">
                <a16:creationId xmlns:a16="http://schemas.microsoft.com/office/drawing/2014/main" id="{68AFD1B9-A5DE-4BA1-86DA-83A79A86DBB2}"/>
              </a:ext>
            </a:extLst>
          </p:cNvPr>
          <p:cNvPicPr>
            <a:picLocks noChangeAspect="1"/>
          </p:cNvPicPr>
          <p:nvPr/>
        </p:nvPicPr>
        <p:blipFill>
          <a:blip r:embed="rId5"/>
          <a:stretch>
            <a:fillRect/>
          </a:stretch>
        </p:blipFill>
        <p:spPr>
          <a:xfrm>
            <a:off x="0" y="326068"/>
            <a:ext cx="12192000" cy="4216438"/>
          </a:xfrm>
          <a:prstGeom prst="rect">
            <a:avLst/>
          </a:prstGeom>
        </p:spPr>
      </p:pic>
    </p:spTree>
    <p:extLst>
      <p:ext uri="{BB962C8B-B14F-4D97-AF65-F5344CB8AC3E}">
        <p14:creationId xmlns:p14="http://schemas.microsoft.com/office/powerpoint/2010/main" val="200740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13A0D-013F-4DAE-BB8D-C7498E1C7AE7}"/>
              </a:ext>
            </a:extLst>
          </p:cNvPr>
          <p:cNvSpPr txBox="1"/>
          <p:nvPr/>
        </p:nvSpPr>
        <p:spPr>
          <a:xfrm>
            <a:off x="2224940" y="63276"/>
            <a:ext cx="7742119" cy="738664"/>
          </a:xfrm>
          <a:prstGeom prst="rect">
            <a:avLst/>
          </a:prstGeom>
          <a:noFill/>
        </p:spPr>
        <p:txBody>
          <a:bodyPr wrap="none" rtlCol="0">
            <a:spAutoFit/>
          </a:bodyPr>
          <a:lstStyle/>
          <a:p>
            <a:pPr algn="ctr"/>
            <a:r>
              <a:rPr lang="en-US" sz="2400" dirty="0"/>
              <a:t>Summary Statistics of data</a:t>
            </a:r>
          </a:p>
          <a:p>
            <a:pPr algn="ctr"/>
            <a:r>
              <a:rPr lang="en-US" dirty="0"/>
              <a:t>(after creating dummies for categorical variables: Transmission and Fuel Type)</a:t>
            </a:r>
            <a:endParaRPr lang="en-CA" dirty="0"/>
          </a:p>
        </p:txBody>
      </p:sp>
      <p:pic>
        <p:nvPicPr>
          <p:cNvPr id="6" name="Picture 5">
            <a:extLst>
              <a:ext uri="{FF2B5EF4-FFF2-40B4-BE49-F238E27FC236}">
                <a16:creationId xmlns:a16="http://schemas.microsoft.com/office/drawing/2014/main" id="{F23D4EF4-A1B2-4171-BE56-D9EBFE18D419}"/>
              </a:ext>
            </a:extLst>
          </p:cNvPr>
          <p:cNvPicPr>
            <a:picLocks noChangeAspect="1"/>
          </p:cNvPicPr>
          <p:nvPr/>
        </p:nvPicPr>
        <p:blipFill>
          <a:blip r:embed="rId2"/>
          <a:stretch>
            <a:fillRect/>
          </a:stretch>
        </p:blipFill>
        <p:spPr>
          <a:xfrm>
            <a:off x="1443619" y="932711"/>
            <a:ext cx="9304762" cy="5152381"/>
          </a:xfrm>
          <a:prstGeom prst="rect">
            <a:avLst/>
          </a:prstGeom>
        </p:spPr>
      </p:pic>
    </p:spTree>
    <p:extLst>
      <p:ext uri="{BB962C8B-B14F-4D97-AF65-F5344CB8AC3E}">
        <p14:creationId xmlns:p14="http://schemas.microsoft.com/office/powerpoint/2010/main" val="135074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1B485-5E04-4F60-974A-0F7116141F34}"/>
              </a:ext>
            </a:extLst>
          </p:cNvPr>
          <p:cNvPicPr>
            <a:picLocks noChangeAspect="1"/>
          </p:cNvPicPr>
          <p:nvPr/>
        </p:nvPicPr>
        <p:blipFill>
          <a:blip r:embed="rId2"/>
          <a:stretch>
            <a:fillRect/>
          </a:stretch>
        </p:blipFill>
        <p:spPr>
          <a:xfrm>
            <a:off x="275208" y="893954"/>
            <a:ext cx="11527794" cy="2990215"/>
          </a:xfrm>
          <a:prstGeom prst="rect">
            <a:avLst/>
          </a:prstGeom>
        </p:spPr>
      </p:pic>
      <p:pic>
        <p:nvPicPr>
          <p:cNvPr id="5" name="Picture 4">
            <a:extLst>
              <a:ext uri="{FF2B5EF4-FFF2-40B4-BE49-F238E27FC236}">
                <a16:creationId xmlns:a16="http://schemas.microsoft.com/office/drawing/2014/main" id="{C2AADADC-BF82-4BFD-8BE2-815E30D100BE}"/>
              </a:ext>
            </a:extLst>
          </p:cNvPr>
          <p:cNvPicPr>
            <a:picLocks noChangeAspect="1"/>
          </p:cNvPicPr>
          <p:nvPr/>
        </p:nvPicPr>
        <p:blipFill>
          <a:blip r:embed="rId3"/>
          <a:stretch>
            <a:fillRect/>
          </a:stretch>
        </p:blipFill>
        <p:spPr>
          <a:xfrm>
            <a:off x="545550" y="4291567"/>
            <a:ext cx="5028571" cy="1752381"/>
          </a:xfrm>
          <a:prstGeom prst="rect">
            <a:avLst/>
          </a:prstGeom>
        </p:spPr>
      </p:pic>
      <p:sp>
        <p:nvSpPr>
          <p:cNvPr id="6" name="Rectangle 5">
            <a:extLst>
              <a:ext uri="{FF2B5EF4-FFF2-40B4-BE49-F238E27FC236}">
                <a16:creationId xmlns:a16="http://schemas.microsoft.com/office/drawing/2014/main" id="{32A71FA6-5FB7-4E9E-B856-5E10ED2D6578}"/>
              </a:ext>
            </a:extLst>
          </p:cNvPr>
          <p:cNvSpPr/>
          <p:nvPr/>
        </p:nvSpPr>
        <p:spPr>
          <a:xfrm>
            <a:off x="1344155" y="51793"/>
            <a:ext cx="9503692" cy="461665"/>
          </a:xfrm>
          <a:prstGeom prst="rect">
            <a:avLst/>
          </a:prstGeom>
          <a:noFill/>
        </p:spPr>
        <p:txBody>
          <a:bodyPr wrap="none" lIns="91440" tIns="45720" rIns="91440" bIns="45720">
            <a:spAutoFit/>
          </a:bodyPr>
          <a:lstStyle/>
          <a:p>
            <a:pPr algn="ct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Is there any relationship between fuel </a:t>
            </a:r>
            <a:r>
              <a:rPr lang="en-GB"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onsumption and CO2 emission?</a:t>
            </a:r>
            <a:endParaRPr lang="en-CA"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28596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9BEDA-989C-467C-8015-CB12F73FB047}"/>
              </a:ext>
            </a:extLst>
          </p:cNvPr>
          <p:cNvPicPr>
            <a:picLocks noChangeAspect="1"/>
          </p:cNvPicPr>
          <p:nvPr/>
        </p:nvPicPr>
        <p:blipFill>
          <a:blip r:embed="rId2"/>
          <a:stretch>
            <a:fillRect/>
          </a:stretch>
        </p:blipFill>
        <p:spPr>
          <a:xfrm>
            <a:off x="372862" y="1160926"/>
            <a:ext cx="11414884" cy="2951065"/>
          </a:xfrm>
          <a:prstGeom prst="rect">
            <a:avLst/>
          </a:prstGeom>
        </p:spPr>
      </p:pic>
      <p:pic>
        <p:nvPicPr>
          <p:cNvPr id="5" name="Picture 4">
            <a:extLst>
              <a:ext uri="{FF2B5EF4-FFF2-40B4-BE49-F238E27FC236}">
                <a16:creationId xmlns:a16="http://schemas.microsoft.com/office/drawing/2014/main" id="{B6BDB3C1-F7AB-49CC-AB53-CCF961DF47ED}"/>
              </a:ext>
            </a:extLst>
          </p:cNvPr>
          <p:cNvPicPr>
            <a:picLocks noChangeAspect="1"/>
          </p:cNvPicPr>
          <p:nvPr/>
        </p:nvPicPr>
        <p:blipFill>
          <a:blip r:embed="rId3"/>
          <a:stretch>
            <a:fillRect/>
          </a:stretch>
        </p:blipFill>
        <p:spPr>
          <a:xfrm>
            <a:off x="730451" y="4417766"/>
            <a:ext cx="4942857" cy="1733333"/>
          </a:xfrm>
          <a:prstGeom prst="rect">
            <a:avLst/>
          </a:prstGeom>
        </p:spPr>
      </p:pic>
      <p:sp>
        <p:nvSpPr>
          <p:cNvPr id="6" name="Rectangle 5">
            <a:extLst>
              <a:ext uri="{FF2B5EF4-FFF2-40B4-BE49-F238E27FC236}">
                <a16:creationId xmlns:a16="http://schemas.microsoft.com/office/drawing/2014/main" id="{2A4FAFF9-D797-486A-9F78-E1EE313A143E}"/>
              </a:ext>
            </a:extLst>
          </p:cNvPr>
          <p:cNvSpPr/>
          <p:nvPr/>
        </p:nvSpPr>
        <p:spPr>
          <a:xfrm>
            <a:off x="1344155" y="51793"/>
            <a:ext cx="9503692" cy="461665"/>
          </a:xfrm>
          <a:prstGeom prst="rect">
            <a:avLst/>
          </a:prstGeom>
          <a:noFill/>
        </p:spPr>
        <p:txBody>
          <a:bodyPr wrap="none" lIns="91440" tIns="45720" rIns="91440" bIns="45720">
            <a:spAutoFit/>
          </a:bodyPr>
          <a:lstStyle/>
          <a:p>
            <a:pPr algn="ct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Is there any relationship between fuel </a:t>
            </a:r>
            <a:r>
              <a:rPr lang="en-GB"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onsumption and CO2 emission?</a:t>
            </a:r>
            <a:endParaRPr lang="en-CA"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79095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8433F-F5BC-4BE6-ABB0-AF691C496DFB}"/>
              </a:ext>
            </a:extLst>
          </p:cNvPr>
          <p:cNvPicPr>
            <a:picLocks noChangeAspect="1"/>
          </p:cNvPicPr>
          <p:nvPr/>
        </p:nvPicPr>
        <p:blipFill>
          <a:blip r:embed="rId2"/>
          <a:stretch>
            <a:fillRect/>
          </a:stretch>
        </p:blipFill>
        <p:spPr>
          <a:xfrm>
            <a:off x="435006" y="805818"/>
            <a:ext cx="11308242" cy="2928753"/>
          </a:xfrm>
          <a:prstGeom prst="rect">
            <a:avLst/>
          </a:prstGeom>
        </p:spPr>
      </p:pic>
      <p:pic>
        <p:nvPicPr>
          <p:cNvPr id="7" name="Picture 6">
            <a:extLst>
              <a:ext uri="{FF2B5EF4-FFF2-40B4-BE49-F238E27FC236}">
                <a16:creationId xmlns:a16="http://schemas.microsoft.com/office/drawing/2014/main" id="{F8F09539-FD4B-4237-ACDB-6EF5CB54FA4D}"/>
              </a:ext>
            </a:extLst>
          </p:cNvPr>
          <p:cNvPicPr>
            <a:picLocks noChangeAspect="1"/>
          </p:cNvPicPr>
          <p:nvPr/>
        </p:nvPicPr>
        <p:blipFill>
          <a:blip r:embed="rId3"/>
          <a:stretch>
            <a:fillRect/>
          </a:stretch>
        </p:blipFill>
        <p:spPr>
          <a:xfrm>
            <a:off x="775008" y="4290277"/>
            <a:ext cx="4676190" cy="1761905"/>
          </a:xfrm>
          <a:prstGeom prst="rect">
            <a:avLst/>
          </a:prstGeom>
        </p:spPr>
      </p:pic>
      <p:sp>
        <p:nvSpPr>
          <p:cNvPr id="8" name="Rectangle 7">
            <a:extLst>
              <a:ext uri="{FF2B5EF4-FFF2-40B4-BE49-F238E27FC236}">
                <a16:creationId xmlns:a16="http://schemas.microsoft.com/office/drawing/2014/main" id="{224B3F18-4575-4F2B-AB63-C2ACDC8377AF}"/>
              </a:ext>
            </a:extLst>
          </p:cNvPr>
          <p:cNvSpPr/>
          <p:nvPr/>
        </p:nvSpPr>
        <p:spPr>
          <a:xfrm>
            <a:off x="1344155" y="51793"/>
            <a:ext cx="9503692" cy="461665"/>
          </a:xfrm>
          <a:prstGeom prst="rect">
            <a:avLst/>
          </a:prstGeom>
          <a:noFill/>
        </p:spPr>
        <p:txBody>
          <a:bodyPr wrap="none" lIns="91440" tIns="45720" rIns="91440" bIns="45720">
            <a:spAutoFit/>
          </a:bodyPr>
          <a:lstStyle/>
          <a:p>
            <a:pPr algn="ct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Is there any relationship between fuel </a:t>
            </a:r>
            <a:r>
              <a:rPr lang="en-GB"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r>
              <a:rPr lang="en-GB"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onsumption and CO2 emission?</a:t>
            </a:r>
            <a:endParaRPr lang="en-CA"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17950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2ABEC-06A5-48ED-B9E9-603BC75CA507}"/>
              </a:ext>
            </a:extLst>
          </p:cNvPr>
          <p:cNvPicPr>
            <a:picLocks noChangeAspect="1"/>
          </p:cNvPicPr>
          <p:nvPr/>
        </p:nvPicPr>
        <p:blipFill>
          <a:blip r:embed="rId2"/>
          <a:stretch>
            <a:fillRect/>
          </a:stretch>
        </p:blipFill>
        <p:spPr>
          <a:xfrm>
            <a:off x="2539498" y="969995"/>
            <a:ext cx="7095238" cy="5361905"/>
          </a:xfrm>
          <a:prstGeom prst="rect">
            <a:avLst/>
          </a:prstGeom>
        </p:spPr>
      </p:pic>
      <p:sp>
        <p:nvSpPr>
          <p:cNvPr id="4" name="TextBox 3">
            <a:extLst>
              <a:ext uri="{FF2B5EF4-FFF2-40B4-BE49-F238E27FC236}">
                <a16:creationId xmlns:a16="http://schemas.microsoft.com/office/drawing/2014/main" id="{1A69450D-CB57-4D3F-8BD2-6223FF290B9D}"/>
              </a:ext>
            </a:extLst>
          </p:cNvPr>
          <p:cNvSpPr txBox="1"/>
          <p:nvPr/>
        </p:nvSpPr>
        <p:spPr>
          <a:xfrm>
            <a:off x="3320249" y="30690"/>
            <a:ext cx="5244000" cy="800219"/>
          </a:xfrm>
          <a:prstGeom prst="rect">
            <a:avLst/>
          </a:prstGeom>
          <a:noFill/>
        </p:spPr>
        <p:txBody>
          <a:bodyPr wrap="none" rtlCol="0">
            <a:spAutoFit/>
          </a:bodyPr>
          <a:lstStyle/>
          <a:p>
            <a:r>
              <a:rPr lang="en-US" sz="2800" dirty="0"/>
              <a:t>Multiple Linear Regression Model</a:t>
            </a:r>
          </a:p>
          <a:p>
            <a:pPr algn="ctr"/>
            <a:r>
              <a:rPr lang="en-US" dirty="0"/>
              <a:t>Summary Output</a:t>
            </a:r>
            <a:endParaRPr lang="en-CA" dirty="0"/>
          </a:p>
        </p:txBody>
      </p:sp>
    </p:spTree>
    <p:extLst>
      <p:ext uri="{BB962C8B-B14F-4D97-AF65-F5344CB8AC3E}">
        <p14:creationId xmlns:p14="http://schemas.microsoft.com/office/powerpoint/2010/main" val="29665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2043C-7B6D-4766-B239-002167B75D83}"/>
              </a:ext>
            </a:extLst>
          </p:cNvPr>
          <p:cNvSpPr>
            <a:spLocks noGrp="1"/>
          </p:cNvSpPr>
          <p:nvPr>
            <p:ph type="title"/>
          </p:nvPr>
        </p:nvSpPr>
        <p:spPr>
          <a:xfrm>
            <a:off x="1097279" y="4799362"/>
            <a:ext cx="10113645" cy="743682"/>
          </a:xfrm>
        </p:spPr>
        <p:txBody>
          <a:bodyPr anchor="b">
            <a:normAutofit/>
          </a:bodyPr>
          <a:lstStyle/>
          <a:p>
            <a:r>
              <a:rPr lang="en-CA" dirty="0"/>
              <a:t>Naïve Bayes</a:t>
            </a:r>
          </a:p>
        </p:txBody>
      </p:sp>
      <p:sp>
        <p:nvSpPr>
          <p:cNvPr id="9" name="Text Placeholder 3">
            <a:extLst>
              <a:ext uri="{FF2B5EF4-FFF2-40B4-BE49-F238E27FC236}">
                <a16:creationId xmlns:a16="http://schemas.microsoft.com/office/drawing/2014/main" id="{EA70DE71-F1E2-451D-B9B4-AE2D446AE727}"/>
              </a:ext>
            </a:extLst>
          </p:cNvPr>
          <p:cNvSpPr>
            <a:spLocks noGrp="1"/>
          </p:cNvSpPr>
          <p:nvPr>
            <p:ph type="body" sz="half" idx="2"/>
          </p:nvPr>
        </p:nvSpPr>
        <p:spPr>
          <a:xfrm>
            <a:off x="1039368" y="784280"/>
            <a:ext cx="10113264" cy="1061351"/>
          </a:xfrm>
        </p:spPr>
        <p:txBody>
          <a:bodyPr>
            <a:normAutofit/>
          </a:bodyPr>
          <a:lstStyle/>
          <a:p>
            <a:r>
              <a:rPr lang="en-US" sz="2200" b="1" dirty="0">
                <a:solidFill>
                  <a:srgbClr val="000000">
                    <a:hueOff val="0"/>
                    <a:satOff val="0"/>
                    <a:lumOff val="0"/>
                    <a:alphaOff val="0"/>
                  </a:srgbClr>
                </a:solidFill>
                <a:latin typeface="Franklin Gothic Book" panose="020F0502020204030204"/>
              </a:rPr>
              <a:t>Using vehicle’s manufacturer, model, class, transmission type, and fuel type</a:t>
            </a:r>
          </a:p>
          <a:p>
            <a:r>
              <a:rPr lang="en-US" sz="2200" b="1" dirty="0">
                <a:solidFill>
                  <a:srgbClr val="000000">
                    <a:hueOff val="0"/>
                    <a:satOff val="0"/>
                    <a:lumOff val="0"/>
                    <a:alphaOff val="0"/>
                  </a:srgbClr>
                </a:solidFill>
                <a:latin typeface="Franklin Gothic Book" panose="020F0502020204030204"/>
              </a:rPr>
              <a:t>To predict its CO2 emissions level. Is it High, Medium, or Low?</a:t>
            </a:r>
          </a:p>
        </p:txBody>
      </p:sp>
      <p:graphicFrame>
        <p:nvGraphicFramePr>
          <p:cNvPr id="8" name="表格 9">
            <a:extLst>
              <a:ext uri="{FF2B5EF4-FFF2-40B4-BE49-F238E27FC236}">
                <a16:creationId xmlns:a16="http://schemas.microsoft.com/office/drawing/2014/main" id="{6AB4275C-F50A-5344-83B5-907420280738}"/>
              </a:ext>
            </a:extLst>
          </p:cNvPr>
          <p:cNvGraphicFramePr>
            <a:graphicFrameLocks noGrp="1"/>
          </p:cNvGraphicFramePr>
          <p:nvPr>
            <p:extLst>
              <p:ext uri="{D42A27DB-BD31-4B8C-83A1-F6EECF244321}">
                <p14:modId xmlns:p14="http://schemas.microsoft.com/office/powerpoint/2010/main" val="2784386245"/>
              </p:ext>
            </p:extLst>
          </p:nvPr>
        </p:nvGraphicFramePr>
        <p:xfrm>
          <a:off x="5251730" y="2641183"/>
          <a:ext cx="6308188" cy="1483360"/>
        </p:xfrm>
        <a:graphic>
          <a:graphicData uri="http://schemas.openxmlformats.org/drawingml/2006/table">
            <a:tbl>
              <a:tblPr firstRow="1" bandRow="1">
                <a:tableStyleId>{5C22544A-7EE6-4342-B048-85BDC9FD1C3A}</a:tableStyleId>
              </a:tblPr>
              <a:tblGrid>
                <a:gridCol w="1577047">
                  <a:extLst>
                    <a:ext uri="{9D8B030D-6E8A-4147-A177-3AD203B41FA5}">
                      <a16:colId xmlns:a16="http://schemas.microsoft.com/office/drawing/2014/main" val="2125170624"/>
                    </a:ext>
                  </a:extLst>
                </a:gridCol>
                <a:gridCol w="1577047">
                  <a:extLst>
                    <a:ext uri="{9D8B030D-6E8A-4147-A177-3AD203B41FA5}">
                      <a16:colId xmlns:a16="http://schemas.microsoft.com/office/drawing/2014/main" val="2211858120"/>
                    </a:ext>
                  </a:extLst>
                </a:gridCol>
                <a:gridCol w="1577047">
                  <a:extLst>
                    <a:ext uri="{9D8B030D-6E8A-4147-A177-3AD203B41FA5}">
                      <a16:colId xmlns:a16="http://schemas.microsoft.com/office/drawing/2014/main" val="4206287678"/>
                    </a:ext>
                  </a:extLst>
                </a:gridCol>
                <a:gridCol w="1577047">
                  <a:extLst>
                    <a:ext uri="{9D8B030D-6E8A-4147-A177-3AD203B41FA5}">
                      <a16:colId xmlns:a16="http://schemas.microsoft.com/office/drawing/2014/main" val="892067079"/>
                    </a:ext>
                  </a:extLst>
                </a:gridCol>
              </a:tblGrid>
              <a:tr h="370840">
                <a:tc>
                  <a:txBody>
                    <a:bodyPr/>
                    <a:lstStyle/>
                    <a:p>
                      <a:endParaRPr lang="zh-TW" altLang="en-US"/>
                    </a:p>
                  </a:txBody>
                  <a:tcPr/>
                </a:tc>
                <a:tc>
                  <a:txBody>
                    <a:bodyPr/>
                    <a:lstStyle/>
                    <a:p>
                      <a:r>
                        <a:rPr lang="en-US" altLang="zh-TW" dirty="0"/>
                        <a:t>Precision</a:t>
                      </a:r>
                      <a:endParaRPr lang="zh-TW" altLang="en-US" dirty="0"/>
                    </a:p>
                  </a:txBody>
                  <a:tcPr/>
                </a:tc>
                <a:tc>
                  <a:txBody>
                    <a:bodyPr/>
                    <a:lstStyle/>
                    <a:p>
                      <a:r>
                        <a:rPr lang="en-US" altLang="zh-TW" dirty="0"/>
                        <a:t>Recall</a:t>
                      </a:r>
                      <a:endParaRPr lang="zh-TW" altLang="en-US" dirty="0"/>
                    </a:p>
                  </a:txBody>
                  <a:tcPr/>
                </a:tc>
                <a:tc>
                  <a:txBody>
                    <a:bodyPr/>
                    <a:lstStyle/>
                    <a:p>
                      <a:r>
                        <a:rPr lang="en-US" altLang="zh-TW" dirty="0"/>
                        <a:t>F1</a:t>
                      </a:r>
                      <a:endParaRPr lang="zh-TW" altLang="en-US" dirty="0"/>
                    </a:p>
                  </a:txBody>
                  <a:tcPr/>
                </a:tc>
                <a:extLst>
                  <a:ext uri="{0D108BD9-81ED-4DB2-BD59-A6C34878D82A}">
                    <a16:rowId xmlns:a16="http://schemas.microsoft.com/office/drawing/2014/main" val="426174797"/>
                  </a:ext>
                </a:extLst>
              </a:tr>
              <a:tr h="370840">
                <a:tc>
                  <a:txBody>
                    <a:bodyPr/>
                    <a:lstStyle/>
                    <a:p>
                      <a:r>
                        <a:rPr lang="en-US" altLang="zh-TW" dirty="0"/>
                        <a:t>High</a:t>
                      </a:r>
                      <a:endParaRPr lang="zh-TW" altLang="en-US" dirty="0"/>
                    </a:p>
                  </a:txBody>
                  <a:tcPr/>
                </a:tc>
                <a:tc>
                  <a:txBody>
                    <a:bodyPr/>
                    <a:lstStyle/>
                    <a:p>
                      <a:r>
                        <a:rPr lang="en-US" altLang="zh-TW" dirty="0"/>
                        <a:t>0.7175</a:t>
                      </a:r>
                      <a:endParaRPr lang="zh-TW" altLang="en-US" dirty="0"/>
                    </a:p>
                  </a:txBody>
                  <a:tcPr/>
                </a:tc>
                <a:tc>
                  <a:txBody>
                    <a:bodyPr/>
                    <a:lstStyle/>
                    <a:p>
                      <a:r>
                        <a:rPr lang="en-US" altLang="zh-TW" dirty="0"/>
                        <a:t>0.7229</a:t>
                      </a:r>
                      <a:endParaRPr lang="zh-TW" altLang="en-US" dirty="0"/>
                    </a:p>
                  </a:txBody>
                  <a:tcPr/>
                </a:tc>
                <a:tc>
                  <a:txBody>
                    <a:bodyPr/>
                    <a:lstStyle/>
                    <a:p>
                      <a:r>
                        <a:rPr lang="en-US" altLang="zh-TW" dirty="0"/>
                        <a:t>0.7202</a:t>
                      </a:r>
                      <a:endParaRPr lang="zh-TW" altLang="en-US" dirty="0"/>
                    </a:p>
                  </a:txBody>
                  <a:tcPr/>
                </a:tc>
                <a:extLst>
                  <a:ext uri="{0D108BD9-81ED-4DB2-BD59-A6C34878D82A}">
                    <a16:rowId xmlns:a16="http://schemas.microsoft.com/office/drawing/2014/main" val="1205316723"/>
                  </a:ext>
                </a:extLst>
              </a:tr>
              <a:tr h="370840">
                <a:tc>
                  <a:txBody>
                    <a:bodyPr/>
                    <a:lstStyle/>
                    <a:p>
                      <a:r>
                        <a:rPr lang="en-US" altLang="zh-TW" dirty="0"/>
                        <a:t>Medium</a:t>
                      </a:r>
                      <a:endParaRPr lang="zh-TW" altLang="en-US" dirty="0"/>
                    </a:p>
                  </a:txBody>
                  <a:tcPr/>
                </a:tc>
                <a:tc>
                  <a:txBody>
                    <a:bodyPr/>
                    <a:lstStyle/>
                    <a:p>
                      <a:r>
                        <a:rPr lang="en-US" altLang="zh-TW" dirty="0"/>
                        <a:t>0.7597</a:t>
                      </a:r>
                      <a:endParaRPr lang="zh-TW" altLang="en-US" dirty="0"/>
                    </a:p>
                  </a:txBody>
                  <a:tcPr/>
                </a:tc>
                <a:tc>
                  <a:txBody>
                    <a:bodyPr/>
                    <a:lstStyle/>
                    <a:p>
                      <a:r>
                        <a:rPr lang="en-US" altLang="zh-TW" dirty="0"/>
                        <a:t>0.7184</a:t>
                      </a:r>
                      <a:endParaRPr lang="zh-TW" altLang="en-US" dirty="0"/>
                    </a:p>
                  </a:txBody>
                  <a:tcPr/>
                </a:tc>
                <a:tc>
                  <a:txBody>
                    <a:bodyPr/>
                    <a:lstStyle/>
                    <a:p>
                      <a:r>
                        <a:rPr lang="en-US" altLang="zh-TW" dirty="0"/>
                        <a:t>0.7385</a:t>
                      </a:r>
                      <a:endParaRPr lang="zh-TW" altLang="en-US" dirty="0"/>
                    </a:p>
                  </a:txBody>
                  <a:tcPr/>
                </a:tc>
                <a:extLst>
                  <a:ext uri="{0D108BD9-81ED-4DB2-BD59-A6C34878D82A}">
                    <a16:rowId xmlns:a16="http://schemas.microsoft.com/office/drawing/2014/main" val="1954342916"/>
                  </a:ext>
                </a:extLst>
              </a:tr>
              <a:tr h="370840">
                <a:tc>
                  <a:txBody>
                    <a:bodyPr/>
                    <a:lstStyle/>
                    <a:p>
                      <a:r>
                        <a:rPr lang="en-US" altLang="zh-TW" dirty="0"/>
                        <a:t>Low</a:t>
                      </a:r>
                      <a:endParaRPr lang="zh-TW" altLang="en-US" dirty="0"/>
                    </a:p>
                  </a:txBody>
                  <a:tcPr/>
                </a:tc>
                <a:tc>
                  <a:txBody>
                    <a:bodyPr/>
                    <a:lstStyle/>
                    <a:p>
                      <a:r>
                        <a:rPr lang="en-US" altLang="zh-TW" dirty="0"/>
                        <a:t>0.7147</a:t>
                      </a:r>
                      <a:endParaRPr lang="zh-TW" altLang="en-US" dirty="0"/>
                    </a:p>
                  </a:txBody>
                  <a:tcPr/>
                </a:tc>
                <a:tc>
                  <a:txBody>
                    <a:bodyPr/>
                    <a:lstStyle/>
                    <a:p>
                      <a:r>
                        <a:rPr lang="en-US" altLang="zh-TW" dirty="0"/>
                        <a:t>0.7913</a:t>
                      </a:r>
                      <a:endParaRPr lang="zh-TW" altLang="en-US" dirty="0"/>
                    </a:p>
                  </a:txBody>
                  <a:tcPr/>
                </a:tc>
                <a:tc>
                  <a:txBody>
                    <a:bodyPr/>
                    <a:lstStyle/>
                    <a:p>
                      <a:r>
                        <a:rPr lang="en-US" altLang="zh-TW" dirty="0"/>
                        <a:t>0.7510</a:t>
                      </a:r>
                      <a:endParaRPr lang="zh-TW" altLang="en-US" dirty="0"/>
                    </a:p>
                  </a:txBody>
                  <a:tcPr/>
                </a:tc>
                <a:extLst>
                  <a:ext uri="{0D108BD9-81ED-4DB2-BD59-A6C34878D82A}">
                    <a16:rowId xmlns:a16="http://schemas.microsoft.com/office/drawing/2014/main" val="1923599835"/>
                  </a:ext>
                </a:extLst>
              </a:tr>
            </a:tbl>
          </a:graphicData>
        </a:graphic>
      </p:graphicFrame>
      <p:sp>
        <p:nvSpPr>
          <p:cNvPr id="10" name="文字方塊 9">
            <a:extLst>
              <a:ext uri="{FF2B5EF4-FFF2-40B4-BE49-F238E27FC236}">
                <a16:creationId xmlns:a16="http://schemas.microsoft.com/office/drawing/2014/main" id="{9550A40F-05F1-EB41-B19A-DEA1F2220C38}"/>
              </a:ext>
            </a:extLst>
          </p:cNvPr>
          <p:cNvSpPr txBox="1"/>
          <p:nvPr/>
        </p:nvSpPr>
        <p:spPr>
          <a:xfrm>
            <a:off x="5251730" y="2246570"/>
            <a:ext cx="1457450" cy="369332"/>
          </a:xfrm>
          <a:prstGeom prst="rect">
            <a:avLst/>
          </a:prstGeom>
          <a:noFill/>
        </p:spPr>
        <p:txBody>
          <a:bodyPr wrap="none" rtlCol="0">
            <a:spAutoFit/>
          </a:bodyPr>
          <a:lstStyle/>
          <a:p>
            <a:r>
              <a:rPr kumimoji="1" lang="en-US" altLang="zh-TW" dirty="0"/>
              <a:t>Model result:</a:t>
            </a:r>
            <a:endParaRPr kumimoji="1" lang="zh-TW" altLang="en-US" dirty="0"/>
          </a:p>
        </p:txBody>
      </p:sp>
    </p:spTree>
    <p:extLst>
      <p:ext uri="{BB962C8B-B14F-4D97-AF65-F5344CB8AC3E}">
        <p14:creationId xmlns:p14="http://schemas.microsoft.com/office/powerpoint/2010/main" val="39384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F688CAD-4930-7348-916C-88E171E801F5}"/>
              </a:ext>
            </a:extLst>
          </p:cNvPr>
          <p:cNvPicPr>
            <a:picLocks noChangeAspect="1"/>
          </p:cNvPicPr>
          <p:nvPr/>
        </p:nvPicPr>
        <p:blipFill>
          <a:blip r:embed="rId2"/>
          <a:stretch>
            <a:fillRect/>
          </a:stretch>
        </p:blipFill>
        <p:spPr>
          <a:xfrm rot="5400000">
            <a:off x="2173035" y="-571834"/>
            <a:ext cx="2311400" cy="5016500"/>
          </a:xfrm>
          <a:prstGeom prst="rect">
            <a:avLst/>
          </a:prstGeom>
        </p:spPr>
      </p:pic>
      <p:sp>
        <p:nvSpPr>
          <p:cNvPr id="4" name="文字方塊 3">
            <a:extLst>
              <a:ext uri="{FF2B5EF4-FFF2-40B4-BE49-F238E27FC236}">
                <a16:creationId xmlns:a16="http://schemas.microsoft.com/office/drawing/2014/main" id="{A319A9EB-F724-4149-A2B5-781DFF32A4C6}"/>
              </a:ext>
            </a:extLst>
          </p:cNvPr>
          <p:cNvSpPr txBox="1"/>
          <p:nvPr/>
        </p:nvSpPr>
        <p:spPr>
          <a:xfrm>
            <a:off x="928756" y="411384"/>
            <a:ext cx="1965603" cy="430887"/>
          </a:xfrm>
          <a:prstGeom prst="rect">
            <a:avLst/>
          </a:prstGeom>
          <a:noFill/>
        </p:spPr>
        <p:txBody>
          <a:bodyPr wrap="none" rtlCol="0">
            <a:spAutoFit/>
          </a:bodyPr>
          <a:lstStyle/>
          <a:p>
            <a:r>
              <a:rPr lang="en-US" altLang="zh-TW" sz="2200" b="1" dirty="0">
                <a:solidFill>
                  <a:srgbClr val="000000">
                    <a:hueOff val="0"/>
                    <a:satOff val="0"/>
                    <a:lumOff val="0"/>
                    <a:alphaOff val="0"/>
                  </a:srgbClr>
                </a:solidFill>
                <a:latin typeface="Franklin Gothic Book" panose="020F0502020204030204"/>
              </a:rPr>
              <a:t>CO2 Emissions</a:t>
            </a:r>
            <a:endParaRPr lang="zh-TW" altLang="en-US" sz="2200" b="1" dirty="0">
              <a:solidFill>
                <a:srgbClr val="000000">
                  <a:hueOff val="0"/>
                  <a:satOff val="0"/>
                  <a:lumOff val="0"/>
                  <a:alphaOff val="0"/>
                </a:srgbClr>
              </a:solidFill>
              <a:latin typeface="Franklin Gothic Book" panose="020F0502020204030204"/>
            </a:endParaRPr>
          </a:p>
        </p:txBody>
      </p:sp>
      <p:graphicFrame>
        <p:nvGraphicFramePr>
          <p:cNvPr id="6" name="表格 6">
            <a:extLst>
              <a:ext uri="{FF2B5EF4-FFF2-40B4-BE49-F238E27FC236}">
                <a16:creationId xmlns:a16="http://schemas.microsoft.com/office/drawing/2014/main" id="{12B76B78-1FB9-D14D-9606-4E9A56649A71}"/>
              </a:ext>
            </a:extLst>
          </p:cNvPr>
          <p:cNvGraphicFramePr>
            <a:graphicFrameLocks noGrp="1"/>
          </p:cNvGraphicFramePr>
          <p:nvPr>
            <p:extLst>
              <p:ext uri="{D42A27DB-BD31-4B8C-83A1-F6EECF244321}">
                <p14:modId xmlns:p14="http://schemas.microsoft.com/office/powerpoint/2010/main" val="2882772808"/>
              </p:ext>
            </p:extLst>
          </p:nvPr>
        </p:nvGraphicFramePr>
        <p:xfrm>
          <a:off x="928756" y="3092116"/>
          <a:ext cx="4716670" cy="741680"/>
        </p:xfrm>
        <a:graphic>
          <a:graphicData uri="http://schemas.openxmlformats.org/drawingml/2006/table">
            <a:tbl>
              <a:tblPr firstRow="1" bandRow="1">
                <a:tableStyleId>{5C22544A-7EE6-4342-B048-85BDC9FD1C3A}</a:tableStyleId>
              </a:tblPr>
              <a:tblGrid>
                <a:gridCol w="943334">
                  <a:extLst>
                    <a:ext uri="{9D8B030D-6E8A-4147-A177-3AD203B41FA5}">
                      <a16:colId xmlns:a16="http://schemas.microsoft.com/office/drawing/2014/main" val="383939000"/>
                    </a:ext>
                  </a:extLst>
                </a:gridCol>
                <a:gridCol w="943334">
                  <a:extLst>
                    <a:ext uri="{9D8B030D-6E8A-4147-A177-3AD203B41FA5}">
                      <a16:colId xmlns:a16="http://schemas.microsoft.com/office/drawing/2014/main" val="3637446705"/>
                    </a:ext>
                  </a:extLst>
                </a:gridCol>
                <a:gridCol w="943334">
                  <a:extLst>
                    <a:ext uri="{9D8B030D-6E8A-4147-A177-3AD203B41FA5}">
                      <a16:colId xmlns:a16="http://schemas.microsoft.com/office/drawing/2014/main" val="3746065778"/>
                    </a:ext>
                  </a:extLst>
                </a:gridCol>
                <a:gridCol w="943334">
                  <a:extLst>
                    <a:ext uri="{9D8B030D-6E8A-4147-A177-3AD203B41FA5}">
                      <a16:colId xmlns:a16="http://schemas.microsoft.com/office/drawing/2014/main" val="4271447508"/>
                    </a:ext>
                  </a:extLst>
                </a:gridCol>
                <a:gridCol w="943334">
                  <a:extLst>
                    <a:ext uri="{9D8B030D-6E8A-4147-A177-3AD203B41FA5}">
                      <a16:colId xmlns:a16="http://schemas.microsoft.com/office/drawing/2014/main" val="2419125557"/>
                    </a:ext>
                  </a:extLst>
                </a:gridCol>
              </a:tblGrid>
              <a:tr h="370840">
                <a:tc>
                  <a:txBody>
                    <a:bodyPr/>
                    <a:lstStyle/>
                    <a:p>
                      <a:r>
                        <a:rPr lang="en-US" altLang="zh-TW" dirty="0"/>
                        <a:t>0 %</a:t>
                      </a:r>
                      <a:endParaRPr lang="zh-TW" altLang="en-US" dirty="0"/>
                    </a:p>
                  </a:txBody>
                  <a:tcPr/>
                </a:tc>
                <a:tc>
                  <a:txBody>
                    <a:bodyPr/>
                    <a:lstStyle/>
                    <a:p>
                      <a:r>
                        <a:rPr lang="en-US" altLang="zh-TW" dirty="0"/>
                        <a:t>25 %</a:t>
                      </a:r>
                      <a:endParaRPr lang="zh-TW" altLang="en-US" dirty="0"/>
                    </a:p>
                  </a:txBody>
                  <a:tcPr/>
                </a:tc>
                <a:tc>
                  <a:txBody>
                    <a:bodyPr/>
                    <a:lstStyle/>
                    <a:p>
                      <a:r>
                        <a:rPr lang="en-US" altLang="zh-TW" dirty="0"/>
                        <a:t>50 %</a:t>
                      </a:r>
                      <a:endParaRPr lang="zh-TW" altLang="en-US" dirty="0"/>
                    </a:p>
                  </a:txBody>
                  <a:tcPr/>
                </a:tc>
                <a:tc>
                  <a:txBody>
                    <a:bodyPr/>
                    <a:lstStyle/>
                    <a:p>
                      <a:r>
                        <a:rPr lang="en-US" altLang="zh-TW" dirty="0"/>
                        <a:t>75 %</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3878981731"/>
                  </a:ext>
                </a:extLst>
              </a:tr>
              <a:tr h="370840">
                <a:tc>
                  <a:txBody>
                    <a:bodyPr/>
                    <a:lstStyle/>
                    <a:p>
                      <a:r>
                        <a:rPr lang="en-US" altLang="zh-TW" dirty="0"/>
                        <a:t>96</a:t>
                      </a:r>
                      <a:endParaRPr lang="zh-TW" altLang="en-US" dirty="0"/>
                    </a:p>
                  </a:txBody>
                  <a:tcPr/>
                </a:tc>
                <a:tc>
                  <a:txBody>
                    <a:bodyPr/>
                    <a:lstStyle/>
                    <a:p>
                      <a:r>
                        <a:rPr lang="en-US" altLang="zh-TW" dirty="0"/>
                        <a:t>208</a:t>
                      </a:r>
                      <a:endParaRPr lang="zh-TW" altLang="en-US" dirty="0"/>
                    </a:p>
                  </a:txBody>
                  <a:tcPr/>
                </a:tc>
                <a:tc>
                  <a:txBody>
                    <a:bodyPr/>
                    <a:lstStyle/>
                    <a:p>
                      <a:r>
                        <a:rPr lang="en-US" altLang="zh-TW" dirty="0"/>
                        <a:t>246</a:t>
                      </a:r>
                      <a:endParaRPr lang="zh-TW" altLang="en-US" dirty="0"/>
                    </a:p>
                  </a:txBody>
                  <a:tcPr/>
                </a:tc>
                <a:tc>
                  <a:txBody>
                    <a:bodyPr/>
                    <a:lstStyle/>
                    <a:p>
                      <a:r>
                        <a:rPr lang="en-US" altLang="zh-TW" dirty="0"/>
                        <a:t>288</a:t>
                      </a:r>
                      <a:endParaRPr lang="zh-TW" altLang="en-US" dirty="0"/>
                    </a:p>
                  </a:txBody>
                  <a:tcPr/>
                </a:tc>
                <a:tc>
                  <a:txBody>
                    <a:bodyPr/>
                    <a:lstStyle/>
                    <a:p>
                      <a:r>
                        <a:rPr lang="en-US" altLang="zh-TW" dirty="0"/>
                        <a:t>522</a:t>
                      </a:r>
                      <a:endParaRPr lang="zh-TW" altLang="en-US" dirty="0"/>
                    </a:p>
                  </a:txBody>
                  <a:tcPr/>
                </a:tc>
                <a:extLst>
                  <a:ext uri="{0D108BD9-81ED-4DB2-BD59-A6C34878D82A}">
                    <a16:rowId xmlns:a16="http://schemas.microsoft.com/office/drawing/2014/main" val="1993788288"/>
                  </a:ext>
                </a:extLst>
              </a:tr>
            </a:tbl>
          </a:graphicData>
        </a:graphic>
      </p:graphicFrame>
      <p:sp>
        <p:nvSpPr>
          <p:cNvPr id="7" name="文字方塊 6">
            <a:extLst>
              <a:ext uri="{FF2B5EF4-FFF2-40B4-BE49-F238E27FC236}">
                <a16:creationId xmlns:a16="http://schemas.microsoft.com/office/drawing/2014/main" id="{A1FF1881-FC4A-9D4E-9E6A-263037E7242D}"/>
              </a:ext>
            </a:extLst>
          </p:cNvPr>
          <p:cNvSpPr txBox="1"/>
          <p:nvPr/>
        </p:nvSpPr>
        <p:spPr>
          <a:xfrm>
            <a:off x="6096000" y="1331843"/>
            <a:ext cx="3900170" cy="369332"/>
          </a:xfrm>
          <a:prstGeom prst="rect">
            <a:avLst/>
          </a:prstGeom>
          <a:noFill/>
        </p:spPr>
        <p:txBody>
          <a:bodyPr wrap="none" rtlCol="0">
            <a:spAutoFit/>
          </a:bodyPr>
          <a:lstStyle/>
          <a:p>
            <a:r>
              <a:rPr kumimoji="1" lang="en" altLang="zh-TW" dirty="0">
                <a:solidFill>
                  <a:schemeClr val="tx1">
                    <a:lumMod val="65000"/>
                    <a:lumOff val="35000"/>
                  </a:schemeClr>
                </a:solidFill>
              </a:rPr>
              <a:t>boxplot(CO2_Emissions_Canada$co2)</a:t>
            </a:r>
            <a:endParaRPr kumimoji="1" lang="zh-TW" altLang="en-US" dirty="0">
              <a:solidFill>
                <a:schemeClr val="tx1">
                  <a:lumMod val="65000"/>
                  <a:lumOff val="35000"/>
                </a:schemeClr>
              </a:solidFill>
            </a:endParaRPr>
          </a:p>
        </p:txBody>
      </p:sp>
      <p:sp>
        <p:nvSpPr>
          <p:cNvPr id="8" name="文字方塊 7">
            <a:extLst>
              <a:ext uri="{FF2B5EF4-FFF2-40B4-BE49-F238E27FC236}">
                <a16:creationId xmlns:a16="http://schemas.microsoft.com/office/drawing/2014/main" id="{13778084-8D8A-614A-8186-33F7DDD0B6F0}"/>
              </a:ext>
            </a:extLst>
          </p:cNvPr>
          <p:cNvSpPr txBox="1"/>
          <p:nvPr/>
        </p:nvSpPr>
        <p:spPr>
          <a:xfrm>
            <a:off x="6096000" y="3152797"/>
            <a:ext cx="3986348" cy="369332"/>
          </a:xfrm>
          <a:prstGeom prst="rect">
            <a:avLst/>
          </a:prstGeom>
          <a:noFill/>
        </p:spPr>
        <p:txBody>
          <a:bodyPr wrap="none" rtlCol="0">
            <a:spAutoFit/>
          </a:bodyPr>
          <a:lstStyle/>
          <a:p>
            <a:r>
              <a:rPr kumimoji="1" lang="en" altLang="zh-TW" dirty="0">
                <a:solidFill>
                  <a:schemeClr val="tx1">
                    <a:lumMod val="65000"/>
                    <a:lumOff val="35000"/>
                  </a:schemeClr>
                </a:solidFill>
              </a:rPr>
              <a:t>quantile(CO2_Emissions_Canada$co2)</a:t>
            </a:r>
            <a:endParaRPr kumimoji="1" lang="zh-TW" altLang="en-US" dirty="0">
              <a:solidFill>
                <a:schemeClr val="tx1">
                  <a:lumMod val="65000"/>
                  <a:lumOff val="35000"/>
                </a:schemeClr>
              </a:solidFill>
            </a:endParaRPr>
          </a:p>
        </p:txBody>
      </p:sp>
      <p:sp>
        <p:nvSpPr>
          <p:cNvPr id="9" name="文字方塊 8">
            <a:extLst>
              <a:ext uri="{FF2B5EF4-FFF2-40B4-BE49-F238E27FC236}">
                <a16:creationId xmlns:a16="http://schemas.microsoft.com/office/drawing/2014/main" id="{EC5BA9BD-31AB-5640-8A8D-A84F168BF079}"/>
              </a:ext>
            </a:extLst>
          </p:cNvPr>
          <p:cNvSpPr txBox="1"/>
          <p:nvPr/>
        </p:nvSpPr>
        <p:spPr>
          <a:xfrm>
            <a:off x="979789" y="5202991"/>
            <a:ext cx="9714391" cy="646331"/>
          </a:xfrm>
          <a:prstGeom prst="rect">
            <a:avLst/>
          </a:prstGeom>
          <a:noFill/>
        </p:spPr>
        <p:txBody>
          <a:bodyPr wrap="none" rtlCol="0">
            <a:spAutoFit/>
          </a:bodyPr>
          <a:lstStyle/>
          <a:p>
            <a:r>
              <a:rPr kumimoji="1" lang="en" altLang="zh-TW" dirty="0">
                <a:solidFill>
                  <a:schemeClr val="tx1">
                    <a:lumMod val="65000"/>
                    <a:lumOff val="35000"/>
                  </a:schemeClr>
                </a:solidFill>
              </a:rPr>
              <a:t>CO2_Emissions_Canada$label &lt;- with(CO2_Emissions_Canada, </a:t>
            </a:r>
          </a:p>
          <a:p>
            <a:r>
              <a:rPr kumimoji="1" lang="en" altLang="zh-TW" dirty="0">
                <a:solidFill>
                  <a:schemeClr val="tx1">
                    <a:lumMod val="65000"/>
                    <a:lumOff val="35000"/>
                  </a:schemeClr>
                </a:solidFill>
              </a:rPr>
              <a:t>				</a:t>
            </a:r>
            <a:r>
              <a:rPr kumimoji="1" lang="en" altLang="zh-TW" dirty="0" err="1">
                <a:solidFill>
                  <a:schemeClr val="tx1">
                    <a:lumMod val="65000"/>
                    <a:lumOff val="35000"/>
                  </a:schemeClr>
                </a:solidFill>
              </a:rPr>
              <a:t>ifelse</a:t>
            </a:r>
            <a:r>
              <a:rPr kumimoji="1" lang="en" altLang="zh-TW" dirty="0">
                <a:solidFill>
                  <a:schemeClr val="tx1">
                    <a:lumMod val="65000"/>
                    <a:lumOff val="35000"/>
                  </a:schemeClr>
                </a:solidFill>
              </a:rPr>
              <a:t>(co2 &gt; 288, "high", </a:t>
            </a:r>
            <a:r>
              <a:rPr kumimoji="1" lang="en" altLang="zh-TW" dirty="0" err="1">
                <a:solidFill>
                  <a:schemeClr val="tx1">
                    <a:lumMod val="65000"/>
                    <a:lumOff val="35000"/>
                  </a:schemeClr>
                </a:solidFill>
              </a:rPr>
              <a:t>ifelse</a:t>
            </a:r>
            <a:r>
              <a:rPr kumimoji="1" lang="en" altLang="zh-TW" dirty="0">
                <a:solidFill>
                  <a:schemeClr val="tx1">
                    <a:lumMod val="65000"/>
                    <a:lumOff val="35000"/>
                  </a:schemeClr>
                </a:solidFill>
              </a:rPr>
              <a:t>(co2 &gt; 208, "medium", "low")))</a:t>
            </a:r>
            <a:endParaRPr kumimoji="1" lang="zh-TW" altLang="en-US"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6888EC2E-2945-334E-9A73-1B73FFA74F60}"/>
              </a:ext>
            </a:extLst>
          </p:cNvPr>
          <p:cNvSpPr txBox="1"/>
          <p:nvPr/>
        </p:nvSpPr>
        <p:spPr>
          <a:xfrm>
            <a:off x="979789" y="4772104"/>
            <a:ext cx="4507709" cy="430887"/>
          </a:xfrm>
          <a:prstGeom prst="rect">
            <a:avLst/>
          </a:prstGeom>
          <a:noFill/>
        </p:spPr>
        <p:txBody>
          <a:bodyPr wrap="none" rtlCol="0">
            <a:spAutoFit/>
          </a:bodyPr>
          <a:lstStyle/>
          <a:p>
            <a:r>
              <a:rPr lang="en-US" altLang="zh-TW" sz="2200" b="1" dirty="0">
                <a:solidFill>
                  <a:srgbClr val="000000">
                    <a:hueOff val="0"/>
                    <a:satOff val="0"/>
                    <a:lumOff val="0"/>
                    <a:alphaOff val="0"/>
                  </a:srgbClr>
                </a:solidFill>
                <a:latin typeface="Franklin Gothic Book" panose="020F0502020204030204"/>
              </a:rPr>
              <a:t>Label each row by its CO2 emissions</a:t>
            </a:r>
            <a:endParaRPr lang="zh-TW" altLang="en-US" sz="2200" b="1" dirty="0">
              <a:solidFill>
                <a:srgbClr val="000000">
                  <a:hueOff val="0"/>
                  <a:satOff val="0"/>
                  <a:lumOff val="0"/>
                  <a:alphaOff val="0"/>
                </a:srgbClr>
              </a:solidFill>
              <a:latin typeface="Franklin Gothic Book" panose="020F0502020204030204"/>
            </a:endParaRPr>
          </a:p>
        </p:txBody>
      </p:sp>
    </p:spTree>
    <p:extLst>
      <p:ext uri="{BB962C8B-B14F-4D97-AF65-F5344CB8AC3E}">
        <p14:creationId xmlns:p14="http://schemas.microsoft.com/office/powerpoint/2010/main" val="229036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19DA-C04D-41A6-9B7B-F52FA2270254}"/>
              </a:ext>
            </a:extLst>
          </p:cNvPr>
          <p:cNvSpPr>
            <a:spLocks noGrp="1"/>
          </p:cNvSpPr>
          <p:nvPr>
            <p:ph type="title"/>
          </p:nvPr>
        </p:nvSpPr>
        <p:spPr>
          <a:xfrm>
            <a:off x="643466" y="786383"/>
            <a:ext cx="3517567" cy="851917"/>
          </a:xfrm>
        </p:spPr>
        <p:txBody>
          <a:bodyPr anchor="b">
            <a:normAutofit/>
          </a:bodyPr>
          <a:lstStyle/>
          <a:p>
            <a:r>
              <a:rPr lang="en-CA" dirty="0"/>
              <a:t>About Data</a:t>
            </a:r>
          </a:p>
        </p:txBody>
      </p:sp>
      <p:pic>
        <p:nvPicPr>
          <p:cNvPr id="1026" name="Picture 2" descr="Global Carbon Footprint: Total Emission by Nations">
            <a:extLst>
              <a:ext uri="{FF2B5EF4-FFF2-40B4-BE49-F238E27FC236}">
                <a16:creationId xmlns:a16="http://schemas.microsoft.com/office/drawing/2014/main" id="{5CE0B227-CC51-4519-98CA-A3ADF55A64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71306" y="1"/>
            <a:ext cx="4404693" cy="6858000"/>
          </a:xfrm>
          <a:prstGeom prst="rect">
            <a:avLst/>
          </a:prstGeom>
          <a:solidFill>
            <a:srgbClr val="FFFFFF"/>
          </a:solidFill>
        </p:spPr>
      </p:pic>
      <p:sp>
        <p:nvSpPr>
          <p:cNvPr id="3" name="Content Placeholder 2">
            <a:extLst>
              <a:ext uri="{FF2B5EF4-FFF2-40B4-BE49-F238E27FC236}">
                <a16:creationId xmlns:a16="http://schemas.microsoft.com/office/drawing/2014/main" id="{BC4A5BC6-4E64-4EB6-ADBC-5FD33C290B92}"/>
              </a:ext>
            </a:extLst>
          </p:cNvPr>
          <p:cNvSpPr>
            <a:spLocks noGrp="1"/>
          </p:cNvSpPr>
          <p:nvPr>
            <p:ph type="body" sz="half" idx="2"/>
          </p:nvPr>
        </p:nvSpPr>
        <p:spPr>
          <a:xfrm>
            <a:off x="643465" y="1847850"/>
            <a:ext cx="3517567" cy="4259705"/>
          </a:xfrm>
        </p:spPr>
        <p:txBody>
          <a:bodyPr>
            <a:normAutofit/>
          </a:bodyPr>
          <a:lstStyle/>
          <a:p>
            <a:pPr>
              <a:lnSpc>
                <a:spcPct val="100000"/>
              </a:lnSpc>
              <a:buFont typeface="Wingdings" panose="05000000000000000000" pitchFamily="2" charset="2"/>
              <a:buChar char="q"/>
            </a:pPr>
            <a:r>
              <a:rPr lang="en-CA" sz="1300" dirty="0"/>
              <a:t> </a:t>
            </a:r>
            <a:r>
              <a:rPr lang="en-US" sz="1400" b="0" i="0" dirty="0">
                <a:effectLst/>
              </a:rPr>
              <a:t>The dataset has been taken from Canada Government official open data website.</a:t>
            </a:r>
          </a:p>
          <a:p>
            <a:pPr>
              <a:lnSpc>
                <a:spcPct val="100000"/>
              </a:lnSpc>
              <a:buFont typeface="Wingdings" panose="05000000000000000000" pitchFamily="2" charset="2"/>
              <a:buChar char="q"/>
            </a:pPr>
            <a:r>
              <a:rPr lang="en-US" sz="1400" b="0" i="0" dirty="0">
                <a:effectLst/>
              </a:rPr>
              <a:t> This dataset contains official CO2 emissions data for various cars of different features over the period of 2014 to 2020.</a:t>
            </a:r>
          </a:p>
          <a:p>
            <a:pPr>
              <a:lnSpc>
                <a:spcPct val="100000"/>
              </a:lnSpc>
              <a:buFont typeface="Wingdings" panose="05000000000000000000" pitchFamily="2" charset="2"/>
              <a:buChar char="q"/>
            </a:pPr>
            <a:r>
              <a:rPr lang="en-US" sz="1400" b="0" i="0" dirty="0">
                <a:effectLst/>
              </a:rPr>
              <a:t>There are total 7385 rows and 12 columns.</a:t>
            </a:r>
          </a:p>
          <a:p>
            <a:pPr>
              <a:lnSpc>
                <a:spcPct val="100000"/>
              </a:lnSpc>
              <a:buFont typeface="Wingdings" panose="05000000000000000000" pitchFamily="2" charset="2"/>
              <a:buChar char="q"/>
            </a:pPr>
            <a:r>
              <a:rPr lang="en-US" sz="1400" dirty="0"/>
              <a:t>The dataset contains categorical and quantitative data.</a:t>
            </a:r>
          </a:p>
          <a:p>
            <a:pPr>
              <a:lnSpc>
                <a:spcPct val="100000"/>
              </a:lnSpc>
              <a:buFont typeface="Wingdings" panose="05000000000000000000" pitchFamily="2" charset="2"/>
              <a:buChar char="q"/>
            </a:pPr>
            <a:r>
              <a:rPr lang="en-US" sz="1400" dirty="0"/>
              <a:t>There are two models to address both types of data.</a:t>
            </a:r>
            <a:endParaRPr lang="en-CA" sz="1400" dirty="0"/>
          </a:p>
        </p:txBody>
      </p:sp>
    </p:spTree>
    <p:extLst>
      <p:ext uri="{BB962C8B-B14F-4D97-AF65-F5344CB8AC3E}">
        <p14:creationId xmlns:p14="http://schemas.microsoft.com/office/powerpoint/2010/main" val="235418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A319A9EB-F724-4149-A2B5-781DFF32A4C6}"/>
              </a:ext>
            </a:extLst>
          </p:cNvPr>
          <p:cNvSpPr txBox="1"/>
          <p:nvPr/>
        </p:nvSpPr>
        <p:spPr>
          <a:xfrm>
            <a:off x="928756" y="411384"/>
            <a:ext cx="7104830" cy="430887"/>
          </a:xfrm>
          <a:prstGeom prst="rect">
            <a:avLst/>
          </a:prstGeom>
          <a:noFill/>
        </p:spPr>
        <p:txBody>
          <a:bodyPr wrap="none" rtlCol="0">
            <a:spAutoFit/>
          </a:bodyPr>
          <a:lstStyle/>
          <a:p>
            <a:r>
              <a:rPr lang="en-US" altLang="zh-TW" sz="2200" b="1" dirty="0">
                <a:solidFill>
                  <a:srgbClr val="000000">
                    <a:hueOff val="0"/>
                    <a:satOff val="0"/>
                    <a:lumOff val="0"/>
                    <a:alphaOff val="0"/>
                  </a:srgbClr>
                </a:solidFill>
                <a:latin typeface="Franklin Gothic Book" panose="020F0502020204030204"/>
              </a:rPr>
              <a:t>Random select 80% data as training and the rest as test</a:t>
            </a:r>
            <a:endParaRPr lang="zh-TW" altLang="en-US" sz="2200" b="1" dirty="0">
              <a:solidFill>
                <a:srgbClr val="000000">
                  <a:hueOff val="0"/>
                  <a:satOff val="0"/>
                  <a:lumOff val="0"/>
                  <a:alphaOff val="0"/>
                </a:srgbClr>
              </a:solidFill>
              <a:latin typeface="Franklin Gothic Book" panose="020F0502020204030204"/>
            </a:endParaRPr>
          </a:p>
        </p:txBody>
      </p:sp>
      <p:sp>
        <p:nvSpPr>
          <p:cNvPr id="7" name="文字方塊 6">
            <a:extLst>
              <a:ext uri="{FF2B5EF4-FFF2-40B4-BE49-F238E27FC236}">
                <a16:creationId xmlns:a16="http://schemas.microsoft.com/office/drawing/2014/main" id="{A1FF1881-FC4A-9D4E-9E6A-263037E7242D}"/>
              </a:ext>
            </a:extLst>
          </p:cNvPr>
          <p:cNvSpPr txBox="1"/>
          <p:nvPr/>
        </p:nvSpPr>
        <p:spPr>
          <a:xfrm>
            <a:off x="979789" y="903826"/>
            <a:ext cx="9208418" cy="1200329"/>
          </a:xfrm>
          <a:prstGeom prst="rect">
            <a:avLst/>
          </a:prstGeom>
          <a:noFill/>
        </p:spPr>
        <p:txBody>
          <a:bodyPr wrap="none" rtlCol="0">
            <a:spAutoFit/>
          </a:bodyPr>
          <a:lstStyle/>
          <a:p>
            <a:r>
              <a:rPr kumimoji="1" lang="en" altLang="zh-TW" dirty="0" err="1">
                <a:solidFill>
                  <a:schemeClr val="tx1">
                    <a:lumMod val="65000"/>
                    <a:lumOff val="35000"/>
                  </a:schemeClr>
                </a:solidFill>
              </a:rPr>
              <a:t>train_index</a:t>
            </a:r>
            <a:r>
              <a:rPr kumimoji="1" lang="en" altLang="zh-TW" dirty="0">
                <a:solidFill>
                  <a:schemeClr val="tx1">
                    <a:lumMod val="65000"/>
                    <a:lumOff val="35000"/>
                  </a:schemeClr>
                </a:solidFill>
              </a:rPr>
              <a:t> &lt;- sample(1:nrow(CO2_Emissions_Canada), </a:t>
            </a:r>
            <a:r>
              <a:rPr kumimoji="1" lang="en" altLang="zh-TW" dirty="0" err="1">
                <a:solidFill>
                  <a:schemeClr val="tx1">
                    <a:lumMod val="65000"/>
                    <a:lumOff val="35000"/>
                  </a:schemeClr>
                </a:solidFill>
              </a:rPr>
              <a:t>nrow</a:t>
            </a:r>
            <a:r>
              <a:rPr kumimoji="1" lang="en" altLang="zh-TW" dirty="0">
                <a:solidFill>
                  <a:schemeClr val="tx1">
                    <a:lumMod val="65000"/>
                    <a:lumOff val="35000"/>
                  </a:schemeClr>
                </a:solidFill>
              </a:rPr>
              <a:t>(CO2_Emissions_Canada) *0.8)</a:t>
            </a:r>
          </a:p>
          <a:p>
            <a:r>
              <a:rPr kumimoji="1" lang="en" altLang="zh-TW" dirty="0" err="1">
                <a:solidFill>
                  <a:schemeClr val="tx1">
                    <a:lumMod val="65000"/>
                    <a:lumOff val="35000"/>
                  </a:schemeClr>
                </a:solidFill>
              </a:rPr>
              <a:t>test_index</a:t>
            </a:r>
            <a:r>
              <a:rPr kumimoji="1" lang="en" altLang="zh-TW" dirty="0">
                <a:solidFill>
                  <a:schemeClr val="tx1">
                    <a:lumMod val="65000"/>
                    <a:lumOff val="35000"/>
                  </a:schemeClr>
                </a:solidFill>
              </a:rPr>
              <a:t> &lt;- </a:t>
            </a:r>
            <a:r>
              <a:rPr kumimoji="1" lang="en" altLang="zh-TW" dirty="0" err="1">
                <a:solidFill>
                  <a:schemeClr val="tx1">
                    <a:lumMod val="65000"/>
                    <a:lumOff val="35000"/>
                  </a:schemeClr>
                </a:solidFill>
              </a:rPr>
              <a:t>setdiff</a:t>
            </a:r>
            <a:r>
              <a:rPr kumimoji="1" lang="en" altLang="zh-TW" dirty="0">
                <a:solidFill>
                  <a:schemeClr val="tx1">
                    <a:lumMod val="65000"/>
                    <a:lumOff val="35000"/>
                  </a:schemeClr>
                </a:solidFill>
              </a:rPr>
              <a:t>(1:nrow(CO2_Emissions_Canada), </a:t>
            </a:r>
            <a:r>
              <a:rPr kumimoji="1" lang="en" altLang="zh-TW" dirty="0" err="1">
                <a:solidFill>
                  <a:schemeClr val="tx1">
                    <a:lumMod val="65000"/>
                    <a:lumOff val="35000"/>
                  </a:schemeClr>
                </a:solidFill>
              </a:rPr>
              <a:t>train_index</a:t>
            </a:r>
            <a:r>
              <a:rPr kumimoji="1" lang="en" altLang="zh-TW" dirty="0">
                <a:solidFill>
                  <a:schemeClr val="tx1">
                    <a:lumMod val="65000"/>
                    <a:lumOff val="35000"/>
                  </a:schemeClr>
                </a:solidFill>
              </a:rPr>
              <a:t>)</a:t>
            </a:r>
          </a:p>
          <a:p>
            <a:r>
              <a:rPr kumimoji="1" lang="en" altLang="zh-TW" dirty="0" err="1">
                <a:solidFill>
                  <a:schemeClr val="tx1">
                    <a:lumMod val="65000"/>
                    <a:lumOff val="35000"/>
                  </a:schemeClr>
                </a:solidFill>
              </a:rPr>
              <a:t>trainingData</a:t>
            </a:r>
            <a:r>
              <a:rPr kumimoji="1" lang="en" altLang="zh-TW" dirty="0">
                <a:solidFill>
                  <a:schemeClr val="tx1">
                    <a:lumMod val="65000"/>
                    <a:lumOff val="35000"/>
                  </a:schemeClr>
                </a:solidFill>
              </a:rPr>
              <a:t> = CO2_Emissions_Canada[</a:t>
            </a:r>
            <a:r>
              <a:rPr kumimoji="1" lang="en" altLang="zh-TW" dirty="0" err="1">
                <a:solidFill>
                  <a:schemeClr val="tx1">
                    <a:lumMod val="65000"/>
                    <a:lumOff val="35000"/>
                  </a:schemeClr>
                </a:solidFill>
              </a:rPr>
              <a:t>train_index</a:t>
            </a:r>
            <a:r>
              <a:rPr kumimoji="1" lang="en" altLang="zh-TW" dirty="0">
                <a:solidFill>
                  <a:schemeClr val="tx1">
                    <a:lumMod val="65000"/>
                    <a:lumOff val="35000"/>
                  </a:schemeClr>
                </a:solidFill>
              </a:rPr>
              <a:t>, ]</a:t>
            </a:r>
          </a:p>
          <a:p>
            <a:r>
              <a:rPr kumimoji="1" lang="en" altLang="zh-TW" dirty="0" err="1">
                <a:solidFill>
                  <a:schemeClr val="tx1">
                    <a:lumMod val="65000"/>
                    <a:lumOff val="35000"/>
                  </a:schemeClr>
                </a:solidFill>
              </a:rPr>
              <a:t>testData</a:t>
            </a:r>
            <a:r>
              <a:rPr kumimoji="1" lang="en" altLang="zh-TW" dirty="0">
                <a:solidFill>
                  <a:schemeClr val="tx1">
                    <a:lumMod val="65000"/>
                    <a:lumOff val="35000"/>
                  </a:schemeClr>
                </a:solidFill>
              </a:rPr>
              <a:t> = CO2_Emissions_Canada[</a:t>
            </a:r>
            <a:r>
              <a:rPr kumimoji="1" lang="en" altLang="zh-TW" dirty="0" err="1">
                <a:solidFill>
                  <a:schemeClr val="tx1">
                    <a:lumMod val="65000"/>
                    <a:lumOff val="35000"/>
                  </a:schemeClr>
                </a:solidFill>
              </a:rPr>
              <a:t>test_index</a:t>
            </a:r>
            <a:r>
              <a:rPr kumimoji="1" lang="en" altLang="zh-TW" dirty="0">
                <a:solidFill>
                  <a:schemeClr val="tx1">
                    <a:lumMod val="65000"/>
                    <a:lumOff val="35000"/>
                  </a:schemeClr>
                </a:solidFill>
              </a:rPr>
              <a:t>,]</a:t>
            </a:r>
          </a:p>
        </p:txBody>
      </p:sp>
      <p:sp>
        <p:nvSpPr>
          <p:cNvPr id="9" name="文字方塊 8">
            <a:extLst>
              <a:ext uri="{FF2B5EF4-FFF2-40B4-BE49-F238E27FC236}">
                <a16:creationId xmlns:a16="http://schemas.microsoft.com/office/drawing/2014/main" id="{EC5BA9BD-31AB-5640-8A8D-A84F168BF079}"/>
              </a:ext>
            </a:extLst>
          </p:cNvPr>
          <p:cNvSpPr txBox="1"/>
          <p:nvPr/>
        </p:nvSpPr>
        <p:spPr>
          <a:xfrm>
            <a:off x="979789" y="3429000"/>
            <a:ext cx="10433049" cy="369332"/>
          </a:xfrm>
          <a:prstGeom prst="rect">
            <a:avLst/>
          </a:prstGeom>
          <a:noFill/>
        </p:spPr>
        <p:txBody>
          <a:bodyPr wrap="none" rtlCol="0">
            <a:spAutoFit/>
          </a:bodyPr>
          <a:lstStyle/>
          <a:p>
            <a:r>
              <a:rPr kumimoji="1" lang="en" altLang="zh-TW" dirty="0" err="1">
                <a:solidFill>
                  <a:schemeClr val="tx1">
                    <a:lumMod val="65000"/>
                    <a:lumOff val="35000"/>
                  </a:schemeClr>
                </a:solidFill>
              </a:rPr>
              <a:t>bay_model</a:t>
            </a:r>
            <a:r>
              <a:rPr kumimoji="1" lang="en" altLang="zh-TW" dirty="0">
                <a:solidFill>
                  <a:schemeClr val="tx1">
                    <a:lumMod val="65000"/>
                    <a:lumOff val="35000"/>
                  </a:schemeClr>
                </a:solidFill>
              </a:rPr>
              <a:t> &lt;- </a:t>
            </a:r>
            <a:r>
              <a:rPr kumimoji="1" lang="en" altLang="zh-TW" dirty="0" err="1">
                <a:solidFill>
                  <a:schemeClr val="tx1">
                    <a:lumMod val="65000"/>
                    <a:lumOff val="35000"/>
                  </a:schemeClr>
                </a:solidFill>
              </a:rPr>
              <a:t>naiveBayes</a:t>
            </a:r>
            <a:r>
              <a:rPr kumimoji="1" lang="en" altLang="zh-TW" dirty="0">
                <a:solidFill>
                  <a:schemeClr val="tx1">
                    <a:lumMod val="65000"/>
                    <a:lumOff val="35000"/>
                  </a:schemeClr>
                </a:solidFill>
              </a:rPr>
              <a:t>(</a:t>
            </a:r>
            <a:r>
              <a:rPr kumimoji="1" lang="en" altLang="zh-TW" dirty="0" err="1">
                <a:solidFill>
                  <a:schemeClr val="tx1">
                    <a:lumMod val="65000"/>
                    <a:lumOff val="35000"/>
                  </a:schemeClr>
                </a:solidFill>
              </a:rPr>
              <a:t>as.factor</a:t>
            </a:r>
            <a:r>
              <a:rPr kumimoji="1" lang="en" altLang="zh-TW" dirty="0">
                <a:solidFill>
                  <a:schemeClr val="tx1">
                    <a:lumMod val="65000"/>
                    <a:lumOff val="35000"/>
                  </a:schemeClr>
                </a:solidFill>
              </a:rPr>
              <a:t>(label) ~ Make + Model + class + Transmission + </a:t>
            </a:r>
            <a:r>
              <a:rPr kumimoji="1" lang="en" altLang="zh-TW" dirty="0" err="1">
                <a:solidFill>
                  <a:schemeClr val="tx1">
                    <a:lumMod val="65000"/>
                    <a:lumOff val="35000"/>
                  </a:schemeClr>
                </a:solidFill>
              </a:rPr>
              <a:t>f_type</a:t>
            </a:r>
            <a:r>
              <a:rPr kumimoji="1" lang="en" altLang="zh-TW" dirty="0">
                <a:solidFill>
                  <a:schemeClr val="tx1">
                    <a:lumMod val="65000"/>
                    <a:lumOff val="35000"/>
                  </a:schemeClr>
                </a:solidFill>
              </a:rPr>
              <a:t>  , </a:t>
            </a:r>
            <a:r>
              <a:rPr kumimoji="1" lang="en" altLang="zh-TW" dirty="0" err="1">
                <a:solidFill>
                  <a:schemeClr val="tx1">
                    <a:lumMod val="65000"/>
                    <a:lumOff val="35000"/>
                  </a:schemeClr>
                </a:solidFill>
              </a:rPr>
              <a:t>trainingData</a:t>
            </a:r>
            <a:r>
              <a:rPr kumimoji="1" lang="en" altLang="zh-TW" dirty="0">
                <a:solidFill>
                  <a:schemeClr val="tx1">
                    <a:lumMod val="65000"/>
                    <a:lumOff val="35000"/>
                  </a:schemeClr>
                </a:solidFill>
              </a:rPr>
              <a:t>)</a:t>
            </a:r>
          </a:p>
        </p:txBody>
      </p:sp>
      <p:sp>
        <p:nvSpPr>
          <p:cNvPr id="10" name="文字方塊 9">
            <a:extLst>
              <a:ext uri="{FF2B5EF4-FFF2-40B4-BE49-F238E27FC236}">
                <a16:creationId xmlns:a16="http://schemas.microsoft.com/office/drawing/2014/main" id="{6888EC2E-2945-334E-9A73-1B73FFA74F60}"/>
              </a:ext>
            </a:extLst>
          </p:cNvPr>
          <p:cNvSpPr txBox="1"/>
          <p:nvPr/>
        </p:nvSpPr>
        <p:spPr>
          <a:xfrm>
            <a:off x="979789" y="2903548"/>
            <a:ext cx="6496587" cy="430887"/>
          </a:xfrm>
          <a:prstGeom prst="rect">
            <a:avLst/>
          </a:prstGeom>
          <a:noFill/>
        </p:spPr>
        <p:txBody>
          <a:bodyPr wrap="none" rtlCol="0">
            <a:spAutoFit/>
          </a:bodyPr>
          <a:lstStyle/>
          <a:p>
            <a:r>
              <a:rPr lang="en-US" altLang="zh-TW" sz="2200" b="1" dirty="0">
                <a:solidFill>
                  <a:srgbClr val="000000">
                    <a:hueOff val="0"/>
                    <a:satOff val="0"/>
                    <a:lumOff val="0"/>
                    <a:alphaOff val="0"/>
                  </a:srgbClr>
                </a:solidFill>
                <a:latin typeface="Franklin Gothic Book" panose="020F0502020204030204"/>
              </a:rPr>
              <a:t>Building Naïve Bayes mode with categorical features </a:t>
            </a:r>
            <a:endParaRPr lang="zh-TW" altLang="en-US" sz="2200" b="1" dirty="0">
              <a:solidFill>
                <a:srgbClr val="000000">
                  <a:hueOff val="0"/>
                  <a:satOff val="0"/>
                  <a:lumOff val="0"/>
                  <a:alphaOff val="0"/>
                </a:srgbClr>
              </a:solidFill>
              <a:latin typeface="Franklin Gothic Book" panose="020F0502020204030204"/>
            </a:endParaRPr>
          </a:p>
        </p:txBody>
      </p:sp>
      <p:pic>
        <p:nvPicPr>
          <p:cNvPr id="2" name="圖片 1">
            <a:extLst>
              <a:ext uri="{FF2B5EF4-FFF2-40B4-BE49-F238E27FC236}">
                <a16:creationId xmlns:a16="http://schemas.microsoft.com/office/drawing/2014/main" id="{F7A37365-FCC7-1845-8DBC-3A6B0E008177}"/>
              </a:ext>
            </a:extLst>
          </p:cNvPr>
          <p:cNvPicPr>
            <a:picLocks noChangeAspect="1"/>
          </p:cNvPicPr>
          <p:nvPr/>
        </p:nvPicPr>
        <p:blipFill>
          <a:blip r:embed="rId2"/>
          <a:stretch>
            <a:fillRect/>
          </a:stretch>
        </p:blipFill>
        <p:spPr>
          <a:xfrm>
            <a:off x="979789" y="4000669"/>
            <a:ext cx="6515100" cy="1866900"/>
          </a:xfrm>
          <a:prstGeom prst="rect">
            <a:avLst/>
          </a:prstGeom>
        </p:spPr>
      </p:pic>
      <p:sp>
        <p:nvSpPr>
          <p:cNvPr id="5" name="文字方塊 4">
            <a:extLst>
              <a:ext uri="{FF2B5EF4-FFF2-40B4-BE49-F238E27FC236}">
                <a16:creationId xmlns:a16="http://schemas.microsoft.com/office/drawing/2014/main" id="{E14FAE9B-9F82-7447-A430-069993EABE1B}"/>
              </a:ext>
            </a:extLst>
          </p:cNvPr>
          <p:cNvSpPr txBox="1"/>
          <p:nvPr/>
        </p:nvSpPr>
        <p:spPr>
          <a:xfrm>
            <a:off x="3770888" y="5498237"/>
            <a:ext cx="1893019" cy="369332"/>
          </a:xfrm>
          <a:prstGeom prst="rect">
            <a:avLst/>
          </a:prstGeom>
          <a:noFill/>
        </p:spPr>
        <p:txBody>
          <a:bodyPr wrap="none" rtlCol="0">
            <a:spAutoFit/>
          </a:bodyPr>
          <a:lstStyle/>
          <a:p>
            <a:r>
              <a:rPr kumimoji="1" lang="en-US" altLang="zh-TW" dirty="0"/>
              <a:t>Accuracy: 0.7366</a:t>
            </a:r>
            <a:endParaRPr kumimoji="1" lang="zh-TW" altLang="en-US" dirty="0"/>
          </a:p>
        </p:txBody>
      </p:sp>
    </p:spTree>
    <p:extLst>
      <p:ext uri="{BB962C8B-B14F-4D97-AF65-F5344CB8AC3E}">
        <p14:creationId xmlns:p14="http://schemas.microsoft.com/office/powerpoint/2010/main" val="20973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C3F7-A6EA-4FED-A8A5-D97AFCC2A895}"/>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5EA712FD-36B4-4CF4-81E9-D5FF259B5BBE}"/>
              </a:ext>
            </a:extLst>
          </p:cNvPr>
          <p:cNvSpPr>
            <a:spLocks noGrp="1"/>
          </p:cNvSpPr>
          <p:nvPr>
            <p:ph idx="1"/>
          </p:nvPr>
        </p:nvSpPr>
        <p:spPr/>
        <p:txBody>
          <a:bodyPr>
            <a:normAutofit lnSpcReduction="10000"/>
          </a:bodyPr>
          <a:lstStyle/>
          <a:p>
            <a:pPr>
              <a:buFont typeface="Wingdings" panose="05000000000000000000" pitchFamily="2" charset="2"/>
              <a:buChar char="q"/>
            </a:pPr>
            <a:r>
              <a:rPr lang="en-CA" dirty="0"/>
              <a:t>Fuel type and fuel consumption are the most significant factors, the reason being their abs value of coefficient bigger than others from linear regression.</a:t>
            </a:r>
          </a:p>
          <a:p>
            <a:pPr>
              <a:buFont typeface="Wingdings" panose="05000000000000000000" pitchFamily="2" charset="2"/>
              <a:buChar char="q"/>
            </a:pPr>
            <a:r>
              <a:rPr lang="en-US" dirty="0"/>
              <a:t>Vehicle’s manufacturer, model, class, transmission type, and fuel type provide sufficient information, we can say that as Naïve Bayes’ recall rates and precision rates are not bad</a:t>
            </a:r>
          </a:p>
          <a:p>
            <a:pPr>
              <a:buFont typeface="Wingdings" panose="05000000000000000000" pitchFamily="2" charset="2"/>
              <a:buChar char="q"/>
            </a:pPr>
            <a:r>
              <a:rPr lang="en-US"/>
              <a:t>The costly - make </a:t>
            </a:r>
            <a:r>
              <a:rPr lang="en-US" dirty="0"/>
              <a:t>cars are emitting a lot of carbon emissions.</a:t>
            </a:r>
          </a:p>
          <a:p>
            <a:pPr>
              <a:buFont typeface="Wingdings" panose="05000000000000000000" pitchFamily="2" charset="2"/>
              <a:buChar char="q"/>
            </a:pPr>
            <a:r>
              <a:rPr lang="en-US" dirty="0"/>
              <a:t> The big vehicles are emitting much more carbon than the small ones.</a:t>
            </a:r>
          </a:p>
          <a:p>
            <a:pPr>
              <a:buFont typeface="Wingdings" panose="05000000000000000000" pitchFamily="2" charset="2"/>
              <a:buChar char="q"/>
            </a:pPr>
            <a:r>
              <a:rPr lang="en-US" dirty="0"/>
              <a:t> Automatic manual transmission exhibit highest CO2 emissions.</a:t>
            </a:r>
          </a:p>
          <a:p>
            <a:pPr>
              <a:buFont typeface="Wingdings" panose="05000000000000000000" pitchFamily="2" charset="2"/>
              <a:buChar char="q"/>
            </a:pPr>
            <a:r>
              <a:rPr lang="en-US" dirty="0"/>
              <a:t>Cars running on premium gasoline has the highest CO2 emissions. Cars that are using regular gasoline has the lowest CO2 emissions. We need more cars that can run on natural gas.</a:t>
            </a:r>
            <a:endParaRPr lang="en-CA" dirty="0"/>
          </a:p>
        </p:txBody>
      </p:sp>
    </p:spTree>
    <p:extLst>
      <p:ext uri="{BB962C8B-B14F-4D97-AF65-F5344CB8AC3E}">
        <p14:creationId xmlns:p14="http://schemas.microsoft.com/office/powerpoint/2010/main" val="276486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1400" i="1">
                <a:solidFill>
                  <a:srgbClr val="FFFFFF"/>
                </a:solidFill>
              </a:rPr>
              <a:t>https://www.kaggle.com/debajyotipodder/co2-emission-by-vehicles</a:t>
            </a:r>
            <a:br>
              <a:rPr lang="en-US" sz="1400" i="1">
                <a:solidFill>
                  <a:srgbClr val="FFFFFF"/>
                </a:solidFill>
              </a:rPr>
            </a:br>
            <a:br>
              <a:rPr lang="en-US" sz="1400" i="1">
                <a:solidFill>
                  <a:srgbClr val="FFFFFF"/>
                </a:solidFill>
              </a:rPr>
            </a:br>
            <a:r>
              <a:rPr lang="en-US" sz="1400" i="1">
                <a:solidFill>
                  <a:srgbClr val="FFFFFF"/>
                </a:solidFill>
              </a:rPr>
              <a:t>https</a:t>
            </a:r>
            <a:r>
              <a:rPr lang="en-US" sz="1400" i="1" dirty="0">
                <a:solidFill>
                  <a:srgbClr val="FFFFFF"/>
                </a:solidFill>
              </a:rPr>
              <a:t>://www.infogrades.com/society-infographics/global-carbon-footprint/</a:t>
            </a:r>
            <a:br>
              <a:rPr lang="en-US" sz="1400" i="1" dirty="0">
                <a:solidFill>
                  <a:srgbClr val="FFFFFF"/>
                </a:solidFill>
              </a:rPr>
            </a:br>
            <a:br>
              <a:rPr lang="en-US" sz="1400" i="1">
                <a:solidFill>
                  <a:srgbClr val="FFFFFF"/>
                </a:solidFill>
              </a:rPr>
            </a:br>
            <a:endParaRPr lang="en-US" sz="1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References and data source</a:t>
            </a:r>
          </a:p>
        </p:txBody>
      </p:sp>
    </p:spTree>
    <p:extLst>
      <p:ext uri="{BB962C8B-B14F-4D97-AF65-F5344CB8AC3E}">
        <p14:creationId xmlns:p14="http://schemas.microsoft.com/office/powerpoint/2010/main" val="19171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DEF2-0FD5-4978-98AB-EDB70A9BEFFF}"/>
              </a:ext>
            </a:extLst>
          </p:cNvPr>
          <p:cNvSpPr>
            <a:spLocks noGrp="1"/>
          </p:cNvSpPr>
          <p:nvPr>
            <p:ph type="title"/>
          </p:nvPr>
        </p:nvSpPr>
        <p:spPr>
          <a:xfrm>
            <a:off x="643466" y="786383"/>
            <a:ext cx="3517567" cy="2093975"/>
          </a:xfrm>
        </p:spPr>
        <p:txBody>
          <a:bodyPr anchor="b">
            <a:normAutofit/>
          </a:bodyPr>
          <a:lstStyle/>
          <a:p>
            <a:r>
              <a:rPr lang="en-CA" dirty="0"/>
              <a:t>Group Members : </a:t>
            </a:r>
          </a:p>
        </p:txBody>
      </p:sp>
      <p:sp>
        <p:nvSpPr>
          <p:cNvPr id="4" name="TextBox 3">
            <a:extLst>
              <a:ext uri="{FF2B5EF4-FFF2-40B4-BE49-F238E27FC236}">
                <a16:creationId xmlns:a16="http://schemas.microsoft.com/office/drawing/2014/main" id="{8F8A11AC-CD8D-4110-BBC5-2F01511202AF}"/>
              </a:ext>
            </a:extLst>
          </p:cNvPr>
          <p:cNvSpPr txBox="1"/>
          <p:nvPr/>
        </p:nvSpPr>
        <p:spPr>
          <a:xfrm>
            <a:off x="1865745" y="4895273"/>
            <a:ext cx="2295287" cy="1212282"/>
          </a:xfrm>
          <a:prstGeom prst="rect">
            <a:avLst/>
          </a:prstGeom>
        </p:spPr>
        <p:txBody>
          <a:bodyPr rtlCol="0">
            <a:normAutofit/>
          </a:bodyPr>
          <a:lstStyle/>
          <a:p>
            <a:pPr>
              <a:spcAft>
                <a:spcPts val="600"/>
              </a:spcAft>
            </a:pPr>
            <a:r>
              <a:rPr lang="en-CA" dirty="0">
                <a:solidFill>
                  <a:srgbClr val="FFFFFF"/>
                </a:solidFill>
              </a:rPr>
              <a:t>Presented to – </a:t>
            </a:r>
          </a:p>
          <a:p>
            <a:pPr>
              <a:spcAft>
                <a:spcPts val="600"/>
              </a:spcAft>
            </a:pPr>
            <a:r>
              <a:rPr lang="en-CA" dirty="0">
                <a:solidFill>
                  <a:srgbClr val="FFFFFF"/>
                </a:solidFill>
              </a:rPr>
              <a:t>Nikhil Bhardwaj</a:t>
            </a:r>
          </a:p>
        </p:txBody>
      </p:sp>
      <p:graphicFrame>
        <p:nvGraphicFramePr>
          <p:cNvPr id="6" name="Content Placeholder 2">
            <a:extLst>
              <a:ext uri="{FF2B5EF4-FFF2-40B4-BE49-F238E27FC236}">
                <a16:creationId xmlns:a16="http://schemas.microsoft.com/office/drawing/2014/main" id="{2BB93204-2254-4CCC-8FCE-8017F58669BB}"/>
              </a:ext>
            </a:extLst>
          </p:cNvPr>
          <p:cNvGraphicFramePr>
            <a:graphicFrameLocks noGrp="1"/>
          </p:cNvGraphicFramePr>
          <p:nvPr>
            <p:ph idx="1"/>
            <p:extLst>
              <p:ext uri="{D42A27DB-BD31-4B8C-83A1-F6EECF244321}">
                <p14:modId xmlns:p14="http://schemas.microsoft.com/office/powerpoint/2010/main" val="2784325631"/>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18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EC65-7FED-40C0-9262-E40615D9B95E}"/>
              </a:ext>
            </a:extLst>
          </p:cNvPr>
          <p:cNvSpPr>
            <a:spLocks noGrp="1"/>
          </p:cNvSpPr>
          <p:nvPr>
            <p:ph type="title"/>
          </p:nvPr>
        </p:nvSpPr>
        <p:spPr/>
        <p:txBody>
          <a:bodyPr>
            <a:normAutofit/>
          </a:bodyPr>
          <a:lstStyle/>
          <a:p>
            <a:r>
              <a:rPr lang="en-CA" sz="4000" dirty="0"/>
              <a:t>Some questions that we want answered</a:t>
            </a:r>
          </a:p>
        </p:txBody>
      </p:sp>
      <p:sp>
        <p:nvSpPr>
          <p:cNvPr id="3" name="Content Placeholder 2">
            <a:extLst>
              <a:ext uri="{FF2B5EF4-FFF2-40B4-BE49-F238E27FC236}">
                <a16:creationId xmlns:a16="http://schemas.microsoft.com/office/drawing/2014/main" id="{D3909F8B-2015-445D-BBC4-37B0F08E2367}"/>
              </a:ext>
            </a:extLst>
          </p:cNvPr>
          <p:cNvSpPr>
            <a:spLocks noGrp="1"/>
          </p:cNvSpPr>
          <p:nvPr>
            <p:ph idx="1"/>
          </p:nvPr>
        </p:nvSpPr>
        <p:spPr/>
        <p:txBody>
          <a:bodyPr/>
          <a:lstStyle/>
          <a:p>
            <a:pPr>
              <a:buFont typeface="Wingdings" panose="05000000000000000000" pitchFamily="2" charset="2"/>
              <a:buChar char="q"/>
            </a:pPr>
            <a:r>
              <a:rPr lang="en-CA" dirty="0"/>
              <a:t> </a:t>
            </a:r>
            <a:r>
              <a:rPr lang="en-US" b="0" i="0" dirty="0">
                <a:effectLst/>
                <a:latin typeface="Inter"/>
              </a:rPr>
              <a:t>Determine or test the influence of different variables on the emission of CO2</a:t>
            </a:r>
          </a:p>
          <a:p>
            <a:pPr>
              <a:buFont typeface="Wingdings" panose="05000000000000000000" pitchFamily="2" charset="2"/>
              <a:buChar char="q"/>
            </a:pPr>
            <a:r>
              <a:rPr lang="en-US" dirty="0">
                <a:latin typeface="Inter"/>
              </a:rPr>
              <a:t> </a:t>
            </a:r>
            <a:r>
              <a:rPr lang="en-US" b="0" i="0" dirty="0">
                <a:effectLst/>
                <a:latin typeface="Inter"/>
              </a:rPr>
              <a:t>What are the most influencing features that affect the CO2 emission the most?</a:t>
            </a:r>
          </a:p>
          <a:p>
            <a:pPr>
              <a:buFont typeface="Wingdings" panose="05000000000000000000" pitchFamily="2" charset="2"/>
              <a:buChar char="q"/>
            </a:pPr>
            <a:r>
              <a:rPr lang="en-US" dirty="0">
                <a:latin typeface="Inter"/>
              </a:rPr>
              <a:t> How much does the Make- Company and the size of the vehicle affect the CO2 emission?</a:t>
            </a:r>
          </a:p>
          <a:p>
            <a:pPr>
              <a:buFont typeface="Wingdings" panose="05000000000000000000" pitchFamily="2" charset="2"/>
              <a:buChar char="q"/>
            </a:pPr>
            <a:r>
              <a:rPr lang="en-US" dirty="0">
                <a:latin typeface="Inter"/>
              </a:rPr>
              <a:t> </a:t>
            </a:r>
            <a:r>
              <a:rPr lang="en-US" b="0" i="0" dirty="0">
                <a:effectLst/>
                <a:latin typeface="Inter"/>
              </a:rPr>
              <a:t>Will there be any difference in the CO2 emissions when the cars are used for City and Highway?</a:t>
            </a:r>
            <a:endParaRPr lang="en-CA" dirty="0"/>
          </a:p>
        </p:txBody>
      </p:sp>
    </p:spTree>
    <p:extLst>
      <p:ext uri="{BB962C8B-B14F-4D97-AF65-F5344CB8AC3E}">
        <p14:creationId xmlns:p14="http://schemas.microsoft.com/office/powerpoint/2010/main" val="160855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1B30-0FE6-438B-A515-1E3960D04F9C}"/>
              </a:ext>
            </a:extLst>
          </p:cNvPr>
          <p:cNvSpPr>
            <a:spLocks noGrp="1"/>
          </p:cNvSpPr>
          <p:nvPr>
            <p:ph type="title"/>
          </p:nvPr>
        </p:nvSpPr>
        <p:spPr>
          <a:xfrm>
            <a:off x="1097280" y="286603"/>
            <a:ext cx="10058400" cy="1450757"/>
          </a:xfrm>
        </p:spPr>
        <p:txBody>
          <a:bodyPr anchor="b">
            <a:normAutofit/>
          </a:bodyPr>
          <a:lstStyle/>
          <a:p>
            <a:r>
              <a:rPr lang="en-CA" dirty="0"/>
              <a:t>Steps</a:t>
            </a:r>
          </a:p>
        </p:txBody>
      </p:sp>
      <p:graphicFrame>
        <p:nvGraphicFramePr>
          <p:cNvPr id="5" name="Content Placeholder 2">
            <a:extLst>
              <a:ext uri="{FF2B5EF4-FFF2-40B4-BE49-F238E27FC236}">
                <a16:creationId xmlns:a16="http://schemas.microsoft.com/office/drawing/2014/main" id="{D98232F2-81A8-408A-A4E8-EF79A2DFF699}"/>
              </a:ext>
            </a:extLst>
          </p:cNvPr>
          <p:cNvGraphicFramePr>
            <a:graphicFrameLocks noGrp="1"/>
          </p:cNvGraphicFramePr>
          <p:nvPr>
            <p:ph idx="1"/>
            <p:extLst>
              <p:ext uri="{D42A27DB-BD31-4B8C-83A1-F6EECF244321}">
                <p14:modId xmlns:p14="http://schemas.microsoft.com/office/powerpoint/2010/main" val="277629627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44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61B-B805-465E-BCF9-CBA12F9CBAE5}"/>
              </a:ext>
            </a:extLst>
          </p:cNvPr>
          <p:cNvSpPr>
            <a:spLocks noGrp="1"/>
          </p:cNvSpPr>
          <p:nvPr>
            <p:ph type="title"/>
          </p:nvPr>
        </p:nvSpPr>
        <p:spPr>
          <a:xfrm>
            <a:off x="643466" y="786383"/>
            <a:ext cx="3517567" cy="2093975"/>
          </a:xfrm>
        </p:spPr>
        <p:txBody>
          <a:bodyPr anchor="b">
            <a:normAutofit/>
          </a:bodyPr>
          <a:lstStyle/>
          <a:p>
            <a:r>
              <a:rPr lang="en-CA" dirty="0"/>
              <a:t>Data Cleaning </a:t>
            </a:r>
            <a:br>
              <a:rPr lang="en-CA" dirty="0"/>
            </a:br>
            <a:r>
              <a:rPr lang="en-CA" dirty="0"/>
              <a:t>and Exploration</a:t>
            </a:r>
          </a:p>
        </p:txBody>
      </p:sp>
      <p:sp>
        <p:nvSpPr>
          <p:cNvPr id="3" name="Subtitle 2">
            <a:extLst>
              <a:ext uri="{FF2B5EF4-FFF2-40B4-BE49-F238E27FC236}">
                <a16:creationId xmlns:a16="http://schemas.microsoft.com/office/drawing/2014/main" id="{A12FED9B-A7A5-4644-8E92-9D4BBAB735F4}"/>
              </a:ext>
            </a:extLst>
          </p:cNvPr>
          <p:cNvSpPr>
            <a:spLocks noGrp="1"/>
          </p:cNvSpPr>
          <p:nvPr>
            <p:ph type="body" sz="half" idx="2"/>
          </p:nvPr>
        </p:nvSpPr>
        <p:spPr>
          <a:xfrm>
            <a:off x="643466" y="3043051"/>
            <a:ext cx="3517567" cy="3064505"/>
          </a:xfrm>
        </p:spPr>
        <p:txBody>
          <a:bodyPr>
            <a:normAutofit/>
          </a:bodyPr>
          <a:lstStyle/>
          <a:p>
            <a:r>
              <a:rPr lang="en-CA" dirty="0"/>
              <a:t>Python &amp; R</a:t>
            </a:r>
          </a:p>
        </p:txBody>
      </p:sp>
      <p:graphicFrame>
        <p:nvGraphicFramePr>
          <p:cNvPr id="7" name="Content Placeholder 4">
            <a:extLst>
              <a:ext uri="{FF2B5EF4-FFF2-40B4-BE49-F238E27FC236}">
                <a16:creationId xmlns:a16="http://schemas.microsoft.com/office/drawing/2014/main" id="{5AD63333-C201-4A14-A439-83944439808B}"/>
              </a:ext>
            </a:extLst>
          </p:cNvPr>
          <p:cNvGraphicFramePr>
            <a:graphicFrameLocks noGrp="1"/>
          </p:cNvGraphicFramePr>
          <p:nvPr>
            <p:ph idx="1"/>
            <p:extLst>
              <p:ext uri="{D42A27DB-BD31-4B8C-83A1-F6EECF244321}">
                <p14:modId xmlns:p14="http://schemas.microsoft.com/office/powerpoint/2010/main" val="410146655"/>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34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1547-8623-4565-B36A-25521FE24FE7}"/>
              </a:ext>
            </a:extLst>
          </p:cNvPr>
          <p:cNvSpPr>
            <a:spLocks noGrp="1"/>
          </p:cNvSpPr>
          <p:nvPr>
            <p:ph type="title"/>
          </p:nvPr>
        </p:nvSpPr>
        <p:spPr/>
        <p:txBody>
          <a:bodyPr/>
          <a:lstStyle/>
          <a:p>
            <a:r>
              <a:rPr lang="en-CA" dirty="0"/>
              <a:t>Findings</a:t>
            </a:r>
          </a:p>
        </p:txBody>
      </p:sp>
      <p:sp>
        <p:nvSpPr>
          <p:cNvPr id="3" name="Content Placeholder 2">
            <a:extLst>
              <a:ext uri="{FF2B5EF4-FFF2-40B4-BE49-F238E27FC236}">
                <a16:creationId xmlns:a16="http://schemas.microsoft.com/office/drawing/2014/main" id="{A7708026-E388-4FB4-899B-7F69A4EBB723}"/>
              </a:ext>
            </a:extLst>
          </p:cNvPr>
          <p:cNvSpPr>
            <a:spLocks noGrp="1"/>
          </p:cNvSpPr>
          <p:nvPr>
            <p:ph sz="half" idx="1"/>
          </p:nvPr>
        </p:nvSpPr>
        <p:spPr/>
        <p:txBody>
          <a:bodyPr/>
          <a:lstStyle/>
          <a:p>
            <a:pPr>
              <a:buFont typeface="Wingdings" panose="05000000000000000000" pitchFamily="2" charset="2"/>
              <a:buChar char="q"/>
            </a:pPr>
            <a:r>
              <a:rPr lang="en-CA" dirty="0"/>
              <a:t> There are </a:t>
            </a:r>
            <a:r>
              <a:rPr lang="en-US" dirty="0"/>
              <a:t>7 numerical variables and 5 categorical variables in the dataset</a:t>
            </a:r>
          </a:p>
          <a:p>
            <a:pPr>
              <a:buFont typeface="Wingdings" panose="05000000000000000000" pitchFamily="2" charset="2"/>
              <a:buChar char="q"/>
            </a:pPr>
            <a:r>
              <a:rPr lang="en-US" dirty="0"/>
              <a:t> There are no missing values</a:t>
            </a:r>
          </a:p>
          <a:p>
            <a:pPr>
              <a:buFont typeface="Wingdings" panose="05000000000000000000" pitchFamily="2" charset="2"/>
              <a:buChar char="q"/>
            </a:pPr>
            <a:r>
              <a:rPr lang="en-US" dirty="0"/>
              <a:t> The columns Make, Model, Vehicle Class, Transmission and Fuel Type are categorical in nature</a:t>
            </a:r>
          </a:p>
          <a:p>
            <a:pPr>
              <a:buFont typeface="Wingdings" panose="05000000000000000000" pitchFamily="2" charset="2"/>
              <a:buChar char="q"/>
            </a:pPr>
            <a:r>
              <a:rPr lang="en-US" dirty="0"/>
              <a:t>The columns Engine Size, Cylinders, Fuel Consumptions and CO2 Emissions are numerical in nature</a:t>
            </a:r>
          </a:p>
          <a:p>
            <a:pPr>
              <a:buFont typeface="Wingdings" panose="05000000000000000000" pitchFamily="2" charset="2"/>
              <a:buChar char="q"/>
            </a:pPr>
            <a:endParaRPr lang="en-CA" dirty="0"/>
          </a:p>
        </p:txBody>
      </p:sp>
      <p:sp>
        <p:nvSpPr>
          <p:cNvPr id="4" name="Content Placeholder 3">
            <a:extLst>
              <a:ext uri="{FF2B5EF4-FFF2-40B4-BE49-F238E27FC236}">
                <a16:creationId xmlns:a16="http://schemas.microsoft.com/office/drawing/2014/main" id="{1F9CF763-45ED-4CA3-87FE-A22A6BBADDCB}"/>
              </a:ext>
            </a:extLst>
          </p:cNvPr>
          <p:cNvSpPr>
            <a:spLocks noGrp="1"/>
          </p:cNvSpPr>
          <p:nvPr>
            <p:ph sz="half" idx="2"/>
          </p:nvPr>
        </p:nvSpPr>
        <p:spPr/>
        <p:txBody>
          <a:bodyPr/>
          <a:lstStyle/>
          <a:p>
            <a:pPr>
              <a:buFont typeface="Wingdings" panose="05000000000000000000" pitchFamily="2" charset="2"/>
              <a:buChar char="q"/>
            </a:pPr>
            <a:r>
              <a:rPr lang="en-CA" dirty="0"/>
              <a:t> </a:t>
            </a:r>
            <a:r>
              <a:rPr lang="en-US" dirty="0"/>
              <a:t>There are total 42 types of car brand</a:t>
            </a:r>
          </a:p>
          <a:p>
            <a:pPr>
              <a:buFont typeface="Wingdings" panose="05000000000000000000" pitchFamily="2" charset="2"/>
              <a:buChar char="q"/>
            </a:pPr>
            <a:r>
              <a:rPr lang="en-US" dirty="0"/>
              <a:t> There are total 2053 unique car model</a:t>
            </a:r>
          </a:p>
          <a:p>
            <a:pPr>
              <a:buFont typeface="Wingdings" panose="05000000000000000000" pitchFamily="2" charset="2"/>
              <a:buChar char="q"/>
            </a:pPr>
            <a:r>
              <a:rPr lang="en-US" dirty="0"/>
              <a:t> There are total 16 types of vehicle class</a:t>
            </a:r>
          </a:p>
          <a:p>
            <a:pPr>
              <a:buFont typeface="Wingdings" panose="05000000000000000000" pitchFamily="2" charset="2"/>
              <a:buChar char="q"/>
            </a:pPr>
            <a:r>
              <a:rPr lang="en-US" dirty="0"/>
              <a:t> There are 27 types of transmissions</a:t>
            </a:r>
          </a:p>
          <a:p>
            <a:pPr>
              <a:buFont typeface="Wingdings" panose="05000000000000000000" pitchFamily="2" charset="2"/>
              <a:buChar char="q"/>
            </a:pPr>
            <a:r>
              <a:rPr lang="en-US" dirty="0"/>
              <a:t>There are 5 types of fuel type</a:t>
            </a:r>
            <a:endParaRPr lang="en-CA" dirty="0"/>
          </a:p>
        </p:txBody>
      </p:sp>
    </p:spTree>
    <p:extLst>
      <p:ext uri="{BB962C8B-B14F-4D97-AF65-F5344CB8AC3E}">
        <p14:creationId xmlns:p14="http://schemas.microsoft.com/office/powerpoint/2010/main" val="180013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F7B53-A819-4FAD-8565-98DFC46A3A56}"/>
              </a:ext>
            </a:extLst>
          </p:cNvPr>
          <p:cNvPicPr>
            <a:picLocks noChangeAspect="1"/>
          </p:cNvPicPr>
          <p:nvPr/>
        </p:nvPicPr>
        <p:blipFill>
          <a:blip r:embed="rId2"/>
          <a:stretch>
            <a:fillRect/>
          </a:stretch>
        </p:blipFill>
        <p:spPr>
          <a:xfrm>
            <a:off x="572655" y="841378"/>
            <a:ext cx="10496637" cy="2492950"/>
          </a:xfrm>
          <a:prstGeom prst="rect">
            <a:avLst/>
          </a:prstGeom>
          <a:noFill/>
        </p:spPr>
      </p:pic>
      <p:sp>
        <p:nvSpPr>
          <p:cNvPr id="10" name="Text Placeholder 3">
            <a:extLst>
              <a:ext uri="{FF2B5EF4-FFF2-40B4-BE49-F238E27FC236}">
                <a16:creationId xmlns:a16="http://schemas.microsoft.com/office/drawing/2014/main" id="{DB8AD64B-D071-4A79-A28A-74B6816948D8}"/>
              </a:ext>
            </a:extLst>
          </p:cNvPr>
          <p:cNvSpPr>
            <a:spLocks noGrp="1"/>
          </p:cNvSpPr>
          <p:nvPr>
            <p:ph type="body" sz="half" idx="2"/>
          </p:nvPr>
        </p:nvSpPr>
        <p:spPr>
          <a:xfrm>
            <a:off x="1097279" y="5752730"/>
            <a:ext cx="10113264" cy="571870"/>
          </a:xfrm>
        </p:spPr>
        <p:txBody>
          <a:bodyPr/>
          <a:lstStyle/>
          <a:p>
            <a:r>
              <a:rPr lang="en-US" dirty="0"/>
              <a:t>Here we can see that the correlations of all the numerical fields with CO2 Emissions are high.</a:t>
            </a:r>
          </a:p>
        </p:txBody>
      </p:sp>
    </p:spTree>
    <p:extLst>
      <p:ext uri="{BB962C8B-B14F-4D97-AF65-F5344CB8AC3E}">
        <p14:creationId xmlns:p14="http://schemas.microsoft.com/office/powerpoint/2010/main" val="233266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61B-B805-465E-BCF9-CBA12F9CBAE5}"/>
              </a:ext>
            </a:extLst>
          </p:cNvPr>
          <p:cNvSpPr>
            <a:spLocks noGrp="1"/>
          </p:cNvSpPr>
          <p:nvPr>
            <p:ph type="title"/>
          </p:nvPr>
        </p:nvSpPr>
        <p:spPr>
          <a:xfrm>
            <a:off x="643466" y="786383"/>
            <a:ext cx="3517567" cy="2093975"/>
          </a:xfrm>
        </p:spPr>
        <p:txBody>
          <a:bodyPr anchor="b">
            <a:normAutofit/>
          </a:bodyPr>
          <a:lstStyle/>
          <a:p>
            <a:r>
              <a:rPr lang="en-CA" dirty="0"/>
              <a:t>Visualization</a:t>
            </a:r>
          </a:p>
        </p:txBody>
      </p:sp>
      <p:sp>
        <p:nvSpPr>
          <p:cNvPr id="3" name="Subtitle 2">
            <a:extLst>
              <a:ext uri="{FF2B5EF4-FFF2-40B4-BE49-F238E27FC236}">
                <a16:creationId xmlns:a16="http://schemas.microsoft.com/office/drawing/2014/main" id="{A12FED9B-A7A5-4644-8E92-9D4BBAB735F4}"/>
              </a:ext>
            </a:extLst>
          </p:cNvPr>
          <p:cNvSpPr>
            <a:spLocks noGrp="1"/>
          </p:cNvSpPr>
          <p:nvPr>
            <p:ph type="body" sz="half" idx="2"/>
          </p:nvPr>
        </p:nvSpPr>
        <p:spPr>
          <a:xfrm>
            <a:off x="643465" y="3043050"/>
            <a:ext cx="3517567" cy="3064505"/>
          </a:xfrm>
        </p:spPr>
        <p:txBody>
          <a:bodyPr>
            <a:normAutofit/>
          </a:bodyPr>
          <a:lstStyle/>
          <a:p>
            <a:r>
              <a:rPr lang="en-CA" dirty="0"/>
              <a:t>Tableau Dashboard</a:t>
            </a:r>
          </a:p>
        </p:txBody>
      </p:sp>
      <p:graphicFrame>
        <p:nvGraphicFramePr>
          <p:cNvPr id="10" name="Content Placeholder 2">
            <a:extLst>
              <a:ext uri="{FF2B5EF4-FFF2-40B4-BE49-F238E27FC236}">
                <a16:creationId xmlns:a16="http://schemas.microsoft.com/office/drawing/2014/main" id="{53D0F1B5-9724-410C-B79F-848B74E9AB42}"/>
              </a:ext>
            </a:extLst>
          </p:cNvPr>
          <p:cNvGraphicFramePr>
            <a:graphicFrameLocks noGrp="1"/>
          </p:cNvGraphicFramePr>
          <p:nvPr>
            <p:ph idx="1"/>
            <p:extLst>
              <p:ext uri="{D42A27DB-BD31-4B8C-83A1-F6EECF244321}">
                <p14:modId xmlns:p14="http://schemas.microsoft.com/office/powerpoint/2010/main" val="2220840272"/>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381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D366F-006D-445F-81CB-5E0C437532A7}"/>
              </a:ext>
            </a:extLst>
          </p:cNvPr>
          <p:cNvPicPr>
            <a:picLocks noChangeAspect="1"/>
          </p:cNvPicPr>
          <p:nvPr/>
        </p:nvPicPr>
        <p:blipFill>
          <a:blip r:embed="rId2"/>
          <a:stretch>
            <a:fillRect/>
          </a:stretch>
        </p:blipFill>
        <p:spPr>
          <a:xfrm>
            <a:off x="1742623" y="187563"/>
            <a:ext cx="7839527" cy="6174915"/>
          </a:xfrm>
          <a:prstGeom prst="rect">
            <a:avLst/>
          </a:prstGeom>
        </p:spPr>
      </p:pic>
    </p:spTree>
    <p:extLst>
      <p:ext uri="{BB962C8B-B14F-4D97-AF65-F5344CB8AC3E}">
        <p14:creationId xmlns:p14="http://schemas.microsoft.com/office/powerpoint/2010/main" val="34304293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378</TotalTime>
  <Words>910</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Bookman Old Style</vt:lpstr>
      <vt:lpstr>Calibri</vt:lpstr>
      <vt:lpstr>Franklin Gothic Book</vt:lpstr>
      <vt:lpstr>Inter</vt:lpstr>
      <vt:lpstr>Wingdings</vt:lpstr>
      <vt:lpstr>1_RetrospectVTI</vt:lpstr>
      <vt:lpstr>CO2 Emission by Vehicles</vt:lpstr>
      <vt:lpstr>About Data</vt:lpstr>
      <vt:lpstr>Some questions that we want answered</vt:lpstr>
      <vt:lpstr>Steps</vt:lpstr>
      <vt:lpstr>Data Cleaning  and Exploration</vt:lpstr>
      <vt:lpstr>Findings</vt:lpstr>
      <vt:lpstr>PowerPoint Presentation</vt:lpstr>
      <vt:lpstr>Visualization</vt:lpstr>
      <vt:lpstr>PowerPoint Presentation</vt:lpstr>
      <vt:lpstr>Models</vt:lpstr>
      <vt:lpstr>Multiple Linear Regression</vt:lpstr>
      <vt:lpstr>PowerPoint Presentation</vt:lpstr>
      <vt:lpstr>PowerPoint Presentation</vt:lpstr>
      <vt:lpstr>PowerPoint Presentation</vt:lpstr>
      <vt:lpstr>PowerPoint Presentation</vt:lpstr>
      <vt:lpstr>PowerPoint Presentation</vt:lpstr>
      <vt:lpstr>PowerPoint Presentation</vt:lpstr>
      <vt:lpstr>Naïve Bayes</vt:lpstr>
      <vt:lpstr>PowerPoint Presentation</vt:lpstr>
      <vt:lpstr>PowerPoint Presentation</vt:lpstr>
      <vt:lpstr>Conclusions</vt:lpstr>
      <vt:lpstr>https://www.kaggle.com/debajyotipodder/co2-emission-by-vehicles  https://www.infogrades.com/society-infographics/global-carbon-footprint/  </vt:lpstr>
      <vt:lpstr>Group Members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 by Vehicles</dc:title>
  <dc:creator>Vora, Janhvi Ashwin</dc:creator>
  <cp:lastModifiedBy>Janhvi Ashwin Vora</cp:lastModifiedBy>
  <cp:revision>5</cp:revision>
  <dcterms:created xsi:type="dcterms:W3CDTF">2020-12-02T01:23:09Z</dcterms:created>
  <dcterms:modified xsi:type="dcterms:W3CDTF">2020-12-02T08:05:08Z</dcterms:modified>
</cp:coreProperties>
</file>