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8"/>
  </p:notesMasterIdLst>
  <p:sldIdLst>
    <p:sldId id="256" r:id="rId5"/>
    <p:sldId id="257" r:id="rId6"/>
    <p:sldId id="258" r:id="rId7"/>
    <p:sldId id="262" r:id="rId8"/>
    <p:sldId id="260" r:id="rId9"/>
    <p:sldId id="301" r:id="rId10"/>
    <p:sldId id="302" r:id="rId11"/>
    <p:sldId id="304" r:id="rId12"/>
    <p:sldId id="305" r:id="rId13"/>
    <p:sldId id="303" r:id="rId14"/>
    <p:sldId id="306" r:id="rId15"/>
    <p:sldId id="30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934"/>
  </p:normalViewPr>
  <p:slideViewPr>
    <p:cSldViewPr snapToGrid="0">
      <p:cViewPr varScale="1">
        <p:scale>
          <a:sx n="74" d="100"/>
          <a:sy n="74" d="100"/>
        </p:scale>
        <p:origin x="192" y="5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شاه" userId="1844a226d90b734f" providerId="LiveId" clId="{ED4A74A3-72E1-4FB0-8303-ED213A1EEE47}"/>
    <pc:docChg chg="modSld">
      <pc:chgData name=".. شاه" userId="1844a226d90b734f" providerId="LiveId" clId="{ED4A74A3-72E1-4FB0-8303-ED213A1EEE47}" dt="2023-12-13T22:22:04.485" v="10" actId="20577"/>
      <pc:docMkLst>
        <pc:docMk/>
      </pc:docMkLst>
      <pc:sldChg chg="modSp mod">
        <pc:chgData name=".. شاه" userId="1844a226d90b734f" providerId="LiveId" clId="{ED4A74A3-72E1-4FB0-8303-ED213A1EEE47}" dt="2023-12-13T22:22:04.485" v="10" actId="20577"/>
        <pc:sldMkLst>
          <pc:docMk/>
          <pc:sldMk cId="528294753" sldId="302"/>
        </pc:sldMkLst>
        <pc:spChg chg="mod">
          <ac:chgData name=".. شاه" userId="1844a226d90b734f" providerId="LiveId" clId="{ED4A74A3-72E1-4FB0-8303-ED213A1EEE47}" dt="2023-12-13T22:22:04.485" v="10" actId="20577"/>
          <ac:spMkLst>
            <pc:docMk/>
            <pc:sldMk cId="528294753" sldId="302"/>
            <ac:spMk id="6" creationId="{40E34B45-DF65-00B2-8E68-FC76E9D2008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5/19/2025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1632927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a:normAutofit/>
          </a:bodyPr>
          <a:lstStyle>
            <a:lvl1pPr algn="ctr">
              <a:defRPr sz="4800"/>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p:nvPr>
        </p:nvSpPr>
        <p:spPr>
          <a:xfrm>
            <a:off x="990000" y="4113213"/>
            <a:ext cx="4636800" cy="1655762"/>
          </a:xfrm>
        </p:spPr>
        <p:txBody>
          <a:bodyPr>
            <a:normAutofit/>
          </a:bodyPr>
          <a:lstStyle>
            <a:lvl1pPr marL="0" indent="0" algn="ctr">
              <a:buNone/>
              <a:defRPr/>
            </a:lvl1pPr>
          </a:lstStyle>
          <a:p>
            <a:r>
              <a:rPr lang="en-US">
                <a:cs typeface="Calibri"/>
              </a:rPr>
              <a:t>Click to edit Master subtitle style</a:t>
            </a:r>
            <a:endParaRPr lang="en-US" dirty="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lvl1pPr>
              <a:defRPr/>
            </a:lvl1p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a:lstStyle/>
          <a:p>
            <a:r>
              <a:rPr lang="en-US"/>
              <a:t>Click icon to add picture</a:t>
            </a:r>
            <a:endParaRPr lang="en-US" dirty="0"/>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a:lstStyle/>
          <a:p>
            <a:r>
              <a:rPr lang="en-US"/>
              <a:t>Click icon to add picture</a:t>
            </a:r>
            <a:endParaRPr lang="en-US" dirty="0"/>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a:r>
              <a:rPr lang="en-US"/>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a:lstStyle>
            <a:lvl1pPr algn="ctr">
              <a:defRPr/>
            </a:lvl1pPr>
          </a:lstStyle>
          <a:p>
            <a:r>
              <a:rPr lang="en-US"/>
              <a:t>Click to edit Master title style</a:t>
            </a:r>
            <a:endParaRPr lang="en-US" dirty="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a:normAutofit/>
          </a:bodyPr>
          <a:lstStyle>
            <a:lvl1pPr algn="ctr">
              <a:defRPr/>
            </a:lvl1pPr>
          </a:lstStyle>
          <a:p>
            <a:pPr marL="0" indent="0" algn="ctr">
              <a:buNone/>
            </a:pPr>
            <a:r>
              <a:rPr lang="en-US" dirty="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a:lstStyle>
            <a:lvl1pPr algn="l">
              <a:defRPr/>
            </a:lvl1pPr>
          </a:lstStyle>
          <a:p>
            <a:r>
              <a:rPr lang="en-US"/>
              <a:t>Sample Footer Text</a:t>
            </a:r>
            <a:endParaRPr lang="en-US" dirty="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a:lstStyle/>
          <a:p>
            <a:r>
              <a:rPr lang="en-US"/>
              <a:t>Click icon to add picture</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a:lstStyle>
            <a:lvl1pPr algn="ctr">
              <a:defRPr/>
            </a:lvl1pPr>
          </a:lstStyle>
          <a:p>
            <a:r>
              <a:rPr lang="en-US"/>
              <a:t>Click to edit Master title style</a:t>
            </a:r>
            <a:endParaRPr lang="en-US" dirty="0"/>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a:r>
              <a:rPr lang="en-US" dirty="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grpSp>
        <p:nvGrpSpPr>
          <p:cNvPr id="6" name="Group 5">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8" name="Group 47">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a:noAutofit/>
          </a:bodyPr>
          <a:lstStyle>
            <a:lvl1pPr algn="ctr">
              <a:defRPr sz="3200"/>
            </a:lvl1pPr>
          </a:lstStyle>
          <a:p>
            <a:r>
              <a:rPr lang="en-US"/>
              <a:t>Click to edit Master title style</a:t>
            </a:r>
            <a:endParaRPr lang="en-US" dirty="0"/>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p:nvPr>
        </p:nvSpPr>
        <p:spPr>
          <a:xfrm>
            <a:off x="990000" y="4248000"/>
            <a:ext cx="4075200" cy="1520975"/>
          </a:xfrm>
        </p:spPr>
        <p:txBody>
          <a:bodyPr>
            <a:normAutofit/>
          </a:bodyPr>
          <a:lstStyle>
            <a:lvl1pPr marL="0" indent="0" algn="ctr">
              <a:buNone/>
              <a:defRPr/>
            </a:lvl1pPr>
          </a:lstStyle>
          <a:p>
            <a:r>
              <a:rPr lang="en-US"/>
              <a:t>Click to edit Master subtitle style</a:t>
            </a:r>
            <a:endParaRPr lang="en-US" dirty="0"/>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a:lstStyle/>
          <a:p>
            <a:r>
              <a:rPr lang="en-US"/>
              <a:t>Click icon to add picture</a:t>
            </a:r>
            <a:endParaRPr lang="en-US" dirty="0"/>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lvl1pPr>
              <a:defRPr/>
            </a:lvl1p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dirty="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anchor="t">
            <a:noAutofit/>
          </a:bodyPr>
          <a:lstStyle>
            <a:lvl1pPr algn="ctr">
              <a:defRPr sz="3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a:lstStyle/>
          <a:p>
            <a:r>
              <a:rPr lang="en-US"/>
              <a:t>Click icon to add picture</a:t>
            </a:r>
            <a:endParaRPr lang="en-US" dirty="0"/>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a:lstStyle/>
          <a:p>
            <a:r>
              <a:rPr lang="en-US"/>
              <a:t>Click icon to add picture</a:t>
            </a:r>
            <a:endParaRPr lang="en-US" dirty="0"/>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a:lstStyle/>
          <a:p>
            <a:r>
              <a:rPr lang="en-US"/>
              <a:t>Click icon to add picture</a:t>
            </a:r>
            <a:endParaRPr lang="en-US" dirty="0"/>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a:lstStyle/>
          <a:p>
            <a:r>
              <a:rPr lang="en-US"/>
              <a:t>Click icon to add picture</a:t>
            </a:r>
            <a:endParaRPr lang="en-US" dirty="0"/>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Sample Footer Text</a:t>
            </a:r>
          </a:p>
        </p:txBody>
      </p:sp>
      <p:grpSp>
        <p:nvGrpSpPr>
          <p:cNvPr id="30" name="Group 29">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a:lstStyle/>
          <a:p>
            <a:r>
              <a:rPr lang="en-US"/>
              <a:t>Click icon to add picture</a:t>
            </a:r>
            <a:endParaRPr lang="en-US" dirty="0"/>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lvl1pPr>
              <a:defRPr/>
            </a:lvl1pPr>
          </a:lstStyle>
          <a:p>
            <a:r>
              <a:rPr lang="en-US"/>
              <a:t>20XX</a:t>
            </a:r>
            <a:endParaRPr lang="en-US" dirty="0"/>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lvl1pPr>
              <a:defRPr/>
            </a:lvl1p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hf hd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1206166" y="410150"/>
            <a:ext cx="8841267" cy="2334637"/>
          </a:xfrm>
        </p:spPr>
        <p:txBody>
          <a:bodyPr>
            <a:normAutofit fontScale="90000"/>
          </a:bodyPr>
          <a:lstStyle/>
          <a:p>
            <a:r>
              <a:rPr lang="en-US" dirty="0"/>
              <a:t>FINAL PROJECT</a:t>
            </a:r>
            <a:br>
              <a:rPr lang="en-US" dirty="0"/>
            </a:br>
            <a:br>
              <a:rPr lang="en-US" dirty="0"/>
            </a:br>
            <a:r>
              <a:rPr lang="en-US" sz="2800" dirty="0"/>
              <a:t>The Impact of Exercise and Cholesterol on Systolic Blood Pressure.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a:normAutofit/>
          </a:bodyPr>
          <a:lstStyle/>
          <a:p>
            <a:r>
              <a:rPr lang="en-US" dirty="0">
                <a:cs typeface="Calibri"/>
              </a:rPr>
              <a:t>JANI SHARIFF SHAIK</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4557363" y="208547"/>
            <a:ext cx="3077274" cy="625809"/>
          </a:xfrm>
        </p:spPr>
        <p:txBody>
          <a:bodyPr>
            <a:normAutofit fontScale="90000"/>
          </a:bodyPr>
          <a:lstStyle/>
          <a:p>
            <a:r>
              <a:rPr lang="en-US" b="1" u="sng" dirty="0"/>
              <a:t>Post-Hoc Analysis</a:t>
            </a:r>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10</a:t>
            </a:fld>
            <a:endParaRPr lang="en-US" dirty="0"/>
          </a:p>
        </p:txBody>
      </p:sp>
      <p:sp>
        <p:nvSpPr>
          <p:cNvPr id="6" name="Content Placeholder 2">
            <a:extLst>
              <a:ext uri="{FF2B5EF4-FFF2-40B4-BE49-F238E27FC236}">
                <a16:creationId xmlns:a16="http://schemas.microsoft.com/office/drawing/2014/main" id="{40E34B45-DF65-00B2-8E68-FC76E9D2008D}"/>
              </a:ext>
            </a:extLst>
          </p:cNvPr>
          <p:cNvSpPr txBox="1">
            <a:spLocks/>
          </p:cNvSpPr>
          <p:nvPr/>
        </p:nvSpPr>
        <p:spPr>
          <a:xfrm>
            <a:off x="2140616" y="1365194"/>
            <a:ext cx="7910763" cy="2930073"/>
          </a:xfrm>
          <a:prstGeom prst="rect">
            <a:avLst/>
          </a:prstGeom>
        </p:spPr>
        <p:txBody>
          <a:bodyPr>
            <a:no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500" b="0" i="0" dirty="0">
                <a:solidFill>
                  <a:srgbClr val="374151"/>
                </a:solidFill>
                <a:effectLst/>
                <a:latin typeface="Söhne"/>
              </a:rPr>
              <a:t>This output is from Tukey's multiple comparisons of means, which is used to determine which specific groups are significantly different from each other after conducting an analysis of variance (ANOVA). Let's interpret the results:</a:t>
            </a:r>
          </a:p>
          <a:p>
            <a:pPr algn="l">
              <a:buFont typeface="Arial" panose="020B0604020202020204" pitchFamily="34" charset="0"/>
              <a:buChar char="•"/>
            </a:pPr>
            <a:r>
              <a:rPr lang="en-US" sz="1500" b="1" i="0" dirty="0">
                <a:solidFill>
                  <a:srgbClr val="374151"/>
                </a:solidFill>
                <a:effectLst/>
                <a:latin typeface="Söhne"/>
              </a:rPr>
              <a:t>Diff:</a:t>
            </a:r>
            <a:r>
              <a:rPr lang="en-US" sz="1500" b="0" i="0" dirty="0">
                <a:solidFill>
                  <a:srgbClr val="374151"/>
                </a:solidFill>
                <a:effectLst/>
                <a:latin typeface="Söhne"/>
              </a:rPr>
              <a:t> The estimated difference between the means of the compared groups.</a:t>
            </a:r>
          </a:p>
          <a:p>
            <a:pPr algn="l">
              <a:buFont typeface="Arial" panose="020B0604020202020204" pitchFamily="34" charset="0"/>
              <a:buChar char="•"/>
            </a:pPr>
            <a:r>
              <a:rPr lang="en-US" sz="1500" b="1" i="0" dirty="0" err="1">
                <a:solidFill>
                  <a:srgbClr val="374151"/>
                </a:solidFill>
                <a:effectLst/>
                <a:latin typeface="Söhne"/>
              </a:rPr>
              <a:t>Lwr</a:t>
            </a:r>
            <a:r>
              <a:rPr lang="en-US" sz="1500" b="1" i="0" dirty="0">
                <a:solidFill>
                  <a:srgbClr val="374151"/>
                </a:solidFill>
                <a:effectLst/>
                <a:latin typeface="Söhne"/>
              </a:rPr>
              <a:t> (Lower):</a:t>
            </a:r>
            <a:r>
              <a:rPr lang="en-US" sz="1500" b="0" i="0" dirty="0">
                <a:solidFill>
                  <a:srgbClr val="374151"/>
                </a:solidFill>
                <a:effectLst/>
                <a:latin typeface="Söhne"/>
              </a:rPr>
              <a:t> The lower bound of the confidence interval for the difference.</a:t>
            </a:r>
          </a:p>
          <a:p>
            <a:pPr algn="l">
              <a:buFont typeface="Arial" panose="020B0604020202020204" pitchFamily="34" charset="0"/>
              <a:buChar char="•"/>
            </a:pPr>
            <a:r>
              <a:rPr lang="en-US" sz="1500" b="1" i="0" dirty="0" err="1">
                <a:solidFill>
                  <a:srgbClr val="374151"/>
                </a:solidFill>
                <a:effectLst/>
                <a:latin typeface="Söhne"/>
              </a:rPr>
              <a:t>Upr</a:t>
            </a:r>
            <a:r>
              <a:rPr lang="en-US" sz="1500" b="1" i="0" dirty="0">
                <a:solidFill>
                  <a:srgbClr val="374151"/>
                </a:solidFill>
                <a:effectLst/>
                <a:latin typeface="Söhne"/>
              </a:rPr>
              <a:t> (Upper):</a:t>
            </a:r>
            <a:r>
              <a:rPr lang="en-US" sz="1500" b="0" i="0" dirty="0">
                <a:solidFill>
                  <a:srgbClr val="374151"/>
                </a:solidFill>
                <a:effectLst/>
                <a:latin typeface="Söhne"/>
              </a:rPr>
              <a:t> The upper bound of the confidence interval for the difference.</a:t>
            </a:r>
          </a:p>
          <a:p>
            <a:pPr algn="l">
              <a:buFont typeface="Arial" panose="020B0604020202020204" pitchFamily="34" charset="0"/>
              <a:buChar char="•"/>
            </a:pPr>
            <a:r>
              <a:rPr lang="en-US" sz="1500" b="1" i="0" dirty="0">
                <a:solidFill>
                  <a:srgbClr val="374151"/>
                </a:solidFill>
                <a:effectLst/>
                <a:latin typeface="Söhne"/>
              </a:rPr>
              <a:t>p adj (p Adjusted):</a:t>
            </a:r>
            <a:r>
              <a:rPr lang="en-US" sz="1500" b="0" i="0" dirty="0">
                <a:solidFill>
                  <a:srgbClr val="374151"/>
                </a:solidFill>
                <a:effectLst/>
                <a:latin typeface="Söhne"/>
              </a:rPr>
              <a:t> The adjusted p-value after considering multiple comparisons.</a:t>
            </a:r>
          </a:p>
        </p:txBody>
      </p:sp>
      <p:pic>
        <p:nvPicPr>
          <p:cNvPr id="9" name="Picture 8">
            <a:extLst>
              <a:ext uri="{FF2B5EF4-FFF2-40B4-BE49-F238E27FC236}">
                <a16:creationId xmlns:a16="http://schemas.microsoft.com/office/drawing/2014/main" id="{E28938BA-129E-20C0-5C87-2571DFDADAAE}"/>
              </a:ext>
            </a:extLst>
          </p:cNvPr>
          <p:cNvPicPr>
            <a:picLocks noChangeAspect="1"/>
          </p:cNvPicPr>
          <p:nvPr/>
        </p:nvPicPr>
        <p:blipFill>
          <a:blip r:embed="rId2"/>
          <a:stretch>
            <a:fillRect/>
          </a:stretch>
        </p:blipFill>
        <p:spPr>
          <a:xfrm>
            <a:off x="3807714" y="4826106"/>
            <a:ext cx="4576569" cy="1531494"/>
          </a:xfrm>
          <a:prstGeom prst="rect">
            <a:avLst/>
          </a:prstGeom>
        </p:spPr>
      </p:pic>
    </p:spTree>
    <p:extLst>
      <p:ext uri="{BB962C8B-B14F-4D97-AF65-F5344CB8AC3E}">
        <p14:creationId xmlns:p14="http://schemas.microsoft.com/office/powerpoint/2010/main" val="27827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4557363" y="208547"/>
            <a:ext cx="3077274" cy="625809"/>
          </a:xfrm>
        </p:spPr>
        <p:txBody>
          <a:bodyPr>
            <a:normAutofit/>
          </a:bodyPr>
          <a:lstStyle/>
          <a:p>
            <a:r>
              <a:rPr lang="en-US" b="1" u="sng" dirty="0"/>
              <a:t>Interpretation</a:t>
            </a:r>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11</a:t>
            </a:fld>
            <a:endParaRPr lang="en-US" dirty="0"/>
          </a:p>
        </p:txBody>
      </p:sp>
      <p:sp>
        <p:nvSpPr>
          <p:cNvPr id="6" name="Content Placeholder 2">
            <a:extLst>
              <a:ext uri="{FF2B5EF4-FFF2-40B4-BE49-F238E27FC236}">
                <a16:creationId xmlns:a16="http://schemas.microsoft.com/office/drawing/2014/main" id="{40E34B45-DF65-00B2-8E68-FC76E9D2008D}"/>
              </a:ext>
            </a:extLst>
          </p:cNvPr>
          <p:cNvSpPr txBox="1">
            <a:spLocks/>
          </p:cNvSpPr>
          <p:nvPr/>
        </p:nvSpPr>
        <p:spPr>
          <a:xfrm>
            <a:off x="1616242" y="1570647"/>
            <a:ext cx="8959516" cy="4297669"/>
          </a:xfrm>
          <a:prstGeom prst="rect">
            <a:avLst/>
          </a:prstGeom>
        </p:spPr>
        <p:txBody>
          <a:bodyPr>
            <a:no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0" i="0" dirty="0">
                <a:solidFill>
                  <a:srgbClr val="374151"/>
                </a:solidFill>
                <a:effectLst/>
                <a:latin typeface="Söhne"/>
              </a:rPr>
              <a:t>The difference in means between groups 2 and 1 is estimated to be 8.18, with a 95% confidence interval from 4.16 to 12.19. The adjusted p-value is very small (p = 0.0000054), indicating a significant difference.</a:t>
            </a:r>
          </a:p>
          <a:p>
            <a:r>
              <a:rPr lang="en-US" sz="1400" b="0" i="0" dirty="0">
                <a:solidFill>
                  <a:srgbClr val="374151"/>
                </a:solidFill>
                <a:effectLst/>
                <a:latin typeface="Söhne"/>
              </a:rPr>
              <a:t>Similarly, the difference in means between groups 3 and 1 is estimated to be 9.48, with a 95% confidence interval from 5.17 to 13.80. The adjusted p-value is very small (p = 0.0000008), indicating a significant difference.</a:t>
            </a:r>
          </a:p>
          <a:p>
            <a:r>
              <a:rPr lang="en-US" sz="1400" b="0" i="0" dirty="0">
                <a:solidFill>
                  <a:srgbClr val="374151"/>
                </a:solidFill>
                <a:effectLst/>
                <a:latin typeface="Söhne"/>
              </a:rPr>
              <a:t>However, the difference in means between groups 3 and 2 is small (1.30), and the 95% confidence interval (-4.15 to 6.76) includes zero. The adjusted p-value is relatively large (p = 0.8413), indicating no significant difference.</a:t>
            </a:r>
          </a:p>
        </p:txBody>
      </p:sp>
    </p:spTree>
    <p:extLst>
      <p:ext uri="{BB962C8B-B14F-4D97-AF65-F5344CB8AC3E}">
        <p14:creationId xmlns:p14="http://schemas.microsoft.com/office/powerpoint/2010/main" val="3965880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4945681" y="240631"/>
            <a:ext cx="2300637" cy="625809"/>
          </a:xfrm>
        </p:spPr>
        <p:txBody>
          <a:bodyPr>
            <a:normAutofit/>
          </a:bodyPr>
          <a:lstStyle/>
          <a:p>
            <a:r>
              <a:rPr lang="en-US" b="1" u="sng" dirty="0"/>
              <a:t>Conclusion</a:t>
            </a:r>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12</a:t>
            </a:fld>
            <a:endParaRPr lang="en-US" dirty="0"/>
          </a:p>
        </p:txBody>
      </p:sp>
      <p:sp>
        <p:nvSpPr>
          <p:cNvPr id="6" name="Content Placeholder 2">
            <a:extLst>
              <a:ext uri="{FF2B5EF4-FFF2-40B4-BE49-F238E27FC236}">
                <a16:creationId xmlns:a16="http://schemas.microsoft.com/office/drawing/2014/main" id="{40E34B45-DF65-00B2-8E68-FC76E9D2008D}"/>
              </a:ext>
            </a:extLst>
          </p:cNvPr>
          <p:cNvSpPr txBox="1">
            <a:spLocks/>
          </p:cNvSpPr>
          <p:nvPr/>
        </p:nvSpPr>
        <p:spPr>
          <a:xfrm>
            <a:off x="1616242" y="1570647"/>
            <a:ext cx="8959516" cy="4297669"/>
          </a:xfrm>
          <a:prstGeom prst="rect">
            <a:avLst/>
          </a:prstGeom>
        </p:spPr>
        <p:txBody>
          <a:bodyPr>
            <a:no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US" sz="1800" b="0" i="0" dirty="0">
                <a:solidFill>
                  <a:srgbClr val="374151"/>
                </a:solidFill>
                <a:effectLst/>
                <a:latin typeface="Söhne"/>
              </a:rPr>
              <a:t>Individuals with specific cholesterol concerns may need targeted interventions to manage systolic blood pressure effectively.</a:t>
            </a:r>
          </a:p>
          <a:p>
            <a:pPr algn="l">
              <a:buFont typeface="Arial" panose="020B0604020202020204" pitchFamily="34" charset="0"/>
              <a:buChar char="•"/>
            </a:pPr>
            <a:r>
              <a:rPr lang="en-US" sz="1800" b="0" i="0" dirty="0">
                <a:solidFill>
                  <a:srgbClr val="374151"/>
                </a:solidFill>
                <a:effectLst/>
                <a:latin typeface="Söhne"/>
              </a:rPr>
              <a:t>Further research could explore additional factors or interactions that contribute to blood pressure variations.</a:t>
            </a:r>
          </a:p>
          <a:p>
            <a:pPr algn="l"/>
            <a:r>
              <a:rPr lang="en-US" sz="1800" b="0" i="0" dirty="0">
                <a:solidFill>
                  <a:srgbClr val="374151"/>
                </a:solidFill>
                <a:effectLst/>
                <a:latin typeface="Söhne"/>
              </a:rPr>
              <a:t>This comprehensive analysis sheds light on the nuanced relationship between exercise, cholesterol, and systolic blood pressure, offering valuable insights for healthcare professionals and individuals aiming to optimize cardiovascular health.</a:t>
            </a:r>
          </a:p>
        </p:txBody>
      </p:sp>
    </p:spTree>
    <p:extLst>
      <p:ext uri="{BB962C8B-B14F-4D97-AF65-F5344CB8AC3E}">
        <p14:creationId xmlns:p14="http://schemas.microsoft.com/office/powerpoint/2010/main" val="819974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794707" y="536573"/>
            <a:ext cx="3856679" cy="1453003"/>
          </a:xfrm>
        </p:spPr>
        <p:txBody>
          <a:bodyPr wrap="square" anchor="b">
            <a:normAutofit/>
          </a:bodyPr>
          <a:lstStyle/>
          <a:p>
            <a:r>
              <a:rPr lang="en-US" dirty="0"/>
              <a:t>Thank you</a:t>
            </a:r>
          </a:p>
        </p:txBody>
      </p:sp>
      <p:sp>
        <p:nvSpPr>
          <p:cNvPr id="126" name="Slide Number Placeholder 49">
            <a:extLst>
              <a:ext uri="{FF2B5EF4-FFF2-40B4-BE49-F238E27FC236}">
                <a16:creationId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13</a:t>
            </a:fld>
            <a:endParaRPr lang="en-US" dirty="0"/>
          </a:p>
        </p:txBody>
      </p:sp>
      <p:sp>
        <p:nvSpPr>
          <p:cNvPr id="5" name="Text Placeholder 4">
            <a:extLst>
              <a:ext uri="{FF2B5EF4-FFF2-40B4-BE49-F238E27FC236}">
                <a16:creationId xmlns:a16="http://schemas.microsoft.com/office/drawing/2014/main" id="{A8B39713-EAF5-0909-149E-FBF9D5D29137}"/>
              </a:ext>
            </a:extLst>
          </p:cNvPr>
          <p:cNvSpPr>
            <a:spLocks noGrp="1"/>
          </p:cNvSpPr>
          <p:nvPr>
            <p:ph type="body" sz="quarter" idx="14"/>
          </p:nvPr>
        </p:nvSpPr>
        <p:spPr/>
        <p:txBody>
          <a:bodyPr/>
          <a:lstStyle/>
          <a:p>
            <a:r>
              <a:rPr lang="en-US" dirty="0"/>
              <a:t>Jani </a:t>
            </a:r>
            <a:r>
              <a:rPr lang="en-US"/>
              <a:t>Shariff Shaik</a:t>
            </a:r>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989400" y="116993"/>
            <a:ext cx="10213200" cy="1112836"/>
          </a:xfrm>
        </p:spPr>
        <p:txBody>
          <a:bodyPr anchor="b">
            <a:normAutofit/>
          </a:bodyPr>
          <a:lstStyle/>
          <a:p>
            <a:r>
              <a:rPr lang="en-US" dirty="0"/>
              <a:t>PROBLEM STATEMENT</a:t>
            </a:r>
          </a:p>
        </p:txBody>
      </p:sp>
      <p:pic>
        <p:nvPicPr>
          <p:cNvPr id="1026" name="Picture 2" descr="Medical Education Chart of Biology for Heart Diagram Stock Vector by  ©Vecton 155915408">
            <a:extLst>
              <a:ext uri="{FF2B5EF4-FFF2-40B4-BE49-F238E27FC236}">
                <a16:creationId xmlns:a16="http://schemas.microsoft.com/office/drawing/2014/main" id="{A6D74C60-7CF0-AD88-F5AD-637BE7980C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404025" y="1229829"/>
            <a:ext cx="3905218" cy="4154488"/>
          </a:xfrm>
          <a:prstGeom prst="rect">
            <a:avLst/>
          </a:prstGeom>
          <a:solidFill>
            <a:srgbClr val="FFFFFF"/>
          </a:solidFill>
        </p:spPr>
      </p:pic>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a:xfrm>
            <a:off x="9982800" y="6357600"/>
            <a:ext cx="1760150" cy="460800"/>
          </a:xfrm>
        </p:spPr>
        <p:txBody>
          <a:bodyPr anchor="ctr">
            <a:normAutofit/>
          </a:bodyPr>
          <a:lstStyle/>
          <a:p>
            <a:pPr>
              <a:spcAft>
                <a:spcPts val="600"/>
              </a:spcAft>
            </a:pPr>
            <a:fld id="{D39607A7-8386-47DB-8578-DDEDD194E5D4}" type="slidenum">
              <a:rPr lang="en-US" smtClean="0"/>
              <a:pPr>
                <a:spcAft>
                  <a:spcPts val="600"/>
                </a:spcAft>
              </a:pPr>
              <a:t>2</a:t>
            </a:fld>
            <a:endParaRPr lang="en-US"/>
          </a:p>
        </p:txBody>
      </p:sp>
      <p:sp>
        <p:nvSpPr>
          <p:cNvPr id="7" name="TextBox 6">
            <a:extLst>
              <a:ext uri="{FF2B5EF4-FFF2-40B4-BE49-F238E27FC236}">
                <a16:creationId xmlns:a16="http://schemas.microsoft.com/office/drawing/2014/main" id="{795FD458-E2A0-1CEF-D1D0-3F2ED900E381}"/>
              </a:ext>
            </a:extLst>
          </p:cNvPr>
          <p:cNvSpPr txBox="1"/>
          <p:nvPr/>
        </p:nvSpPr>
        <p:spPr>
          <a:xfrm>
            <a:off x="745958" y="1524000"/>
            <a:ext cx="5414210" cy="2585323"/>
          </a:xfrm>
          <a:prstGeom prst="rect">
            <a:avLst/>
          </a:prstGeom>
          <a:noFill/>
        </p:spPr>
        <p:txBody>
          <a:bodyPr wrap="square" rtlCol="0">
            <a:spAutoFit/>
          </a:bodyPr>
          <a:lstStyle/>
          <a:p>
            <a:r>
              <a:rPr lang="en-US" dirty="0"/>
              <a:t>The project aims to explore the influence of exercise and cholesterol levels on systolic blood pressure through a Two-Way Analysis of Variance (ANOVA). The investigation involves assessing how the interaction between exercise habits and cholesterol categories affects variations in systolic blood pressure, shedding light on potential relationships and providing insights into cardiovascular health.</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4056600" y="536573"/>
            <a:ext cx="4078800" cy="1453003"/>
          </a:xfrm>
        </p:spPr>
        <p:txBody>
          <a:bodyPr wrap="square" anchor="b">
            <a:normAutofit/>
          </a:bodyPr>
          <a:lstStyle/>
          <a:p>
            <a:r>
              <a:rPr lang="en-US" b="1" u="sng" dirty="0"/>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1636295" y="2735927"/>
            <a:ext cx="8919409" cy="2875321"/>
          </a:xfrm>
        </p:spPr>
        <p:txBody>
          <a:bodyPr>
            <a:noAutofit/>
          </a:bodyPr>
          <a:lstStyle/>
          <a:p>
            <a:r>
              <a:rPr lang="en-US" dirty="0"/>
              <a:t>Cardiovascular health is a critical aspect of overall well-being, and understanding the factors that contribute to blood pressure variations is essential for preventive healthcare. This project delves into the intricate relationship between systolic blood pressure, exercise habits, and cholesterol levels using a Two-Way Analysis of Variance (ANOVA) approach. Systolic blood pressure, a key indicator of cardiovascular health, can be influenced by lifestyle factors such as physical activity and cholesterol levels. By investigating the combined impact of these variables, we aim to uncover valuable insights that may contribute to a more nuanced understanding of cardiovascular health determinants.</a:t>
            </a:r>
          </a:p>
        </p:txBody>
      </p:sp>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1070210" y="118850"/>
            <a:ext cx="3814610" cy="664838"/>
          </a:xfrm>
        </p:spPr>
        <p:txBody>
          <a:bodyPr>
            <a:normAutofit/>
          </a:bodyPr>
          <a:lstStyle/>
          <a:p>
            <a:r>
              <a:rPr lang="en-US" b="1" u="sng" dirty="0"/>
              <a:t>Data Exploration</a:t>
            </a:r>
          </a:p>
        </p:txBody>
      </p:sp>
      <p:sp>
        <p:nvSpPr>
          <p:cNvPr id="3" name="Subtitle 2">
            <a:extLst>
              <a:ext uri="{FF2B5EF4-FFF2-40B4-BE49-F238E27FC236}">
                <a16:creationId xmlns:a16="http://schemas.microsoft.com/office/drawing/2014/main" id="{54B0F027-82DE-B0A5-FC87-336205CC56C9}"/>
              </a:ext>
            </a:extLst>
          </p:cNvPr>
          <p:cNvSpPr>
            <a:spLocks noGrp="1"/>
          </p:cNvSpPr>
          <p:nvPr>
            <p:ph type="subTitle" idx="1"/>
          </p:nvPr>
        </p:nvSpPr>
        <p:spPr>
          <a:xfrm>
            <a:off x="821558" y="1803158"/>
            <a:ext cx="4921516" cy="3251684"/>
          </a:xfrm>
        </p:spPr>
        <p:txBody>
          <a:bodyPr>
            <a:noAutofit/>
          </a:bodyPr>
          <a:lstStyle/>
          <a:p>
            <a:pPr marL="342900" indent="-342900" algn="l">
              <a:buFont typeface="Arial" panose="020B0604020202020204" pitchFamily="34" charset="0"/>
              <a:buChar char="•"/>
            </a:pPr>
            <a:r>
              <a:rPr lang="en-US" sz="1600" dirty="0"/>
              <a:t>Load the dataset and inspect its structure.</a:t>
            </a:r>
          </a:p>
          <a:p>
            <a:pPr marL="342900" indent="-342900" algn="l">
              <a:buFont typeface="Arial" panose="020B0604020202020204" pitchFamily="34" charset="0"/>
              <a:buChar char="•"/>
            </a:pPr>
            <a:r>
              <a:rPr lang="en-US" sz="1600" dirty="0"/>
              <a:t>Check for missing values and handle them if necessary.</a:t>
            </a:r>
          </a:p>
          <a:p>
            <a:pPr marL="342900" indent="-342900" algn="l">
              <a:buFont typeface="Arial" panose="020B0604020202020204" pitchFamily="34" charset="0"/>
              <a:buChar char="•"/>
            </a:pPr>
            <a:r>
              <a:rPr lang="en-US" sz="1600" dirty="0"/>
              <a:t>Convert relevant variables to appropriate data types.</a:t>
            </a:r>
          </a:p>
        </p:txBody>
      </p:sp>
      <p:pic>
        <p:nvPicPr>
          <p:cNvPr id="5" name="Picture 4">
            <a:extLst>
              <a:ext uri="{FF2B5EF4-FFF2-40B4-BE49-F238E27FC236}">
                <a16:creationId xmlns:a16="http://schemas.microsoft.com/office/drawing/2014/main" id="{3D819930-3EE6-25C1-A6F2-34858B24289F}"/>
              </a:ext>
            </a:extLst>
          </p:cNvPr>
          <p:cNvPicPr>
            <a:picLocks noChangeAspect="1"/>
          </p:cNvPicPr>
          <p:nvPr/>
        </p:nvPicPr>
        <p:blipFill>
          <a:blip r:embed="rId3"/>
          <a:stretch>
            <a:fillRect/>
          </a:stretch>
        </p:blipFill>
        <p:spPr>
          <a:xfrm>
            <a:off x="6260690" y="857259"/>
            <a:ext cx="5784081" cy="510584"/>
          </a:xfrm>
          <a:prstGeom prst="rect">
            <a:avLst/>
          </a:prstGeom>
        </p:spPr>
      </p:pic>
      <p:pic>
        <p:nvPicPr>
          <p:cNvPr id="15" name="Picture 14">
            <a:extLst>
              <a:ext uri="{FF2B5EF4-FFF2-40B4-BE49-F238E27FC236}">
                <a16:creationId xmlns:a16="http://schemas.microsoft.com/office/drawing/2014/main" id="{5A3DBE06-9D6E-BF5E-9E8D-F36AC67B1E56}"/>
              </a:ext>
            </a:extLst>
          </p:cNvPr>
          <p:cNvPicPr>
            <a:picLocks noChangeAspect="1"/>
          </p:cNvPicPr>
          <p:nvPr/>
        </p:nvPicPr>
        <p:blipFill>
          <a:blip r:embed="rId4"/>
          <a:stretch>
            <a:fillRect/>
          </a:stretch>
        </p:blipFill>
        <p:spPr>
          <a:xfrm>
            <a:off x="6538843" y="1627592"/>
            <a:ext cx="5227773" cy="2062092"/>
          </a:xfrm>
          <a:prstGeom prst="rect">
            <a:avLst/>
          </a:prstGeom>
        </p:spPr>
      </p:pic>
      <p:pic>
        <p:nvPicPr>
          <p:cNvPr id="17" name="Picture 16">
            <a:extLst>
              <a:ext uri="{FF2B5EF4-FFF2-40B4-BE49-F238E27FC236}">
                <a16:creationId xmlns:a16="http://schemas.microsoft.com/office/drawing/2014/main" id="{9B171BA3-AB15-DCF2-4C2C-3F509B36D5D1}"/>
              </a:ext>
            </a:extLst>
          </p:cNvPr>
          <p:cNvPicPr>
            <a:picLocks noChangeAspect="1"/>
          </p:cNvPicPr>
          <p:nvPr/>
        </p:nvPicPr>
        <p:blipFill>
          <a:blip r:embed="rId5"/>
          <a:stretch>
            <a:fillRect/>
          </a:stretch>
        </p:blipFill>
        <p:spPr>
          <a:xfrm>
            <a:off x="6457385" y="3949433"/>
            <a:ext cx="5390688" cy="2363135"/>
          </a:xfrm>
          <a:prstGeom prst="rect">
            <a:avLst/>
          </a:prstGeom>
        </p:spPr>
      </p:pic>
    </p:spTree>
    <p:extLst>
      <p:ext uri="{BB962C8B-B14F-4D97-AF65-F5344CB8AC3E}">
        <p14:creationId xmlns:p14="http://schemas.microsoft.com/office/powerpoint/2010/main" val="811730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4128237" y="77295"/>
            <a:ext cx="3935526" cy="657893"/>
          </a:xfrm>
        </p:spPr>
        <p:txBody>
          <a:bodyPr/>
          <a:lstStyle/>
          <a:p>
            <a:r>
              <a:rPr lang="en-US" b="1" u="sng" dirty="0"/>
              <a:t>Data Transformation</a:t>
            </a:r>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5</a:t>
            </a:fld>
            <a:endParaRPr lang="en-US" dirty="0"/>
          </a:p>
        </p:txBody>
      </p:sp>
      <p:sp>
        <p:nvSpPr>
          <p:cNvPr id="6" name="Content Placeholder 2">
            <a:extLst>
              <a:ext uri="{FF2B5EF4-FFF2-40B4-BE49-F238E27FC236}">
                <a16:creationId xmlns:a16="http://schemas.microsoft.com/office/drawing/2014/main" id="{40E34B45-DF65-00B2-8E68-FC76E9D2008D}"/>
              </a:ext>
            </a:extLst>
          </p:cNvPr>
          <p:cNvSpPr txBox="1">
            <a:spLocks/>
          </p:cNvSpPr>
          <p:nvPr/>
        </p:nvSpPr>
        <p:spPr>
          <a:xfrm>
            <a:off x="421105" y="1709232"/>
            <a:ext cx="6862011" cy="2875321"/>
          </a:xfrm>
          <a:prstGeom prst="rect">
            <a:avLst/>
          </a:prstGeom>
        </p:spPr>
        <p:txBody>
          <a:bodyPr>
            <a:no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0" i="0" dirty="0">
                <a:solidFill>
                  <a:srgbClr val="374151"/>
                </a:solidFill>
                <a:effectLst/>
                <a:latin typeface="Söhne"/>
              </a:rPr>
              <a:t>Removal of all unnecessary variables</a:t>
            </a:r>
          </a:p>
          <a:p>
            <a:r>
              <a:rPr lang="en-US" b="0" i="0" dirty="0">
                <a:solidFill>
                  <a:srgbClr val="374151"/>
                </a:solidFill>
                <a:effectLst/>
                <a:latin typeface="Söhne"/>
              </a:rPr>
              <a:t>Convert categorical variables like cholesterol to factors.</a:t>
            </a:r>
          </a:p>
          <a:p>
            <a:r>
              <a:rPr lang="en-US" dirty="0">
                <a:solidFill>
                  <a:srgbClr val="374151"/>
                </a:solidFill>
                <a:latin typeface="Söhne"/>
              </a:rPr>
              <a:t>Convert </a:t>
            </a:r>
            <a:r>
              <a:rPr lang="en-US" dirty="0" err="1">
                <a:solidFill>
                  <a:srgbClr val="374151"/>
                </a:solidFill>
                <a:latin typeface="Söhne"/>
              </a:rPr>
              <a:t>ap_hi</a:t>
            </a:r>
            <a:r>
              <a:rPr lang="en-US" dirty="0">
                <a:solidFill>
                  <a:srgbClr val="374151"/>
                </a:solidFill>
                <a:latin typeface="Söhne"/>
              </a:rPr>
              <a:t> to numeric</a:t>
            </a:r>
          </a:p>
        </p:txBody>
      </p:sp>
      <p:pic>
        <p:nvPicPr>
          <p:cNvPr id="8" name="Picture 7">
            <a:extLst>
              <a:ext uri="{FF2B5EF4-FFF2-40B4-BE49-F238E27FC236}">
                <a16:creationId xmlns:a16="http://schemas.microsoft.com/office/drawing/2014/main" id="{B7B17070-AC16-DF6B-766A-07AF60507577}"/>
              </a:ext>
            </a:extLst>
          </p:cNvPr>
          <p:cNvPicPr>
            <a:picLocks noChangeAspect="1"/>
          </p:cNvPicPr>
          <p:nvPr/>
        </p:nvPicPr>
        <p:blipFill>
          <a:blip r:embed="rId2"/>
          <a:stretch>
            <a:fillRect/>
          </a:stretch>
        </p:blipFill>
        <p:spPr>
          <a:xfrm>
            <a:off x="421105" y="3918785"/>
            <a:ext cx="6325513" cy="2233537"/>
          </a:xfrm>
          <a:prstGeom prst="rect">
            <a:avLst/>
          </a:prstGeom>
        </p:spPr>
      </p:pic>
      <p:pic>
        <p:nvPicPr>
          <p:cNvPr id="12" name="Picture 11">
            <a:extLst>
              <a:ext uri="{FF2B5EF4-FFF2-40B4-BE49-F238E27FC236}">
                <a16:creationId xmlns:a16="http://schemas.microsoft.com/office/drawing/2014/main" id="{98734C58-F11B-E5F1-D702-715714E4467E}"/>
              </a:ext>
            </a:extLst>
          </p:cNvPr>
          <p:cNvPicPr>
            <a:picLocks noChangeAspect="1"/>
          </p:cNvPicPr>
          <p:nvPr/>
        </p:nvPicPr>
        <p:blipFill>
          <a:blip r:embed="rId3"/>
          <a:stretch>
            <a:fillRect/>
          </a:stretch>
        </p:blipFill>
        <p:spPr>
          <a:xfrm>
            <a:off x="7012565" y="4220187"/>
            <a:ext cx="4758330" cy="1630731"/>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3868855" y="122641"/>
            <a:ext cx="4759090" cy="623286"/>
          </a:xfrm>
        </p:spPr>
        <p:txBody>
          <a:bodyPr/>
          <a:lstStyle/>
          <a:p>
            <a:r>
              <a:rPr lang="en-US" b="1" u="sng" dirty="0"/>
              <a:t>Exploratory Data Analysis</a:t>
            </a:r>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6</a:t>
            </a:fld>
            <a:endParaRPr lang="en-US" dirty="0"/>
          </a:p>
        </p:txBody>
      </p:sp>
      <p:sp>
        <p:nvSpPr>
          <p:cNvPr id="6" name="Content Placeholder 2">
            <a:extLst>
              <a:ext uri="{FF2B5EF4-FFF2-40B4-BE49-F238E27FC236}">
                <a16:creationId xmlns:a16="http://schemas.microsoft.com/office/drawing/2014/main" id="{40E34B45-DF65-00B2-8E68-FC76E9D2008D}"/>
              </a:ext>
            </a:extLst>
          </p:cNvPr>
          <p:cNvSpPr txBox="1">
            <a:spLocks/>
          </p:cNvSpPr>
          <p:nvPr/>
        </p:nvSpPr>
        <p:spPr>
          <a:xfrm>
            <a:off x="421105" y="1709232"/>
            <a:ext cx="6862011" cy="2236603"/>
          </a:xfrm>
          <a:prstGeom prst="rect">
            <a:avLst/>
          </a:prstGeom>
        </p:spPr>
        <p:txBody>
          <a:bodyPr>
            <a:no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rgbClr val="374151"/>
              </a:solidFill>
              <a:latin typeface="Söhne"/>
            </a:endParaRPr>
          </a:p>
        </p:txBody>
      </p:sp>
      <p:sp>
        <p:nvSpPr>
          <p:cNvPr id="4" name="AutoShape 4">
            <a:extLst>
              <a:ext uri="{FF2B5EF4-FFF2-40B4-BE49-F238E27FC236}">
                <a16:creationId xmlns:a16="http://schemas.microsoft.com/office/drawing/2014/main" id="{352FF462-40C2-D335-7813-2541D06FA197}"/>
              </a:ext>
            </a:extLst>
          </p:cNvPr>
          <p:cNvSpPr>
            <a:spLocks noChangeAspect="1" noChangeArrowheads="1"/>
          </p:cNvSpPr>
          <p:nvPr/>
        </p:nvSpPr>
        <p:spPr bwMode="auto">
          <a:xfrm>
            <a:off x="2623930" y="3276600"/>
            <a:ext cx="3624470" cy="36244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11DC562B-3C7B-31E3-9692-96060F8A2790}"/>
              </a:ext>
            </a:extLst>
          </p:cNvPr>
          <p:cNvPicPr>
            <a:picLocks noChangeAspect="1"/>
          </p:cNvPicPr>
          <p:nvPr/>
        </p:nvPicPr>
        <p:blipFill>
          <a:blip r:embed="rId2"/>
          <a:stretch>
            <a:fillRect/>
          </a:stretch>
        </p:blipFill>
        <p:spPr>
          <a:xfrm>
            <a:off x="421105" y="2281456"/>
            <a:ext cx="5456393" cy="3033023"/>
          </a:xfrm>
          <a:prstGeom prst="rect">
            <a:avLst/>
          </a:prstGeom>
        </p:spPr>
      </p:pic>
      <p:pic>
        <p:nvPicPr>
          <p:cNvPr id="14" name="Picture 13">
            <a:extLst>
              <a:ext uri="{FF2B5EF4-FFF2-40B4-BE49-F238E27FC236}">
                <a16:creationId xmlns:a16="http://schemas.microsoft.com/office/drawing/2014/main" id="{2185014A-ED28-A566-33B1-3259F9D7F789}"/>
              </a:ext>
            </a:extLst>
          </p:cNvPr>
          <p:cNvPicPr>
            <a:picLocks noChangeAspect="1"/>
          </p:cNvPicPr>
          <p:nvPr/>
        </p:nvPicPr>
        <p:blipFill>
          <a:blip r:embed="rId3"/>
          <a:stretch>
            <a:fillRect/>
          </a:stretch>
        </p:blipFill>
        <p:spPr>
          <a:xfrm>
            <a:off x="6410689" y="2277445"/>
            <a:ext cx="5479255" cy="3116850"/>
          </a:xfrm>
          <a:prstGeom prst="rect">
            <a:avLst/>
          </a:prstGeom>
        </p:spPr>
      </p:pic>
    </p:spTree>
    <p:extLst>
      <p:ext uri="{BB962C8B-B14F-4D97-AF65-F5344CB8AC3E}">
        <p14:creationId xmlns:p14="http://schemas.microsoft.com/office/powerpoint/2010/main" val="3308728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4557363" y="208547"/>
            <a:ext cx="3077274" cy="625809"/>
          </a:xfrm>
        </p:spPr>
        <p:txBody>
          <a:bodyPr/>
          <a:lstStyle/>
          <a:p>
            <a:r>
              <a:rPr lang="en-US" b="1" u="sng" dirty="0"/>
              <a:t>Statistical Testing</a:t>
            </a:r>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7</a:t>
            </a:fld>
            <a:endParaRPr lang="en-US" dirty="0"/>
          </a:p>
        </p:txBody>
      </p:sp>
      <p:sp>
        <p:nvSpPr>
          <p:cNvPr id="6" name="Content Placeholder 2">
            <a:extLst>
              <a:ext uri="{FF2B5EF4-FFF2-40B4-BE49-F238E27FC236}">
                <a16:creationId xmlns:a16="http://schemas.microsoft.com/office/drawing/2014/main" id="{40E34B45-DF65-00B2-8E68-FC76E9D2008D}"/>
              </a:ext>
            </a:extLst>
          </p:cNvPr>
          <p:cNvSpPr txBox="1">
            <a:spLocks/>
          </p:cNvSpPr>
          <p:nvPr/>
        </p:nvSpPr>
        <p:spPr>
          <a:xfrm>
            <a:off x="421105" y="1749337"/>
            <a:ext cx="7704221" cy="2875321"/>
          </a:xfrm>
          <a:prstGeom prst="rect">
            <a:avLst/>
          </a:prstGeom>
        </p:spPr>
        <p:txBody>
          <a:bodyPr>
            <a:no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0" u="sng" dirty="0">
                <a:solidFill>
                  <a:srgbClr val="374151"/>
                </a:solidFill>
                <a:effectLst/>
                <a:latin typeface="Söhne"/>
              </a:rPr>
              <a:t>Test For Normality</a:t>
            </a:r>
          </a:p>
          <a:p>
            <a:pPr marL="0" indent="0">
              <a:buNone/>
            </a:pPr>
            <a:r>
              <a:rPr lang="en-US" b="0" i="0" dirty="0">
                <a:solidFill>
                  <a:srgbClr val="374151"/>
                </a:solidFill>
                <a:effectLst/>
                <a:latin typeface="Söhne"/>
              </a:rPr>
              <a:t>The Shapiro-Wilk test is a statistical test used to assess whether a given sample comes from a normally distributed population.</a:t>
            </a:r>
          </a:p>
          <a:p>
            <a:pPr marL="0" indent="0">
              <a:buNone/>
            </a:pPr>
            <a:r>
              <a:rPr lang="en-US" dirty="0">
                <a:solidFill>
                  <a:srgbClr val="374151"/>
                </a:solidFill>
                <a:latin typeface="Söhne"/>
              </a:rPr>
              <a:t>As we have more rows in the dataset we are dividing into chunks so that we can perform Shapiro-wilk normality test.</a:t>
            </a:r>
          </a:p>
          <a:p>
            <a:pPr marL="0" indent="0">
              <a:buNone/>
            </a:pPr>
            <a:r>
              <a:rPr lang="en-US" b="1" u="sng">
                <a:solidFill>
                  <a:srgbClr val="374151"/>
                </a:solidFill>
                <a:latin typeface="Söhne"/>
              </a:rPr>
              <a:t>H</a:t>
            </a:r>
            <a:r>
              <a:rPr lang="en-US" b="1" i="0" u="sng">
                <a:solidFill>
                  <a:srgbClr val="374151"/>
                </a:solidFill>
                <a:effectLst/>
                <a:latin typeface="Söhne"/>
              </a:rPr>
              <a:t>omogeneity </a:t>
            </a:r>
            <a:r>
              <a:rPr lang="en-US" b="1" i="0" u="sng" dirty="0">
                <a:solidFill>
                  <a:srgbClr val="374151"/>
                </a:solidFill>
                <a:effectLst/>
                <a:latin typeface="Söhne"/>
              </a:rPr>
              <a:t>of variance</a:t>
            </a:r>
          </a:p>
          <a:p>
            <a:pPr marL="0" indent="0">
              <a:buNone/>
            </a:pPr>
            <a:r>
              <a:rPr lang="en-US" b="0" i="0" dirty="0">
                <a:solidFill>
                  <a:srgbClr val="374151"/>
                </a:solidFill>
                <a:effectLst/>
                <a:latin typeface="Söhne"/>
              </a:rPr>
              <a:t>This test is particularly useful when you have multiple groups and you want to determine if the variances of a continuous variable are significantly different among these groups. </a:t>
            </a:r>
          </a:p>
          <a:p>
            <a:pPr marL="0" indent="0">
              <a:buNone/>
            </a:pPr>
            <a:endParaRPr lang="en-US" dirty="0">
              <a:solidFill>
                <a:srgbClr val="374151"/>
              </a:solidFill>
              <a:latin typeface="Söhne"/>
            </a:endParaRPr>
          </a:p>
        </p:txBody>
      </p:sp>
      <p:pic>
        <p:nvPicPr>
          <p:cNvPr id="4" name="Picture 3">
            <a:extLst>
              <a:ext uri="{FF2B5EF4-FFF2-40B4-BE49-F238E27FC236}">
                <a16:creationId xmlns:a16="http://schemas.microsoft.com/office/drawing/2014/main" id="{0CD35F11-AA44-0CF8-68FD-B51F00FC1FA0}"/>
              </a:ext>
            </a:extLst>
          </p:cNvPr>
          <p:cNvPicPr>
            <a:picLocks noChangeAspect="1"/>
          </p:cNvPicPr>
          <p:nvPr/>
        </p:nvPicPr>
        <p:blipFill>
          <a:blip r:embed="rId2"/>
          <a:stretch>
            <a:fillRect/>
          </a:stretch>
        </p:blipFill>
        <p:spPr>
          <a:xfrm>
            <a:off x="8125326" y="1910772"/>
            <a:ext cx="3554301" cy="1518228"/>
          </a:xfrm>
          <a:prstGeom prst="rect">
            <a:avLst/>
          </a:prstGeom>
        </p:spPr>
      </p:pic>
      <p:pic>
        <p:nvPicPr>
          <p:cNvPr id="7" name="Picture 6">
            <a:extLst>
              <a:ext uri="{FF2B5EF4-FFF2-40B4-BE49-F238E27FC236}">
                <a16:creationId xmlns:a16="http://schemas.microsoft.com/office/drawing/2014/main" id="{32080893-901E-299D-9AF0-060F192C4F0D}"/>
              </a:ext>
            </a:extLst>
          </p:cNvPr>
          <p:cNvPicPr>
            <a:picLocks noChangeAspect="1"/>
          </p:cNvPicPr>
          <p:nvPr/>
        </p:nvPicPr>
        <p:blipFill>
          <a:blip r:embed="rId3"/>
          <a:stretch>
            <a:fillRect/>
          </a:stretch>
        </p:blipFill>
        <p:spPr>
          <a:xfrm>
            <a:off x="8057362" y="4397439"/>
            <a:ext cx="3879831" cy="999509"/>
          </a:xfrm>
          <a:prstGeom prst="rect">
            <a:avLst/>
          </a:prstGeom>
        </p:spPr>
      </p:pic>
    </p:spTree>
    <p:extLst>
      <p:ext uri="{BB962C8B-B14F-4D97-AF65-F5344CB8AC3E}">
        <p14:creationId xmlns:p14="http://schemas.microsoft.com/office/powerpoint/2010/main" val="528294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4557363" y="208547"/>
            <a:ext cx="3077274" cy="625809"/>
          </a:xfrm>
        </p:spPr>
        <p:txBody>
          <a:bodyPr/>
          <a:lstStyle/>
          <a:p>
            <a:r>
              <a:rPr lang="en-US" b="1" u="sng" dirty="0"/>
              <a:t>Two Way </a:t>
            </a:r>
            <a:r>
              <a:rPr lang="en-US" b="1" u="sng" dirty="0" err="1"/>
              <a:t>Anova</a:t>
            </a:r>
            <a:endParaRPr lang="en-US" b="1" u="sng" dirty="0"/>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8</a:t>
            </a:fld>
            <a:endParaRPr lang="en-US" dirty="0"/>
          </a:p>
        </p:txBody>
      </p:sp>
      <p:sp>
        <p:nvSpPr>
          <p:cNvPr id="6" name="Content Placeholder 2">
            <a:extLst>
              <a:ext uri="{FF2B5EF4-FFF2-40B4-BE49-F238E27FC236}">
                <a16:creationId xmlns:a16="http://schemas.microsoft.com/office/drawing/2014/main" id="{40E34B45-DF65-00B2-8E68-FC76E9D2008D}"/>
              </a:ext>
            </a:extLst>
          </p:cNvPr>
          <p:cNvSpPr txBox="1">
            <a:spLocks/>
          </p:cNvSpPr>
          <p:nvPr/>
        </p:nvSpPr>
        <p:spPr>
          <a:xfrm>
            <a:off x="2243889" y="1441401"/>
            <a:ext cx="7704221" cy="2875321"/>
          </a:xfrm>
          <a:prstGeom prst="rect">
            <a:avLst/>
          </a:prstGeom>
        </p:spPr>
        <p:txBody>
          <a:bodyPr>
            <a:no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0" i="0" dirty="0">
                <a:solidFill>
                  <a:srgbClr val="374151"/>
                </a:solidFill>
                <a:effectLst/>
                <a:latin typeface="Söhne"/>
              </a:rPr>
              <a:t>Two-way analysis of variance (ANOVA) is a statistical method used to assess the impact of two categorical independent variables (factors) on a continuous dependent variable. It extends the concept of one-way ANOVA, which analyzes the influence of a single factor, to situations where there are two factors that might interact with each other.</a:t>
            </a:r>
            <a:endParaRPr lang="en-US" dirty="0">
              <a:solidFill>
                <a:srgbClr val="374151"/>
              </a:solidFill>
              <a:latin typeface="Söhne"/>
            </a:endParaRPr>
          </a:p>
        </p:txBody>
      </p:sp>
      <p:pic>
        <p:nvPicPr>
          <p:cNvPr id="5" name="Picture 4">
            <a:extLst>
              <a:ext uri="{FF2B5EF4-FFF2-40B4-BE49-F238E27FC236}">
                <a16:creationId xmlns:a16="http://schemas.microsoft.com/office/drawing/2014/main" id="{27857EF4-BA87-54EC-1EE6-98644ED272ED}"/>
              </a:ext>
            </a:extLst>
          </p:cNvPr>
          <p:cNvPicPr>
            <a:picLocks noChangeAspect="1"/>
          </p:cNvPicPr>
          <p:nvPr/>
        </p:nvPicPr>
        <p:blipFill>
          <a:blip r:embed="rId2"/>
          <a:stretch>
            <a:fillRect/>
          </a:stretch>
        </p:blipFill>
        <p:spPr>
          <a:xfrm>
            <a:off x="3609361" y="4528406"/>
            <a:ext cx="4973276" cy="1238731"/>
          </a:xfrm>
          <a:prstGeom prst="rect">
            <a:avLst/>
          </a:prstGeom>
        </p:spPr>
      </p:pic>
    </p:spTree>
    <p:extLst>
      <p:ext uri="{BB962C8B-B14F-4D97-AF65-F5344CB8AC3E}">
        <p14:creationId xmlns:p14="http://schemas.microsoft.com/office/powerpoint/2010/main" val="1018701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4557363" y="208547"/>
            <a:ext cx="3077274" cy="625809"/>
          </a:xfrm>
        </p:spPr>
        <p:txBody>
          <a:bodyPr/>
          <a:lstStyle/>
          <a:p>
            <a:r>
              <a:rPr lang="en-US" b="1" u="sng" dirty="0"/>
              <a:t>Interpretation</a:t>
            </a:r>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a:lstStyle/>
          <a:p>
            <a:fld id="{D39607A7-8386-47DB-8578-DDEDD194E5D4}" type="slidenum">
              <a:rPr lang="en-US" smtClean="0"/>
              <a:pPr/>
              <a:t>9</a:t>
            </a:fld>
            <a:endParaRPr lang="en-US" dirty="0"/>
          </a:p>
        </p:txBody>
      </p:sp>
      <p:sp>
        <p:nvSpPr>
          <p:cNvPr id="6" name="Content Placeholder 2">
            <a:extLst>
              <a:ext uri="{FF2B5EF4-FFF2-40B4-BE49-F238E27FC236}">
                <a16:creationId xmlns:a16="http://schemas.microsoft.com/office/drawing/2014/main" id="{40E34B45-DF65-00B2-8E68-FC76E9D2008D}"/>
              </a:ext>
            </a:extLst>
          </p:cNvPr>
          <p:cNvSpPr txBox="1">
            <a:spLocks/>
          </p:cNvSpPr>
          <p:nvPr/>
        </p:nvSpPr>
        <p:spPr>
          <a:xfrm>
            <a:off x="946485" y="1441401"/>
            <a:ext cx="9938084" cy="2875321"/>
          </a:xfrm>
          <a:prstGeom prst="rect">
            <a:avLst/>
          </a:prstGeom>
        </p:spPr>
        <p:txBody>
          <a:bodyPr>
            <a:no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mj-lt"/>
              <a:buAutoNum type="arabicPeriod"/>
            </a:pPr>
            <a:r>
              <a:rPr lang="en-US" sz="1500" b="1" i="0" dirty="0">
                <a:solidFill>
                  <a:srgbClr val="374151"/>
                </a:solidFill>
                <a:effectLst/>
                <a:latin typeface="Söhne"/>
              </a:rPr>
              <a:t>Active Factor (Exercise):</a:t>
            </a:r>
            <a:endParaRPr lang="en-US" sz="1500" b="0" i="0" dirty="0">
              <a:solidFill>
                <a:srgbClr val="374151"/>
              </a:solidFill>
              <a:effectLst/>
              <a:latin typeface="Söhne"/>
            </a:endParaRPr>
          </a:p>
          <a:p>
            <a:pPr marL="742950" lvl="1" indent="-285750" algn="l">
              <a:buFont typeface="Arial" panose="020B0604020202020204" pitchFamily="34" charset="0"/>
              <a:buChar char="•"/>
            </a:pPr>
            <a:r>
              <a:rPr lang="en-US" sz="1500" b="0" i="0" dirty="0">
                <a:solidFill>
                  <a:srgbClr val="374151"/>
                </a:solidFill>
                <a:effectLst/>
                <a:latin typeface="Söhne"/>
              </a:rPr>
              <a:t>The F value for the "active" factor is very small (0.00), and the p-value is very high (0.993). This suggests that the factor "active" does not significantly contribute to the variability in systolic blood pressure.</a:t>
            </a:r>
          </a:p>
          <a:p>
            <a:pPr algn="l">
              <a:buFont typeface="+mj-lt"/>
              <a:buAutoNum type="arabicPeriod"/>
            </a:pPr>
            <a:r>
              <a:rPr lang="en-US" sz="1500" b="1" i="0" dirty="0">
                <a:solidFill>
                  <a:srgbClr val="374151"/>
                </a:solidFill>
                <a:effectLst/>
                <a:latin typeface="Söhne"/>
              </a:rPr>
              <a:t>Cholesterol Factor:</a:t>
            </a:r>
            <a:endParaRPr lang="en-US" sz="1500" b="0" i="0" dirty="0">
              <a:solidFill>
                <a:srgbClr val="374151"/>
              </a:solidFill>
              <a:effectLst/>
              <a:latin typeface="Söhne"/>
            </a:endParaRPr>
          </a:p>
          <a:p>
            <a:pPr marL="742950" lvl="1" indent="-285750" algn="l">
              <a:buFont typeface="Arial" panose="020B0604020202020204" pitchFamily="34" charset="0"/>
              <a:buChar char="•"/>
            </a:pPr>
            <a:r>
              <a:rPr lang="en-US" sz="1500" b="0" i="0" dirty="0">
                <a:solidFill>
                  <a:srgbClr val="374151"/>
                </a:solidFill>
                <a:effectLst/>
                <a:latin typeface="Söhne"/>
              </a:rPr>
              <a:t>The F value for the "cholesterol" factor is 21.58, and the p-value is extremely small (4.29e-10). This indicates that the factor "cholesterol" has a significant effect on systolic blood pressure.</a:t>
            </a:r>
          </a:p>
          <a:p>
            <a:pPr algn="l">
              <a:buFont typeface="+mj-lt"/>
              <a:buAutoNum type="arabicPeriod"/>
            </a:pPr>
            <a:r>
              <a:rPr lang="en-US" sz="1500" b="1" i="0" dirty="0">
                <a:solidFill>
                  <a:srgbClr val="374151"/>
                </a:solidFill>
                <a:effectLst/>
                <a:latin typeface="Söhne"/>
              </a:rPr>
              <a:t>Interaction Effect (</a:t>
            </a:r>
            <a:r>
              <a:rPr lang="en-US" sz="1500" b="1" i="0" dirty="0" err="1">
                <a:solidFill>
                  <a:srgbClr val="374151"/>
                </a:solidFill>
                <a:effectLst/>
                <a:latin typeface="Söhne"/>
              </a:rPr>
              <a:t>Active:Cholesterol</a:t>
            </a:r>
            <a:r>
              <a:rPr lang="en-US" sz="1500" b="1" i="0" dirty="0">
                <a:solidFill>
                  <a:srgbClr val="374151"/>
                </a:solidFill>
                <a:effectLst/>
                <a:latin typeface="Söhne"/>
              </a:rPr>
              <a:t>):</a:t>
            </a:r>
            <a:endParaRPr lang="en-US" sz="1500" b="0" i="0" dirty="0">
              <a:solidFill>
                <a:srgbClr val="374151"/>
              </a:solidFill>
              <a:effectLst/>
              <a:latin typeface="Söhne"/>
            </a:endParaRPr>
          </a:p>
          <a:p>
            <a:pPr marL="742950" lvl="1" indent="-285750" algn="l">
              <a:buFont typeface="Arial" panose="020B0604020202020204" pitchFamily="34" charset="0"/>
              <a:buChar char="•"/>
            </a:pPr>
            <a:r>
              <a:rPr lang="en-US" sz="1500" b="0" i="0" dirty="0">
                <a:solidFill>
                  <a:srgbClr val="374151"/>
                </a:solidFill>
                <a:effectLst/>
                <a:latin typeface="Söhne"/>
              </a:rPr>
              <a:t>The F value for the interaction between "active" and "cholesterol" is 1.61, and the p-value is 0.200. This suggests that the interaction effect is not statistically significant.</a:t>
            </a:r>
          </a:p>
          <a:p>
            <a:pPr algn="l">
              <a:buFont typeface="+mj-lt"/>
              <a:buAutoNum type="arabicPeriod"/>
            </a:pPr>
            <a:r>
              <a:rPr lang="en-US" sz="1500" b="1" i="0" dirty="0">
                <a:solidFill>
                  <a:srgbClr val="374151"/>
                </a:solidFill>
                <a:effectLst/>
                <a:latin typeface="Söhne"/>
              </a:rPr>
              <a:t>Residuals:</a:t>
            </a:r>
            <a:endParaRPr lang="en-US" sz="1500" b="0" i="0" dirty="0">
              <a:solidFill>
                <a:srgbClr val="374151"/>
              </a:solidFill>
              <a:effectLst/>
              <a:latin typeface="Söhne"/>
            </a:endParaRPr>
          </a:p>
          <a:p>
            <a:pPr marL="742950" lvl="1" indent="-285750" algn="l">
              <a:buFont typeface="Arial" panose="020B0604020202020204" pitchFamily="34" charset="0"/>
              <a:buChar char="•"/>
            </a:pPr>
            <a:r>
              <a:rPr lang="en-US" sz="1500" b="0" i="0" dirty="0">
                <a:solidFill>
                  <a:srgbClr val="374151"/>
                </a:solidFill>
                <a:effectLst/>
                <a:latin typeface="Söhne"/>
              </a:rPr>
              <a:t>The residual degrees of freedom are associated with the unexplained variability in the model.</a:t>
            </a:r>
          </a:p>
        </p:txBody>
      </p:sp>
    </p:spTree>
    <p:extLst>
      <p:ext uri="{BB962C8B-B14F-4D97-AF65-F5344CB8AC3E}">
        <p14:creationId xmlns:p14="http://schemas.microsoft.com/office/powerpoint/2010/main" val="4257285196"/>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ed design" id="{15B931B0-C7D8-4B07-ACB9-C7EFD4E6970A}" vid="{8BE1E89A-FBDD-488C-8247-991A3117BFC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B9D788-52D8-46C3-92EC-553D7E4077CF}">
  <ds:schemaRefs>
    <ds:schemaRef ds:uri="http://schemas.microsoft.com/sharepoint/v3/contenttype/forms"/>
  </ds:schemaRefs>
</ds:datastoreItem>
</file>

<file path=customXml/itemProps2.xml><?xml version="1.0" encoding="utf-8"?>
<ds:datastoreItem xmlns:ds="http://schemas.openxmlformats.org/officeDocument/2006/customXml" ds:itemID="{B474A8BD-7470-4767-A78C-01B8DE47DE7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02E5C16-0C12-46F7-AC7E-7CB6B62A71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{BC64AE8C-378C-4DD8-9E31-3B6C4E110690}tf11158769_win32</Template>
  <TotalTime>267</TotalTime>
  <Words>843</Words>
  <Application>Microsoft Office PowerPoint</Application>
  <PresentationFormat>Widescreen</PresentationFormat>
  <Paragraphs>60</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Avenir Next LT Pro</vt:lpstr>
      <vt:lpstr>Calibri</vt:lpstr>
      <vt:lpstr>Goudy Old Style</vt:lpstr>
      <vt:lpstr>Söhne</vt:lpstr>
      <vt:lpstr>Wingdings</vt:lpstr>
      <vt:lpstr>FrostyVTI</vt:lpstr>
      <vt:lpstr>FINAL PROJECT  The Impact of Exercise and Cholesterol on Systolic Blood Pressure.</vt:lpstr>
      <vt:lpstr>PROBLEM STATEMENT</vt:lpstr>
      <vt:lpstr>Introduction</vt:lpstr>
      <vt:lpstr>Data Exploration</vt:lpstr>
      <vt:lpstr>Data Transformation</vt:lpstr>
      <vt:lpstr>Exploratory Data Analysis</vt:lpstr>
      <vt:lpstr>Statistical Testing</vt:lpstr>
      <vt:lpstr>Two Way Anova</vt:lpstr>
      <vt:lpstr>Interpretation</vt:lpstr>
      <vt:lpstr>Post-Hoc Analysis</vt:lpstr>
      <vt:lpstr>Interpretation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Two-Way ANOVA : The Impact of Exercise and Cholesterol on Systolic Blood Pressure.</dc:title>
  <dc:creator>.. شاه</dc:creator>
  <cp:lastModifiedBy>.. شاه</cp:lastModifiedBy>
  <cp:revision>4</cp:revision>
  <dcterms:created xsi:type="dcterms:W3CDTF">2023-12-13T17:21:45Z</dcterms:created>
  <dcterms:modified xsi:type="dcterms:W3CDTF">2025-05-19T08:11:54Z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