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9"/>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5143500" type="screen16x9"/>
  <p:notesSz cx="6858000" cy="9144000"/>
  <p:embeddedFontLst>
    <p:embeddedFont>
      <p:font typeface="Krona One" panose="020B0604020202020204" charset="0"/>
      <p:regular r:id="rId20"/>
    </p:embeddedFont>
    <p:embeddedFont>
      <p:font typeface="Lato Light" panose="020F0502020204030203"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Open Sans Medium" panose="020B0604020202020204" charset="0"/>
      <p:regular r:id="rId29"/>
      <p:bold r:id="rId30"/>
      <p:italic r:id="rId31"/>
      <p:boldItalic r:id="rId32"/>
    </p:embeddedFont>
    <p:embeddedFont>
      <p:font typeface="Poppins" panose="00000500000000000000" pitchFamily="2" charset="0"/>
      <p:regular r:id="rId33"/>
      <p:bold r:id="rId34"/>
      <p:italic r:id="rId35"/>
      <p:boldItalic r:id="rId36"/>
    </p:embeddedFont>
    <p:embeddedFont>
      <p:font typeface="Roboto" panose="02000000000000000000" pitchFamily="2" charset="0"/>
      <p:regular r:id="rId37"/>
      <p:bold r:id="rId38"/>
      <p:italic r:id="rId39"/>
      <p:boldItalic r:id="rId40"/>
    </p:embeddedFont>
    <p:embeddedFont>
      <p:font typeface="Roboto Medium"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07" autoAdjust="0"/>
  </p:normalViewPr>
  <p:slideViewPr>
    <p:cSldViewPr snapToGrid="0">
      <p:cViewPr varScale="1">
        <p:scale>
          <a:sx n="110" d="100"/>
          <a:sy n="110" d="100"/>
        </p:scale>
        <p:origin x="658"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font" Target="fonts/font2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viewProps" Target="viewProps.xml"/><Relationship Id="rId20" Type="http://schemas.openxmlformats.org/officeDocument/2006/relationships/font" Target="fonts/font1.fntdata"/><Relationship Id="rId41" Type="http://schemas.openxmlformats.org/officeDocument/2006/relationships/font" Target="fonts/font22.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B37E4E-58CB-4524-893A-ECEFC8F463A6}"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F8FFDEDF-464A-4EAF-8318-6E3E4FABBD5E}">
      <dgm:prSet/>
      <dgm:spPr/>
      <dgm:t>
        <a:bodyPr/>
        <a:lstStyle/>
        <a:p>
          <a:r>
            <a:rPr lang="en-US"/>
            <a:t>Residual deviance : The residual deviance measures how well the model fits the observed data. A lower value indicates a better fit. In this case, the residual deviance is 1013.433 on 979 degrees of freedom.</a:t>
          </a:r>
        </a:p>
      </dgm:t>
    </dgm:pt>
    <dgm:pt modelId="{662134A9-9201-4AA6-BDD3-77B41900D9B7}" type="parTrans" cxnId="{3CF32B8A-6AB6-48DC-92E0-ED05734F8B85}">
      <dgm:prSet/>
      <dgm:spPr/>
      <dgm:t>
        <a:bodyPr/>
        <a:lstStyle/>
        <a:p>
          <a:endParaRPr lang="en-US"/>
        </a:p>
      </dgm:t>
    </dgm:pt>
    <dgm:pt modelId="{2386F248-F1D8-4986-BF2A-A85CF105681B}" type="sibTrans" cxnId="{3CF32B8A-6AB6-48DC-92E0-ED05734F8B85}">
      <dgm:prSet/>
      <dgm:spPr/>
      <dgm:t>
        <a:bodyPr/>
        <a:lstStyle/>
        <a:p>
          <a:endParaRPr lang="en-US"/>
        </a:p>
      </dgm:t>
    </dgm:pt>
    <dgm:pt modelId="{71A96E09-F031-4635-B9DB-279C20D347ED}">
      <dgm:prSet/>
      <dgm:spPr/>
      <dgm:t>
        <a:bodyPr/>
        <a:lstStyle/>
        <a:p>
          <a:r>
            <a:rPr lang="en-US"/>
            <a:t>Log-likelihood : The log-likelihood is a measure of how well the model predicts the observed data. A higher log-likelihood value indicates a better fit. In this case, the log-likelihood is -506.7165 on 979 degrees of freedom.</a:t>
          </a:r>
        </a:p>
      </dgm:t>
    </dgm:pt>
    <dgm:pt modelId="{750D1B18-9113-4BD6-ADE6-0C0354A2A8B1}" type="parTrans" cxnId="{AA23F50B-F423-4922-BD3C-4BF9C77FA405}">
      <dgm:prSet/>
      <dgm:spPr/>
      <dgm:t>
        <a:bodyPr/>
        <a:lstStyle/>
        <a:p>
          <a:endParaRPr lang="en-US"/>
        </a:p>
      </dgm:t>
    </dgm:pt>
    <dgm:pt modelId="{4AF1CDCD-414F-4623-B1ED-E41DEE4D6E2C}" type="sibTrans" cxnId="{AA23F50B-F423-4922-BD3C-4BF9C77FA405}">
      <dgm:prSet/>
      <dgm:spPr/>
      <dgm:t>
        <a:bodyPr/>
        <a:lstStyle/>
        <a:p>
          <a:endParaRPr lang="en-US"/>
        </a:p>
      </dgm:t>
    </dgm:pt>
    <dgm:pt modelId="{90395792-0959-449F-B09D-0F595E6BA828}">
      <dgm:prSet/>
      <dgm:spPr/>
      <dgm:t>
        <a:bodyPr/>
        <a:lstStyle/>
        <a:p>
          <a:r>
            <a:rPr lang="en-US"/>
            <a:t>Overall, the model suggests that age, duration, and certain categories of saving and checking accounts have a significant association with credit risk, while other variables such as job, housing, and credit amount do not show a significant association.</a:t>
          </a:r>
        </a:p>
      </dgm:t>
    </dgm:pt>
    <dgm:pt modelId="{ABB24B7F-39D6-49DD-9C8D-A43C6E8B247B}" type="parTrans" cxnId="{0DE5F8B5-A09B-4304-B526-870908A7C554}">
      <dgm:prSet/>
      <dgm:spPr/>
      <dgm:t>
        <a:bodyPr/>
        <a:lstStyle/>
        <a:p>
          <a:endParaRPr lang="en-US"/>
        </a:p>
      </dgm:t>
    </dgm:pt>
    <dgm:pt modelId="{E6955F50-5D87-48CC-93CF-DC82A3528FC7}" type="sibTrans" cxnId="{0DE5F8B5-A09B-4304-B526-870908A7C554}">
      <dgm:prSet/>
      <dgm:spPr/>
      <dgm:t>
        <a:bodyPr/>
        <a:lstStyle/>
        <a:p>
          <a:endParaRPr lang="en-US"/>
        </a:p>
      </dgm:t>
    </dgm:pt>
    <dgm:pt modelId="{44C6136C-F54C-4425-AA6D-CD9AD2234000}" type="pres">
      <dgm:prSet presAssocID="{63B37E4E-58CB-4524-893A-ECEFC8F463A6}" presName="hierChild1" presStyleCnt="0">
        <dgm:presLayoutVars>
          <dgm:chPref val="1"/>
          <dgm:dir/>
          <dgm:animOne val="branch"/>
          <dgm:animLvl val="lvl"/>
          <dgm:resizeHandles/>
        </dgm:presLayoutVars>
      </dgm:prSet>
      <dgm:spPr/>
    </dgm:pt>
    <dgm:pt modelId="{58893140-FD7E-432E-9CBC-B506707ACBEF}" type="pres">
      <dgm:prSet presAssocID="{F8FFDEDF-464A-4EAF-8318-6E3E4FABBD5E}" presName="hierRoot1" presStyleCnt="0"/>
      <dgm:spPr/>
    </dgm:pt>
    <dgm:pt modelId="{1E6227A4-1673-4AF5-838C-5BE638E9B05D}" type="pres">
      <dgm:prSet presAssocID="{F8FFDEDF-464A-4EAF-8318-6E3E4FABBD5E}" presName="composite" presStyleCnt="0"/>
      <dgm:spPr/>
    </dgm:pt>
    <dgm:pt modelId="{826F6D07-4C27-4237-8D69-2FD9F956284C}" type="pres">
      <dgm:prSet presAssocID="{F8FFDEDF-464A-4EAF-8318-6E3E4FABBD5E}" presName="background" presStyleLbl="node0" presStyleIdx="0" presStyleCnt="3"/>
      <dgm:spPr>
        <a:gradFill rotWithShape="0">
          <a:gsLst>
            <a:gs pos="100000">
              <a:schemeClr val="accent2">
                <a:lumMod val="75000"/>
                <a:lumOff val="25000"/>
              </a:schemeClr>
            </a:gs>
            <a:gs pos="100000">
              <a:schemeClr val="accent1">
                <a:hueOff val="0"/>
                <a:satOff val="0"/>
                <a:lumOff val="0"/>
                <a:alphaOff val="0"/>
                <a:tint val="50000"/>
                <a:shade val="100000"/>
                <a:satMod val="350000"/>
              </a:schemeClr>
            </a:gs>
          </a:gsLst>
        </a:gradFill>
      </dgm:spPr>
    </dgm:pt>
    <dgm:pt modelId="{7572BD77-79FA-44BD-8AFE-5F4037601D92}" type="pres">
      <dgm:prSet presAssocID="{F8FFDEDF-464A-4EAF-8318-6E3E4FABBD5E}" presName="text" presStyleLbl="fgAcc0" presStyleIdx="0" presStyleCnt="3">
        <dgm:presLayoutVars>
          <dgm:chPref val="3"/>
        </dgm:presLayoutVars>
      </dgm:prSet>
      <dgm:spPr/>
    </dgm:pt>
    <dgm:pt modelId="{A2C1F5C7-7990-4AFF-A772-49C76BE9845B}" type="pres">
      <dgm:prSet presAssocID="{F8FFDEDF-464A-4EAF-8318-6E3E4FABBD5E}" presName="hierChild2" presStyleCnt="0"/>
      <dgm:spPr/>
    </dgm:pt>
    <dgm:pt modelId="{F30193EE-2C81-4921-A61D-F9E3AEC3CA78}" type="pres">
      <dgm:prSet presAssocID="{71A96E09-F031-4635-B9DB-279C20D347ED}" presName="hierRoot1" presStyleCnt="0"/>
      <dgm:spPr/>
    </dgm:pt>
    <dgm:pt modelId="{956DBDA0-FE37-4FAA-8968-C4084220B847}" type="pres">
      <dgm:prSet presAssocID="{71A96E09-F031-4635-B9DB-279C20D347ED}" presName="composite" presStyleCnt="0"/>
      <dgm:spPr/>
    </dgm:pt>
    <dgm:pt modelId="{A3529BA9-63BE-4645-9931-07322BD69972}" type="pres">
      <dgm:prSet presAssocID="{71A96E09-F031-4635-B9DB-279C20D347ED}" presName="background" presStyleLbl="node0" presStyleIdx="1" presStyleCnt="3"/>
      <dgm:spPr>
        <a:gradFill rotWithShape="0">
          <a:gsLst>
            <a:gs pos="100000">
              <a:schemeClr val="accent2">
                <a:lumMod val="75000"/>
                <a:lumOff val="25000"/>
              </a:schemeClr>
            </a:gs>
            <a:gs pos="100000">
              <a:schemeClr val="accent1">
                <a:hueOff val="0"/>
                <a:satOff val="0"/>
                <a:lumOff val="0"/>
                <a:alphaOff val="0"/>
                <a:tint val="50000"/>
                <a:shade val="100000"/>
                <a:satMod val="350000"/>
              </a:schemeClr>
            </a:gs>
          </a:gsLst>
        </a:gradFill>
      </dgm:spPr>
    </dgm:pt>
    <dgm:pt modelId="{440C90C6-9AE1-4D47-975B-A84A264E28D6}" type="pres">
      <dgm:prSet presAssocID="{71A96E09-F031-4635-B9DB-279C20D347ED}" presName="text" presStyleLbl="fgAcc0" presStyleIdx="1" presStyleCnt="3">
        <dgm:presLayoutVars>
          <dgm:chPref val="3"/>
        </dgm:presLayoutVars>
      </dgm:prSet>
      <dgm:spPr/>
    </dgm:pt>
    <dgm:pt modelId="{8A04B616-D51E-40DC-9204-E7220BFDDAB2}" type="pres">
      <dgm:prSet presAssocID="{71A96E09-F031-4635-B9DB-279C20D347ED}" presName="hierChild2" presStyleCnt="0"/>
      <dgm:spPr/>
    </dgm:pt>
    <dgm:pt modelId="{7B2C39C9-EECC-4C15-AC51-A0B657ACFF7A}" type="pres">
      <dgm:prSet presAssocID="{90395792-0959-449F-B09D-0F595E6BA828}" presName="hierRoot1" presStyleCnt="0"/>
      <dgm:spPr/>
    </dgm:pt>
    <dgm:pt modelId="{24F4DB83-86C8-4000-A985-A72A153856CE}" type="pres">
      <dgm:prSet presAssocID="{90395792-0959-449F-B09D-0F595E6BA828}" presName="composite" presStyleCnt="0"/>
      <dgm:spPr/>
    </dgm:pt>
    <dgm:pt modelId="{19AE3D78-F4F3-48CE-876C-EE98269CF467}" type="pres">
      <dgm:prSet presAssocID="{90395792-0959-449F-B09D-0F595E6BA828}" presName="background" presStyleLbl="node0" presStyleIdx="2" presStyleCnt="3"/>
      <dgm:spPr>
        <a:gradFill rotWithShape="0">
          <a:gsLst>
            <a:gs pos="100000">
              <a:schemeClr val="accent2">
                <a:lumMod val="75000"/>
                <a:lumOff val="25000"/>
              </a:schemeClr>
            </a:gs>
            <a:gs pos="100000">
              <a:schemeClr val="accent1">
                <a:hueOff val="0"/>
                <a:satOff val="0"/>
                <a:lumOff val="0"/>
                <a:alphaOff val="0"/>
                <a:tint val="50000"/>
                <a:shade val="100000"/>
                <a:satMod val="350000"/>
              </a:schemeClr>
            </a:gs>
          </a:gsLst>
        </a:gradFill>
      </dgm:spPr>
    </dgm:pt>
    <dgm:pt modelId="{8786995A-3013-40E6-8593-60CE594B29AF}" type="pres">
      <dgm:prSet presAssocID="{90395792-0959-449F-B09D-0F595E6BA828}" presName="text" presStyleLbl="fgAcc0" presStyleIdx="2" presStyleCnt="3">
        <dgm:presLayoutVars>
          <dgm:chPref val="3"/>
        </dgm:presLayoutVars>
      </dgm:prSet>
      <dgm:spPr/>
    </dgm:pt>
    <dgm:pt modelId="{54D60000-FEC8-4679-BCB2-F7C496754066}" type="pres">
      <dgm:prSet presAssocID="{90395792-0959-449F-B09D-0F595E6BA828}" presName="hierChild2" presStyleCnt="0"/>
      <dgm:spPr/>
    </dgm:pt>
  </dgm:ptLst>
  <dgm:cxnLst>
    <dgm:cxn modelId="{AA23F50B-F423-4922-BD3C-4BF9C77FA405}" srcId="{63B37E4E-58CB-4524-893A-ECEFC8F463A6}" destId="{71A96E09-F031-4635-B9DB-279C20D347ED}" srcOrd="1" destOrd="0" parTransId="{750D1B18-9113-4BD6-ADE6-0C0354A2A8B1}" sibTransId="{4AF1CDCD-414F-4623-B1ED-E41DEE4D6E2C}"/>
    <dgm:cxn modelId="{E046BF1C-8828-46DE-928F-854AF1709F39}" type="presOf" srcId="{90395792-0959-449F-B09D-0F595E6BA828}" destId="{8786995A-3013-40E6-8593-60CE594B29AF}" srcOrd="0" destOrd="0" presId="urn:microsoft.com/office/officeart/2005/8/layout/hierarchy1"/>
    <dgm:cxn modelId="{F4747E66-497B-4ED6-8A3D-2545B2EE0C52}" type="presOf" srcId="{63B37E4E-58CB-4524-893A-ECEFC8F463A6}" destId="{44C6136C-F54C-4425-AA6D-CD9AD2234000}" srcOrd="0" destOrd="0" presId="urn:microsoft.com/office/officeart/2005/8/layout/hierarchy1"/>
    <dgm:cxn modelId="{3CF32B8A-6AB6-48DC-92E0-ED05734F8B85}" srcId="{63B37E4E-58CB-4524-893A-ECEFC8F463A6}" destId="{F8FFDEDF-464A-4EAF-8318-6E3E4FABBD5E}" srcOrd="0" destOrd="0" parTransId="{662134A9-9201-4AA6-BDD3-77B41900D9B7}" sibTransId="{2386F248-F1D8-4986-BF2A-A85CF105681B}"/>
    <dgm:cxn modelId="{B0EAACB3-4465-415B-92D6-C4159D23E310}" type="presOf" srcId="{71A96E09-F031-4635-B9DB-279C20D347ED}" destId="{440C90C6-9AE1-4D47-975B-A84A264E28D6}" srcOrd="0" destOrd="0" presId="urn:microsoft.com/office/officeart/2005/8/layout/hierarchy1"/>
    <dgm:cxn modelId="{0DE5F8B5-A09B-4304-B526-870908A7C554}" srcId="{63B37E4E-58CB-4524-893A-ECEFC8F463A6}" destId="{90395792-0959-449F-B09D-0F595E6BA828}" srcOrd="2" destOrd="0" parTransId="{ABB24B7F-39D6-49DD-9C8D-A43C6E8B247B}" sibTransId="{E6955F50-5D87-48CC-93CF-DC82A3528FC7}"/>
    <dgm:cxn modelId="{CD1F45C6-BE59-41B7-86DB-9BEFAB4016D2}" type="presOf" srcId="{F8FFDEDF-464A-4EAF-8318-6E3E4FABBD5E}" destId="{7572BD77-79FA-44BD-8AFE-5F4037601D92}" srcOrd="0" destOrd="0" presId="urn:microsoft.com/office/officeart/2005/8/layout/hierarchy1"/>
    <dgm:cxn modelId="{050CC26A-AEBE-4414-9735-E0B10A2DBFD6}" type="presParOf" srcId="{44C6136C-F54C-4425-AA6D-CD9AD2234000}" destId="{58893140-FD7E-432E-9CBC-B506707ACBEF}" srcOrd="0" destOrd="0" presId="urn:microsoft.com/office/officeart/2005/8/layout/hierarchy1"/>
    <dgm:cxn modelId="{11203499-CE74-4C3C-82AD-9B6099BD1479}" type="presParOf" srcId="{58893140-FD7E-432E-9CBC-B506707ACBEF}" destId="{1E6227A4-1673-4AF5-838C-5BE638E9B05D}" srcOrd="0" destOrd="0" presId="urn:microsoft.com/office/officeart/2005/8/layout/hierarchy1"/>
    <dgm:cxn modelId="{5DCF9594-89B6-46C9-BC51-DEF873644E0E}" type="presParOf" srcId="{1E6227A4-1673-4AF5-838C-5BE638E9B05D}" destId="{826F6D07-4C27-4237-8D69-2FD9F956284C}" srcOrd="0" destOrd="0" presId="urn:microsoft.com/office/officeart/2005/8/layout/hierarchy1"/>
    <dgm:cxn modelId="{D5D7CA11-5417-498E-9E82-C99F43299249}" type="presParOf" srcId="{1E6227A4-1673-4AF5-838C-5BE638E9B05D}" destId="{7572BD77-79FA-44BD-8AFE-5F4037601D92}" srcOrd="1" destOrd="0" presId="urn:microsoft.com/office/officeart/2005/8/layout/hierarchy1"/>
    <dgm:cxn modelId="{34CDB08C-554B-45D5-9807-17DD048D67BA}" type="presParOf" srcId="{58893140-FD7E-432E-9CBC-B506707ACBEF}" destId="{A2C1F5C7-7990-4AFF-A772-49C76BE9845B}" srcOrd="1" destOrd="0" presId="urn:microsoft.com/office/officeart/2005/8/layout/hierarchy1"/>
    <dgm:cxn modelId="{641DE224-ABB0-47C9-A51C-354A6E3B0D1C}" type="presParOf" srcId="{44C6136C-F54C-4425-AA6D-CD9AD2234000}" destId="{F30193EE-2C81-4921-A61D-F9E3AEC3CA78}" srcOrd="1" destOrd="0" presId="urn:microsoft.com/office/officeart/2005/8/layout/hierarchy1"/>
    <dgm:cxn modelId="{39028F4F-6A49-4C43-A56F-9D9137C2342E}" type="presParOf" srcId="{F30193EE-2C81-4921-A61D-F9E3AEC3CA78}" destId="{956DBDA0-FE37-4FAA-8968-C4084220B847}" srcOrd="0" destOrd="0" presId="urn:microsoft.com/office/officeart/2005/8/layout/hierarchy1"/>
    <dgm:cxn modelId="{80179F7D-F1C5-42F8-91CB-EB8C413A72C5}" type="presParOf" srcId="{956DBDA0-FE37-4FAA-8968-C4084220B847}" destId="{A3529BA9-63BE-4645-9931-07322BD69972}" srcOrd="0" destOrd="0" presId="urn:microsoft.com/office/officeart/2005/8/layout/hierarchy1"/>
    <dgm:cxn modelId="{E62E941D-7FEB-462F-9666-39FA4FFDAA59}" type="presParOf" srcId="{956DBDA0-FE37-4FAA-8968-C4084220B847}" destId="{440C90C6-9AE1-4D47-975B-A84A264E28D6}" srcOrd="1" destOrd="0" presId="urn:microsoft.com/office/officeart/2005/8/layout/hierarchy1"/>
    <dgm:cxn modelId="{CEDB381D-8892-4A73-9383-E0D80E4396ED}" type="presParOf" srcId="{F30193EE-2C81-4921-A61D-F9E3AEC3CA78}" destId="{8A04B616-D51E-40DC-9204-E7220BFDDAB2}" srcOrd="1" destOrd="0" presId="urn:microsoft.com/office/officeart/2005/8/layout/hierarchy1"/>
    <dgm:cxn modelId="{51DB4B25-AFAD-4E8F-9F2E-0E7D06120F0D}" type="presParOf" srcId="{44C6136C-F54C-4425-AA6D-CD9AD2234000}" destId="{7B2C39C9-EECC-4C15-AC51-A0B657ACFF7A}" srcOrd="2" destOrd="0" presId="urn:microsoft.com/office/officeart/2005/8/layout/hierarchy1"/>
    <dgm:cxn modelId="{26A245A3-A984-495F-86F2-6048C295E9C7}" type="presParOf" srcId="{7B2C39C9-EECC-4C15-AC51-A0B657ACFF7A}" destId="{24F4DB83-86C8-4000-A985-A72A153856CE}" srcOrd="0" destOrd="0" presId="urn:microsoft.com/office/officeart/2005/8/layout/hierarchy1"/>
    <dgm:cxn modelId="{9F2060C0-D5BE-4884-A6EC-38CE3BFEB1AD}" type="presParOf" srcId="{24F4DB83-86C8-4000-A985-A72A153856CE}" destId="{19AE3D78-F4F3-48CE-876C-EE98269CF467}" srcOrd="0" destOrd="0" presId="urn:microsoft.com/office/officeart/2005/8/layout/hierarchy1"/>
    <dgm:cxn modelId="{E7EABE61-B3F7-4FAE-B04E-97F0D2CF9379}" type="presParOf" srcId="{24F4DB83-86C8-4000-A985-A72A153856CE}" destId="{8786995A-3013-40E6-8593-60CE594B29AF}" srcOrd="1" destOrd="0" presId="urn:microsoft.com/office/officeart/2005/8/layout/hierarchy1"/>
    <dgm:cxn modelId="{C1D4F3FA-D7BF-404B-A7EB-75E13DDF7F4F}" type="presParOf" srcId="{7B2C39C9-EECC-4C15-AC51-A0B657ACFF7A}" destId="{54D60000-FEC8-4679-BCB2-F7C49675406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F6D07-4C27-4237-8D69-2FD9F956284C}">
      <dsp:nvSpPr>
        <dsp:cNvPr id="0" name=""/>
        <dsp:cNvSpPr/>
      </dsp:nvSpPr>
      <dsp:spPr>
        <a:xfrm>
          <a:off x="0" y="744863"/>
          <a:ext cx="2396418" cy="1521725"/>
        </a:xfrm>
        <a:prstGeom prst="roundRect">
          <a:avLst>
            <a:gd name="adj" fmla="val 10000"/>
          </a:avLst>
        </a:prstGeom>
        <a:gradFill rotWithShape="0">
          <a:gsLst>
            <a:gs pos="100000">
              <a:schemeClr val="accent2">
                <a:lumMod val="75000"/>
                <a:lumOff val="25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572BD77-79FA-44BD-8AFE-5F4037601D92}">
      <dsp:nvSpPr>
        <dsp:cNvPr id="0" name=""/>
        <dsp:cNvSpPr/>
      </dsp:nvSpPr>
      <dsp:spPr>
        <a:xfrm>
          <a:off x="266268" y="997818"/>
          <a:ext cx="2396418" cy="152172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Residual deviance : The residual deviance measures how well the model fits the observed data. A lower value indicates a better fit. In this case, the residual deviance is 1013.433 on 979 degrees of freedom.</a:t>
          </a:r>
        </a:p>
      </dsp:txBody>
      <dsp:txXfrm>
        <a:off x="310838" y="1042388"/>
        <a:ext cx="2307278" cy="1432585"/>
      </dsp:txXfrm>
    </dsp:sp>
    <dsp:sp modelId="{A3529BA9-63BE-4645-9931-07322BD69972}">
      <dsp:nvSpPr>
        <dsp:cNvPr id="0" name=""/>
        <dsp:cNvSpPr/>
      </dsp:nvSpPr>
      <dsp:spPr>
        <a:xfrm>
          <a:off x="2928956" y="744863"/>
          <a:ext cx="2396418" cy="1521725"/>
        </a:xfrm>
        <a:prstGeom prst="roundRect">
          <a:avLst>
            <a:gd name="adj" fmla="val 10000"/>
          </a:avLst>
        </a:prstGeom>
        <a:gradFill rotWithShape="0">
          <a:gsLst>
            <a:gs pos="100000">
              <a:schemeClr val="accent2">
                <a:lumMod val="75000"/>
                <a:lumOff val="25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40C90C6-9AE1-4D47-975B-A84A264E28D6}">
      <dsp:nvSpPr>
        <dsp:cNvPr id="0" name=""/>
        <dsp:cNvSpPr/>
      </dsp:nvSpPr>
      <dsp:spPr>
        <a:xfrm>
          <a:off x="3195224" y="997818"/>
          <a:ext cx="2396418" cy="152172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Log-likelihood : The log-likelihood is a measure of how well the model predicts the observed data. A higher log-likelihood value indicates a better fit. In this case, the log-likelihood is -506.7165 on 979 degrees of freedom.</a:t>
          </a:r>
        </a:p>
      </dsp:txBody>
      <dsp:txXfrm>
        <a:off x="3239794" y="1042388"/>
        <a:ext cx="2307278" cy="1432585"/>
      </dsp:txXfrm>
    </dsp:sp>
    <dsp:sp modelId="{19AE3D78-F4F3-48CE-876C-EE98269CF467}">
      <dsp:nvSpPr>
        <dsp:cNvPr id="0" name=""/>
        <dsp:cNvSpPr/>
      </dsp:nvSpPr>
      <dsp:spPr>
        <a:xfrm>
          <a:off x="5857912" y="744863"/>
          <a:ext cx="2396418" cy="1521725"/>
        </a:xfrm>
        <a:prstGeom prst="roundRect">
          <a:avLst>
            <a:gd name="adj" fmla="val 10000"/>
          </a:avLst>
        </a:prstGeom>
        <a:gradFill rotWithShape="0">
          <a:gsLst>
            <a:gs pos="100000">
              <a:schemeClr val="accent2">
                <a:lumMod val="75000"/>
                <a:lumOff val="25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786995A-3013-40E6-8593-60CE594B29AF}">
      <dsp:nvSpPr>
        <dsp:cNvPr id="0" name=""/>
        <dsp:cNvSpPr/>
      </dsp:nvSpPr>
      <dsp:spPr>
        <a:xfrm>
          <a:off x="6124181" y="997818"/>
          <a:ext cx="2396418" cy="152172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Overall, the model suggests that age, duration, and certain categories of saving and checking accounts have a significant association with credit risk, while other variables such as job, housing, and credit amount do not show a significant association.</a:t>
          </a:r>
        </a:p>
      </dsp:txBody>
      <dsp:txXfrm>
        <a:off x="6168751" y="1042388"/>
        <a:ext cx="2307278" cy="143258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SLIDES_API159223803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SLIDES_API159223803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6f694c36ae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6f694c36ae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6f694c36ae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6f694c36ae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6f694c36ae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6f694c36ae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6f694c36ae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6f694c36ae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6f694c36ae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6f694c36ae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Vector Generalized Linear Model (VGLM) is an extension of the Generalized Linear Model (GLM) that allows for the modeling of multivariate responses. </a:t>
            </a:r>
            <a:r>
              <a:rPr lang="en-US"/>
              <a:t>It accommodates a wide range of response distributions (e.g., binomial, Poisson, gamma) and link functions (e.g., logit, log, identity) simultaneously. </a:t>
            </a:r>
          </a:p>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6f694c36ae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6f694c36ae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6f694c36ae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6f694c36ae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SLIDES_API1592238033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SLIDES_API1592238033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cf200169bc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cf200169bc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500">
                <a:solidFill>
                  <a:srgbClr val="595959"/>
                </a:solidFill>
              </a:rPr>
              <a:t>By analyzing the dataset and building  model, we aim to gain insights into the key determinants of creditworthiness and to check the probability of credit risk assessment.</a:t>
            </a:r>
            <a:endParaRPr sz="3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SLIDES_API159223803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SLIDES_API159223803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6f694c36ae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6f694c36a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used the </a:t>
            </a:r>
            <a:r>
              <a:rPr lang="en-US" dirty="0" err="1"/>
              <a:t>GermanCredit</a:t>
            </a:r>
            <a:r>
              <a:rPr lang="en-US" dirty="0"/>
              <a:t> dataset that we pulled out from the Git hub. It contains 11  characteristics and 1000 observations, with a target variable (Credit risk) </a:t>
            </a:r>
            <a:r>
              <a:rPr lang="en-US" dirty="0" err="1"/>
              <a:t>asdefined</a:t>
            </a:r>
            <a:r>
              <a:rPr lang="en-US" dirty="0"/>
              <a:t>. The response variable is coded 0 for good and 1 for bad in the later stages.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SLIDES_API159223803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SLIDES_API159223803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project aims at answering few research questions based on dataset and Domain Knowledge.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6f694c36ae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6f694c36ae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6f694c36ae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6f694c36ae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perform certain tests that  will help us understand if there are any significant relationships or differences between the variables and credit risk.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6f694c36ae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6f694c36ae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f694c36ae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6f694c36ae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A_Introduction_Slide_1">
  <p:cSld name="TITLE_2">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spAutoFit/>
          </a:bodyPr>
          <a:lstStyle>
            <a:lvl1pPr lvl="0" algn="ctr" rtl="0">
              <a:spcBef>
                <a:spcPts val="0"/>
              </a:spcBef>
              <a:spcAft>
                <a:spcPts val="0"/>
              </a:spcAft>
              <a:buSzPts val="2800"/>
              <a:buNone/>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normAutofit/>
          </a:bodyPr>
          <a:lstStyle>
            <a:lvl1pPr marL="457200" lvl="0" indent="-311150" algn="ctr" rtl="0">
              <a:spcBef>
                <a:spcPts val="0"/>
              </a:spcBef>
              <a:spcAft>
                <a:spcPts val="0"/>
              </a:spcAft>
              <a:buSzPts val="1300"/>
              <a:buChar char="●"/>
              <a:defRPr sz="1300"/>
            </a:lvl1pPr>
            <a:lvl2pPr marL="914400" lvl="1" indent="-304800" algn="ctr" rtl="0">
              <a:spcBef>
                <a:spcPts val="0"/>
              </a:spcBef>
              <a:spcAft>
                <a:spcPts val="0"/>
              </a:spcAft>
              <a:buSzPts val="1200"/>
              <a:buChar char="○"/>
              <a:defRPr sz="1200"/>
            </a:lvl2pPr>
            <a:lvl3pPr marL="1371600" lvl="2" indent="-304800" algn="ctr" rtl="0">
              <a:spcBef>
                <a:spcPts val="0"/>
              </a:spcBef>
              <a:spcAft>
                <a:spcPts val="0"/>
              </a:spcAft>
              <a:buSzPts val="1200"/>
              <a:buChar char="■"/>
              <a:defRPr sz="1200"/>
            </a:lvl3pPr>
            <a:lvl4pPr marL="1828800" lvl="3" indent="-304800" algn="ctr" rtl="0">
              <a:spcBef>
                <a:spcPts val="0"/>
              </a:spcBef>
              <a:spcAft>
                <a:spcPts val="0"/>
              </a:spcAft>
              <a:buSzPts val="1200"/>
              <a:buChar char="●"/>
              <a:defRPr sz="1200"/>
            </a:lvl4pPr>
            <a:lvl5pPr marL="2286000" lvl="4" indent="-304800" algn="ctr" rtl="0">
              <a:spcBef>
                <a:spcPts val="0"/>
              </a:spcBef>
              <a:spcAft>
                <a:spcPts val="0"/>
              </a:spcAft>
              <a:buSzPts val="1200"/>
              <a:buChar char="○"/>
              <a:defRPr sz="1200"/>
            </a:lvl5pPr>
            <a:lvl6pPr marL="2743200" lvl="5" indent="-304800" algn="ctr" rtl="0">
              <a:spcBef>
                <a:spcPts val="0"/>
              </a:spcBef>
              <a:spcAft>
                <a:spcPts val="0"/>
              </a:spcAft>
              <a:buSzPts val="1200"/>
              <a:buChar char="■"/>
              <a:defRPr sz="1200"/>
            </a:lvl6pPr>
            <a:lvl7pPr marL="3200400" lvl="6" indent="-304800" algn="ctr" rtl="0">
              <a:spcBef>
                <a:spcPts val="0"/>
              </a:spcBef>
              <a:spcAft>
                <a:spcPts val="0"/>
              </a:spcAft>
              <a:buSzPts val="1200"/>
              <a:buChar char="●"/>
              <a:defRPr sz="1200"/>
            </a:lvl7pPr>
            <a:lvl8pPr marL="3657600" lvl="7" indent="-304800" algn="ctr" rtl="0">
              <a:spcBef>
                <a:spcPts val="0"/>
              </a:spcBef>
              <a:spcAft>
                <a:spcPts val="0"/>
              </a:spcAft>
              <a:buSzPts val="1200"/>
              <a:buChar char="○"/>
              <a:defRPr sz="1200"/>
            </a:lvl8pPr>
            <a:lvl9pPr marL="4114800" lvl="8" indent="-304800" algn="ctr" rtl="0">
              <a:spcBef>
                <a:spcPts val="0"/>
              </a:spcBef>
              <a:spcAft>
                <a:spcPts val="0"/>
              </a:spcAft>
              <a:buSzPts val="1200"/>
              <a:buChar char="■"/>
              <a:defRPr sz="12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ints 4_1">
  <p:cSld name="CUSTOM_1">
    <p:spTree>
      <p:nvGrpSpPr>
        <p:cNvPr id="1" name="Shape 54"/>
        <p:cNvGrpSpPr/>
        <p:nvPr/>
      </p:nvGrpSpPr>
      <p:grpSpPr>
        <a:xfrm>
          <a:off x="0" y="0"/>
          <a:ext cx="0" cy="0"/>
          <a:chOff x="0" y="0"/>
          <a:chExt cx="0" cy="0"/>
        </a:xfrm>
      </p:grpSpPr>
      <p:sp>
        <p:nvSpPr>
          <p:cNvPr id="55" name="Google Shape;55;p14"/>
          <p:cNvSpPr/>
          <p:nvPr/>
        </p:nvSpPr>
        <p:spPr>
          <a:xfrm>
            <a:off x="3036788" y="1364028"/>
            <a:ext cx="1519962" cy="1966570"/>
          </a:xfrm>
          <a:custGeom>
            <a:avLst/>
            <a:gdLst/>
            <a:ahLst/>
            <a:cxnLst/>
            <a:rect l="l" t="t" r="r" b="b"/>
            <a:pathLst>
              <a:path w="4983482" h="6447770" extrusionOk="0">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6" name="Google Shape;56;p14"/>
          <p:cNvSpPr/>
          <p:nvPr/>
        </p:nvSpPr>
        <p:spPr>
          <a:xfrm>
            <a:off x="4138040" y="1363675"/>
            <a:ext cx="1966570" cy="1519962"/>
          </a:xfrm>
          <a:custGeom>
            <a:avLst/>
            <a:gdLst/>
            <a:ahLst/>
            <a:cxnLst/>
            <a:rect l="l" t="t" r="r" b="b"/>
            <a:pathLst>
              <a:path w="6447769" h="4983482" extrusionOk="0">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7" name="Google Shape;57;p14"/>
          <p:cNvSpPr/>
          <p:nvPr/>
        </p:nvSpPr>
        <p:spPr>
          <a:xfrm>
            <a:off x="3037141" y="2911624"/>
            <a:ext cx="1966570" cy="1519962"/>
          </a:xfrm>
          <a:custGeom>
            <a:avLst/>
            <a:gdLst/>
            <a:ahLst/>
            <a:cxnLst/>
            <a:rect l="l" t="t" r="r" b="b"/>
            <a:pathLst>
              <a:path w="6447771" h="4983481" extrusionOk="0">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8" name="Google Shape;58;p14"/>
          <p:cNvSpPr/>
          <p:nvPr/>
        </p:nvSpPr>
        <p:spPr>
          <a:xfrm>
            <a:off x="4585148" y="2464634"/>
            <a:ext cx="1519961" cy="1966570"/>
          </a:xfrm>
          <a:custGeom>
            <a:avLst/>
            <a:gdLst/>
            <a:ahLst/>
            <a:cxnLst/>
            <a:rect l="l" t="t" r="r" b="b"/>
            <a:pathLst>
              <a:path w="4983480" h="6447772" extrusionOk="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59" name="Google Shape;59;p14"/>
          <p:cNvSpPr txBox="1">
            <a:spLocks noGrp="1"/>
          </p:cNvSpPr>
          <p:nvPr>
            <p:ph type="subTitle" idx="1"/>
          </p:nvPr>
        </p:nvSpPr>
        <p:spPr>
          <a:xfrm>
            <a:off x="467425" y="1394975"/>
            <a:ext cx="2198400" cy="12162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 name="Google Shape;60;p14"/>
          <p:cNvSpPr txBox="1"/>
          <p:nvPr/>
        </p:nvSpPr>
        <p:spPr>
          <a:xfrm>
            <a:off x="32401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01</a:t>
            </a:r>
            <a:endParaRPr sz="500" b="1">
              <a:latin typeface="Montserrat"/>
              <a:ea typeface="Montserrat"/>
              <a:cs typeface="Montserrat"/>
              <a:sym typeface="Montserrat"/>
            </a:endParaRPr>
          </a:p>
        </p:txBody>
      </p:sp>
      <p:sp>
        <p:nvSpPr>
          <p:cNvPr id="61" name="Google Shape;61;p14"/>
          <p:cNvSpPr txBox="1"/>
          <p:nvPr/>
        </p:nvSpPr>
        <p:spPr>
          <a:xfrm>
            <a:off x="4305541" y="16118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02</a:t>
            </a:r>
            <a:endParaRPr sz="500" b="1">
              <a:latin typeface="Montserrat"/>
              <a:ea typeface="Montserrat"/>
              <a:cs typeface="Montserrat"/>
              <a:sym typeface="Montserrat"/>
            </a:endParaRPr>
          </a:p>
        </p:txBody>
      </p:sp>
      <p:sp>
        <p:nvSpPr>
          <p:cNvPr id="62" name="Google Shape;62;p14"/>
          <p:cNvSpPr txBox="1"/>
          <p:nvPr/>
        </p:nvSpPr>
        <p:spPr>
          <a:xfrm>
            <a:off x="54216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03</a:t>
            </a:r>
            <a:endParaRPr sz="500" b="1">
              <a:latin typeface="Montserrat"/>
              <a:ea typeface="Montserrat"/>
              <a:cs typeface="Montserrat"/>
              <a:sym typeface="Montserrat"/>
            </a:endParaRPr>
          </a:p>
        </p:txBody>
      </p:sp>
      <p:sp>
        <p:nvSpPr>
          <p:cNvPr id="63" name="Google Shape;63;p14"/>
          <p:cNvSpPr txBox="1"/>
          <p:nvPr/>
        </p:nvSpPr>
        <p:spPr>
          <a:xfrm>
            <a:off x="4305541" y="38172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 sz="2300" b="1">
                <a:solidFill>
                  <a:schemeClr val="lt1"/>
                </a:solidFill>
                <a:latin typeface="Montserrat"/>
                <a:ea typeface="Montserrat"/>
                <a:cs typeface="Montserrat"/>
                <a:sym typeface="Montserrat"/>
              </a:rPr>
              <a:t>04</a:t>
            </a:r>
            <a:endParaRPr sz="500" b="1">
              <a:latin typeface="Montserrat"/>
              <a:ea typeface="Montserrat"/>
              <a:cs typeface="Montserrat"/>
              <a:sym typeface="Montserrat"/>
            </a:endParaRPr>
          </a:p>
        </p:txBody>
      </p:sp>
      <p:sp>
        <p:nvSpPr>
          <p:cNvPr id="64" name="Google Shape;64;p14"/>
          <p:cNvSpPr txBox="1">
            <a:spLocks noGrp="1"/>
          </p:cNvSpPr>
          <p:nvPr>
            <p:ph type="subTitle" idx="2"/>
          </p:nvPr>
        </p:nvSpPr>
        <p:spPr>
          <a:xfrm>
            <a:off x="467425" y="3096425"/>
            <a:ext cx="2198400" cy="12162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5" name="Google Shape;65;p14"/>
          <p:cNvSpPr txBox="1">
            <a:spLocks noGrp="1"/>
          </p:cNvSpPr>
          <p:nvPr>
            <p:ph type="subTitle" idx="3"/>
          </p:nvPr>
        </p:nvSpPr>
        <p:spPr>
          <a:xfrm>
            <a:off x="6302925" y="1394975"/>
            <a:ext cx="2277300" cy="1212300"/>
          </a:xfrm>
          <a:prstGeom prst="rect">
            <a:avLst/>
          </a:prstGeom>
        </p:spPr>
        <p:txBody>
          <a:bodyPr spcFirstLastPara="1" wrap="square" lIns="91425" tIns="91425" rIns="91425" bIns="91425" anchor="t" anchorCtr="0">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4"/>
          <p:cNvSpPr txBox="1">
            <a:spLocks noGrp="1"/>
          </p:cNvSpPr>
          <p:nvPr>
            <p:ph type="subTitle" idx="4"/>
          </p:nvPr>
        </p:nvSpPr>
        <p:spPr>
          <a:xfrm>
            <a:off x="6302925" y="3096425"/>
            <a:ext cx="2277300" cy="1212300"/>
          </a:xfrm>
          <a:prstGeom prst="rect">
            <a:avLst/>
          </a:prstGeom>
        </p:spPr>
        <p:txBody>
          <a:bodyPr spcFirstLastPara="1" wrap="square" lIns="91425" tIns="91425" rIns="91425" bIns="91425" anchor="t" anchorCtr="0">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 name="Google Shape;67;p14"/>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A_Title_Body_1">
  <p:cSld name="TITLE_1">
    <p:spTree>
      <p:nvGrpSpPr>
        <p:cNvPr id="1" name="Shape 68"/>
        <p:cNvGrpSpPr/>
        <p:nvPr/>
      </p:nvGrpSpPr>
      <p:grpSpPr>
        <a:xfrm>
          <a:off x="0" y="0"/>
          <a:ext cx="0" cy="0"/>
          <a:chOff x="0" y="0"/>
          <a:chExt cx="0" cy="0"/>
        </a:xfrm>
      </p:grpSpPr>
      <p:sp>
        <p:nvSpPr>
          <p:cNvPr id="69" name="Google Shape;6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0" name="Google Shape;70;p15"/>
          <p:cNvSpPr>
            <a:spLocks noGrp="1"/>
          </p:cNvSpPr>
          <p:nvPr>
            <p:ph type="pic" idx="2"/>
          </p:nvPr>
        </p:nvSpPr>
        <p:spPr>
          <a:xfrm>
            <a:off x="5711758" y="0"/>
            <a:ext cx="3432300" cy="5143500"/>
          </a:xfrm>
          <a:prstGeom prst="roundRect">
            <a:avLst>
              <a:gd name="adj" fmla="val 0"/>
            </a:avLst>
          </a:prstGeom>
          <a:noFill/>
          <a:ln>
            <a:noFill/>
          </a:ln>
        </p:spPr>
      </p:sp>
      <p:sp>
        <p:nvSpPr>
          <p:cNvPr id="71" name="Google Shape;71;p15"/>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
        <p:nvSpPr>
          <p:cNvPr id="72" name="Google Shape;72;p15"/>
          <p:cNvSpPr txBox="1">
            <a:spLocks noGrp="1"/>
          </p:cNvSpPr>
          <p:nvPr>
            <p:ph type="subTitle" idx="1"/>
          </p:nvPr>
        </p:nvSpPr>
        <p:spPr>
          <a:xfrm>
            <a:off x="642700" y="1562500"/>
            <a:ext cx="4337400" cy="1964700"/>
          </a:xfrm>
          <a:prstGeom prst="rect">
            <a:avLst/>
          </a:prstGeom>
        </p:spPr>
        <p:txBody>
          <a:bodyPr spcFirstLastPara="1" wrap="square" lIns="91425" tIns="91425" rIns="91425" bIns="91425" anchor="t" anchorCtr="0">
            <a:normAutofit/>
          </a:bodyPr>
          <a:lstStyle>
            <a:lvl1pPr lvl="0" rtl="0">
              <a:spcBef>
                <a:spcPts val="0"/>
              </a:spcBef>
              <a:spcAft>
                <a:spcPts val="0"/>
              </a:spcAft>
              <a:buSzPts val="1300"/>
              <a:buNone/>
              <a:defRPr sz="1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A_Outro_1">
  <p:cSld name="TITLE_1_1_1_1">
    <p:spTree>
      <p:nvGrpSpPr>
        <p:cNvPr id="1" name="Shape 84"/>
        <p:cNvGrpSpPr/>
        <p:nvPr/>
      </p:nvGrpSpPr>
      <p:grpSpPr>
        <a:xfrm>
          <a:off x="0" y="0"/>
          <a:ext cx="0" cy="0"/>
          <a:chOff x="0" y="0"/>
          <a:chExt cx="0" cy="0"/>
        </a:xfrm>
      </p:grpSpPr>
      <p:sp>
        <p:nvSpPr>
          <p:cNvPr id="85" name="Google Shape;8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6" name="Google Shape;86;p17"/>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rtl="0">
              <a:spcBef>
                <a:spcPts val="0"/>
              </a:spcBef>
              <a:spcAft>
                <a:spcPts val="0"/>
              </a:spcAft>
              <a:buSzPts val="2800"/>
              <a:buNone/>
              <a:defRPr/>
            </a:lvl1pPr>
            <a:lvl2pPr lvl="1" algn="ctr" rtl="0">
              <a:spcBef>
                <a:spcPts val="0"/>
              </a:spcBef>
              <a:spcAft>
                <a:spcPts val="0"/>
              </a:spcAft>
              <a:buSzPts val="2800"/>
              <a:buNone/>
              <a:defRPr>
                <a:latin typeface="Poppins"/>
                <a:ea typeface="Poppins"/>
                <a:cs typeface="Poppins"/>
                <a:sym typeface="Poppins"/>
              </a:defRPr>
            </a:lvl2pPr>
            <a:lvl3pPr lvl="2" algn="ctr" rtl="0">
              <a:spcBef>
                <a:spcPts val="0"/>
              </a:spcBef>
              <a:spcAft>
                <a:spcPts val="0"/>
              </a:spcAft>
              <a:buSzPts val="2800"/>
              <a:buNone/>
              <a:defRPr>
                <a:latin typeface="Poppins"/>
                <a:ea typeface="Poppins"/>
                <a:cs typeface="Poppins"/>
                <a:sym typeface="Poppins"/>
              </a:defRPr>
            </a:lvl3pPr>
            <a:lvl4pPr lvl="3" algn="ctr" rtl="0">
              <a:spcBef>
                <a:spcPts val="0"/>
              </a:spcBef>
              <a:spcAft>
                <a:spcPts val="0"/>
              </a:spcAft>
              <a:buSzPts val="2800"/>
              <a:buNone/>
              <a:defRPr>
                <a:latin typeface="Poppins"/>
                <a:ea typeface="Poppins"/>
                <a:cs typeface="Poppins"/>
                <a:sym typeface="Poppins"/>
              </a:defRPr>
            </a:lvl4pPr>
            <a:lvl5pPr lvl="4" algn="ctr" rtl="0">
              <a:spcBef>
                <a:spcPts val="0"/>
              </a:spcBef>
              <a:spcAft>
                <a:spcPts val="0"/>
              </a:spcAft>
              <a:buSzPts val="2800"/>
              <a:buNone/>
              <a:defRPr>
                <a:latin typeface="Poppins"/>
                <a:ea typeface="Poppins"/>
                <a:cs typeface="Poppins"/>
                <a:sym typeface="Poppins"/>
              </a:defRPr>
            </a:lvl5pPr>
            <a:lvl6pPr lvl="5" algn="ctr" rtl="0">
              <a:spcBef>
                <a:spcPts val="0"/>
              </a:spcBef>
              <a:spcAft>
                <a:spcPts val="0"/>
              </a:spcAft>
              <a:buSzPts val="2800"/>
              <a:buNone/>
              <a:defRPr>
                <a:latin typeface="Poppins"/>
                <a:ea typeface="Poppins"/>
                <a:cs typeface="Poppins"/>
                <a:sym typeface="Poppins"/>
              </a:defRPr>
            </a:lvl6pPr>
            <a:lvl7pPr lvl="6" algn="ctr" rtl="0">
              <a:spcBef>
                <a:spcPts val="0"/>
              </a:spcBef>
              <a:spcAft>
                <a:spcPts val="0"/>
              </a:spcAft>
              <a:buSzPts val="2800"/>
              <a:buNone/>
              <a:defRPr>
                <a:latin typeface="Poppins"/>
                <a:ea typeface="Poppins"/>
                <a:cs typeface="Poppins"/>
                <a:sym typeface="Poppins"/>
              </a:defRPr>
            </a:lvl7pPr>
            <a:lvl8pPr lvl="7" algn="ctr" rtl="0">
              <a:spcBef>
                <a:spcPts val="0"/>
              </a:spcBef>
              <a:spcAft>
                <a:spcPts val="0"/>
              </a:spcAft>
              <a:buSzPts val="2800"/>
              <a:buNone/>
              <a:defRPr>
                <a:latin typeface="Poppins"/>
                <a:ea typeface="Poppins"/>
                <a:cs typeface="Poppins"/>
                <a:sym typeface="Poppins"/>
              </a:defRPr>
            </a:lvl8pPr>
            <a:lvl9pPr lvl="8" algn="ctr" rtl="0">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732150" y="1432780"/>
            <a:ext cx="7845600" cy="103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170F"/>
                </a:solidFill>
                <a:latin typeface="Krona One"/>
                <a:ea typeface="Krona One"/>
                <a:cs typeface="Krona One"/>
                <a:sym typeface="Krona One"/>
              </a:rPr>
              <a:t>Exploring Factors Influencing Credit Risk Assessment </a:t>
            </a:r>
            <a:endParaRPr>
              <a:solidFill>
                <a:srgbClr val="08170F"/>
              </a:solidFill>
              <a:latin typeface="Krona One"/>
              <a:ea typeface="Krona One"/>
              <a:cs typeface="Krona One"/>
              <a:sym typeface="Krona One"/>
            </a:endParaRPr>
          </a:p>
        </p:txBody>
      </p:sp>
      <p:sp>
        <p:nvSpPr>
          <p:cNvPr id="92" name="Google Shape;92;p18"/>
          <p:cNvSpPr txBox="1"/>
          <p:nvPr/>
        </p:nvSpPr>
        <p:spPr>
          <a:xfrm>
            <a:off x="918550" y="3452200"/>
            <a:ext cx="4203300" cy="14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2"/>
                </a:solidFill>
              </a:rPr>
              <a:t>Vishnu Sai Muppalla</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r>
              <a:rPr lang="en" sz="1800" dirty="0">
                <a:solidFill>
                  <a:schemeClr val="dk2"/>
                </a:solidFill>
              </a:rPr>
              <a:t>Jani Shariff Shaik </a:t>
            </a:r>
            <a:endParaRPr sz="18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156"/>
        <p:cNvGrpSpPr/>
        <p:nvPr/>
      </p:nvGrpSpPr>
      <p:grpSpPr>
        <a:xfrm>
          <a:off x="0" y="0"/>
          <a:ext cx="0" cy="0"/>
          <a:chOff x="0" y="0"/>
          <a:chExt cx="0" cy="0"/>
        </a:xfrm>
      </p:grpSpPr>
      <p:sp>
        <p:nvSpPr>
          <p:cNvPr id="157" name="Google Shape;157;p28"/>
          <p:cNvSpPr txBox="1"/>
          <p:nvPr/>
        </p:nvSpPr>
        <p:spPr>
          <a:xfrm>
            <a:off x="1089575" y="1740600"/>
            <a:ext cx="71733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chemeClr val="dk1"/>
                </a:solidFill>
              </a:rPr>
              <a:t>How do different levels of saving and checking accounts (e.g., little, moderate, rich) relate to credit risk?</a:t>
            </a:r>
            <a:endParaRPr sz="2400">
              <a:solidFill>
                <a:schemeClr val="dk1"/>
              </a:solidFill>
            </a:endParaRPr>
          </a:p>
          <a:p>
            <a:pPr marL="0" lvl="0" indent="0" algn="l" rtl="0">
              <a:spcBef>
                <a:spcPts val="0"/>
              </a:spcBef>
              <a:spcAft>
                <a:spcPts val="0"/>
              </a:spcAft>
              <a:buNone/>
            </a:pP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161"/>
        <p:cNvGrpSpPr/>
        <p:nvPr/>
      </p:nvGrpSpPr>
      <p:grpSpPr>
        <a:xfrm>
          <a:off x="0" y="0"/>
          <a:ext cx="0" cy="0"/>
          <a:chOff x="0" y="0"/>
          <a:chExt cx="0" cy="0"/>
        </a:xfrm>
      </p:grpSpPr>
      <p:pic>
        <p:nvPicPr>
          <p:cNvPr id="162" name="Google Shape;162;p29"/>
          <p:cNvPicPr preferRelativeResize="0"/>
          <p:nvPr/>
        </p:nvPicPr>
        <p:blipFill>
          <a:blip r:embed="rId3">
            <a:alphaModFix/>
          </a:blip>
          <a:stretch>
            <a:fillRect/>
          </a:stretch>
        </p:blipFill>
        <p:spPr>
          <a:xfrm>
            <a:off x="152400" y="152400"/>
            <a:ext cx="3920240" cy="2419350"/>
          </a:xfrm>
          <a:prstGeom prst="rect">
            <a:avLst/>
          </a:prstGeom>
          <a:noFill/>
          <a:ln>
            <a:noFill/>
          </a:ln>
        </p:spPr>
      </p:pic>
      <p:pic>
        <p:nvPicPr>
          <p:cNvPr id="163" name="Google Shape;163;p29"/>
          <p:cNvPicPr preferRelativeResize="0"/>
          <p:nvPr/>
        </p:nvPicPr>
        <p:blipFill>
          <a:blip r:embed="rId4">
            <a:alphaModFix/>
          </a:blip>
          <a:stretch>
            <a:fillRect/>
          </a:stretch>
        </p:blipFill>
        <p:spPr>
          <a:xfrm>
            <a:off x="152400" y="2724150"/>
            <a:ext cx="3920250" cy="2266950"/>
          </a:xfrm>
          <a:prstGeom prst="rect">
            <a:avLst/>
          </a:prstGeom>
          <a:noFill/>
          <a:ln>
            <a:noFill/>
          </a:ln>
        </p:spPr>
      </p:pic>
      <p:pic>
        <p:nvPicPr>
          <p:cNvPr id="164" name="Google Shape;164;p29"/>
          <p:cNvPicPr preferRelativeResize="0"/>
          <p:nvPr/>
        </p:nvPicPr>
        <p:blipFill>
          <a:blip r:embed="rId5">
            <a:alphaModFix/>
          </a:blip>
          <a:stretch>
            <a:fillRect/>
          </a:stretch>
        </p:blipFill>
        <p:spPr>
          <a:xfrm>
            <a:off x="4799465" y="304808"/>
            <a:ext cx="3465300" cy="1509575"/>
          </a:xfrm>
          <a:prstGeom prst="rect">
            <a:avLst/>
          </a:prstGeom>
          <a:noFill/>
          <a:ln>
            <a:noFill/>
          </a:ln>
        </p:spPr>
      </p:pic>
      <p:pic>
        <p:nvPicPr>
          <p:cNvPr id="165" name="Google Shape;165;p29"/>
          <p:cNvPicPr preferRelativeResize="0"/>
          <p:nvPr/>
        </p:nvPicPr>
        <p:blipFill>
          <a:blip r:embed="rId6">
            <a:alphaModFix/>
          </a:blip>
          <a:stretch>
            <a:fillRect/>
          </a:stretch>
        </p:blipFill>
        <p:spPr>
          <a:xfrm>
            <a:off x="4727840" y="1956945"/>
            <a:ext cx="3608550" cy="1794700"/>
          </a:xfrm>
          <a:prstGeom prst="rect">
            <a:avLst/>
          </a:prstGeom>
          <a:noFill/>
          <a:ln>
            <a:noFill/>
          </a:ln>
        </p:spPr>
      </p:pic>
      <p:sp>
        <p:nvSpPr>
          <p:cNvPr id="166" name="Google Shape;166;p29"/>
          <p:cNvSpPr txBox="1"/>
          <p:nvPr/>
        </p:nvSpPr>
        <p:spPr>
          <a:xfrm>
            <a:off x="4072641" y="3751645"/>
            <a:ext cx="4918960" cy="110796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200" dirty="0">
                <a:solidFill>
                  <a:schemeClr val="bg2"/>
                </a:solidFill>
              </a:rPr>
              <a:t>In summary, both saving and checking accounts show significant associations with credit risk. Individuals with certain levels of saving and checking accounts may exhibit different credit risk profiles, highlighting the importance of these financial factors in assessing creditworthiness</a:t>
            </a:r>
            <a:r>
              <a:rPr lang="en" sz="1200" dirty="0">
                <a:solidFill>
                  <a:schemeClr val="dk1"/>
                </a:solidFill>
              </a:rPr>
              <a:t>.</a:t>
            </a:r>
            <a:endParaRPr sz="1200"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70"/>
        <p:cNvGrpSpPr/>
        <p:nvPr/>
      </p:nvGrpSpPr>
      <p:grpSpPr>
        <a:xfrm>
          <a:off x="0" y="0"/>
          <a:ext cx="0" cy="0"/>
          <a:chOff x="0" y="0"/>
          <a:chExt cx="0" cy="0"/>
        </a:xfrm>
      </p:grpSpPr>
      <p:sp>
        <p:nvSpPr>
          <p:cNvPr id="171" name="Google Shape;171;p30"/>
          <p:cNvSpPr txBox="1"/>
          <p:nvPr/>
        </p:nvSpPr>
        <p:spPr>
          <a:xfrm>
            <a:off x="1099050" y="2110050"/>
            <a:ext cx="7173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chemeClr val="dk1"/>
                </a:solidFill>
              </a:rPr>
              <a:t>What is the relationship between the amount of credit requested and credit risk?</a:t>
            </a:r>
            <a:endParaRPr sz="2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75"/>
        <p:cNvGrpSpPr/>
        <p:nvPr/>
      </p:nvGrpSpPr>
      <p:grpSpPr>
        <a:xfrm>
          <a:off x="0" y="0"/>
          <a:ext cx="0" cy="0"/>
          <a:chOff x="0" y="0"/>
          <a:chExt cx="0" cy="0"/>
        </a:xfrm>
      </p:grpSpPr>
      <p:sp>
        <p:nvSpPr>
          <p:cNvPr id="176" name="Google Shape;176;p31"/>
          <p:cNvSpPr txBox="1"/>
          <p:nvPr/>
        </p:nvSpPr>
        <p:spPr>
          <a:xfrm>
            <a:off x="5419650" y="322100"/>
            <a:ext cx="3449100" cy="32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2"/>
                </a:solidFill>
              </a:rPr>
              <a:t>The output shows the log odds ratio, which is approximately 1.229 for the intercept and approximately -0.0001 for the coefficient of "Credit.amount". The positive log odds ratio for the intercept suggests a higher likelihood of good credit risk when "Credit.amount" is zero, while the small and negative coefficient for "Credit.amount" indicates a very slight decrease in the log odds of good credit risk as "Credit.amount" increases, though this effect seems negligible.</a:t>
            </a:r>
            <a:endParaRPr sz="1800" dirty="0">
              <a:solidFill>
                <a:schemeClr val="dk2"/>
              </a:solidFill>
            </a:endParaRPr>
          </a:p>
        </p:txBody>
      </p:sp>
      <p:pic>
        <p:nvPicPr>
          <p:cNvPr id="177" name="Google Shape;177;p31"/>
          <p:cNvPicPr preferRelativeResize="0"/>
          <p:nvPr/>
        </p:nvPicPr>
        <p:blipFill>
          <a:blip r:embed="rId3">
            <a:alphaModFix/>
          </a:blip>
          <a:stretch>
            <a:fillRect/>
          </a:stretch>
        </p:blipFill>
        <p:spPr>
          <a:xfrm>
            <a:off x="1162550" y="4077674"/>
            <a:ext cx="3048000" cy="552450"/>
          </a:xfrm>
          <a:prstGeom prst="rect">
            <a:avLst/>
          </a:prstGeom>
          <a:noFill/>
          <a:ln>
            <a:noFill/>
          </a:ln>
        </p:spPr>
      </p:pic>
      <p:pic>
        <p:nvPicPr>
          <p:cNvPr id="178" name="Google Shape;178;p31"/>
          <p:cNvPicPr preferRelativeResize="0"/>
          <p:nvPr/>
        </p:nvPicPr>
        <p:blipFill>
          <a:blip r:embed="rId4">
            <a:alphaModFix/>
          </a:blip>
          <a:stretch>
            <a:fillRect/>
          </a:stretch>
        </p:blipFill>
        <p:spPr>
          <a:xfrm>
            <a:off x="196300" y="513376"/>
            <a:ext cx="4980500" cy="3073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2244275" y="1160400"/>
            <a:ext cx="4325700" cy="5541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dirty="0">
                <a:solidFill>
                  <a:srgbClr val="08170F"/>
                </a:solidFill>
                <a:latin typeface="Krona One"/>
                <a:ea typeface="Krona One"/>
                <a:cs typeface="Krona One"/>
                <a:sym typeface="Krona One"/>
              </a:rPr>
              <a:t>STATISTICAL MODEL</a:t>
            </a:r>
            <a:endParaRPr dirty="0">
              <a:solidFill>
                <a:srgbClr val="08170F"/>
              </a:solidFill>
              <a:latin typeface="Krona One"/>
              <a:ea typeface="Krona One"/>
              <a:cs typeface="Krona One"/>
              <a:sym typeface="Krona One"/>
            </a:endParaRPr>
          </a:p>
        </p:txBody>
      </p:sp>
      <p:pic>
        <p:nvPicPr>
          <p:cNvPr id="184" name="Google Shape;184;p32"/>
          <p:cNvPicPr preferRelativeResize="0"/>
          <p:nvPr/>
        </p:nvPicPr>
        <p:blipFill>
          <a:blip r:embed="rId3">
            <a:alphaModFix/>
          </a:blip>
          <a:stretch>
            <a:fillRect/>
          </a:stretch>
        </p:blipFill>
        <p:spPr>
          <a:xfrm>
            <a:off x="254225" y="2358975"/>
            <a:ext cx="8305800" cy="9201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88"/>
        <p:cNvGrpSpPr/>
        <p:nvPr/>
      </p:nvGrpSpPr>
      <p:grpSpPr>
        <a:xfrm>
          <a:off x="0" y="0"/>
          <a:ext cx="0" cy="0"/>
          <a:chOff x="0" y="0"/>
          <a:chExt cx="0" cy="0"/>
        </a:xfrm>
      </p:grpSpPr>
      <p:pic>
        <p:nvPicPr>
          <p:cNvPr id="189" name="Google Shape;189;p33"/>
          <p:cNvPicPr preferRelativeResize="0"/>
          <p:nvPr/>
        </p:nvPicPr>
        <p:blipFill>
          <a:blip r:embed="rId3">
            <a:alphaModFix/>
          </a:blip>
          <a:stretch>
            <a:fillRect/>
          </a:stretch>
        </p:blipFill>
        <p:spPr>
          <a:xfrm>
            <a:off x="152400" y="1283125"/>
            <a:ext cx="5285676" cy="3556450"/>
          </a:xfrm>
          <a:prstGeom prst="rect">
            <a:avLst/>
          </a:prstGeom>
          <a:noFill/>
          <a:ln>
            <a:noFill/>
          </a:ln>
        </p:spPr>
      </p:pic>
      <p:pic>
        <p:nvPicPr>
          <p:cNvPr id="190" name="Google Shape;190;p33"/>
          <p:cNvPicPr preferRelativeResize="0"/>
          <p:nvPr/>
        </p:nvPicPr>
        <p:blipFill>
          <a:blip r:embed="rId4">
            <a:alphaModFix/>
          </a:blip>
          <a:stretch>
            <a:fillRect/>
          </a:stretch>
        </p:blipFill>
        <p:spPr>
          <a:xfrm>
            <a:off x="5597250" y="2241350"/>
            <a:ext cx="3385825" cy="1386725"/>
          </a:xfrm>
          <a:prstGeom prst="rect">
            <a:avLst/>
          </a:prstGeom>
          <a:noFill/>
          <a:ln>
            <a:noFill/>
          </a:ln>
        </p:spPr>
      </p:pic>
      <p:sp>
        <p:nvSpPr>
          <p:cNvPr id="2" name="Google Shape;107;p20">
            <a:extLst>
              <a:ext uri="{FF2B5EF4-FFF2-40B4-BE49-F238E27FC236}">
                <a16:creationId xmlns:a16="http://schemas.microsoft.com/office/drawing/2014/main" id="{D079BAD4-366C-F9F2-309C-7E46426504DE}"/>
              </a:ext>
            </a:extLst>
          </p:cNvPr>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8170F"/>
                </a:solidFill>
                <a:latin typeface="Krona One"/>
                <a:ea typeface="Krona One"/>
                <a:cs typeface="Krona One"/>
                <a:sym typeface="Krona One"/>
              </a:rPr>
              <a:t>Results</a:t>
            </a:r>
            <a:endParaRPr dirty="0">
              <a:solidFill>
                <a:srgbClr val="08170F"/>
              </a:solidFill>
              <a:latin typeface="Krona One"/>
              <a:ea typeface="Krona One"/>
              <a:cs typeface="Krona One"/>
              <a:sym typeface="Krona On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95"/>
        <p:cNvGrpSpPr/>
        <p:nvPr/>
      </p:nvGrpSpPr>
      <p:grpSpPr>
        <a:xfrm>
          <a:off x="0" y="0"/>
          <a:ext cx="0" cy="0"/>
          <a:chOff x="0" y="0"/>
          <a:chExt cx="0" cy="0"/>
        </a:xfrm>
      </p:grpSpPr>
      <p:graphicFrame>
        <p:nvGraphicFramePr>
          <p:cNvPr id="199" name="Google Shape;197;p34">
            <a:extLst>
              <a:ext uri="{FF2B5EF4-FFF2-40B4-BE49-F238E27FC236}">
                <a16:creationId xmlns:a16="http://schemas.microsoft.com/office/drawing/2014/main" id="{4D9B5262-2448-3D55-DF85-BEAC429493A0}"/>
              </a:ext>
            </a:extLst>
          </p:cNvPr>
          <p:cNvGraphicFramePr/>
          <p:nvPr>
            <p:extLst>
              <p:ext uri="{D42A27DB-BD31-4B8C-83A1-F6EECF244321}">
                <p14:modId xmlns:p14="http://schemas.microsoft.com/office/powerpoint/2010/main" val="2828611565"/>
              </p:ext>
            </p:extLst>
          </p:nvPr>
        </p:nvGraphicFramePr>
        <p:xfrm>
          <a:off x="311700" y="1208225"/>
          <a:ext cx="85206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Google Shape;107;p20">
            <a:extLst>
              <a:ext uri="{FF2B5EF4-FFF2-40B4-BE49-F238E27FC236}">
                <a16:creationId xmlns:a16="http://schemas.microsoft.com/office/drawing/2014/main" id="{F4768B3E-C442-276A-115C-9A415858DE62}"/>
              </a:ext>
            </a:extLst>
          </p:cNvPr>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8170F"/>
                </a:solidFill>
                <a:latin typeface="Krona One"/>
                <a:ea typeface="Krona One"/>
                <a:cs typeface="Krona One"/>
                <a:sym typeface="Krona One"/>
              </a:rPr>
              <a:t>Interpretation</a:t>
            </a:r>
            <a:endParaRPr dirty="0">
              <a:solidFill>
                <a:srgbClr val="08170F"/>
              </a:solidFill>
              <a:latin typeface="Krona One"/>
              <a:ea typeface="Krona One"/>
              <a:cs typeface="Krona One"/>
              <a:sym typeface="Krona On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201"/>
        <p:cNvGrpSpPr/>
        <p:nvPr/>
      </p:nvGrpSpPr>
      <p:grpSpPr>
        <a:xfrm>
          <a:off x="0" y="0"/>
          <a:ext cx="0" cy="0"/>
          <a:chOff x="0" y="0"/>
          <a:chExt cx="0" cy="0"/>
        </a:xfrm>
      </p:grpSpPr>
      <p:sp>
        <p:nvSpPr>
          <p:cNvPr id="202" name="Google Shape;202;p35"/>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170F"/>
                </a:solidFill>
                <a:latin typeface="Krona One"/>
                <a:ea typeface="Krona One"/>
                <a:cs typeface="Krona One"/>
                <a:sym typeface="Krona One"/>
              </a:rPr>
              <a:t>Thank you. Please feel free to ask any questions. 😄</a:t>
            </a:r>
            <a:endParaRPr>
              <a:solidFill>
                <a:srgbClr val="08170F"/>
              </a:solidFill>
              <a:latin typeface="Krona One"/>
              <a:ea typeface="Krona One"/>
              <a:cs typeface="Krona One"/>
              <a:sym typeface="Krona On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488100" y="445025"/>
            <a:ext cx="216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2560">
                <a:solidFill>
                  <a:srgbClr val="08170F"/>
                </a:solidFill>
                <a:latin typeface="Krona One"/>
                <a:ea typeface="Krona One"/>
                <a:cs typeface="Krona One"/>
                <a:sym typeface="Krona One"/>
              </a:rPr>
              <a:t>Overview</a:t>
            </a:r>
            <a:endParaRPr sz="2920"/>
          </a:p>
        </p:txBody>
      </p:sp>
      <p:sp>
        <p:nvSpPr>
          <p:cNvPr id="98" name="Google Shape;98;p19"/>
          <p:cNvSpPr txBox="1"/>
          <p:nvPr/>
        </p:nvSpPr>
        <p:spPr>
          <a:xfrm>
            <a:off x="534150" y="1675050"/>
            <a:ext cx="8075700" cy="17934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2500" dirty="0">
                <a:solidFill>
                  <a:schemeClr val="dk2"/>
                </a:solidFill>
                <a:latin typeface="Roboto"/>
                <a:ea typeface="Roboto"/>
                <a:cs typeface="Roboto"/>
                <a:sym typeface="Roboto"/>
              </a:rPr>
              <a:t>The objective of this project is to investigate the factors influencing credit risk assessment using a dataset containing demographic, financial, and loan-related information. </a:t>
            </a:r>
            <a:endParaRPr sz="2500" dirty="0">
              <a:solidFill>
                <a:schemeClr val="dk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dirty="0">
              <a:solidFill>
                <a:schemeClr val="dk2"/>
              </a:solidFill>
            </a:endParaRPr>
          </a:p>
          <a:p>
            <a:pPr marL="0" lvl="0" indent="0" algn="l" rtl="0">
              <a:spcBef>
                <a:spcPts val="0"/>
              </a:spcBef>
              <a:spcAft>
                <a:spcPts val="0"/>
              </a:spcAft>
              <a:buNone/>
            </a:pPr>
            <a:endParaRPr sz="1800" dirty="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02"/>
        <p:cNvGrpSpPr/>
        <p:nvPr/>
      </p:nvGrpSpPr>
      <p:grpSpPr>
        <a:xfrm>
          <a:off x="0" y="0"/>
          <a:ext cx="0" cy="0"/>
          <a:chOff x="0" y="0"/>
          <a:chExt cx="0" cy="0"/>
        </a:xfrm>
      </p:grpSpPr>
      <p:sp>
        <p:nvSpPr>
          <p:cNvPr id="103" name="Google Shape;103;p20"/>
          <p:cNvSpPr txBox="1">
            <a:spLocks noGrp="1"/>
          </p:cNvSpPr>
          <p:nvPr>
            <p:ph type="subTitle" idx="1"/>
          </p:nvPr>
        </p:nvSpPr>
        <p:spPr>
          <a:xfrm>
            <a:off x="467425" y="1394975"/>
            <a:ext cx="2198400" cy="12162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
                <a:solidFill>
                  <a:srgbClr val="233E30"/>
                </a:solidFill>
                <a:latin typeface="Roboto Medium"/>
                <a:ea typeface="Roboto Medium"/>
                <a:cs typeface="Roboto Medium"/>
                <a:sym typeface="Roboto Medium"/>
              </a:rPr>
              <a:t>LOAD DATASET INTO R.</a:t>
            </a:r>
            <a:endParaRPr>
              <a:solidFill>
                <a:srgbClr val="233E30"/>
              </a:solidFill>
              <a:latin typeface="Roboto Medium"/>
              <a:ea typeface="Roboto Medium"/>
              <a:cs typeface="Roboto Medium"/>
              <a:sym typeface="Roboto Medium"/>
            </a:endParaRPr>
          </a:p>
        </p:txBody>
      </p:sp>
      <p:sp>
        <p:nvSpPr>
          <p:cNvPr id="104" name="Google Shape;104;p20"/>
          <p:cNvSpPr txBox="1">
            <a:spLocks noGrp="1"/>
          </p:cNvSpPr>
          <p:nvPr>
            <p:ph type="subTitle" idx="2"/>
          </p:nvPr>
        </p:nvSpPr>
        <p:spPr>
          <a:xfrm>
            <a:off x="467425" y="3096425"/>
            <a:ext cx="2198400" cy="12162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
                <a:solidFill>
                  <a:srgbClr val="233E30"/>
                </a:solidFill>
                <a:latin typeface="Roboto Medium"/>
                <a:ea typeface="Roboto Medium"/>
                <a:cs typeface="Roboto Medium"/>
                <a:sym typeface="Roboto Medium"/>
              </a:rPr>
              <a:t>MAKE INFERENCE FOR RESEARCH QUESTIONS.</a:t>
            </a:r>
            <a:endParaRPr>
              <a:solidFill>
                <a:srgbClr val="233E30"/>
              </a:solidFill>
              <a:latin typeface="Roboto Medium"/>
              <a:ea typeface="Roboto Medium"/>
              <a:cs typeface="Roboto Medium"/>
              <a:sym typeface="Roboto Medium"/>
            </a:endParaRPr>
          </a:p>
        </p:txBody>
      </p:sp>
      <p:sp>
        <p:nvSpPr>
          <p:cNvPr id="105" name="Google Shape;105;p20"/>
          <p:cNvSpPr txBox="1">
            <a:spLocks noGrp="1"/>
          </p:cNvSpPr>
          <p:nvPr>
            <p:ph type="subTitle" idx="3"/>
          </p:nvPr>
        </p:nvSpPr>
        <p:spPr>
          <a:xfrm>
            <a:off x="6302925" y="1394975"/>
            <a:ext cx="2277300" cy="1212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solidFill>
                  <a:srgbClr val="233E30"/>
                </a:solidFill>
                <a:latin typeface="Roboto Medium"/>
                <a:ea typeface="Roboto Medium"/>
                <a:cs typeface="Roboto Medium"/>
                <a:sym typeface="Roboto Medium"/>
              </a:rPr>
              <a:t>HANDLE MISSING VALUES, OUTLIERS, AND CATEGORICAL VARIABLES APPROPRIATELY.</a:t>
            </a:r>
            <a:endParaRPr>
              <a:solidFill>
                <a:srgbClr val="233E30"/>
              </a:solidFill>
              <a:latin typeface="Roboto Medium"/>
              <a:ea typeface="Roboto Medium"/>
              <a:cs typeface="Roboto Medium"/>
              <a:sym typeface="Roboto Medium"/>
            </a:endParaRPr>
          </a:p>
        </p:txBody>
      </p:sp>
      <p:sp>
        <p:nvSpPr>
          <p:cNvPr id="106" name="Google Shape;106;p20"/>
          <p:cNvSpPr txBox="1">
            <a:spLocks noGrp="1"/>
          </p:cNvSpPr>
          <p:nvPr>
            <p:ph type="subTitle" idx="4"/>
          </p:nvPr>
        </p:nvSpPr>
        <p:spPr>
          <a:xfrm>
            <a:off x="6302925" y="3096425"/>
            <a:ext cx="2277300" cy="1212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solidFill>
                  <a:srgbClr val="233E30"/>
                </a:solidFill>
                <a:latin typeface="Roboto Medium"/>
                <a:ea typeface="Roboto Medium"/>
                <a:cs typeface="Roboto Medium"/>
                <a:sym typeface="Roboto Medium"/>
              </a:rPr>
              <a:t>PERFORM STATISTICAL MODELING</a:t>
            </a:r>
            <a:endParaRPr>
              <a:solidFill>
                <a:srgbClr val="233E30"/>
              </a:solidFill>
              <a:latin typeface="Roboto Medium"/>
              <a:ea typeface="Roboto Medium"/>
              <a:cs typeface="Roboto Medium"/>
              <a:sym typeface="Roboto Medium"/>
            </a:endParaRPr>
          </a:p>
        </p:txBody>
      </p:sp>
      <p:sp>
        <p:nvSpPr>
          <p:cNvPr id="107" name="Google Shape;107;p20"/>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170F"/>
                </a:solidFill>
                <a:latin typeface="Krona One"/>
                <a:ea typeface="Krona One"/>
                <a:cs typeface="Krona One"/>
                <a:sym typeface="Krona One"/>
              </a:rPr>
              <a:t>Process</a:t>
            </a:r>
            <a:endParaRPr>
              <a:solidFill>
                <a:srgbClr val="08170F"/>
              </a:solidFill>
              <a:latin typeface="Krona One"/>
              <a:ea typeface="Krona One"/>
              <a:cs typeface="Krona One"/>
              <a:sym typeface="Krona O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378000" y="369825"/>
            <a:ext cx="2388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8170F"/>
                </a:solidFill>
                <a:latin typeface="Krona One"/>
                <a:ea typeface="Krona One"/>
                <a:cs typeface="Krona One"/>
                <a:sym typeface="Krona One"/>
              </a:rPr>
              <a:t>Initial Look</a:t>
            </a:r>
            <a:endParaRPr>
              <a:solidFill>
                <a:srgbClr val="08170F"/>
              </a:solidFill>
              <a:latin typeface="Krona One"/>
              <a:ea typeface="Krona One"/>
              <a:cs typeface="Krona One"/>
              <a:sym typeface="Krona One"/>
            </a:endParaRPr>
          </a:p>
        </p:txBody>
      </p:sp>
      <p:pic>
        <p:nvPicPr>
          <p:cNvPr id="113" name="Google Shape;113;p21"/>
          <p:cNvPicPr preferRelativeResize="0"/>
          <p:nvPr/>
        </p:nvPicPr>
        <p:blipFill>
          <a:blip r:embed="rId3">
            <a:alphaModFix/>
          </a:blip>
          <a:stretch>
            <a:fillRect/>
          </a:stretch>
        </p:blipFill>
        <p:spPr>
          <a:xfrm>
            <a:off x="1523825" y="1096727"/>
            <a:ext cx="6096343" cy="1636736"/>
          </a:xfrm>
          <a:prstGeom prst="rect">
            <a:avLst/>
          </a:prstGeom>
          <a:noFill/>
          <a:ln>
            <a:noFill/>
          </a:ln>
        </p:spPr>
      </p:pic>
      <p:sp>
        <p:nvSpPr>
          <p:cNvPr id="114" name="Google Shape;114;p21"/>
          <p:cNvSpPr txBox="1">
            <a:spLocks noGrp="1"/>
          </p:cNvSpPr>
          <p:nvPr>
            <p:ph type="title"/>
          </p:nvPr>
        </p:nvSpPr>
        <p:spPr>
          <a:xfrm>
            <a:off x="3034650" y="3008975"/>
            <a:ext cx="30747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8170F"/>
                </a:solidFill>
                <a:latin typeface="Krona One"/>
                <a:ea typeface="Krona One"/>
                <a:cs typeface="Krona One"/>
                <a:sym typeface="Krona One"/>
              </a:rPr>
              <a:t>Data Cleaning</a:t>
            </a:r>
            <a:endParaRPr>
              <a:solidFill>
                <a:srgbClr val="08170F"/>
              </a:solidFill>
              <a:latin typeface="Krona One"/>
              <a:ea typeface="Krona One"/>
              <a:cs typeface="Krona One"/>
              <a:sym typeface="Krona One"/>
            </a:endParaRPr>
          </a:p>
        </p:txBody>
      </p:sp>
      <p:pic>
        <p:nvPicPr>
          <p:cNvPr id="115" name="Google Shape;115;p21"/>
          <p:cNvPicPr preferRelativeResize="0"/>
          <p:nvPr/>
        </p:nvPicPr>
        <p:blipFill>
          <a:blip r:embed="rId4">
            <a:alphaModFix/>
          </a:blip>
          <a:stretch>
            <a:fillRect/>
          </a:stretch>
        </p:blipFill>
        <p:spPr>
          <a:xfrm>
            <a:off x="2162999" y="3803525"/>
            <a:ext cx="4818024" cy="732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2407050" y="2208300"/>
            <a:ext cx="43299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8170F"/>
                </a:solidFill>
                <a:latin typeface="Krona One"/>
                <a:ea typeface="Krona One"/>
                <a:cs typeface="Krona One"/>
                <a:sym typeface="Krona One"/>
              </a:rPr>
              <a:t>Research Questions</a:t>
            </a:r>
            <a:endParaRPr>
              <a:solidFill>
                <a:srgbClr val="08170F"/>
              </a:solidFill>
              <a:latin typeface="Krona One"/>
              <a:ea typeface="Krona One"/>
              <a:cs typeface="Krona One"/>
              <a:sym typeface="Krona O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32"/>
        <p:cNvGrpSpPr/>
        <p:nvPr/>
      </p:nvGrpSpPr>
      <p:grpSpPr>
        <a:xfrm>
          <a:off x="0" y="0"/>
          <a:ext cx="0" cy="0"/>
          <a:chOff x="0" y="0"/>
          <a:chExt cx="0" cy="0"/>
        </a:xfrm>
      </p:grpSpPr>
      <p:sp>
        <p:nvSpPr>
          <p:cNvPr id="133" name="Google Shape;133;p24"/>
          <p:cNvSpPr txBox="1"/>
          <p:nvPr/>
        </p:nvSpPr>
        <p:spPr>
          <a:xfrm>
            <a:off x="1711350" y="2110050"/>
            <a:ext cx="5721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chemeClr val="dk1"/>
                </a:solidFill>
              </a:rPr>
              <a:t>What is the impact of Number of Jobs on creditworthiness?</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37"/>
        <p:cNvGrpSpPr/>
        <p:nvPr/>
      </p:nvGrpSpPr>
      <p:grpSpPr>
        <a:xfrm>
          <a:off x="0" y="0"/>
          <a:ext cx="0" cy="0"/>
          <a:chOff x="0" y="0"/>
          <a:chExt cx="0" cy="0"/>
        </a:xfrm>
      </p:grpSpPr>
      <p:pic>
        <p:nvPicPr>
          <p:cNvPr id="138" name="Google Shape;138;p25"/>
          <p:cNvPicPr preferRelativeResize="0"/>
          <p:nvPr/>
        </p:nvPicPr>
        <p:blipFill>
          <a:blip r:embed="rId3">
            <a:alphaModFix/>
          </a:blip>
          <a:stretch>
            <a:fillRect/>
          </a:stretch>
        </p:blipFill>
        <p:spPr>
          <a:xfrm>
            <a:off x="152400" y="149513"/>
            <a:ext cx="5012474" cy="3129975"/>
          </a:xfrm>
          <a:prstGeom prst="rect">
            <a:avLst/>
          </a:prstGeom>
          <a:noFill/>
          <a:ln>
            <a:noFill/>
          </a:ln>
        </p:spPr>
      </p:pic>
      <p:pic>
        <p:nvPicPr>
          <p:cNvPr id="139" name="Google Shape;139;p25"/>
          <p:cNvPicPr preferRelativeResize="0"/>
          <p:nvPr/>
        </p:nvPicPr>
        <p:blipFill>
          <a:blip r:embed="rId4">
            <a:alphaModFix/>
          </a:blip>
          <a:stretch>
            <a:fillRect/>
          </a:stretch>
        </p:blipFill>
        <p:spPr>
          <a:xfrm>
            <a:off x="152400" y="3716175"/>
            <a:ext cx="5012476" cy="907182"/>
          </a:xfrm>
          <a:prstGeom prst="rect">
            <a:avLst/>
          </a:prstGeom>
          <a:noFill/>
          <a:ln>
            <a:noFill/>
          </a:ln>
        </p:spPr>
      </p:pic>
      <p:sp>
        <p:nvSpPr>
          <p:cNvPr id="140" name="Google Shape;140;p25"/>
          <p:cNvSpPr txBox="1"/>
          <p:nvPr/>
        </p:nvSpPr>
        <p:spPr>
          <a:xfrm>
            <a:off x="5440925" y="970350"/>
            <a:ext cx="3449100" cy="32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2"/>
                </a:solidFill>
              </a:rPr>
              <a:t>The Chi-square test results indicate that there is no significant association between no of jobs and creditworthiness (Risk) (χ² = 1.8852, df = 3, p = 0.5966, α = 0.05). Thus, we fail to reject the null hypothesis, suggesting that job category does not have a significant impact on credit risk.</a:t>
            </a:r>
            <a:endParaRPr sz="1800" dirty="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4"/>
        <p:cNvGrpSpPr/>
        <p:nvPr/>
      </p:nvGrpSpPr>
      <p:grpSpPr>
        <a:xfrm>
          <a:off x="0" y="0"/>
          <a:ext cx="0" cy="0"/>
          <a:chOff x="0" y="0"/>
          <a:chExt cx="0" cy="0"/>
        </a:xfrm>
      </p:grpSpPr>
      <p:sp>
        <p:nvSpPr>
          <p:cNvPr id="145" name="Google Shape;145;p26"/>
          <p:cNvSpPr txBox="1"/>
          <p:nvPr/>
        </p:nvSpPr>
        <p:spPr>
          <a:xfrm>
            <a:off x="1099050" y="2110050"/>
            <a:ext cx="7173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chemeClr val="dk1"/>
                </a:solidFill>
              </a:rPr>
              <a:t>Does the type of housing (own, rent, or free) affect the likelihood of good credit risk?</a:t>
            </a:r>
            <a:endParaRPr sz="2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149"/>
        <p:cNvGrpSpPr/>
        <p:nvPr/>
      </p:nvGrpSpPr>
      <p:grpSpPr>
        <a:xfrm>
          <a:off x="0" y="0"/>
          <a:ext cx="0" cy="0"/>
          <a:chOff x="0" y="0"/>
          <a:chExt cx="0" cy="0"/>
        </a:xfrm>
      </p:grpSpPr>
      <p:sp>
        <p:nvSpPr>
          <p:cNvPr id="150" name="Google Shape;150;p27"/>
          <p:cNvSpPr txBox="1"/>
          <p:nvPr/>
        </p:nvSpPr>
        <p:spPr>
          <a:xfrm>
            <a:off x="5440925" y="420775"/>
            <a:ext cx="3449100" cy="32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2"/>
                </a:solidFill>
              </a:rPr>
              <a:t>The low p-value (&lt; 0.05) indicates that there is a significant association between housing type and credit risk. Therefore, housing type may be a relevant factor in determining credit risk.</a:t>
            </a:r>
            <a:endParaRPr sz="1800" dirty="0">
              <a:solidFill>
                <a:schemeClr val="dk2"/>
              </a:solidFill>
            </a:endParaRPr>
          </a:p>
        </p:txBody>
      </p:sp>
      <p:pic>
        <p:nvPicPr>
          <p:cNvPr id="151" name="Google Shape;151;p27"/>
          <p:cNvPicPr preferRelativeResize="0"/>
          <p:nvPr/>
        </p:nvPicPr>
        <p:blipFill>
          <a:blip r:embed="rId3">
            <a:alphaModFix/>
          </a:blip>
          <a:stretch>
            <a:fillRect/>
          </a:stretch>
        </p:blipFill>
        <p:spPr>
          <a:xfrm>
            <a:off x="237725" y="1125600"/>
            <a:ext cx="5012476" cy="3047549"/>
          </a:xfrm>
          <a:prstGeom prst="rect">
            <a:avLst/>
          </a:prstGeom>
          <a:noFill/>
          <a:ln>
            <a:noFill/>
          </a:ln>
        </p:spPr>
      </p:pic>
      <p:pic>
        <p:nvPicPr>
          <p:cNvPr id="152" name="Google Shape;152;p27"/>
          <p:cNvPicPr preferRelativeResize="0"/>
          <p:nvPr/>
        </p:nvPicPr>
        <p:blipFill>
          <a:blip r:embed="rId4">
            <a:alphaModFix/>
          </a:blip>
          <a:stretch>
            <a:fillRect/>
          </a:stretch>
        </p:blipFill>
        <p:spPr>
          <a:xfrm>
            <a:off x="5440922" y="2863747"/>
            <a:ext cx="3613548" cy="19676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692</Words>
  <Application>Microsoft Office PowerPoint</Application>
  <PresentationFormat>On-screen Show (16:9)</PresentationFormat>
  <Paragraphs>34</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Lato Light</vt:lpstr>
      <vt:lpstr>Arial</vt:lpstr>
      <vt:lpstr>Montserrat</vt:lpstr>
      <vt:lpstr>Calibri</vt:lpstr>
      <vt:lpstr>Open Sans Medium</vt:lpstr>
      <vt:lpstr>Krona One</vt:lpstr>
      <vt:lpstr>Roboto</vt:lpstr>
      <vt:lpstr>Poppins</vt:lpstr>
      <vt:lpstr>Roboto Medium</vt:lpstr>
      <vt:lpstr>Simple Light</vt:lpstr>
      <vt:lpstr>Exploring Factors Influencing Credit Risk Assessment </vt:lpstr>
      <vt:lpstr>Overview</vt:lpstr>
      <vt:lpstr>Process</vt:lpstr>
      <vt:lpstr>Initial Look</vt:lpstr>
      <vt:lpstr>Research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STATISTICAL MODEL</vt:lpstr>
      <vt:lpstr>Results</vt:lpstr>
      <vt:lpstr>Interpretation</vt:lpstr>
      <vt:lpstr>Thank you. Please feel free to ask 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Factors Influencing Credit Risk Assessment </dc:title>
  <cp:lastModifiedBy>.. شاه</cp:lastModifiedBy>
  <cp:revision>5</cp:revision>
  <dcterms:modified xsi:type="dcterms:W3CDTF">2024-04-24T19:35:20Z</dcterms:modified>
</cp:coreProperties>
</file>