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59" r:id="rId3"/>
    <p:sldId id="260" r:id="rId4"/>
    <p:sldId id="261" r:id="rId5"/>
    <p:sldId id="273" r:id="rId6"/>
    <p:sldId id="274" r:id="rId7"/>
    <p:sldId id="275" r:id="rId8"/>
    <p:sldId id="276" r:id="rId9"/>
    <p:sldId id="277" r:id="rId10"/>
    <p:sldId id="278" r:id="rId11"/>
    <p:sldId id="266" r:id="rId12"/>
    <p:sldId id="279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AEB2E5-F0BB-41BD-B898-C29FCD3470A4}" v="17" dt="2024-12-09T17:04:18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.. شاه" userId="1844a226d90b734f" providerId="LiveId" clId="{26AEB2E5-F0BB-41BD-B898-C29FCD3470A4}"/>
    <pc:docChg chg="undo redo custSel addSld delSld modSld">
      <pc:chgData name=".. شاه" userId="1844a226d90b734f" providerId="LiveId" clId="{26AEB2E5-F0BB-41BD-B898-C29FCD3470A4}" dt="2024-12-13T02:13:07.513" v="127" actId="1036"/>
      <pc:docMkLst>
        <pc:docMk/>
      </pc:docMkLst>
      <pc:sldChg chg="addSp modSp mod">
        <pc:chgData name=".. شاه" userId="1844a226d90b734f" providerId="LiveId" clId="{26AEB2E5-F0BB-41BD-B898-C29FCD3470A4}" dt="2024-12-09T17:04:44.492" v="126" actId="1076"/>
        <pc:sldMkLst>
          <pc:docMk/>
          <pc:sldMk cId="854459739" sldId="261"/>
        </pc:sldMkLst>
        <pc:spChg chg="mod">
          <ac:chgData name=".. شاه" userId="1844a226d90b734f" providerId="LiveId" clId="{26AEB2E5-F0BB-41BD-B898-C29FCD3470A4}" dt="2024-12-09T17:04:18.516" v="124" actId="27636"/>
          <ac:spMkLst>
            <pc:docMk/>
            <pc:sldMk cId="854459739" sldId="261"/>
            <ac:spMk id="4" creationId="{7A4CE6CC-9965-DE8F-AEE1-133B4AFA4064}"/>
          </ac:spMkLst>
        </pc:spChg>
        <pc:picChg chg="add mod">
          <ac:chgData name=".. شاه" userId="1844a226d90b734f" providerId="LiveId" clId="{26AEB2E5-F0BB-41BD-B898-C29FCD3470A4}" dt="2024-12-09T17:04:44.492" v="126" actId="1076"/>
          <ac:picMkLst>
            <pc:docMk/>
            <pc:sldMk cId="854459739" sldId="261"/>
            <ac:picMk id="5" creationId="{E7BA347C-BD01-A413-36A0-48232DBB26C9}"/>
          </ac:picMkLst>
        </pc:picChg>
        <pc:picChg chg="mod">
          <ac:chgData name=".. شاه" userId="1844a226d90b734f" providerId="LiveId" clId="{26AEB2E5-F0BB-41BD-B898-C29FCD3470A4}" dt="2024-12-09T17:04:14.441" v="122" actId="1076"/>
          <ac:picMkLst>
            <pc:docMk/>
            <pc:sldMk cId="854459739" sldId="261"/>
            <ac:picMk id="4100" creationId="{BCF2D9F1-4CCB-08ED-1871-312CF3714A6A}"/>
          </ac:picMkLst>
        </pc:picChg>
      </pc:sldChg>
      <pc:sldChg chg="addSp delSp modSp mod setBg">
        <pc:chgData name=".. شاه" userId="1844a226d90b734f" providerId="LiveId" clId="{26AEB2E5-F0BB-41BD-B898-C29FCD3470A4}" dt="2024-12-09T14:50:28.053" v="22" actId="14100"/>
        <pc:sldMkLst>
          <pc:docMk/>
          <pc:sldMk cId="834797908" sldId="266"/>
        </pc:sldMkLst>
        <pc:spChg chg="mod">
          <ac:chgData name=".. شاه" userId="1844a226d90b734f" providerId="LiveId" clId="{26AEB2E5-F0BB-41BD-B898-C29FCD3470A4}" dt="2024-12-09T14:50:28.053" v="22" actId="14100"/>
          <ac:spMkLst>
            <pc:docMk/>
            <pc:sldMk cId="834797908" sldId="266"/>
            <ac:spMk id="2" creationId="{BDE6B714-338D-0C5D-5169-219C279AE3CD}"/>
          </ac:spMkLst>
        </pc:spChg>
        <pc:spChg chg="mod">
          <ac:chgData name=".. شاه" userId="1844a226d90b734f" providerId="LiveId" clId="{26AEB2E5-F0BB-41BD-B898-C29FCD3470A4}" dt="2024-12-09T14:50:19.940" v="19" actId="255"/>
          <ac:spMkLst>
            <pc:docMk/>
            <pc:sldMk cId="834797908" sldId="266"/>
            <ac:spMk id="4" creationId="{2776E74B-17A0-002B-C889-DA148656C57A}"/>
          </ac:spMkLst>
        </pc:spChg>
        <pc:spChg chg="add">
          <ac:chgData name=".. شاه" userId="1844a226d90b734f" providerId="LiveId" clId="{26AEB2E5-F0BB-41BD-B898-C29FCD3470A4}" dt="2024-12-09T14:50:09.446" v="16" actId="26606"/>
          <ac:spMkLst>
            <pc:docMk/>
            <pc:sldMk cId="834797908" sldId="266"/>
            <ac:spMk id="24" creationId="{743AA782-23D1-4521-8CAD-47662984AA08}"/>
          </ac:spMkLst>
        </pc:spChg>
        <pc:spChg chg="add">
          <ac:chgData name=".. شاه" userId="1844a226d90b734f" providerId="LiveId" clId="{26AEB2E5-F0BB-41BD-B898-C29FCD3470A4}" dt="2024-12-09T14:50:09.446" v="16" actId="26606"/>
          <ac:spMkLst>
            <pc:docMk/>
            <pc:sldMk cId="834797908" sldId="266"/>
            <ac:spMk id="25" creationId="{650D18FE-0824-4A46-B22C-A86B52E5780A}"/>
          </ac:spMkLst>
        </pc:spChg>
        <pc:picChg chg="add mod">
          <ac:chgData name=".. شاه" userId="1844a226d90b734f" providerId="LiveId" clId="{26AEB2E5-F0BB-41BD-B898-C29FCD3470A4}" dt="2024-12-09T14:50:24.830" v="21" actId="1076"/>
          <ac:picMkLst>
            <pc:docMk/>
            <pc:sldMk cId="834797908" sldId="266"/>
            <ac:picMk id="5" creationId="{94FA1496-FE82-E281-3E38-3B57AAF7279B}"/>
          </ac:picMkLst>
        </pc:picChg>
      </pc:sldChg>
      <pc:sldChg chg="del">
        <pc:chgData name=".. شاه" userId="1844a226d90b734f" providerId="LiveId" clId="{26AEB2E5-F0BB-41BD-B898-C29FCD3470A4}" dt="2024-12-09T15:41:51.085" v="66" actId="47"/>
        <pc:sldMkLst>
          <pc:docMk/>
          <pc:sldMk cId="2845911299" sldId="267"/>
        </pc:sldMkLst>
      </pc:sldChg>
      <pc:sldChg chg="del">
        <pc:chgData name=".. شاه" userId="1844a226d90b734f" providerId="LiveId" clId="{26AEB2E5-F0BB-41BD-B898-C29FCD3470A4}" dt="2024-12-09T15:41:51.384" v="67" actId="47"/>
        <pc:sldMkLst>
          <pc:docMk/>
          <pc:sldMk cId="3792596659" sldId="268"/>
        </pc:sldMkLst>
      </pc:sldChg>
      <pc:sldChg chg="del">
        <pc:chgData name=".. شاه" userId="1844a226d90b734f" providerId="LiveId" clId="{26AEB2E5-F0BB-41BD-B898-C29FCD3470A4}" dt="2024-12-09T15:41:52.014" v="68" actId="47"/>
        <pc:sldMkLst>
          <pc:docMk/>
          <pc:sldMk cId="1685672749" sldId="269"/>
        </pc:sldMkLst>
      </pc:sldChg>
      <pc:sldChg chg="del">
        <pc:chgData name=".. شاه" userId="1844a226d90b734f" providerId="LiveId" clId="{26AEB2E5-F0BB-41BD-B898-C29FCD3470A4}" dt="2024-12-09T15:41:52.310" v="69" actId="47"/>
        <pc:sldMkLst>
          <pc:docMk/>
          <pc:sldMk cId="1771449983" sldId="270"/>
        </pc:sldMkLst>
      </pc:sldChg>
      <pc:sldChg chg="del">
        <pc:chgData name=".. شاه" userId="1844a226d90b734f" providerId="LiveId" clId="{26AEB2E5-F0BB-41BD-B898-C29FCD3470A4}" dt="2024-12-09T15:41:53.604" v="70" actId="47"/>
        <pc:sldMkLst>
          <pc:docMk/>
          <pc:sldMk cId="1038958974" sldId="271"/>
        </pc:sldMkLst>
      </pc:sldChg>
      <pc:sldChg chg="del">
        <pc:chgData name=".. شاه" userId="1844a226d90b734f" providerId="LiveId" clId="{26AEB2E5-F0BB-41BD-B898-C29FCD3470A4}" dt="2024-12-09T15:41:56.447" v="71" actId="47"/>
        <pc:sldMkLst>
          <pc:docMk/>
          <pc:sldMk cId="4005098615" sldId="272"/>
        </pc:sldMkLst>
      </pc:sldChg>
      <pc:sldChg chg="modSp mod">
        <pc:chgData name=".. شاه" userId="1844a226d90b734f" providerId="LiveId" clId="{26AEB2E5-F0BB-41BD-B898-C29FCD3470A4}" dt="2024-12-13T02:13:07.513" v="127" actId="1036"/>
        <pc:sldMkLst>
          <pc:docMk/>
          <pc:sldMk cId="941901416" sldId="273"/>
        </pc:sldMkLst>
        <pc:picChg chg="mod">
          <ac:chgData name=".. شاه" userId="1844a226d90b734f" providerId="LiveId" clId="{26AEB2E5-F0BB-41BD-B898-C29FCD3470A4}" dt="2024-12-13T02:13:07.513" v="127" actId="1036"/>
          <ac:picMkLst>
            <pc:docMk/>
            <pc:sldMk cId="941901416" sldId="273"/>
            <ac:picMk id="8" creationId="{A881BEAD-8BE6-88A9-B95D-B04ACEA6A11B}"/>
          </ac:picMkLst>
        </pc:picChg>
      </pc:sldChg>
      <pc:sldChg chg="modSp mod modNotesTx">
        <pc:chgData name=".. شاه" userId="1844a226d90b734f" providerId="LiveId" clId="{26AEB2E5-F0BB-41BD-B898-C29FCD3470A4}" dt="2024-12-09T17:01:26.512" v="120" actId="20577"/>
        <pc:sldMkLst>
          <pc:docMk/>
          <pc:sldMk cId="2828595659" sldId="275"/>
        </pc:sldMkLst>
        <pc:spChg chg="mod">
          <ac:chgData name=".. شاه" userId="1844a226d90b734f" providerId="LiveId" clId="{26AEB2E5-F0BB-41BD-B898-C29FCD3470A4}" dt="2024-12-09T16:51:44.378" v="109" actId="20577"/>
          <ac:spMkLst>
            <pc:docMk/>
            <pc:sldMk cId="2828595659" sldId="275"/>
            <ac:spMk id="2" creationId="{AA9407F9-3B6A-015C-802C-CD41E48F9371}"/>
          </ac:spMkLst>
        </pc:spChg>
      </pc:sldChg>
      <pc:sldChg chg="addSp delSp modSp add mod">
        <pc:chgData name=".. شاه" userId="1844a226d90b734f" providerId="LiveId" clId="{26AEB2E5-F0BB-41BD-B898-C29FCD3470A4}" dt="2024-12-09T14:58:00.630" v="65" actId="20577"/>
        <pc:sldMkLst>
          <pc:docMk/>
          <pc:sldMk cId="920498259" sldId="279"/>
        </pc:sldMkLst>
        <pc:spChg chg="mod">
          <ac:chgData name=".. شاه" userId="1844a226d90b734f" providerId="LiveId" clId="{26AEB2E5-F0BB-41BD-B898-C29FCD3470A4}" dt="2024-12-09T14:51:41.078" v="34" actId="255"/>
          <ac:spMkLst>
            <pc:docMk/>
            <pc:sldMk cId="920498259" sldId="279"/>
            <ac:spMk id="2" creationId="{94DFBE20-8D79-7006-7831-6326D1866DB2}"/>
          </ac:spMkLst>
        </pc:spChg>
        <pc:spChg chg="add mod">
          <ac:chgData name=".. شاه" userId="1844a226d90b734f" providerId="LiveId" clId="{26AEB2E5-F0BB-41BD-B898-C29FCD3470A4}" dt="2024-12-09T14:58:00.630" v="65" actId="20577"/>
          <ac:spMkLst>
            <pc:docMk/>
            <pc:sldMk cId="920498259" sldId="279"/>
            <ac:spMk id="9" creationId="{BB0DBC57-C608-DE37-F036-C66892A2307C}"/>
          </ac:spMkLst>
        </pc:spChg>
        <pc:picChg chg="add mod modCrop">
          <ac:chgData name=".. شاه" userId="1844a226d90b734f" providerId="LiveId" clId="{26AEB2E5-F0BB-41BD-B898-C29FCD3470A4}" dt="2024-12-09T14:55:06.479" v="64" actId="1076"/>
          <ac:picMkLst>
            <pc:docMk/>
            <pc:sldMk cId="920498259" sldId="279"/>
            <ac:picMk id="7" creationId="{BD01977C-7725-7532-CE3D-EA0FFEC5C409}"/>
          </ac:picMkLst>
        </pc:picChg>
      </pc:sldChg>
      <pc:sldChg chg="delSp modSp add mod">
        <pc:chgData name=".. شاه" userId="1844a226d90b734f" providerId="LiveId" clId="{26AEB2E5-F0BB-41BD-B898-C29FCD3470A4}" dt="2024-12-09T15:48:09.034" v="89" actId="14100"/>
        <pc:sldMkLst>
          <pc:docMk/>
          <pc:sldMk cId="4129235750" sldId="280"/>
        </pc:sldMkLst>
        <pc:spChg chg="mod">
          <ac:chgData name=".. شاه" userId="1844a226d90b734f" providerId="LiveId" clId="{26AEB2E5-F0BB-41BD-B898-C29FCD3470A4}" dt="2024-12-09T15:47:36.248" v="79" actId="14100"/>
          <ac:spMkLst>
            <pc:docMk/>
            <pc:sldMk cId="4129235750" sldId="280"/>
            <ac:spMk id="2" creationId="{0D018060-DA27-712A-2D00-927519170806}"/>
          </ac:spMkLst>
        </pc:spChg>
        <pc:spChg chg="mod">
          <ac:chgData name=".. شاه" userId="1844a226d90b734f" providerId="LiveId" clId="{26AEB2E5-F0BB-41BD-B898-C29FCD3470A4}" dt="2024-12-09T15:48:09.034" v="89" actId="14100"/>
          <ac:spMkLst>
            <pc:docMk/>
            <pc:sldMk cId="4129235750" sldId="280"/>
            <ac:spMk id="9" creationId="{19797F93-4BA9-44B1-802A-B411DC4734B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9D479B-DB7C-4B52-85EF-FFE7676EAD1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B825CF-699C-458C-8F28-55D0F6F1732A}">
      <dgm:prSet/>
      <dgm:spPr/>
      <dgm:t>
        <a:bodyPr/>
        <a:lstStyle/>
        <a:p>
          <a:r>
            <a:rPr lang="en-US" b="0" i="0" baseline="0"/>
            <a:t>The goal of this project is to forecast monthly renewable energy production.</a:t>
          </a:r>
          <a:endParaRPr lang="en-US"/>
        </a:p>
      </dgm:t>
    </dgm:pt>
    <dgm:pt modelId="{A1B61C6D-D971-4A33-9DE8-4A571BB65876}" type="parTrans" cxnId="{45AF221D-B21D-421D-B6C6-8C0085A00F9F}">
      <dgm:prSet/>
      <dgm:spPr/>
      <dgm:t>
        <a:bodyPr/>
        <a:lstStyle/>
        <a:p>
          <a:endParaRPr lang="en-US"/>
        </a:p>
      </dgm:t>
    </dgm:pt>
    <dgm:pt modelId="{8E0C1A64-709B-412A-9CB1-ADA5C24255B5}" type="sibTrans" cxnId="{45AF221D-B21D-421D-B6C6-8C0085A00F9F}">
      <dgm:prSet/>
      <dgm:spPr/>
      <dgm:t>
        <a:bodyPr/>
        <a:lstStyle/>
        <a:p>
          <a:endParaRPr lang="en-US"/>
        </a:p>
      </dgm:t>
    </dgm:pt>
    <dgm:pt modelId="{EAEE805D-FA3E-4E05-9954-52193AC6658E}">
      <dgm:prSet/>
      <dgm:spPr/>
      <dgm:t>
        <a:bodyPr/>
        <a:lstStyle/>
        <a:p>
          <a:r>
            <a:rPr lang="en-US" b="0" i="0" baseline="0"/>
            <a:t>Accurate energy production forecasts are critical for efficient grid management and policy-making.</a:t>
          </a:r>
          <a:endParaRPr lang="en-US"/>
        </a:p>
      </dgm:t>
    </dgm:pt>
    <dgm:pt modelId="{C9D98DFB-29DA-4344-BDB5-D7782186C7CC}" type="parTrans" cxnId="{95EDDB68-8D0E-4419-8597-99E480968232}">
      <dgm:prSet/>
      <dgm:spPr/>
      <dgm:t>
        <a:bodyPr/>
        <a:lstStyle/>
        <a:p>
          <a:endParaRPr lang="en-US"/>
        </a:p>
      </dgm:t>
    </dgm:pt>
    <dgm:pt modelId="{EFC3C6C9-F842-4C6E-BBB0-8D972278EF5D}" type="sibTrans" cxnId="{95EDDB68-8D0E-4419-8597-99E480968232}">
      <dgm:prSet/>
      <dgm:spPr/>
      <dgm:t>
        <a:bodyPr/>
        <a:lstStyle/>
        <a:p>
          <a:endParaRPr lang="en-US"/>
        </a:p>
      </dgm:t>
    </dgm:pt>
    <dgm:pt modelId="{FEE51FAD-85CB-449C-AFEB-A45505610F7B}">
      <dgm:prSet/>
      <dgm:spPr/>
      <dgm:t>
        <a:bodyPr/>
        <a:lstStyle/>
        <a:p>
          <a:r>
            <a:rPr lang="en-US" b="0" i="0" baseline="0"/>
            <a:t>Focused on applying advanced time series methodologies (ARIMA, SARIMA) to build robust predictive models. </a:t>
          </a:r>
          <a:endParaRPr lang="en-US"/>
        </a:p>
      </dgm:t>
    </dgm:pt>
    <dgm:pt modelId="{C740A809-F12C-4F6B-B204-27F210ADD662}" type="parTrans" cxnId="{7834F270-7955-4F28-8068-CCACF19FD053}">
      <dgm:prSet/>
      <dgm:spPr/>
      <dgm:t>
        <a:bodyPr/>
        <a:lstStyle/>
        <a:p>
          <a:endParaRPr lang="en-US"/>
        </a:p>
      </dgm:t>
    </dgm:pt>
    <dgm:pt modelId="{CCD41687-6A6E-497E-AD84-FE4B15F7004C}" type="sibTrans" cxnId="{7834F270-7955-4F28-8068-CCACF19FD053}">
      <dgm:prSet/>
      <dgm:spPr/>
      <dgm:t>
        <a:bodyPr/>
        <a:lstStyle/>
        <a:p>
          <a:endParaRPr lang="en-US"/>
        </a:p>
      </dgm:t>
    </dgm:pt>
    <dgm:pt modelId="{0B0B6AD5-E277-4CE3-A0D6-C70D1889A7C5}" type="pres">
      <dgm:prSet presAssocID="{3D9D479B-DB7C-4B52-85EF-FFE7676EAD1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41B66EE-112C-4FF4-9F11-AA224004523B}" type="pres">
      <dgm:prSet presAssocID="{6FB825CF-699C-458C-8F28-55D0F6F1732A}" presName="hierRoot1" presStyleCnt="0"/>
      <dgm:spPr/>
    </dgm:pt>
    <dgm:pt modelId="{26FDB521-41A9-4AD8-AA1F-EBB5AB3784D0}" type="pres">
      <dgm:prSet presAssocID="{6FB825CF-699C-458C-8F28-55D0F6F1732A}" presName="composite" presStyleCnt="0"/>
      <dgm:spPr/>
    </dgm:pt>
    <dgm:pt modelId="{4DC4F1BC-8BDC-4118-9267-2F4B8E04B94C}" type="pres">
      <dgm:prSet presAssocID="{6FB825CF-699C-458C-8F28-55D0F6F1732A}" presName="background" presStyleLbl="node0" presStyleIdx="0" presStyleCnt="3"/>
      <dgm:spPr/>
    </dgm:pt>
    <dgm:pt modelId="{4971808E-9FAF-4C01-9F9D-6B0050612ED2}" type="pres">
      <dgm:prSet presAssocID="{6FB825CF-699C-458C-8F28-55D0F6F1732A}" presName="text" presStyleLbl="fgAcc0" presStyleIdx="0" presStyleCnt="3">
        <dgm:presLayoutVars>
          <dgm:chPref val="3"/>
        </dgm:presLayoutVars>
      </dgm:prSet>
      <dgm:spPr/>
    </dgm:pt>
    <dgm:pt modelId="{1506C1A3-9008-4E31-ACB1-8682B80C3D03}" type="pres">
      <dgm:prSet presAssocID="{6FB825CF-699C-458C-8F28-55D0F6F1732A}" presName="hierChild2" presStyleCnt="0"/>
      <dgm:spPr/>
    </dgm:pt>
    <dgm:pt modelId="{2F27BFB4-9239-46D8-B599-F39540B30494}" type="pres">
      <dgm:prSet presAssocID="{EAEE805D-FA3E-4E05-9954-52193AC6658E}" presName="hierRoot1" presStyleCnt="0"/>
      <dgm:spPr/>
    </dgm:pt>
    <dgm:pt modelId="{29103158-C967-4AEE-8FF2-B03A3569430A}" type="pres">
      <dgm:prSet presAssocID="{EAEE805D-FA3E-4E05-9954-52193AC6658E}" presName="composite" presStyleCnt="0"/>
      <dgm:spPr/>
    </dgm:pt>
    <dgm:pt modelId="{B168ED75-3B10-4D4C-89F8-0E43595F95C8}" type="pres">
      <dgm:prSet presAssocID="{EAEE805D-FA3E-4E05-9954-52193AC6658E}" presName="background" presStyleLbl="node0" presStyleIdx="1" presStyleCnt="3"/>
      <dgm:spPr/>
    </dgm:pt>
    <dgm:pt modelId="{9FF48EFC-8E6F-4BFC-B78D-458395F8935B}" type="pres">
      <dgm:prSet presAssocID="{EAEE805D-FA3E-4E05-9954-52193AC6658E}" presName="text" presStyleLbl="fgAcc0" presStyleIdx="1" presStyleCnt="3">
        <dgm:presLayoutVars>
          <dgm:chPref val="3"/>
        </dgm:presLayoutVars>
      </dgm:prSet>
      <dgm:spPr/>
    </dgm:pt>
    <dgm:pt modelId="{5C9ADF55-C2AA-479B-AE97-2CAE4C8AF976}" type="pres">
      <dgm:prSet presAssocID="{EAEE805D-FA3E-4E05-9954-52193AC6658E}" presName="hierChild2" presStyleCnt="0"/>
      <dgm:spPr/>
    </dgm:pt>
    <dgm:pt modelId="{D35FE6C3-BDBA-405C-83B4-C1ED0EBD94DE}" type="pres">
      <dgm:prSet presAssocID="{FEE51FAD-85CB-449C-AFEB-A45505610F7B}" presName="hierRoot1" presStyleCnt="0"/>
      <dgm:spPr/>
    </dgm:pt>
    <dgm:pt modelId="{14337188-533A-4FAA-A84A-A1B83880D7A6}" type="pres">
      <dgm:prSet presAssocID="{FEE51FAD-85CB-449C-AFEB-A45505610F7B}" presName="composite" presStyleCnt="0"/>
      <dgm:spPr/>
    </dgm:pt>
    <dgm:pt modelId="{77566599-E757-4075-9572-8468DEA320EE}" type="pres">
      <dgm:prSet presAssocID="{FEE51FAD-85CB-449C-AFEB-A45505610F7B}" presName="background" presStyleLbl="node0" presStyleIdx="2" presStyleCnt="3"/>
      <dgm:spPr/>
    </dgm:pt>
    <dgm:pt modelId="{755B9C2D-4545-4097-9B91-09152611F808}" type="pres">
      <dgm:prSet presAssocID="{FEE51FAD-85CB-449C-AFEB-A45505610F7B}" presName="text" presStyleLbl="fgAcc0" presStyleIdx="2" presStyleCnt="3">
        <dgm:presLayoutVars>
          <dgm:chPref val="3"/>
        </dgm:presLayoutVars>
      </dgm:prSet>
      <dgm:spPr/>
    </dgm:pt>
    <dgm:pt modelId="{5F5D470B-B16C-4DB0-B103-A26714DD1CA3}" type="pres">
      <dgm:prSet presAssocID="{FEE51FAD-85CB-449C-AFEB-A45505610F7B}" presName="hierChild2" presStyleCnt="0"/>
      <dgm:spPr/>
    </dgm:pt>
  </dgm:ptLst>
  <dgm:cxnLst>
    <dgm:cxn modelId="{A1677401-9F80-4F59-9178-8BDAF6D68049}" type="presOf" srcId="{6FB825CF-699C-458C-8F28-55D0F6F1732A}" destId="{4971808E-9FAF-4C01-9F9D-6B0050612ED2}" srcOrd="0" destOrd="0" presId="urn:microsoft.com/office/officeart/2005/8/layout/hierarchy1"/>
    <dgm:cxn modelId="{45AF221D-B21D-421D-B6C6-8C0085A00F9F}" srcId="{3D9D479B-DB7C-4B52-85EF-FFE7676EAD10}" destId="{6FB825CF-699C-458C-8F28-55D0F6F1732A}" srcOrd="0" destOrd="0" parTransId="{A1B61C6D-D971-4A33-9DE8-4A571BB65876}" sibTransId="{8E0C1A64-709B-412A-9CB1-ADA5C24255B5}"/>
    <dgm:cxn modelId="{95EDDB68-8D0E-4419-8597-99E480968232}" srcId="{3D9D479B-DB7C-4B52-85EF-FFE7676EAD10}" destId="{EAEE805D-FA3E-4E05-9954-52193AC6658E}" srcOrd="1" destOrd="0" parTransId="{C9D98DFB-29DA-4344-BDB5-D7782186C7CC}" sibTransId="{EFC3C6C9-F842-4C6E-BBB0-8D972278EF5D}"/>
    <dgm:cxn modelId="{7834F270-7955-4F28-8068-CCACF19FD053}" srcId="{3D9D479B-DB7C-4B52-85EF-FFE7676EAD10}" destId="{FEE51FAD-85CB-449C-AFEB-A45505610F7B}" srcOrd="2" destOrd="0" parTransId="{C740A809-F12C-4F6B-B204-27F210ADD662}" sibTransId="{CCD41687-6A6E-497E-AD84-FE4B15F7004C}"/>
    <dgm:cxn modelId="{FF157A77-E631-43BF-B4B2-662F85DC643A}" type="presOf" srcId="{3D9D479B-DB7C-4B52-85EF-FFE7676EAD10}" destId="{0B0B6AD5-E277-4CE3-A0D6-C70D1889A7C5}" srcOrd="0" destOrd="0" presId="urn:microsoft.com/office/officeart/2005/8/layout/hierarchy1"/>
    <dgm:cxn modelId="{733471B8-304C-4A86-8CF6-0ED1720CAC66}" type="presOf" srcId="{FEE51FAD-85CB-449C-AFEB-A45505610F7B}" destId="{755B9C2D-4545-4097-9B91-09152611F808}" srcOrd="0" destOrd="0" presId="urn:microsoft.com/office/officeart/2005/8/layout/hierarchy1"/>
    <dgm:cxn modelId="{7DC742BF-8029-484E-82B0-EE5B5E7402FC}" type="presOf" srcId="{EAEE805D-FA3E-4E05-9954-52193AC6658E}" destId="{9FF48EFC-8E6F-4BFC-B78D-458395F8935B}" srcOrd="0" destOrd="0" presId="urn:microsoft.com/office/officeart/2005/8/layout/hierarchy1"/>
    <dgm:cxn modelId="{7A3B61AD-09C0-422D-9450-57395009F9A0}" type="presParOf" srcId="{0B0B6AD5-E277-4CE3-A0D6-C70D1889A7C5}" destId="{A41B66EE-112C-4FF4-9F11-AA224004523B}" srcOrd="0" destOrd="0" presId="urn:microsoft.com/office/officeart/2005/8/layout/hierarchy1"/>
    <dgm:cxn modelId="{DD46E30D-5DA2-45D9-BE04-AD7464A56E69}" type="presParOf" srcId="{A41B66EE-112C-4FF4-9F11-AA224004523B}" destId="{26FDB521-41A9-4AD8-AA1F-EBB5AB3784D0}" srcOrd="0" destOrd="0" presId="urn:microsoft.com/office/officeart/2005/8/layout/hierarchy1"/>
    <dgm:cxn modelId="{450FA4DD-3FD5-4BD6-9634-61EE9B4B6A0B}" type="presParOf" srcId="{26FDB521-41A9-4AD8-AA1F-EBB5AB3784D0}" destId="{4DC4F1BC-8BDC-4118-9267-2F4B8E04B94C}" srcOrd="0" destOrd="0" presId="urn:microsoft.com/office/officeart/2005/8/layout/hierarchy1"/>
    <dgm:cxn modelId="{C184E93B-299F-48B2-9C25-E944BFB8041F}" type="presParOf" srcId="{26FDB521-41A9-4AD8-AA1F-EBB5AB3784D0}" destId="{4971808E-9FAF-4C01-9F9D-6B0050612ED2}" srcOrd="1" destOrd="0" presId="urn:microsoft.com/office/officeart/2005/8/layout/hierarchy1"/>
    <dgm:cxn modelId="{E9F1946D-D2F0-4EAE-858A-2A11092F6328}" type="presParOf" srcId="{A41B66EE-112C-4FF4-9F11-AA224004523B}" destId="{1506C1A3-9008-4E31-ACB1-8682B80C3D03}" srcOrd="1" destOrd="0" presId="urn:microsoft.com/office/officeart/2005/8/layout/hierarchy1"/>
    <dgm:cxn modelId="{CB01D39D-2AAB-4E6B-8956-3C63C4515744}" type="presParOf" srcId="{0B0B6AD5-E277-4CE3-A0D6-C70D1889A7C5}" destId="{2F27BFB4-9239-46D8-B599-F39540B30494}" srcOrd="1" destOrd="0" presId="urn:microsoft.com/office/officeart/2005/8/layout/hierarchy1"/>
    <dgm:cxn modelId="{ED997857-46D5-4089-A10D-92E07769CCDB}" type="presParOf" srcId="{2F27BFB4-9239-46D8-B599-F39540B30494}" destId="{29103158-C967-4AEE-8FF2-B03A3569430A}" srcOrd="0" destOrd="0" presId="urn:microsoft.com/office/officeart/2005/8/layout/hierarchy1"/>
    <dgm:cxn modelId="{9E8C999D-6C09-4CEB-BB4E-3E5BA716FAC5}" type="presParOf" srcId="{29103158-C967-4AEE-8FF2-B03A3569430A}" destId="{B168ED75-3B10-4D4C-89F8-0E43595F95C8}" srcOrd="0" destOrd="0" presId="urn:microsoft.com/office/officeart/2005/8/layout/hierarchy1"/>
    <dgm:cxn modelId="{1968547C-811A-4D9D-B245-2775367C50B9}" type="presParOf" srcId="{29103158-C967-4AEE-8FF2-B03A3569430A}" destId="{9FF48EFC-8E6F-4BFC-B78D-458395F8935B}" srcOrd="1" destOrd="0" presId="urn:microsoft.com/office/officeart/2005/8/layout/hierarchy1"/>
    <dgm:cxn modelId="{FEE94410-31DC-403F-9B4C-38ED680B3D1A}" type="presParOf" srcId="{2F27BFB4-9239-46D8-B599-F39540B30494}" destId="{5C9ADF55-C2AA-479B-AE97-2CAE4C8AF976}" srcOrd="1" destOrd="0" presId="urn:microsoft.com/office/officeart/2005/8/layout/hierarchy1"/>
    <dgm:cxn modelId="{686EAB0F-6692-4E70-8E73-0A09F2B2BCB1}" type="presParOf" srcId="{0B0B6AD5-E277-4CE3-A0D6-C70D1889A7C5}" destId="{D35FE6C3-BDBA-405C-83B4-C1ED0EBD94DE}" srcOrd="2" destOrd="0" presId="urn:microsoft.com/office/officeart/2005/8/layout/hierarchy1"/>
    <dgm:cxn modelId="{6F9A8DC2-75FB-4279-B9A6-11BF63CECF3D}" type="presParOf" srcId="{D35FE6C3-BDBA-405C-83B4-C1ED0EBD94DE}" destId="{14337188-533A-4FAA-A84A-A1B83880D7A6}" srcOrd="0" destOrd="0" presId="urn:microsoft.com/office/officeart/2005/8/layout/hierarchy1"/>
    <dgm:cxn modelId="{8E527620-DF52-456C-BF90-9F34B8F4D99A}" type="presParOf" srcId="{14337188-533A-4FAA-A84A-A1B83880D7A6}" destId="{77566599-E757-4075-9572-8468DEA320EE}" srcOrd="0" destOrd="0" presId="urn:microsoft.com/office/officeart/2005/8/layout/hierarchy1"/>
    <dgm:cxn modelId="{688BD560-9A22-4327-8519-98D9C61BF559}" type="presParOf" srcId="{14337188-533A-4FAA-A84A-A1B83880D7A6}" destId="{755B9C2D-4545-4097-9B91-09152611F808}" srcOrd="1" destOrd="0" presId="urn:microsoft.com/office/officeart/2005/8/layout/hierarchy1"/>
    <dgm:cxn modelId="{C1273255-67A1-4330-A41C-99CC54908F72}" type="presParOf" srcId="{D35FE6C3-BDBA-405C-83B4-C1ED0EBD94DE}" destId="{5F5D470B-B16C-4DB0-B103-A26714DD1C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C4F1BC-8BDC-4118-9267-2F4B8E04B94C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1808E-9FAF-4C01-9F9D-6B0050612ED2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The goal of this project is to forecast monthly renewable energy production.</a:t>
          </a:r>
          <a:endParaRPr lang="en-US" sz="2000" kern="1200"/>
        </a:p>
      </dsp:txBody>
      <dsp:txXfrm>
        <a:off x="378614" y="886531"/>
        <a:ext cx="2810360" cy="1744948"/>
      </dsp:txXfrm>
    </dsp:sp>
    <dsp:sp modelId="{B168ED75-3B10-4D4C-89F8-0E43595F95C8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48EFC-8E6F-4BFC-B78D-458395F8935B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Accurate energy production forecasts are critical for efficient grid management and policy-making.</a:t>
          </a:r>
          <a:endParaRPr lang="en-US" sz="2000" kern="1200"/>
        </a:p>
      </dsp:txBody>
      <dsp:txXfrm>
        <a:off x="3946203" y="886531"/>
        <a:ext cx="2810360" cy="1744948"/>
      </dsp:txXfrm>
    </dsp:sp>
    <dsp:sp modelId="{77566599-E757-4075-9572-8468DEA320E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B9C2D-4545-4097-9B91-09152611F808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Focused on applying advanced time series methodologies (ARIMA, SARIMA) to build robust predictive models. 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7A917B-4D71-4B1A-96D5-1C24DFE6EF2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8EF65A-FA32-4CED-9788-25F8DBBE6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619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8EF65A-FA32-4CED-9788-25F8DBBE69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05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DF0F-E1CF-38CB-650B-4988F33A7B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45D5A-FA32-46B2-B6BB-BC75D52EA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868A9-D789-4866-6B59-811FE98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AD729-0ABC-77C5-D80E-8FFF1108F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B9A07-B5EB-E79A-BD86-310288F9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37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8270-3FEC-446C-617A-9483827C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F2E58-E7D8-5FA5-78EB-04ED733EA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1E9EB-EB5A-DA61-6F31-0411B0C07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A045-996C-58D1-D4F3-FC223559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DD7F8-B296-4EA0-E7A8-48EFC892A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8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14AA6-D1CF-21DE-0A0C-6F5FE5375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ADF156-9B48-69D8-3461-E92C70573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B6276-3DFA-FC4A-7000-F8BEDC7C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92CA3-D3CE-6560-C60B-7CEE6BA0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9E922-A44F-5FD0-29B5-817F7904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E120-3717-66E4-8626-F1084BFE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1779-65DE-1A8D-04FE-6C8AA0474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F990-AA10-1408-0344-A06F86EC1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70EFA-BF80-3389-0B41-8BE83DB9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047F-592A-0414-3023-459AFF22F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B73E-D8C7-E3F9-82B2-651F6A47B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2F8B-134D-22FB-4D3E-86FD56E1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2740-6190-454D-F4B5-1114464E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1CBFB-D3F2-6157-D729-DD0E7644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9495C-AF3D-A3D4-E8B1-6189752C4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E62A-E27E-ED44-AB56-4740311E3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3D35B-6BBC-5B94-2309-E2B1B8EDC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856A9-0D90-9661-7A7F-C761628C4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7D4DA-763C-D69E-A943-2BA66CF5C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F2D05-854C-62DB-543C-DD0D413E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BE697-143E-30E0-1C7D-EBCECB6E6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2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23976-9369-F621-4EE2-803D10B4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E985-4BF2-25C9-2A6C-86EF6314E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A3D99-A63E-C988-78DB-B780D002FD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A68717-072D-F3BA-8C33-5655DD2836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ED6038-0738-A725-70EE-EF2624292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7A18F-D5AD-FEEA-3D77-0C073ECD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C7A70-E152-1DD9-2165-86392050A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DB766-1AB7-7C9A-E1EC-7EB77EEB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1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8F99A-5328-8C4A-C460-0FC451D3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C1BB4-3898-DF60-8DF8-1F53FA834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57F12-CAA7-117C-365E-CC9F60E2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D1909-8034-6CFF-385F-0B03FDB6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2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981EF-6B93-A5F8-2DB5-D51871CF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8D59B-6A88-8B1B-4345-FDA9D8D5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5C41E-977B-2EC0-BA04-50F47FAE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4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AA3F-94A3-3A42-210C-70625E45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B6AC9-25D6-F542-BF64-93749676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FD52D-A3C3-A339-D866-EF178F7A7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BB77D-3ED5-2110-32D5-83CD81E5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2C2F-3B5C-BFDA-7953-395AF8CE5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15FB8-74CB-3267-50DE-37DAF0F2A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59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8CA7F-59FA-C53D-931F-4C804C0E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5B3B5-1A2C-C298-9E8D-1517A3FFF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36C74-9A8B-A6D1-E67C-7FD89FDB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C5385-1AEF-CD6D-6EEB-E8A5A87B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EC69B-0AF7-9F92-6851-10F9D4A3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1C4B8-57D6-B17A-ABC0-F19C9957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0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836BA-B5CA-F993-A3F6-511CB437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EDE55-B1D7-BA8F-5D3A-BBA1E3B72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E796-4BF7-6872-54AD-D1A759733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7C512-8045-4A12-9A4D-6C659282B153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DD457-F537-3819-3AE4-74AB20E42F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4B7F-282C-4C89-E8D6-CD387431F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D0DC9-7E86-4A52-843A-89BE3CC50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7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716FF4-D2C1-A4F1-67D4-0058E047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" y="0"/>
            <a:ext cx="12179202" cy="686521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482A106-F28B-B09B-9210-CA817E7FF0F9}"/>
              </a:ext>
            </a:extLst>
          </p:cNvPr>
          <p:cNvSpPr txBox="1">
            <a:spLocks/>
          </p:cNvSpPr>
          <p:nvPr/>
        </p:nvSpPr>
        <p:spPr>
          <a:xfrm>
            <a:off x="12798" y="2013222"/>
            <a:ext cx="6083202" cy="31158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Forecasting Renewable Energy Production: A Time Series Approach</a:t>
            </a:r>
            <a:b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EC2AFEE-6FD9-7EB8-5873-0C269D99E526}"/>
              </a:ext>
            </a:extLst>
          </p:cNvPr>
          <p:cNvSpPr txBox="1">
            <a:spLocks/>
          </p:cNvSpPr>
          <p:nvPr/>
        </p:nvSpPr>
        <p:spPr>
          <a:xfrm>
            <a:off x="126124" y="4844778"/>
            <a:ext cx="3048000" cy="4654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 Project by</a:t>
            </a:r>
          </a:p>
          <a:p>
            <a:pPr marL="0" indent="0">
              <a:buNone/>
            </a:pPr>
            <a:r>
              <a:rPr lang="en-US" sz="2000" dirty="0"/>
              <a:t>Jani Shariff Shaik</a:t>
            </a:r>
          </a:p>
        </p:txBody>
      </p:sp>
    </p:spTree>
    <p:extLst>
      <p:ext uri="{BB962C8B-B14F-4D97-AF65-F5344CB8AC3E}">
        <p14:creationId xmlns:p14="http://schemas.microsoft.com/office/powerpoint/2010/main" val="3122835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D48A1-D3D7-80D1-D700-B551E40FB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7807E0-E811-0536-2074-42EB0773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F3895818-B293-7389-A957-96869324F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06A27B-8D3D-9A52-3044-CB7E14265AA2}"/>
              </a:ext>
            </a:extLst>
          </p:cNvPr>
          <p:cNvSpPr txBox="1">
            <a:spLocks/>
          </p:cNvSpPr>
          <p:nvPr/>
        </p:nvSpPr>
        <p:spPr>
          <a:xfrm>
            <a:off x="640080" y="799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SARIMA - Model Fitting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1FE48-B092-7607-EDAF-EDA31AE0A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1462621"/>
            <a:ext cx="6346424" cy="410310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2A2883-0598-A98E-5F5E-141A7318A166}"/>
              </a:ext>
            </a:extLst>
          </p:cNvPr>
          <p:cNvSpPr/>
          <p:nvPr/>
        </p:nvSpPr>
        <p:spPr>
          <a:xfrm>
            <a:off x="241738" y="2540771"/>
            <a:ext cx="6810705" cy="41085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b="1" dirty="0"/>
              <a:t>SARIMA Model (2, 1, 2)(0, 1, 1)[12]:</a:t>
            </a:r>
          </a:p>
          <a:p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Coefficients: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ar1=0.1366, ar2=−0.104, ma1=−0.9993, ma2=0.0519, sma1=−0.9961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Performance Metrics: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AIC = 1883.11, BIC = 1899.78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dirty="0"/>
              <a:t>RMSE = 522.18, MAPE = 8.02%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Residual Diagnostics: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dirty="0" err="1"/>
              <a:t>Ljung</a:t>
            </a:r>
            <a:r>
              <a:rPr lang="en-US" dirty="0"/>
              <a:t>-Box Test </a:t>
            </a:r>
            <a:r>
              <a:rPr lang="en-US" dirty="0" err="1"/>
              <a:t>ppp</a:t>
            </a:r>
            <a:r>
              <a:rPr lang="en-US" dirty="0"/>
              <a:t>-value = 0.753 (no significant autocorrelation in residuals).</a:t>
            </a:r>
          </a:p>
          <a:p>
            <a:pPr marL="1143000" lvl="2" indent="-228600">
              <a:buFont typeface="+mj-lt"/>
              <a:buAutoNum type="arabicPeriod"/>
            </a:pPr>
            <a:endParaRPr lang="en-US" dirty="0"/>
          </a:p>
          <a:p>
            <a:pPr marL="0" lvl="2"/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SARIMA (2, 1, 2)(0, 1, 1)[12] outperforms ARIMA by accounting for seasonality, with better metrics (lower AIC, BIC, and RMSE).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5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6B714-338D-0C5D-5169-219C279A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932151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Forecasting and Evaluation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76E74B-17A0-002B-C889-DA148656C5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215" y="2660904"/>
            <a:ext cx="5572460" cy="39260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sz="1600" b="1" dirty="0"/>
              <a:t>1. SARIMA Forecast vs Actual: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Objective:</a:t>
            </a:r>
            <a:r>
              <a:rPr lang="en-US" sz="1600" dirty="0"/>
              <a:t> Evaluate the SARIMA model's forecasting ability by splitting data into training (2010–2018) and testing (2019–2020).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Visualization: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black line represents the training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red line shows actual values from the test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blue-shaded region represents the forecast with confidence intervals.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Key Observations: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SARIMA model aligns closely with actual test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Prediction intervals (blue region) capture the variability in energy production.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A1496-FE82-E281-3E38-3B57AAF72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561" y="2121408"/>
            <a:ext cx="5857010" cy="363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79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38835-2672-A174-5D30-30285983E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89A02E-35C7-1382-8A54-9182D2CFB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DFBE20-8D79-7006-7831-6326D186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932151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Cross-Validation Results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0598F0AB-A798-5E3D-495F-4E9F23FF9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1977C-7725-7532-CE3D-EA0FFEC5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37" t="8531" r="4903" b="18854"/>
          <a:stretch/>
        </p:blipFill>
        <p:spPr>
          <a:xfrm>
            <a:off x="4066445" y="4004723"/>
            <a:ext cx="7452356" cy="1237741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BB0DBC57-C608-DE37-F036-C66892A230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625" y="2660650"/>
            <a:ext cx="5572125" cy="39258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Evaluate SARIMA model's robustness using rolling-origin cross-validation.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Setup: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 training window: 96 months (8 years).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Forecast horizon: 12 months.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Step size: 12 months (1 year).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Errors Across Folds: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RMSE: </a:t>
            </a:r>
            <a:r>
              <a:rPr lang="en-US" b="1" dirty="0"/>
              <a:t>572.21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MAE: </a:t>
            </a:r>
            <a:r>
              <a:rPr lang="en-US" b="1" dirty="0"/>
              <a:t>463.42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MAPE: </a:t>
            </a:r>
            <a:r>
              <a:rPr lang="en-US" b="1" dirty="0"/>
              <a:t>9.49%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Conclusion: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SARIMA model exhibits reliable forecasting performance with low average error rates.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0498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20BC39-2668-3D17-99DF-24AD8B3C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9882CA4-AF43-7C6D-2A84-8FF5ECAA6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18060-DA27-712A-2D00-92751917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876843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Conclusion for the Presentation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52D7A569-7586-707E-0CB8-D82416789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9797F93-4BA9-44B1-802A-B411DC473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1624" y="2524402"/>
            <a:ext cx="10671175" cy="43335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Key Takeaways: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Quality and Insights: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dataset was well-structured with no missing values or significant anomalies.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Seasonal variations in energy production were observed, but seasonality strength was minimal.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Stationarity and Transformation: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Stationarity was achieved through log transformation and differencing.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Rolling statistics confirmed the stability of the transformed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Selection and Performance: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ARIMA(0,2,3) and SARIMA(2,1,2)(0,1,1)[12] were built and evaluated.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SARIMA</a:t>
            </a:r>
            <a:r>
              <a:rPr lang="en-US" dirty="0"/>
              <a:t> outperformed ARIMA due to its ability to handle seasonality, achieving lower AIC, BIC, and RMSE values.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Forecasting Evaluation: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SARIMA model demonstrated strong predictive performance, closely aligning with actual test data and capturing variability through confidence intervals.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Cross-validation results confirmed the model's robustness with low error metrics (RMSE: 572.21, MAE: 463.42, MAPE: 9.49%).</a:t>
            </a:r>
          </a:p>
        </p:txBody>
      </p:sp>
    </p:spTree>
    <p:extLst>
      <p:ext uri="{BB962C8B-B14F-4D97-AF65-F5344CB8AC3E}">
        <p14:creationId xmlns:p14="http://schemas.microsoft.com/office/powerpoint/2010/main" val="412923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A98E0-6763-A165-B487-D08A31FC2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Introduction to Renewable Energy Forecasting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021B6A7-588F-EDEF-7C14-FE534616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520294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457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olar panel farm">
            <a:extLst>
              <a:ext uri="{FF2B5EF4-FFF2-40B4-BE49-F238E27FC236}">
                <a16:creationId xmlns:a16="http://schemas.microsoft.com/office/drawing/2014/main" id="{9820C79E-84D2-6441-1164-7688AA92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73" r="16006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1EC0EB-A4FD-F1F3-F7A8-F60139334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23" y="507188"/>
            <a:ext cx="5617978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"What Are We Solving?"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4979-53BB-35BF-B7D9-9FC4D13F7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85848"/>
            <a:ext cx="5969876" cy="431975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Challenge:</a:t>
            </a:r>
            <a:r>
              <a:rPr lang="en-US" sz="2000" dirty="0"/>
              <a:t> Variability in renewable energy production due to weather conditions and other external factors.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Objective:</a:t>
            </a:r>
            <a:r>
              <a:rPr lang="en-US" sz="2000" dirty="0"/>
              <a:t> Develop a reliable forecasting model to predict future energy production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Impact:</a:t>
            </a:r>
            <a:r>
              <a:rPr lang="en-US" sz="2000" dirty="0"/>
              <a:t> Improves planning for energy storage, grid stability, and resource allocation.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986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229287-BA8D-B5B4-292C-06519E51C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679987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Data Used in the Project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4CE6CC-9965-DE8F-AEE1-133B4AFA40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3790" y="2913703"/>
            <a:ext cx="6543086" cy="287027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en-US" sz="2400" b="1" dirty="0"/>
              <a:t>Data Overview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Number of Time Points</a:t>
            </a:r>
            <a:r>
              <a:rPr lang="en-US" sz="2400" dirty="0"/>
              <a:t>: 132.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Frequency</a:t>
            </a:r>
            <a:r>
              <a:rPr lang="en-US" sz="2400" dirty="0"/>
              <a:t>: Monthly (12).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Time Range</a:t>
            </a:r>
            <a:r>
              <a:rPr lang="en-US" sz="2400" dirty="0"/>
              <a:t>: January 2010 to December 2020 (10 years).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Primary variable of interest: </a:t>
            </a:r>
            <a:r>
              <a:rPr lang="en-US" sz="2400" b="1" dirty="0"/>
              <a:t>Energy Production (MWh)</a:t>
            </a:r>
            <a:r>
              <a:rPr lang="en-US" sz="2400" dirty="0"/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BCF2D9F1-4CCB-08ED-1871-312CF3714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36794" y="1380744"/>
            <a:ext cx="1714798" cy="6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BA347C-BD01-A413-36A0-48232DBB2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309" y="2705094"/>
            <a:ext cx="5172797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5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60A81-A8F2-ACC2-667D-2B349CE2F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Inspection Summary and Observations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35874C-1EBD-DEF7-E0BB-E81554A9C675}"/>
              </a:ext>
            </a:extLst>
          </p:cNvPr>
          <p:cNvSpPr/>
          <p:nvPr/>
        </p:nvSpPr>
        <p:spPr>
          <a:xfrm>
            <a:off x="504497" y="2585860"/>
            <a:ext cx="7030159" cy="4224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Inspection Results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No missing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in the dataset.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Outlier analysis revealed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no significant anomalies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/>
              <a:t>Energy production data appears consistent and well-distributed.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Line Plot Insights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The line plot highlights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seasonal variations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in energy production.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Peaks and troughs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indicate cyclical production changes over time.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Clear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effectLst/>
              </a:rPr>
              <a:t>periodicity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effectLst/>
              </a:rPr>
              <a:t> is evident across years.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Histogram Insights</a:t>
            </a:r>
            <a:r>
              <a:rPr lang="en-US" sz="1500" dirty="0"/>
              <a:t>: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Majority of the values fall between </a:t>
            </a:r>
            <a:r>
              <a:rPr lang="en-US" sz="1500" b="1" dirty="0"/>
              <a:t>4500 MWh and 5500 MWh</a:t>
            </a:r>
            <a:r>
              <a:rPr lang="en-US" sz="1500" dirty="0"/>
              <a:t>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The distribution is </a:t>
            </a:r>
            <a:r>
              <a:rPr lang="en-US" sz="1500" b="1" dirty="0"/>
              <a:t>slightly skewed towards higher energy production</a:t>
            </a:r>
            <a:r>
              <a:rPr lang="en-US" sz="1500" dirty="0"/>
              <a:t> values.</a:t>
            </a:r>
          </a:p>
          <a:p>
            <a:pPr mar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Very few extreme values beyond 6000 MWh.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C90530-47F1-55CC-C7EC-6F48C06B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24" y="774672"/>
            <a:ext cx="4436732" cy="25389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81BEAD-8BE6-88A9-B95D-B04ACEA6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752" y="3616785"/>
            <a:ext cx="4235069" cy="264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0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F6DE6-4E9C-C2AD-030C-F91FA3330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3747E26-748F-F3D5-2A6F-473B266DE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A69E15-2CC8-C23E-0DF8-2C9B8E74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Data Preprocessing Steps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89648C9-002A-39DC-F94F-4B7FC724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1563F-7460-1E9D-270D-D3BFD5E7C63D}"/>
              </a:ext>
            </a:extLst>
          </p:cNvPr>
          <p:cNvSpPr/>
          <p:nvPr/>
        </p:nvSpPr>
        <p:spPr>
          <a:xfrm>
            <a:off x="504498" y="2669938"/>
            <a:ext cx="6327226" cy="39597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500" b="1" dirty="0"/>
              <a:t>Date Conversion: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/>
              <a:t>Transformed Date to proper format and arranged data chronologically.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500" dirty="0"/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500" b="1" dirty="0"/>
              <a:t>Seasonality Strength: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/>
              <a:t>Minimal seasonality detected with strength: </a:t>
            </a:r>
            <a:r>
              <a:rPr lang="en-US" altLang="en-US" sz="1500" b="1" dirty="0"/>
              <a:t>2.32e-09 (calculated via decomposition)</a:t>
            </a:r>
            <a:r>
              <a:rPr lang="en-US" altLang="en-US" sz="1500" dirty="0"/>
              <a:t>.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500" dirty="0"/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500" b="1" dirty="0"/>
              <a:t>Stationarity Check: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/>
              <a:t>Initial ADF test p-value: </a:t>
            </a:r>
            <a:r>
              <a:rPr lang="en-US" altLang="en-US" sz="1500" b="1" dirty="0"/>
              <a:t>0.045 (non-stationary data).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/>
              <a:t>Applied log transformation and differencing to achieve stationarity.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lang="en-US" altLang="en-US" sz="1500" b="1" dirty="0"/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1500" b="1" dirty="0"/>
              <a:t>Rolling Statistics: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500" dirty="0"/>
              <a:t>Rolling mean and standard deviation confirmed stabilization post-transformation.</a:t>
            </a:r>
          </a:p>
          <a:p>
            <a:pPr marR="0" lvl="0" indent="0" fontAlgn="base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500" dirty="0"/>
          </a:p>
          <a:p>
            <a:pPr>
              <a:lnSpc>
                <a:spcPct val="110000"/>
              </a:lnSpc>
              <a:spcAft>
                <a:spcPts val="600"/>
              </a:spcAft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29A2F-F30D-13E7-1D6A-FF2C59FFB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89" y="518806"/>
            <a:ext cx="5265682" cy="2910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4CFF51-9AFD-85C9-3F54-12133D207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7834" y="6314473"/>
            <a:ext cx="3181794" cy="4286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568C3-BFF7-CD4D-38E7-F0A1EB833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676" y="6415124"/>
            <a:ext cx="2638793" cy="228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0EEAA8-B392-5F67-67DC-876946AD03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4124" y="3429000"/>
            <a:ext cx="5158087" cy="304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65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07F9-3B6A-015C-802C-CD41E48F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ACF And PACF Analysis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ACBC9A-03D5-36F9-7BE9-852B62176626}"/>
              </a:ext>
            </a:extLst>
          </p:cNvPr>
          <p:cNvSpPr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ACF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Rapid decline after lag 1, suggesting the need for </a:t>
            </a:r>
            <a:r>
              <a:rPr lang="en-US" b="1" dirty="0"/>
              <a:t>moving average (MA)</a:t>
            </a:r>
            <a:r>
              <a:rPr lang="en-US" dirty="0"/>
              <a:t> terms.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 clear seasonality detected.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PACF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Significant spike at lag 1, indicating the need for </a:t>
            </a:r>
            <a:r>
              <a:rPr lang="en-US" b="1" dirty="0"/>
              <a:t>autoregressive (AR)</a:t>
            </a:r>
            <a:r>
              <a:rPr lang="en-US" dirty="0"/>
              <a:t> terms.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Conclusions: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ARIMA(1,1,0)</a:t>
            </a:r>
            <a:r>
              <a:rPr lang="en-US" dirty="0"/>
              <a:t> model is suitable for the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Differencing (D=1) achieved stationarity.</a:t>
            </a:r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95304-822C-1ABF-3E10-0A65E8BB4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6767" y="1016792"/>
            <a:ext cx="4351593" cy="26218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332967-7C57-2BA4-FD9F-223ECAD82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890" y="3892308"/>
            <a:ext cx="4351593" cy="253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95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031A3-5FCD-69DF-1FF7-716E07CAC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BD9CB9-75E2-A8E5-E19A-18042BD1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FC7CDE46-3E84-D9F3-1B50-83BC71B1B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ACCC9A-BE9B-54DF-2FBE-F6BF34EBD74E}"/>
              </a:ext>
            </a:extLst>
          </p:cNvPr>
          <p:cNvSpPr/>
          <p:nvPr/>
        </p:nvSpPr>
        <p:spPr>
          <a:xfrm>
            <a:off x="640081" y="2706624"/>
            <a:ext cx="6738182" cy="3833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 Search for ARIMA Parameters: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search performed to identify the best combination of parameters (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p,d,q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Parameters Identified: p=0, d=2, q=3.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SARIMA Model: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Incorporates seasonality alongside ARIMA components, suited for data with periodic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sz="21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6EB02BB-E108-F978-8A91-5C70CA150355}"/>
              </a:ext>
            </a:extLst>
          </p:cNvPr>
          <p:cNvSpPr txBox="1">
            <a:spLocks/>
          </p:cNvSpPr>
          <p:nvPr/>
        </p:nvSpPr>
        <p:spPr>
          <a:xfrm>
            <a:off x="640080" y="799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ARIMA and SARIMA Models - Model Selection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AE7CC-64C8-2E4E-0C66-87B7CE3A2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127" y="3589251"/>
            <a:ext cx="4534533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0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F8CE08-357C-A583-F002-B91BF998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1B32B4-69AB-833E-B807-1BF8BC62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A26D462-ADF4-F20E-0FB8-22C49CAE0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B5962-2AC8-5560-7916-0620B0BE4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21" b="1"/>
          <a:stretch/>
        </p:blipFill>
        <p:spPr>
          <a:xfrm>
            <a:off x="5698100" y="1816090"/>
            <a:ext cx="6367147" cy="40360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037A5CF-7E59-B324-C236-0A1407C3ADFB}"/>
              </a:ext>
            </a:extLst>
          </p:cNvPr>
          <p:cNvSpPr/>
          <p:nvPr/>
        </p:nvSpPr>
        <p:spPr>
          <a:xfrm>
            <a:off x="126753" y="2918202"/>
            <a:ext cx="6738182" cy="3833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ARIMA Model (0, 2, 3):</a:t>
            </a:r>
          </a:p>
          <a:p>
            <a:endParaRPr lang="en-US" dirty="0"/>
          </a:p>
          <a:p>
            <a:pPr marL="746125" indent="-346075">
              <a:buFont typeface="+mj-lt"/>
              <a:buAutoNum type="arabicPeriod"/>
            </a:pPr>
            <a:r>
              <a:rPr lang="en-US" b="1" dirty="0"/>
              <a:t>Coefficients:</a:t>
            </a:r>
            <a:endParaRPr lang="en-US" dirty="0"/>
          </a:p>
          <a:p>
            <a:pPr marL="1082675" lvl="1" indent="-336550">
              <a:buFont typeface="+mj-lt"/>
              <a:buAutoNum type="arabicPeriod"/>
            </a:pPr>
            <a:r>
              <a:rPr lang="en-US" dirty="0"/>
              <a:t>ma1=−1.8463, ma2=0.6973, ma3=0.1511</a:t>
            </a:r>
          </a:p>
          <a:p>
            <a:pPr marL="746125" lvl="1" indent="-346075">
              <a:buFont typeface="+mj-lt"/>
              <a:buAutoNum type="arabicPeriod"/>
            </a:pPr>
            <a:endParaRPr lang="en-US" dirty="0"/>
          </a:p>
          <a:p>
            <a:pPr marL="746125" indent="-346075">
              <a:buFont typeface="+mj-lt"/>
              <a:buAutoNum type="arabicPeriod"/>
            </a:pPr>
            <a:r>
              <a:rPr lang="en-US" b="1" dirty="0"/>
              <a:t>Performance Metrics:</a:t>
            </a:r>
            <a:endParaRPr lang="en-US" dirty="0"/>
          </a:p>
          <a:p>
            <a:pPr marL="1082675" lvl="1" indent="-342900">
              <a:buFont typeface="+mj-lt"/>
              <a:buAutoNum type="arabicPeriod"/>
            </a:pPr>
            <a:r>
              <a:rPr lang="en-US" dirty="0"/>
              <a:t>AIC = 2024.63, BIC = 2036.1</a:t>
            </a:r>
          </a:p>
          <a:p>
            <a:pPr marL="1082675" lvl="1" indent="-342900">
              <a:buFont typeface="+mj-lt"/>
              <a:buAutoNum type="arabicPeriod"/>
            </a:pPr>
            <a:r>
              <a:rPr lang="en-US" dirty="0"/>
              <a:t>RMSE = 531.49, MAPE = 8.63%</a:t>
            </a:r>
          </a:p>
          <a:p>
            <a:pPr marL="746125" lvl="1" indent="-346075">
              <a:buFont typeface="+mj-lt"/>
              <a:buAutoNum type="arabicPeriod"/>
            </a:pPr>
            <a:endParaRPr lang="en-US" dirty="0"/>
          </a:p>
          <a:p>
            <a:pPr marL="746125" indent="-346075">
              <a:buFont typeface="+mj-lt"/>
              <a:buAutoNum type="arabicPeriod"/>
            </a:pPr>
            <a:r>
              <a:rPr lang="en-US" b="1" dirty="0"/>
              <a:t>Residual Diagnostics:</a:t>
            </a:r>
            <a:endParaRPr lang="en-US" dirty="0"/>
          </a:p>
          <a:p>
            <a:pPr marL="1082675" lvl="1" indent="-346075">
              <a:buFont typeface="+mj-lt"/>
              <a:buAutoNum type="arabicPeriod"/>
            </a:pPr>
            <a:r>
              <a:rPr lang="en-US" dirty="0" err="1"/>
              <a:t>Ljung</a:t>
            </a:r>
            <a:r>
              <a:rPr lang="en-US" dirty="0"/>
              <a:t>-Box Test p-value = 0.721 (indicating no significant autocorrelation in residuals).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7882C92-C15C-AE5F-6080-173ABA007775}"/>
              </a:ext>
            </a:extLst>
          </p:cNvPr>
          <p:cNvSpPr txBox="1">
            <a:spLocks/>
          </p:cNvSpPr>
          <p:nvPr/>
        </p:nvSpPr>
        <p:spPr>
          <a:xfrm>
            <a:off x="640080" y="7998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ARIMA - Model 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9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932</Words>
  <Application>Microsoft Office PowerPoint</Application>
  <PresentationFormat>Widescreen</PresentationFormat>
  <Paragraphs>131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Introduction to Renewable Energy Forecasting</vt:lpstr>
      <vt:lpstr>"What Are We Solving?"</vt:lpstr>
      <vt:lpstr>Data Used in the Project</vt:lpstr>
      <vt:lpstr>Inspection Summary and Observations</vt:lpstr>
      <vt:lpstr>Data Preprocessing Steps</vt:lpstr>
      <vt:lpstr>ACF And PACF Analysis</vt:lpstr>
      <vt:lpstr>PowerPoint Presentation</vt:lpstr>
      <vt:lpstr>PowerPoint Presentation</vt:lpstr>
      <vt:lpstr>PowerPoint Presentation</vt:lpstr>
      <vt:lpstr>Forecasting and Evaluation</vt:lpstr>
      <vt:lpstr>Cross-Validation Results</vt:lpstr>
      <vt:lpstr>Conclusion for the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.. شاه</dc:creator>
  <cp:lastModifiedBy>.. شاه</cp:lastModifiedBy>
  <cp:revision>1</cp:revision>
  <dcterms:created xsi:type="dcterms:W3CDTF">2024-12-09T05:46:04Z</dcterms:created>
  <dcterms:modified xsi:type="dcterms:W3CDTF">2024-12-13T02:13:18Z</dcterms:modified>
</cp:coreProperties>
</file>