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6" r:id="rId8"/>
    <p:sldId id="259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81D"/>
    <a:srgbClr val="FF3300"/>
    <a:srgbClr val="199CFF"/>
    <a:srgbClr val="007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3FF148-50D6-B25D-01A0-1D4FB7CF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73B4FE-3F8B-01CE-CAD4-BD2BC1CFA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122798-0CC8-7FAF-F160-AA8A8575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5B6-90E6-4DA5-ABFF-15718331DBD4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5B6E3ED-5C28-F8A8-9537-70CAA12F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C55F3F7-0B73-2E21-429E-43EB81FA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AF77-2308-48DF-9730-C11973B95F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064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9C86E9-C5CE-475B-C950-D0FC5D8D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DE0F250-678D-E9C8-E660-F8E3DEEB7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0FBED08-7CCC-8BBA-1BF5-248EAFC8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5B6-90E6-4DA5-ABFF-15718331DBD4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0FD20F-C5BE-FA58-7757-96097A11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B8E583-FBD0-D339-59BF-3B13A529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AF77-2308-48DF-9730-C11973B95F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69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BAD1D3E-27F8-7BC5-8D5B-B793AEBE9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A4DFE9F-5B19-CFD8-CCF2-05332ABE3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26EB13-62CF-6955-E779-182BADC3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5B6-90E6-4DA5-ABFF-15718331DBD4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5B6A51-114A-9EF0-A567-2F105605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CF6320-2F6A-FB20-CE80-9B244E27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AF77-2308-48DF-9730-C11973B95F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84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CA79A6-0E32-AA6B-88E3-383D1319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A316B0-71E0-33ED-A220-40E28C328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374B75E-22FA-50DC-0136-E55D438D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5B6-90E6-4DA5-ABFF-15718331DBD4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BAA6A8-6D8D-3875-C9A7-F72A1C7C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A567095-7B48-90DC-0BEC-138D323E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AF77-2308-48DF-9730-C11973B95F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79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583565-1A73-B31D-511D-0607D1C1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832309A-7ABF-1504-135D-491284AE5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833690-6419-6EE1-5BC0-2B29698A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5B6-90E6-4DA5-ABFF-15718331DBD4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C7354F5-18FC-8C35-0929-5CFE8478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F53D7B-724B-A235-9072-D552D20F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AF77-2308-48DF-9730-C11973B95F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82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2DCDEC-1007-DAC7-C67A-931B31D0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1BD50A-E6DE-2A2C-2DE0-78769BA48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F786D24-C1E6-DF27-1643-271ACF4DA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EA4121E-C7A7-860C-E8F7-0A9B3077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5B6-90E6-4DA5-ABFF-15718331DBD4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CA6282F-DC7D-4C2D-F15B-F68C7C96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E6CB795-9F13-79D7-A792-CE0CB4C7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AF77-2308-48DF-9730-C11973B95F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336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96E773-C939-FE1C-6740-FF787A1F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BA0ADC0-B000-0E85-1529-CF162E2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C0DE31E-284B-72BA-1A26-028B25477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E780A77-548A-5727-4975-CD5B0041F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BF49B8A-96F7-39CB-E714-0ADFE5218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8768603-E96D-85D8-8531-AFBE1A35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5B6-90E6-4DA5-ABFF-15718331DBD4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3BC0CEF-2B0A-DD99-A92F-62753815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6636ADA-9EE5-2066-BB02-3D766093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AF77-2308-48DF-9730-C11973B95F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97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152153-8A7F-6333-ECAC-D7767405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90B57C1-DDF6-A00E-C2FD-2C562192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5B6-90E6-4DA5-ABFF-15718331DBD4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F6DD6D3-3093-93B0-E273-47BA155C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EC1F2CF-D991-4686-3894-4DE42630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AF77-2308-48DF-9730-C11973B95F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228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5AF81B4-1D4B-A307-CA05-042014FC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5B6-90E6-4DA5-ABFF-15718331DBD4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348EEB8-B36B-4B7E-AE6F-9F93D44E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CF40A69-07EA-D2D1-D204-B531BA62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AF77-2308-48DF-9730-C11973B95F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06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3CC802-F179-BB10-8C17-9A6DB3C7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BFCAD9-D32C-2AB6-7830-7AC7627A4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D13F88A-2AEB-4A5E-9E86-102DC8C3E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5BFFD31-94C4-46D7-EFEE-D0F9868D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5B6-90E6-4DA5-ABFF-15718331DBD4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527E08E-A119-5581-79A2-57A7BF05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BA2BC76-C15A-42B0-1C8F-B866B57D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AF77-2308-48DF-9730-C11973B95F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082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64DDA6-4CEB-D42C-35AD-7DB18806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519FE60-41D2-517A-2B56-98DDD7F56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AD7C262-3042-E2B5-76DF-CAB29085F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62B874E-993D-18A7-5CEC-5393E8B8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5B6-90E6-4DA5-ABFF-15718331DBD4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5D7093C-A869-B99E-52F1-0542F294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396EAC5-B418-4AE7-D55E-7F1F7743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AF77-2308-48DF-9730-C11973B95F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874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8F4CAED-3347-155A-90E3-1140DCF7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FB66BE3-88F2-65A5-863C-86753AC9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47A72E-F9B5-6A16-D90E-3F4FDE632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7C15B6-90E6-4DA5-ABFF-15718331DBD4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7910A7-B745-A937-B520-9202DEE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5B295B-6B77-BB9B-6AD7-9F106E29C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16AF77-2308-48DF-9730-C11973B95F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01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1BF0D149-CDB5-6B28-6C5C-77A0C1F90904}"/>
              </a:ext>
            </a:extLst>
          </p:cNvPr>
          <p:cNvSpPr>
            <a:spLocks noChangeAspect="1"/>
          </p:cNvSpPr>
          <p:nvPr/>
        </p:nvSpPr>
        <p:spPr>
          <a:xfrm>
            <a:off x="3014634" y="347634"/>
            <a:ext cx="6162732" cy="6162732"/>
          </a:xfrm>
          <a:prstGeom prst="roundRect">
            <a:avLst/>
          </a:prstGeom>
          <a:gradFill>
            <a:gsLst>
              <a:gs pos="0">
                <a:srgbClr val="199CFF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F6C018AC-8D3C-656D-ED06-5050BC5DA08A}"/>
              </a:ext>
            </a:extLst>
          </p:cNvPr>
          <p:cNvSpPr/>
          <p:nvPr/>
        </p:nvSpPr>
        <p:spPr>
          <a:xfrm>
            <a:off x="3795300" y="1206230"/>
            <a:ext cx="1892941" cy="41926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43146659-E28E-0234-9B62-C8F552B0162A}"/>
              </a:ext>
            </a:extLst>
          </p:cNvPr>
          <p:cNvSpPr/>
          <p:nvPr/>
        </p:nvSpPr>
        <p:spPr>
          <a:xfrm>
            <a:off x="6489834" y="1206230"/>
            <a:ext cx="1792067" cy="24911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CCB8388E-11BF-4E25-7F42-55BE9BA5CC3E}"/>
              </a:ext>
            </a:extLst>
          </p:cNvPr>
          <p:cNvGrpSpPr/>
          <p:nvPr/>
        </p:nvGrpSpPr>
        <p:grpSpPr>
          <a:xfrm>
            <a:off x="3014634" y="347634"/>
            <a:ext cx="6162732" cy="6162732"/>
            <a:chOff x="3167034" y="500034"/>
            <a:chExt cx="6162732" cy="6162732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4A1CB95D-9607-CF46-C382-45E0FA43F5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7034" y="500034"/>
              <a:ext cx="6162732" cy="6162732"/>
            </a:xfrm>
            <a:prstGeom prst="roundRect">
              <a:avLst/>
            </a:prstGeom>
            <a:gradFill>
              <a:gsLst>
                <a:gs pos="0">
                  <a:srgbClr val="199CFF"/>
                </a:gs>
                <a:gs pos="100000">
                  <a:srgbClr val="0070C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DDAB8EB2-559D-7CF4-549A-9FFF74A245B8}"/>
                </a:ext>
              </a:extLst>
            </p:cNvPr>
            <p:cNvSpPr/>
            <p:nvPr/>
          </p:nvSpPr>
          <p:spPr>
            <a:xfrm>
              <a:off x="3947700" y="1358630"/>
              <a:ext cx="1892941" cy="4192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2F68CE03-B4EF-6558-6067-03C6553F7B44}"/>
                </a:ext>
              </a:extLst>
            </p:cNvPr>
            <p:cNvSpPr/>
            <p:nvPr/>
          </p:nvSpPr>
          <p:spPr>
            <a:xfrm>
              <a:off x="6642234" y="1358630"/>
              <a:ext cx="1792067" cy="2491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F650CE3-2A27-048D-CE85-1C8D885DF848}"/>
              </a:ext>
            </a:extLst>
          </p:cNvPr>
          <p:cNvSpPr txBox="1"/>
          <p:nvPr/>
        </p:nvSpPr>
        <p:spPr>
          <a:xfrm>
            <a:off x="4455266" y="2267583"/>
            <a:ext cx="71109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5000" dirty="0"/>
              <a:t>A </a:t>
            </a:r>
            <a:r>
              <a:rPr lang="hu-HU" sz="15000" dirty="0" err="1"/>
              <a:t>Trello</a:t>
            </a:r>
            <a:endParaRPr lang="hu-HU" sz="15000" dirty="0"/>
          </a:p>
        </p:txBody>
      </p:sp>
      <p:sp>
        <p:nvSpPr>
          <p:cNvPr id="13" name="Téglalap: lekerekített 12">
            <a:hlinkClick r:id="rId2" action="ppaction://hlinksldjump"/>
            <a:extLst>
              <a:ext uri="{FF2B5EF4-FFF2-40B4-BE49-F238E27FC236}">
                <a16:creationId xmlns:a16="http://schemas.microsoft.com/office/drawing/2014/main" id="{E889DBF5-8D49-B60F-2AED-41199CA31348}"/>
              </a:ext>
            </a:extLst>
          </p:cNvPr>
          <p:cNvSpPr>
            <a:spLocks noChangeAspect="1"/>
          </p:cNvSpPr>
          <p:nvPr/>
        </p:nvSpPr>
        <p:spPr>
          <a:xfrm>
            <a:off x="11140132" y="0"/>
            <a:ext cx="1051868" cy="1051868"/>
          </a:xfrm>
          <a:prstGeom prst="roundRect">
            <a:avLst/>
          </a:prstGeom>
          <a:gradFill>
            <a:gsLst>
              <a:gs pos="0">
                <a:srgbClr val="FF481D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0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X</a:t>
            </a:r>
            <a:endParaRPr lang="hu-HU" dirty="0">
              <a:latin typeface="Arial Black" panose="020B0A040201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cxnSp>
        <p:nvCxnSpPr>
          <p:cNvPr id="3" name="Egyenes összekötő 2">
            <a:extLst>
              <a:ext uri="{FF2B5EF4-FFF2-40B4-BE49-F238E27FC236}">
                <a16:creationId xmlns:a16="http://schemas.microsoft.com/office/drawing/2014/main" id="{CFB8BB59-FC96-A0AC-94BD-32D6AEAFE2DF}"/>
              </a:ext>
            </a:extLst>
          </p:cNvPr>
          <p:cNvCxnSpPr/>
          <p:nvPr/>
        </p:nvCxnSpPr>
        <p:spPr>
          <a:xfrm>
            <a:off x="156536" y="6936245"/>
            <a:ext cx="118789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zövegdoboz 5">
            <a:extLst>
              <a:ext uri="{FF2B5EF4-FFF2-40B4-BE49-F238E27FC236}">
                <a16:creationId xmlns:a16="http://schemas.microsoft.com/office/drawing/2014/main" id="{CF2A0D55-FC78-3C99-906E-37AEAF514CF7}"/>
              </a:ext>
            </a:extLst>
          </p:cNvPr>
          <p:cNvSpPr txBox="1"/>
          <p:nvPr/>
        </p:nvSpPr>
        <p:spPr>
          <a:xfrm>
            <a:off x="0" y="0"/>
            <a:ext cx="393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Készítette: Kállay János(9.D)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003558B2-8F68-91F9-3B48-D3F8350CD374}"/>
              </a:ext>
            </a:extLst>
          </p:cNvPr>
          <p:cNvSpPr txBox="1"/>
          <p:nvPr/>
        </p:nvSpPr>
        <p:spPr>
          <a:xfrm>
            <a:off x="-20968" y="372282"/>
            <a:ext cx="124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alapok</a:t>
            </a:r>
          </a:p>
        </p:txBody>
      </p:sp>
    </p:spTree>
    <p:extLst>
      <p:ext uri="{BB962C8B-B14F-4D97-AF65-F5344CB8AC3E}">
        <p14:creationId xmlns:p14="http://schemas.microsoft.com/office/powerpoint/2010/main" val="1580178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273 0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" grpId="1" animBg="1"/>
      <p:bldP spid="5" grpId="0" animBg="1"/>
      <p:bldP spid="5" grpId="1" animBg="1"/>
      <p:bldP spid="11" grpId="0"/>
      <p:bldP spid="6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C98F4DDD-2062-9323-AFF8-BD69895BA6AF}"/>
              </a:ext>
            </a:extLst>
          </p:cNvPr>
          <p:cNvGrpSpPr>
            <a:grpSpLocks noChangeAspect="1"/>
          </p:cNvGrpSpPr>
          <p:nvPr/>
        </p:nvGrpSpPr>
        <p:grpSpPr>
          <a:xfrm>
            <a:off x="115792" y="128081"/>
            <a:ext cx="1557366" cy="1557366"/>
            <a:chOff x="3167034" y="500034"/>
            <a:chExt cx="6162732" cy="6162732"/>
          </a:xfrm>
        </p:grpSpPr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3EDC3619-2B87-6FFF-CA2D-618B5456B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7034" y="500034"/>
              <a:ext cx="6162732" cy="6162732"/>
            </a:xfrm>
            <a:prstGeom prst="roundRect">
              <a:avLst/>
            </a:prstGeom>
            <a:gradFill>
              <a:gsLst>
                <a:gs pos="0">
                  <a:srgbClr val="199CFF"/>
                </a:gs>
                <a:gs pos="100000">
                  <a:srgbClr val="0070C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Téglalap: lekerekített 3">
              <a:extLst>
                <a:ext uri="{FF2B5EF4-FFF2-40B4-BE49-F238E27FC236}">
                  <a16:creationId xmlns:a16="http://schemas.microsoft.com/office/drawing/2014/main" id="{8C1B7839-F7F9-C7FC-40EA-FE8CBB17E545}"/>
                </a:ext>
              </a:extLst>
            </p:cNvPr>
            <p:cNvSpPr/>
            <p:nvPr/>
          </p:nvSpPr>
          <p:spPr>
            <a:xfrm>
              <a:off x="3947700" y="1358630"/>
              <a:ext cx="1892941" cy="4192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723BFC9F-9E3D-471E-166C-BEDB527DD3BD}"/>
                </a:ext>
              </a:extLst>
            </p:cNvPr>
            <p:cNvSpPr/>
            <p:nvPr/>
          </p:nvSpPr>
          <p:spPr>
            <a:xfrm>
              <a:off x="6642234" y="1358630"/>
              <a:ext cx="1792067" cy="2491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6" name="Szövegdoboz 5">
            <a:extLst>
              <a:ext uri="{FF2B5EF4-FFF2-40B4-BE49-F238E27FC236}">
                <a16:creationId xmlns:a16="http://schemas.microsoft.com/office/drawing/2014/main" id="{2A225EB3-6E98-FB48-D825-A4575A933CF7}"/>
              </a:ext>
            </a:extLst>
          </p:cNvPr>
          <p:cNvSpPr txBox="1"/>
          <p:nvPr/>
        </p:nvSpPr>
        <p:spPr>
          <a:xfrm>
            <a:off x="2009871" y="306599"/>
            <a:ext cx="325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dirty="0"/>
              <a:t>a </a:t>
            </a:r>
            <a:r>
              <a:rPr lang="hu-HU" sz="7200" dirty="0" err="1"/>
              <a:t>Trello</a:t>
            </a:r>
            <a:endParaRPr lang="hu-HU" sz="7200" dirty="0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AD33DCE4-5E4B-4253-DEFB-0D1664D7C33B}"/>
              </a:ext>
            </a:extLst>
          </p:cNvPr>
          <p:cNvCxnSpPr/>
          <p:nvPr/>
        </p:nvCxnSpPr>
        <p:spPr>
          <a:xfrm>
            <a:off x="156536" y="1848679"/>
            <a:ext cx="118789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26E3BF6F-0391-CF10-67E5-64D6F86C7491}"/>
              </a:ext>
            </a:extLst>
          </p:cNvPr>
          <p:cNvSpPr txBox="1"/>
          <p:nvPr/>
        </p:nvSpPr>
        <p:spPr>
          <a:xfrm>
            <a:off x="2598362" y="271816"/>
            <a:ext cx="3612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dirty="0"/>
              <a:t>Mi az </a:t>
            </a:r>
          </a:p>
        </p:txBody>
      </p:sp>
      <p:sp>
        <p:nvSpPr>
          <p:cNvPr id="10" name="Téglalap: lekerekített 9">
            <a:hlinkClick r:id="rId2" action="ppaction://hlinksldjump"/>
            <a:extLst>
              <a:ext uri="{FF2B5EF4-FFF2-40B4-BE49-F238E27FC236}">
                <a16:creationId xmlns:a16="http://schemas.microsoft.com/office/drawing/2014/main" id="{ED71F11D-A023-E5FA-9C23-F974C9697240}"/>
              </a:ext>
            </a:extLst>
          </p:cNvPr>
          <p:cNvSpPr>
            <a:spLocks noChangeAspect="1"/>
          </p:cNvSpPr>
          <p:nvPr/>
        </p:nvSpPr>
        <p:spPr>
          <a:xfrm>
            <a:off x="11140132" y="0"/>
            <a:ext cx="1051868" cy="1051868"/>
          </a:xfrm>
          <a:prstGeom prst="roundRect">
            <a:avLst/>
          </a:prstGeom>
          <a:gradFill>
            <a:gsLst>
              <a:gs pos="0">
                <a:srgbClr val="FF481D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0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X</a:t>
            </a:r>
            <a:endParaRPr lang="hu-HU" dirty="0">
              <a:latin typeface="Arial Black" panose="020B0A040201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47B3F94-BCBA-12BD-C91A-3A7E12DEB294}"/>
              </a:ext>
            </a:extLst>
          </p:cNvPr>
          <p:cNvSpPr txBox="1"/>
          <p:nvPr/>
        </p:nvSpPr>
        <p:spPr>
          <a:xfrm>
            <a:off x="313072" y="2785061"/>
            <a:ext cx="62111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hu-HU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Trello</a:t>
            </a:r>
            <a:r>
              <a:rPr lang="hu-H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egy </a:t>
            </a:r>
            <a:r>
              <a:rPr lang="hu-HU" sz="2400" dirty="0">
                <a:latin typeface="Arial" panose="020B0604020202020204" pitchFamily="34" charset="0"/>
              </a:rPr>
              <a:t>webalapú</a:t>
            </a:r>
            <a:r>
              <a:rPr lang="hu-H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hu-HU" sz="2400" dirty="0">
                <a:latin typeface="Arial" panose="020B0604020202020204" pitchFamily="34" charset="0"/>
              </a:rPr>
              <a:t>kanban</a:t>
            </a:r>
            <a:r>
              <a:rPr lang="hu-H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stílusú, listakészítő alkalmazás, amelyet </a:t>
            </a:r>
            <a:r>
              <a:rPr lang="hu-HU" sz="2400" dirty="0">
                <a:latin typeface="Arial" panose="020B0604020202020204" pitchFamily="34" charset="0"/>
              </a:rPr>
              <a:t>az </a:t>
            </a:r>
            <a:r>
              <a:rPr lang="hu-HU" sz="2400" dirty="0" err="1">
                <a:latin typeface="Arial" panose="020B0604020202020204" pitchFamily="34" charset="0"/>
              </a:rPr>
              <a:t>Atlassian</a:t>
            </a:r>
            <a:r>
              <a:rPr lang="hu-HU" sz="2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hu-H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fejlesztett ki . 2011-ben hozta létre a </a:t>
            </a:r>
            <a:r>
              <a:rPr lang="hu-HU" sz="2400" dirty="0">
                <a:latin typeface="Arial" panose="020B0604020202020204" pitchFamily="34" charset="0"/>
              </a:rPr>
              <a:t>Fog </a:t>
            </a:r>
            <a:r>
              <a:rPr lang="hu-HU" sz="2400" dirty="0" err="1">
                <a:latin typeface="Arial" panose="020B0604020202020204" pitchFamily="34" charset="0"/>
              </a:rPr>
              <a:t>Creek</a:t>
            </a:r>
            <a:r>
              <a:rPr lang="hu-HU" sz="2400" dirty="0">
                <a:latin typeface="Arial" panose="020B0604020202020204" pitchFamily="34" charset="0"/>
              </a:rPr>
              <a:t> Software</a:t>
            </a:r>
            <a:r>
              <a:rPr lang="hu-H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majd 2014-ben egy külön cég alapját képezte </a:t>
            </a:r>
            <a:r>
              <a:rPr lang="hu-HU" sz="2400" dirty="0">
                <a:latin typeface="Arial" panose="020B0604020202020204" pitchFamily="34" charset="0"/>
              </a:rPr>
              <a:t>New Yorkban</a:t>
            </a:r>
            <a:r>
              <a:rPr lang="hu-H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majd 2017 januárjában eladták </a:t>
            </a:r>
            <a:r>
              <a:rPr lang="hu-HU" sz="2400" dirty="0">
                <a:latin typeface="Arial" panose="020B0604020202020204" pitchFamily="34" charset="0"/>
              </a:rPr>
              <a:t>az </a:t>
            </a:r>
            <a:r>
              <a:rPr lang="hu-HU" sz="2400" dirty="0" err="1">
                <a:latin typeface="Arial" panose="020B0604020202020204" pitchFamily="34" charset="0"/>
              </a:rPr>
              <a:t>Atlassiannak</a:t>
            </a:r>
            <a:r>
              <a:rPr lang="hu-HU" sz="2400" dirty="0">
                <a:latin typeface="Arial" panose="020B0604020202020204" pitchFamily="34" charset="0"/>
              </a:rPr>
              <a:t> .</a:t>
            </a:r>
            <a:endParaRPr lang="hu-HU" sz="2400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9FC1EEC0-D7D5-5E1D-9C1F-74D58D8E2F61}"/>
              </a:ext>
            </a:extLst>
          </p:cNvPr>
          <p:cNvSpPr txBox="1"/>
          <p:nvPr/>
        </p:nvSpPr>
        <p:spPr>
          <a:xfrm>
            <a:off x="8053721" y="271816"/>
            <a:ext cx="3612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dirty="0"/>
              <a:t>?</a:t>
            </a:r>
          </a:p>
        </p:txBody>
      </p:sp>
      <p:pic>
        <p:nvPicPr>
          <p:cNvPr id="1026" name="Picture 2" descr="How Atlassian's design teams go from idea to execution | Inside Design Blog">
            <a:extLst>
              <a:ext uri="{FF2B5EF4-FFF2-40B4-BE49-F238E27FC236}">
                <a16:creationId xmlns:a16="http://schemas.microsoft.com/office/drawing/2014/main" id="{EB6C11BE-C9B9-21BB-74C3-649CD8A1E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809" y="2225214"/>
            <a:ext cx="2789845" cy="27898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28" name="Picture 4" descr="Remote Work at Fog Creek Software - Remote.co">
            <a:extLst>
              <a:ext uri="{FF2B5EF4-FFF2-40B4-BE49-F238E27FC236}">
                <a16:creationId xmlns:a16="http://schemas.microsoft.com/office/drawing/2014/main" id="{4DA3549B-84A0-E748-BFB6-5EFB86930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457016"/>
            <a:ext cx="3583021" cy="1308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319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0.23685 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D4300-099A-4F9D-E0CB-312BC553B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0216B812-7052-382D-E841-9634E54E5655}"/>
              </a:ext>
            </a:extLst>
          </p:cNvPr>
          <p:cNvGrpSpPr>
            <a:grpSpLocks noChangeAspect="1"/>
          </p:cNvGrpSpPr>
          <p:nvPr/>
        </p:nvGrpSpPr>
        <p:grpSpPr>
          <a:xfrm>
            <a:off x="115792" y="128081"/>
            <a:ext cx="1557366" cy="1557366"/>
            <a:chOff x="3167034" y="500034"/>
            <a:chExt cx="6162732" cy="6162732"/>
          </a:xfrm>
        </p:grpSpPr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D5F1D36B-B2DC-40C0-7FFD-0DB8FBA2B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7034" y="500034"/>
              <a:ext cx="6162732" cy="6162732"/>
            </a:xfrm>
            <a:prstGeom prst="roundRect">
              <a:avLst/>
            </a:prstGeom>
            <a:gradFill>
              <a:gsLst>
                <a:gs pos="0">
                  <a:srgbClr val="199CFF"/>
                </a:gs>
                <a:gs pos="100000">
                  <a:srgbClr val="0070C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Téglalap: lekerekített 3">
              <a:extLst>
                <a:ext uri="{FF2B5EF4-FFF2-40B4-BE49-F238E27FC236}">
                  <a16:creationId xmlns:a16="http://schemas.microsoft.com/office/drawing/2014/main" id="{CA77D35C-2D86-1788-46F9-CC7AA788A613}"/>
                </a:ext>
              </a:extLst>
            </p:cNvPr>
            <p:cNvSpPr/>
            <p:nvPr/>
          </p:nvSpPr>
          <p:spPr>
            <a:xfrm>
              <a:off x="3947700" y="1358630"/>
              <a:ext cx="1892941" cy="4192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290C096D-403E-B7C7-6E3B-AC996173CF52}"/>
                </a:ext>
              </a:extLst>
            </p:cNvPr>
            <p:cNvSpPr/>
            <p:nvPr/>
          </p:nvSpPr>
          <p:spPr>
            <a:xfrm>
              <a:off x="6642234" y="1358630"/>
              <a:ext cx="1792067" cy="2491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6" name="Szövegdoboz 5">
            <a:extLst>
              <a:ext uri="{FF2B5EF4-FFF2-40B4-BE49-F238E27FC236}">
                <a16:creationId xmlns:a16="http://schemas.microsoft.com/office/drawing/2014/main" id="{C6C5D583-C02D-7D88-6163-99F8FAF4BAEF}"/>
              </a:ext>
            </a:extLst>
          </p:cNvPr>
          <p:cNvSpPr txBox="1"/>
          <p:nvPr/>
        </p:nvSpPr>
        <p:spPr>
          <a:xfrm>
            <a:off x="2009871" y="306599"/>
            <a:ext cx="325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dirty="0"/>
              <a:t>a </a:t>
            </a:r>
            <a:r>
              <a:rPr lang="hu-HU" sz="7200" dirty="0" err="1"/>
              <a:t>Trello</a:t>
            </a:r>
            <a:endParaRPr lang="hu-HU" sz="7200" dirty="0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545169DB-7C6A-43BD-781E-85A62DF61606}"/>
              </a:ext>
            </a:extLst>
          </p:cNvPr>
          <p:cNvCxnSpPr/>
          <p:nvPr/>
        </p:nvCxnSpPr>
        <p:spPr>
          <a:xfrm>
            <a:off x="156536" y="1848679"/>
            <a:ext cx="118789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80A0234D-BB2E-474C-887C-B3DE0039EBA5}"/>
              </a:ext>
            </a:extLst>
          </p:cNvPr>
          <p:cNvSpPr txBox="1"/>
          <p:nvPr/>
        </p:nvSpPr>
        <p:spPr>
          <a:xfrm>
            <a:off x="2071670" y="306598"/>
            <a:ext cx="3612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dirty="0"/>
              <a:t>Mire jó</a:t>
            </a:r>
          </a:p>
        </p:txBody>
      </p:sp>
      <p:sp>
        <p:nvSpPr>
          <p:cNvPr id="10" name="Téglalap: lekerekített 9">
            <a:hlinkClick r:id="rId2" action="ppaction://hlinksldjump"/>
            <a:extLst>
              <a:ext uri="{FF2B5EF4-FFF2-40B4-BE49-F238E27FC236}">
                <a16:creationId xmlns:a16="http://schemas.microsoft.com/office/drawing/2014/main" id="{4BB8EB3F-C724-016A-D6D1-CAD292F4B4DB}"/>
              </a:ext>
            </a:extLst>
          </p:cNvPr>
          <p:cNvSpPr>
            <a:spLocks noChangeAspect="1"/>
          </p:cNvSpPr>
          <p:nvPr/>
        </p:nvSpPr>
        <p:spPr>
          <a:xfrm>
            <a:off x="11140132" y="0"/>
            <a:ext cx="1051868" cy="1051868"/>
          </a:xfrm>
          <a:prstGeom prst="roundRect">
            <a:avLst/>
          </a:prstGeom>
          <a:gradFill>
            <a:gsLst>
              <a:gs pos="0">
                <a:srgbClr val="FF481D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0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X</a:t>
            </a:r>
            <a:endParaRPr lang="hu-HU" dirty="0">
              <a:latin typeface="Arial Black" panose="020B0A040201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4FCBFE4-17AB-141D-9D00-EB0EB53A3A3F}"/>
              </a:ext>
            </a:extLst>
          </p:cNvPr>
          <p:cNvSpPr txBox="1"/>
          <p:nvPr/>
        </p:nvSpPr>
        <p:spPr>
          <a:xfrm>
            <a:off x="156536" y="2971800"/>
            <a:ext cx="62111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hu-HU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Trello</a:t>
            </a:r>
            <a:r>
              <a:rPr lang="hu-H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arra jó hogy a feladatimat beleírhatom mint egy naptárba csak jobb és másokkal is megoszthatom. Ami nagyon jó jöhet például: Házi feladatoknál dolgozatoknál vagy egyéb más tevékenységre.</a:t>
            </a:r>
            <a:endParaRPr lang="hu-HU" sz="2400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589F395C-F822-B763-A9CB-A9FAAEA790F6}"/>
              </a:ext>
            </a:extLst>
          </p:cNvPr>
          <p:cNvSpPr txBox="1"/>
          <p:nvPr/>
        </p:nvSpPr>
        <p:spPr>
          <a:xfrm>
            <a:off x="8053721" y="271816"/>
            <a:ext cx="3612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dirty="0"/>
              <a:t>?</a:t>
            </a:r>
          </a:p>
        </p:txBody>
      </p: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43CCD3A9-4CE8-45BE-DFC9-A0CDC78BD1B0}"/>
              </a:ext>
            </a:extLst>
          </p:cNvPr>
          <p:cNvGrpSpPr/>
          <p:nvPr/>
        </p:nvGrpSpPr>
        <p:grpSpPr>
          <a:xfrm>
            <a:off x="8053721" y="2441644"/>
            <a:ext cx="3770307" cy="4280170"/>
            <a:chOff x="8053721" y="2441644"/>
            <a:chExt cx="3770307" cy="4280170"/>
          </a:xfrm>
        </p:grpSpPr>
        <p:pic>
          <p:nvPicPr>
            <p:cNvPr id="2050" name="Picture 2" descr="Legami asztali naptár (12x14,5 cm) New York 2025 | Naptárak | Asztali  naptárak">
              <a:extLst>
                <a:ext uri="{FF2B5EF4-FFF2-40B4-BE49-F238E27FC236}">
                  <a16:creationId xmlns:a16="http://schemas.microsoft.com/office/drawing/2014/main" id="{A38D2D4D-F716-DB40-0CFA-608E70B396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54" t="17589" r="23570" b="20000"/>
            <a:stretch/>
          </p:blipFill>
          <p:spPr bwMode="auto">
            <a:xfrm>
              <a:off x="8053721" y="2441644"/>
              <a:ext cx="3770307" cy="4280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Kép 10">
              <a:extLst>
                <a:ext uri="{FF2B5EF4-FFF2-40B4-BE49-F238E27FC236}">
                  <a16:creationId xmlns:a16="http://schemas.microsoft.com/office/drawing/2014/main" id="{12A7D710-A022-F79C-C280-66A4CC21C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2640" y="3256359"/>
              <a:ext cx="2543669" cy="2542511"/>
            </a:xfrm>
            <a:prstGeom prst="rect">
              <a:avLst/>
            </a:prstGeom>
            <a:scene3d>
              <a:camera prst="orthographicFront">
                <a:rot lat="21583790" lon="1794511" rev="21353027"/>
              </a:camera>
              <a:lightRig rig="threePt" dir="t">
                <a:rot lat="0" lon="0" rev="0"/>
              </a:lightRig>
            </a:scene3d>
            <a:sp3d>
              <a:bevelT w="0" h="0"/>
              <a:bevelB w="0" h="0"/>
            </a:sp3d>
          </p:spPr>
        </p:pic>
        <p:pic>
          <p:nvPicPr>
            <p:cNvPr id="2052" name="Picture 4" descr="ESR Stylus digitális toll, fekete - eMAG.hu">
              <a:extLst>
                <a:ext uri="{FF2B5EF4-FFF2-40B4-BE49-F238E27FC236}">
                  <a16:creationId xmlns:a16="http://schemas.microsoft.com/office/drawing/2014/main" id="{9BA64C94-B332-BDA1-4339-B3ECB15EE4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000" b="91100" l="10000" r="90000">
                          <a14:foregroundMark x1="74800" y1="4000" x2="70100" y2="12200"/>
                          <a14:foregroundMark x1="36200" y1="91100" x2="36200" y2="91100"/>
                          <a14:foregroundMark x1="36200" y1="91100" x2="37500" y2="894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56" r="21569"/>
            <a:stretch/>
          </p:blipFill>
          <p:spPr bwMode="auto">
            <a:xfrm flipH="1">
              <a:off x="8195961" y="2708257"/>
              <a:ext cx="1121880" cy="236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859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0.23685 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A5F08-C567-D8B2-3E75-E7471AD77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8BF3A73D-AB02-359C-9B8F-BC2428B05CDD}"/>
              </a:ext>
            </a:extLst>
          </p:cNvPr>
          <p:cNvGrpSpPr>
            <a:grpSpLocks noChangeAspect="1"/>
          </p:cNvGrpSpPr>
          <p:nvPr/>
        </p:nvGrpSpPr>
        <p:grpSpPr>
          <a:xfrm>
            <a:off x="115792" y="128081"/>
            <a:ext cx="1557366" cy="1557366"/>
            <a:chOff x="3167034" y="500034"/>
            <a:chExt cx="6162732" cy="6162732"/>
          </a:xfrm>
        </p:grpSpPr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303E7C2B-78DF-DFEA-03A2-AF06C3912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7034" y="500034"/>
              <a:ext cx="6162732" cy="6162732"/>
            </a:xfrm>
            <a:prstGeom prst="roundRect">
              <a:avLst/>
            </a:prstGeom>
            <a:gradFill>
              <a:gsLst>
                <a:gs pos="0">
                  <a:srgbClr val="199CFF"/>
                </a:gs>
                <a:gs pos="100000">
                  <a:srgbClr val="0070C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Téglalap: lekerekített 3">
              <a:extLst>
                <a:ext uri="{FF2B5EF4-FFF2-40B4-BE49-F238E27FC236}">
                  <a16:creationId xmlns:a16="http://schemas.microsoft.com/office/drawing/2014/main" id="{ECAD69B9-5194-76A7-83C7-C0833C91DF08}"/>
                </a:ext>
              </a:extLst>
            </p:cNvPr>
            <p:cNvSpPr/>
            <p:nvPr/>
          </p:nvSpPr>
          <p:spPr>
            <a:xfrm>
              <a:off x="3947700" y="1358630"/>
              <a:ext cx="1892941" cy="4192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103BD8A6-314E-76D2-6125-22DA6AC1D2D5}"/>
                </a:ext>
              </a:extLst>
            </p:cNvPr>
            <p:cNvSpPr/>
            <p:nvPr/>
          </p:nvSpPr>
          <p:spPr>
            <a:xfrm>
              <a:off x="6642234" y="1358630"/>
              <a:ext cx="1792067" cy="2491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6" name="Szövegdoboz 5">
            <a:extLst>
              <a:ext uri="{FF2B5EF4-FFF2-40B4-BE49-F238E27FC236}">
                <a16:creationId xmlns:a16="http://schemas.microsoft.com/office/drawing/2014/main" id="{37EDCCA3-E1ED-428E-8DF2-8292BE4003DE}"/>
              </a:ext>
            </a:extLst>
          </p:cNvPr>
          <p:cNvSpPr txBox="1"/>
          <p:nvPr/>
        </p:nvSpPr>
        <p:spPr>
          <a:xfrm>
            <a:off x="2009871" y="306599"/>
            <a:ext cx="325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dirty="0"/>
              <a:t>A </a:t>
            </a:r>
            <a:r>
              <a:rPr lang="hu-HU" sz="7200" dirty="0" err="1"/>
              <a:t>Trello</a:t>
            </a:r>
            <a:endParaRPr lang="hu-HU" sz="7200" dirty="0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B007F7DA-D501-5863-D31B-CC148C3F5B36}"/>
              </a:ext>
            </a:extLst>
          </p:cNvPr>
          <p:cNvCxnSpPr/>
          <p:nvPr/>
        </p:nvCxnSpPr>
        <p:spPr>
          <a:xfrm>
            <a:off x="156536" y="1848679"/>
            <a:ext cx="118789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églalap: lekerekített 9">
            <a:hlinkClick r:id="rId2" action="ppaction://hlinksldjump"/>
            <a:extLst>
              <a:ext uri="{FF2B5EF4-FFF2-40B4-BE49-F238E27FC236}">
                <a16:creationId xmlns:a16="http://schemas.microsoft.com/office/drawing/2014/main" id="{DE64A7C7-6853-4149-D8F0-6141BB58A24E}"/>
              </a:ext>
            </a:extLst>
          </p:cNvPr>
          <p:cNvSpPr>
            <a:spLocks noChangeAspect="1"/>
          </p:cNvSpPr>
          <p:nvPr/>
        </p:nvSpPr>
        <p:spPr>
          <a:xfrm>
            <a:off x="11140132" y="0"/>
            <a:ext cx="1051868" cy="1051868"/>
          </a:xfrm>
          <a:prstGeom prst="roundRect">
            <a:avLst/>
          </a:prstGeom>
          <a:gradFill>
            <a:gsLst>
              <a:gs pos="0">
                <a:srgbClr val="FF481D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0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X</a:t>
            </a:r>
            <a:endParaRPr lang="hu-HU" dirty="0">
              <a:latin typeface="Arial Black" panose="020B0A040201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1E1EC91-7383-4648-CAFF-B9D04EA7B039}"/>
              </a:ext>
            </a:extLst>
          </p:cNvPr>
          <p:cNvSpPr txBox="1"/>
          <p:nvPr/>
        </p:nvSpPr>
        <p:spPr>
          <a:xfrm>
            <a:off x="5450220" y="306598"/>
            <a:ext cx="325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dirty="0"/>
              <a:t>fázisok</a:t>
            </a: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2ACBE267-EFDD-2A66-A576-59E3802BE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75" y="1902420"/>
            <a:ext cx="10378519" cy="4956824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3FBB2874-B2F5-82A5-BDE0-28F3CCA53E37}"/>
              </a:ext>
            </a:extLst>
          </p:cNvPr>
          <p:cNvSpPr txBox="1"/>
          <p:nvPr/>
        </p:nvSpPr>
        <p:spPr>
          <a:xfrm>
            <a:off x="3972356" y="4981741"/>
            <a:ext cx="6211110" cy="156966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hu-HU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hu-HU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Trello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</a:rPr>
              <a:t>-ban lehet készíteni különböző fázisokat hogy például hol áll a projekt.</a:t>
            </a:r>
          </a:p>
          <a:p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</a:rPr>
              <a:t>Például sok idő van rá közepes vagy kevés mint az itt látható példában.</a:t>
            </a:r>
            <a:endParaRPr lang="hu-H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78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6C572-8FB0-B88A-3E40-081361B11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B7987D11-6D9C-31B6-EE9C-E882FA311D0E}"/>
              </a:ext>
            </a:extLst>
          </p:cNvPr>
          <p:cNvGrpSpPr>
            <a:grpSpLocks noChangeAspect="1"/>
          </p:cNvGrpSpPr>
          <p:nvPr/>
        </p:nvGrpSpPr>
        <p:grpSpPr>
          <a:xfrm>
            <a:off x="115792" y="128081"/>
            <a:ext cx="1557366" cy="1557366"/>
            <a:chOff x="3167034" y="500034"/>
            <a:chExt cx="6162732" cy="6162732"/>
          </a:xfrm>
        </p:grpSpPr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9AD6B42F-C85B-D4CD-1A75-E92D82FAE2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7034" y="500034"/>
              <a:ext cx="6162732" cy="6162732"/>
            </a:xfrm>
            <a:prstGeom prst="roundRect">
              <a:avLst/>
            </a:prstGeom>
            <a:gradFill>
              <a:gsLst>
                <a:gs pos="0">
                  <a:srgbClr val="199CFF"/>
                </a:gs>
                <a:gs pos="100000">
                  <a:srgbClr val="0070C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Téglalap: lekerekített 3">
              <a:extLst>
                <a:ext uri="{FF2B5EF4-FFF2-40B4-BE49-F238E27FC236}">
                  <a16:creationId xmlns:a16="http://schemas.microsoft.com/office/drawing/2014/main" id="{26FB5788-7837-31E2-4242-EA8037525816}"/>
                </a:ext>
              </a:extLst>
            </p:cNvPr>
            <p:cNvSpPr/>
            <p:nvPr/>
          </p:nvSpPr>
          <p:spPr>
            <a:xfrm>
              <a:off x="3947700" y="1358630"/>
              <a:ext cx="1892941" cy="4192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99035303-0D89-B51E-1019-716608BC4AA0}"/>
                </a:ext>
              </a:extLst>
            </p:cNvPr>
            <p:cNvSpPr/>
            <p:nvPr/>
          </p:nvSpPr>
          <p:spPr>
            <a:xfrm>
              <a:off x="6642234" y="1358630"/>
              <a:ext cx="1792067" cy="2491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6" name="Szövegdoboz 5">
            <a:extLst>
              <a:ext uri="{FF2B5EF4-FFF2-40B4-BE49-F238E27FC236}">
                <a16:creationId xmlns:a16="http://schemas.microsoft.com/office/drawing/2014/main" id="{973C9884-3D1D-90A9-EDDE-BB149372C5B2}"/>
              </a:ext>
            </a:extLst>
          </p:cNvPr>
          <p:cNvSpPr txBox="1"/>
          <p:nvPr/>
        </p:nvSpPr>
        <p:spPr>
          <a:xfrm>
            <a:off x="2009871" y="306599"/>
            <a:ext cx="325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dirty="0"/>
              <a:t>A </a:t>
            </a:r>
            <a:r>
              <a:rPr lang="hu-HU" sz="7200" dirty="0" err="1"/>
              <a:t>Trello</a:t>
            </a:r>
            <a:endParaRPr lang="hu-HU" sz="7200" dirty="0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1831C7B-A83B-1282-425A-F79BBEFED0F4}"/>
              </a:ext>
            </a:extLst>
          </p:cNvPr>
          <p:cNvCxnSpPr/>
          <p:nvPr/>
        </p:nvCxnSpPr>
        <p:spPr>
          <a:xfrm>
            <a:off x="156536" y="1848679"/>
            <a:ext cx="118789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églalap: lekerekített 9">
            <a:hlinkClick r:id="rId2" action="ppaction://hlinksldjump"/>
            <a:extLst>
              <a:ext uri="{FF2B5EF4-FFF2-40B4-BE49-F238E27FC236}">
                <a16:creationId xmlns:a16="http://schemas.microsoft.com/office/drawing/2014/main" id="{C057E0EA-7EAD-8881-59DA-839394CCDCB5}"/>
              </a:ext>
            </a:extLst>
          </p:cNvPr>
          <p:cNvSpPr>
            <a:spLocks noChangeAspect="1"/>
          </p:cNvSpPr>
          <p:nvPr/>
        </p:nvSpPr>
        <p:spPr>
          <a:xfrm>
            <a:off x="11140132" y="0"/>
            <a:ext cx="1051868" cy="1051868"/>
          </a:xfrm>
          <a:prstGeom prst="roundRect">
            <a:avLst/>
          </a:prstGeom>
          <a:gradFill>
            <a:gsLst>
              <a:gs pos="0">
                <a:srgbClr val="FF481D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0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X</a:t>
            </a:r>
            <a:endParaRPr lang="hu-HU" dirty="0">
              <a:latin typeface="Arial Black" panose="020B0A040201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36C4634-3940-E39E-BE94-E3E35520CD77}"/>
              </a:ext>
            </a:extLst>
          </p:cNvPr>
          <p:cNvSpPr txBox="1"/>
          <p:nvPr/>
        </p:nvSpPr>
        <p:spPr>
          <a:xfrm>
            <a:off x="5450220" y="306598"/>
            <a:ext cx="325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dirty="0"/>
              <a:t>kártyák</a:t>
            </a: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D2F8FAF7-04DE-A53B-922A-D0EB0C2E8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75" y="1902420"/>
            <a:ext cx="10378519" cy="4956824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1D257EED-3FAF-A5F5-83E1-E92FCAFA3F66}"/>
              </a:ext>
            </a:extLst>
          </p:cNvPr>
          <p:cNvSpPr txBox="1"/>
          <p:nvPr/>
        </p:nvSpPr>
        <p:spPr>
          <a:xfrm>
            <a:off x="3972356" y="4981741"/>
            <a:ext cx="6211110" cy="12003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hu-HU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hu-HU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Trello</a:t>
            </a:r>
            <a:r>
              <a:rPr lang="hu-HU" sz="24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-ban a kártyák arra jó hogy rá 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</a:rPr>
              <a:t>írhatod például hogy mit kell tenni és különböző fázisokba tudod húzni.</a:t>
            </a:r>
            <a:endParaRPr lang="hu-H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84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642F2-B86B-F015-4FEE-8FB5883CE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1A57EB12-31FF-1320-3E09-3D807082ACEA}"/>
              </a:ext>
            </a:extLst>
          </p:cNvPr>
          <p:cNvGrpSpPr>
            <a:grpSpLocks noChangeAspect="1"/>
          </p:cNvGrpSpPr>
          <p:nvPr/>
        </p:nvGrpSpPr>
        <p:grpSpPr>
          <a:xfrm>
            <a:off x="115792" y="128081"/>
            <a:ext cx="1557366" cy="1557366"/>
            <a:chOff x="3167034" y="500034"/>
            <a:chExt cx="6162732" cy="6162732"/>
          </a:xfrm>
        </p:grpSpPr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3C7C2502-B3F0-8CD9-8CBE-FF16B00A8B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7034" y="500034"/>
              <a:ext cx="6162732" cy="6162732"/>
            </a:xfrm>
            <a:prstGeom prst="roundRect">
              <a:avLst/>
            </a:prstGeom>
            <a:gradFill>
              <a:gsLst>
                <a:gs pos="0">
                  <a:srgbClr val="199CFF"/>
                </a:gs>
                <a:gs pos="100000">
                  <a:srgbClr val="0070C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Téglalap: lekerekített 3">
              <a:extLst>
                <a:ext uri="{FF2B5EF4-FFF2-40B4-BE49-F238E27FC236}">
                  <a16:creationId xmlns:a16="http://schemas.microsoft.com/office/drawing/2014/main" id="{815ACB63-D7A3-E873-972D-C6E4B8BBE8C8}"/>
                </a:ext>
              </a:extLst>
            </p:cNvPr>
            <p:cNvSpPr/>
            <p:nvPr/>
          </p:nvSpPr>
          <p:spPr>
            <a:xfrm>
              <a:off x="3947700" y="1358630"/>
              <a:ext cx="1892941" cy="4192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0A4D219D-CA0F-FB45-4530-27EE77450F8F}"/>
                </a:ext>
              </a:extLst>
            </p:cNvPr>
            <p:cNvSpPr/>
            <p:nvPr/>
          </p:nvSpPr>
          <p:spPr>
            <a:xfrm>
              <a:off x="6642234" y="1358630"/>
              <a:ext cx="1792067" cy="2491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6" name="Szövegdoboz 5">
            <a:extLst>
              <a:ext uri="{FF2B5EF4-FFF2-40B4-BE49-F238E27FC236}">
                <a16:creationId xmlns:a16="http://schemas.microsoft.com/office/drawing/2014/main" id="{87E38A23-85F3-0D46-315E-DBBFBB83DA24}"/>
              </a:ext>
            </a:extLst>
          </p:cNvPr>
          <p:cNvSpPr txBox="1"/>
          <p:nvPr/>
        </p:nvSpPr>
        <p:spPr>
          <a:xfrm>
            <a:off x="2009871" y="306599"/>
            <a:ext cx="325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dirty="0"/>
              <a:t>A </a:t>
            </a:r>
            <a:r>
              <a:rPr lang="hu-HU" sz="7200" dirty="0" err="1"/>
              <a:t>Trello</a:t>
            </a:r>
            <a:endParaRPr lang="hu-HU" sz="7200" dirty="0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C32612B8-3701-8502-C624-232390874962}"/>
              </a:ext>
            </a:extLst>
          </p:cNvPr>
          <p:cNvCxnSpPr/>
          <p:nvPr/>
        </p:nvCxnSpPr>
        <p:spPr>
          <a:xfrm>
            <a:off x="156536" y="1848679"/>
            <a:ext cx="118789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églalap: lekerekített 9">
            <a:hlinkClick r:id="rId2" action="ppaction://hlinksldjump"/>
            <a:extLst>
              <a:ext uri="{FF2B5EF4-FFF2-40B4-BE49-F238E27FC236}">
                <a16:creationId xmlns:a16="http://schemas.microsoft.com/office/drawing/2014/main" id="{EFB35228-DB58-B341-2542-CD367694BCE1}"/>
              </a:ext>
            </a:extLst>
          </p:cNvPr>
          <p:cNvSpPr>
            <a:spLocks noChangeAspect="1"/>
          </p:cNvSpPr>
          <p:nvPr/>
        </p:nvSpPr>
        <p:spPr>
          <a:xfrm>
            <a:off x="11140132" y="0"/>
            <a:ext cx="1051868" cy="1051868"/>
          </a:xfrm>
          <a:prstGeom prst="roundRect">
            <a:avLst/>
          </a:prstGeom>
          <a:gradFill>
            <a:gsLst>
              <a:gs pos="0">
                <a:srgbClr val="FF481D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0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X</a:t>
            </a:r>
            <a:endParaRPr lang="hu-HU" dirty="0">
              <a:latin typeface="Arial Black" panose="020B0A040201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BFD3FD6-D41A-453A-4235-6495297407E3}"/>
              </a:ext>
            </a:extLst>
          </p:cNvPr>
          <p:cNvSpPr txBox="1"/>
          <p:nvPr/>
        </p:nvSpPr>
        <p:spPr>
          <a:xfrm>
            <a:off x="5450220" y="306598"/>
            <a:ext cx="385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dirty="0"/>
              <a:t>sablonok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E6AC9B68-F2BF-FD98-0855-12BFC3FBE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00" y="2040879"/>
            <a:ext cx="10051572" cy="4826849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7B955AF1-A7C5-8B51-89B2-693B71E43BA9}"/>
              </a:ext>
            </a:extLst>
          </p:cNvPr>
          <p:cNvSpPr txBox="1"/>
          <p:nvPr/>
        </p:nvSpPr>
        <p:spPr>
          <a:xfrm>
            <a:off x="1854228" y="4874736"/>
            <a:ext cx="6211110" cy="156966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hu-HU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hu-HU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Trello</a:t>
            </a:r>
            <a:r>
              <a:rPr lang="hu-HU" sz="24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-ban a sablonokat belehet állítani hogy jo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</a:rPr>
              <a:t>bban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nézen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</a:rPr>
              <a:t> ki a tábla vagy a kártya belehet állítani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szineket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</a:rPr>
              <a:t> képeket vagy mozgó képeket.</a:t>
            </a:r>
            <a:endParaRPr lang="hu-H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16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5EA34-C9CB-5000-E710-DFE2E9952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C0454237-66B7-CDFA-ED51-B3982474BB24}"/>
              </a:ext>
            </a:extLst>
          </p:cNvPr>
          <p:cNvGrpSpPr>
            <a:grpSpLocks noChangeAspect="1"/>
          </p:cNvGrpSpPr>
          <p:nvPr/>
        </p:nvGrpSpPr>
        <p:grpSpPr>
          <a:xfrm>
            <a:off x="115792" y="128081"/>
            <a:ext cx="1557366" cy="1557366"/>
            <a:chOff x="3167034" y="500034"/>
            <a:chExt cx="6162732" cy="6162732"/>
          </a:xfrm>
        </p:grpSpPr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BFFD6852-A505-844A-A940-7496130472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7034" y="500034"/>
              <a:ext cx="6162732" cy="6162732"/>
            </a:xfrm>
            <a:prstGeom prst="roundRect">
              <a:avLst/>
            </a:prstGeom>
            <a:gradFill>
              <a:gsLst>
                <a:gs pos="0">
                  <a:srgbClr val="199CFF"/>
                </a:gs>
                <a:gs pos="100000">
                  <a:srgbClr val="0070C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Téglalap: lekerekített 3">
              <a:extLst>
                <a:ext uri="{FF2B5EF4-FFF2-40B4-BE49-F238E27FC236}">
                  <a16:creationId xmlns:a16="http://schemas.microsoft.com/office/drawing/2014/main" id="{7087EBF7-8804-7CAE-7B1F-537B5D046EB4}"/>
                </a:ext>
              </a:extLst>
            </p:cNvPr>
            <p:cNvSpPr/>
            <p:nvPr/>
          </p:nvSpPr>
          <p:spPr>
            <a:xfrm>
              <a:off x="3947700" y="1358630"/>
              <a:ext cx="1892941" cy="4192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EB22D1B7-77D4-2BE4-405B-6DCCA757BC91}"/>
                </a:ext>
              </a:extLst>
            </p:cNvPr>
            <p:cNvSpPr/>
            <p:nvPr/>
          </p:nvSpPr>
          <p:spPr>
            <a:xfrm>
              <a:off x="6642234" y="1358630"/>
              <a:ext cx="1792067" cy="2491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6" name="Szövegdoboz 5">
            <a:extLst>
              <a:ext uri="{FF2B5EF4-FFF2-40B4-BE49-F238E27FC236}">
                <a16:creationId xmlns:a16="http://schemas.microsoft.com/office/drawing/2014/main" id="{FA24FF2A-4729-1FBE-1495-95029E3EE0ED}"/>
              </a:ext>
            </a:extLst>
          </p:cNvPr>
          <p:cNvSpPr txBox="1"/>
          <p:nvPr/>
        </p:nvSpPr>
        <p:spPr>
          <a:xfrm>
            <a:off x="2009871" y="306599"/>
            <a:ext cx="325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dirty="0"/>
              <a:t>A </a:t>
            </a:r>
            <a:r>
              <a:rPr lang="hu-HU" sz="7200" dirty="0" err="1"/>
              <a:t>Trello</a:t>
            </a:r>
            <a:endParaRPr lang="hu-HU" sz="7200" dirty="0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83060146-615D-FA1E-50B0-62ABCC563230}"/>
              </a:ext>
            </a:extLst>
          </p:cNvPr>
          <p:cNvCxnSpPr/>
          <p:nvPr/>
        </p:nvCxnSpPr>
        <p:spPr>
          <a:xfrm>
            <a:off x="156536" y="1848679"/>
            <a:ext cx="118789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églalap: lekerekített 9">
            <a:hlinkClick r:id="rId2" action="ppaction://hlinksldjump"/>
            <a:extLst>
              <a:ext uri="{FF2B5EF4-FFF2-40B4-BE49-F238E27FC236}">
                <a16:creationId xmlns:a16="http://schemas.microsoft.com/office/drawing/2014/main" id="{0B9D2397-E836-A2C3-21D7-A030959EFD58}"/>
              </a:ext>
            </a:extLst>
          </p:cNvPr>
          <p:cNvSpPr>
            <a:spLocks noChangeAspect="1"/>
          </p:cNvSpPr>
          <p:nvPr/>
        </p:nvSpPr>
        <p:spPr>
          <a:xfrm>
            <a:off x="11140132" y="0"/>
            <a:ext cx="1051868" cy="1051868"/>
          </a:xfrm>
          <a:prstGeom prst="roundRect">
            <a:avLst/>
          </a:prstGeom>
          <a:gradFill>
            <a:gsLst>
              <a:gs pos="0">
                <a:srgbClr val="FF481D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0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X</a:t>
            </a:r>
            <a:endParaRPr lang="hu-HU" dirty="0">
              <a:latin typeface="Arial Black" panose="020B0A040201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B51F185-3288-6D52-C7C9-78A7B0191A3D}"/>
              </a:ext>
            </a:extLst>
          </p:cNvPr>
          <p:cNvSpPr txBox="1"/>
          <p:nvPr/>
        </p:nvSpPr>
        <p:spPr>
          <a:xfrm>
            <a:off x="5450219" y="306598"/>
            <a:ext cx="4530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dirty="0"/>
              <a:t>dátumok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A37B067A-1A08-7771-61CE-982DDE003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00" y="2045645"/>
            <a:ext cx="10076033" cy="4812355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E729C581-E4F7-E943-8904-960735533EB3}"/>
              </a:ext>
            </a:extLst>
          </p:cNvPr>
          <p:cNvSpPr txBox="1"/>
          <p:nvPr/>
        </p:nvSpPr>
        <p:spPr>
          <a:xfrm>
            <a:off x="1854228" y="4874736"/>
            <a:ext cx="6211110" cy="156966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hu-HU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hu-HU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Trello</a:t>
            </a:r>
            <a:r>
              <a:rPr lang="hu-HU" sz="24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-ban a kártyákhoz hozzá lehet adni különbö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</a:rPr>
              <a:t>ző feladatokat hogy látható legyen hogy mikor kezdődik és meddig van a határ ideje és mennyi nappal előtte szóljon. </a:t>
            </a:r>
            <a:endParaRPr lang="hu-H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83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: lekerekített 1">
            <a:hlinkClick r:id="rId2" action="ppaction://hlinksldjump"/>
            <a:extLst>
              <a:ext uri="{FF2B5EF4-FFF2-40B4-BE49-F238E27FC236}">
                <a16:creationId xmlns:a16="http://schemas.microsoft.com/office/drawing/2014/main" id="{4B827436-8CFD-BD74-3453-304C688A6F6E}"/>
              </a:ext>
            </a:extLst>
          </p:cNvPr>
          <p:cNvSpPr>
            <a:spLocks noChangeAspect="1"/>
          </p:cNvSpPr>
          <p:nvPr/>
        </p:nvSpPr>
        <p:spPr>
          <a:xfrm>
            <a:off x="11140132" y="0"/>
            <a:ext cx="1051868" cy="1051868"/>
          </a:xfrm>
          <a:prstGeom prst="roundRect">
            <a:avLst/>
          </a:prstGeom>
          <a:gradFill>
            <a:gsLst>
              <a:gs pos="0">
                <a:srgbClr val="FF481D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0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X</a:t>
            </a:r>
            <a:endParaRPr lang="hu-HU" dirty="0">
              <a:latin typeface="Arial Black" panose="020B0A040201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Téglalap: lekerekített 2">
            <a:hlinkClick r:id="rId3" action="ppaction://hlinksldjump"/>
            <a:extLst>
              <a:ext uri="{FF2B5EF4-FFF2-40B4-BE49-F238E27FC236}">
                <a16:creationId xmlns:a16="http://schemas.microsoft.com/office/drawing/2014/main" id="{199FFDD4-E3A1-71B8-6E4F-309F20A1D9F7}"/>
              </a:ext>
            </a:extLst>
          </p:cNvPr>
          <p:cNvSpPr>
            <a:spLocks noChangeAspect="1"/>
          </p:cNvSpPr>
          <p:nvPr/>
        </p:nvSpPr>
        <p:spPr>
          <a:xfrm>
            <a:off x="3014634" y="347634"/>
            <a:ext cx="6162732" cy="6162732"/>
          </a:xfrm>
          <a:prstGeom prst="roundRect">
            <a:avLst/>
          </a:prstGeom>
          <a:gradFill>
            <a:gsLst>
              <a:gs pos="0">
                <a:srgbClr val="199CFF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D1E35AF-28F5-52E6-D6DA-38AB989E658A}"/>
              </a:ext>
            </a:extLst>
          </p:cNvPr>
          <p:cNvSpPr>
            <a:spLocks/>
          </p:cNvSpPr>
          <p:nvPr/>
        </p:nvSpPr>
        <p:spPr>
          <a:xfrm>
            <a:off x="3790703" y="1206230"/>
            <a:ext cx="1803666" cy="4354287"/>
          </a:xfrm>
          <a:prstGeom prst="roundRect">
            <a:avLst/>
          </a:prstGeom>
          <a:gradFill>
            <a:gsLst>
              <a:gs pos="0">
                <a:srgbClr val="FF481D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7200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Kilép</a:t>
            </a:r>
          </a:p>
          <a:p>
            <a:pPr algn="ctr"/>
            <a:r>
              <a:rPr lang="hu-HU" sz="7200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(?)</a:t>
            </a:r>
            <a:endParaRPr lang="hu-HU" sz="3600" dirty="0">
              <a:latin typeface="Arial Black" panose="020B0A040201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Téglalap: lekerekített 4">
            <a:hlinkClick r:id="rId2" action="ppaction://hlinksldjump"/>
            <a:extLst>
              <a:ext uri="{FF2B5EF4-FFF2-40B4-BE49-F238E27FC236}">
                <a16:creationId xmlns:a16="http://schemas.microsoft.com/office/drawing/2014/main" id="{84E74FBD-CCAE-B762-9BB4-FACFA4D61210}"/>
              </a:ext>
            </a:extLst>
          </p:cNvPr>
          <p:cNvSpPr/>
          <p:nvPr/>
        </p:nvSpPr>
        <p:spPr>
          <a:xfrm>
            <a:off x="6489834" y="1206230"/>
            <a:ext cx="1792067" cy="24911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solidFill>
                  <a:schemeClr val="tx1"/>
                </a:solidFill>
              </a:rPr>
              <a:t>Nem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851BAC90-6542-4A55-A78D-E135A96D5D5F}"/>
              </a:ext>
            </a:extLst>
          </p:cNvPr>
          <p:cNvSpPr txBox="1"/>
          <p:nvPr/>
        </p:nvSpPr>
        <p:spPr>
          <a:xfrm>
            <a:off x="3555171" y="256381"/>
            <a:ext cx="2888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>
                <a:solidFill>
                  <a:schemeClr val="bg1"/>
                </a:solidFill>
              </a:rPr>
              <a:t>jegy:</a:t>
            </a:r>
          </a:p>
        </p:txBody>
      </p:sp>
      <p:sp>
        <p:nvSpPr>
          <p:cNvPr id="18" name="Téglalap: lekerekített 17">
            <a:hlinkClick r:id="rId3" action="ppaction://hlinksldjump"/>
            <a:extLst>
              <a:ext uri="{FF2B5EF4-FFF2-40B4-BE49-F238E27FC236}">
                <a16:creationId xmlns:a16="http://schemas.microsoft.com/office/drawing/2014/main" id="{BA569636-273E-0BA5-57DA-4B907B9BBF0D}"/>
              </a:ext>
            </a:extLst>
          </p:cNvPr>
          <p:cNvSpPr/>
          <p:nvPr/>
        </p:nvSpPr>
        <p:spPr>
          <a:xfrm>
            <a:off x="5185653" y="476672"/>
            <a:ext cx="3238501" cy="63158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E671DD03-5BE5-5B09-EAD6-1BC1F8C9D6FB}"/>
              </a:ext>
            </a:extLst>
          </p:cNvPr>
          <p:cNvSpPr/>
          <p:nvPr/>
        </p:nvSpPr>
        <p:spPr>
          <a:xfrm>
            <a:off x="5262447" y="538589"/>
            <a:ext cx="540000" cy="54000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/>
              <a:t>1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632D85BD-C0D1-C34C-C145-6DC2CEC1E004}"/>
              </a:ext>
            </a:extLst>
          </p:cNvPr>
          <p:cNvSpPr/>
          <p:nvPr/>
        </p:nvSpPr>
        <p:spPr>
          <a:xfrm>
            <a:off x="5900058" y="538589"/>
            <a:ext cx="540000" cy="54000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/>
              <a:t>2</a:t>
            </a: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F0278964-7FE1-B825-D805-B54DFDF1AD3E}"/>
              </a:ext>
            </a:extLst>
          </p:cNvPr>
          <p:cNvSpPr/>
          <p:nvPr/>
        </p:nvSpPr>
        <p:spPr>
          <a:xfrm>
            <a:off x="6517981" y="538589"/>
            <a:ext cx="540000" cy="54000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/>
              <a:t>3</a:t>
            </a: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388AA7BE-8BAB-F464-B509-5820110CBF62}"/>
              </a:ext>
            </a:extLst>
          </p:cNvPr>
          <p:cNvSpPr/>
          <p:nvPr/>
        </p:nvSpPr>
        <p:spPr>
          <a:xfrm>
            <a:off x="7149257" y="539165"/>
            <a:ext cx="540000" cy="54000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/>
              <a:t>4</a:t>
            </a: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F2CA3152-E9C4-4AC9-E5C4-0A5222A448E5}"/>
              </a:ext>
            </a:extLst>
          </p:cNvPr>
          <p:cNvSpPr/>
          <p:nvPr/>
        </p:nvSpPr>
        <p:spPr>
          <a:xfrm>
            <a:off x="7803957" y="548893"/>
            <a:ext cx="540000" cy="54000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/>
              <a:t>5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39DFEE35-C437-A1E5-D161-0A83F0D52AE4}"/>
              </a:ext>
            </a:extLst>
          </p:cNvPr>
          <p:cNvSpPr txBox="1"/>
          <p:nvPr/>
        </p:nvSpPr>
        <p:spPr>
          <a:xfrm>
            <a:off x="3762661" y="505453"/>
            <a:ext cx="63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  <a:sym typeface="Wingdings" panose="05000000000000000000" pitchFamily="2" charset="2"/>
              </a:rPr>
              <a:t>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F7AC65D-C677-7AE8-D5FC-94AF612E4C53}"/>
              </a:ext>
            </a:extLst>
          </p:cNvPr>
          <p:cNvSpPr txBox="1"/>
          <p:nvPr/>
        </p:nvSpPr>
        <p:spPr>
          <a:xfrm>
            <a:off x="3759414" y="502205"/>
            <a:ext cx="63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  <a:sym typeface="Wingdings" panose="05000000000000000000" pitchFamily="2" charset="2"/>
              </a:rPr>
              <a:t>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316A6D1E-3D34-E88F-BF53-77ECC4164D46}"/>
              </a:ext>
            </a:extLst>
          </p:cNvPr>
          <p:cNvSpPr txBox="1"/>
          <p:nvPr/>
        </p:nvSpPr>
        <p:spPr>
          <a:xfrm>
            <a:off x="3754324" y="510250"/>
            <a:ext cx="63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7" name="Téglalap 26">
            <a:hlinkClick r:id="rId3" action="ppaction://hlinksldjump"/>
            <a:extLst>
              <a:ext uri="{FF2B5EF4-FFF2-40B4-BE49-F238E27FC236}">
                <a16:creationId xmlns:a16="http://schemas.microsoft.com/office/drawing/2014/main" id="{E1D09A6F-A85C-2909-E2B6-081340764001}"/>
              </a:ext>
            </a:extLst>
          </p:cNvPr>
          <p:cNvSpPr/>
          <p:nvPr/>
        </p:nvSpPr>
        <p:spPr>
          <a:xfrm>
            <a:off x="3014634" y="300757"/>
            <a:ext cx="5865778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5536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7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6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7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7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7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7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4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4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4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-0.05612 -0.00092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500"/>
                            </p:stCondLst>
                            <p:childTnLst>
                              <p:par>
                                <p:cTn id="148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4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4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4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4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4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2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-0.10338 -0.00231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6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4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4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4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4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4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3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-0.15599 -0.00255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500"/>
                            </p:stCondLst>
                            <p:childTnLst>
                              <p:par>
                                <p:cTn id="20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0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6" fill="hold">
                      <p:stCondLst>
                        <p:cond delay="0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4" presetClass="exit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4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4" presetClass="exit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4" presetClass="exit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4" presetClass="exit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4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44444E-6 L -0.20964 -0.00393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82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29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  <p:bldP spid="20" grpId="7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2" grpId="7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4" grpId="0"/>
      <p:bldP spid="24" grpId="1"/>
      <p:bldP spid="25" grpId="0"/>
      <p:bldP spid="26" grpId="0"/>
      <p:bldP spid="26" grpId="1"/>
      <p:bldP spid="27" grpId="0"/>
      <p:bldP spid="27" grpId="1"/>
      <p:bldP spid="27" grpId="2"/>
      <p:bldP spid="27" grpId="3"/>
      <p:bldP spid="27" grpId="4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226</Words>
  <Application>Microsoft Office PowerPoint</Application>
  <PresentationFormat>Szélesvásznú</PresentationFormat>
  <Paragraphs>44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Arial Black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János Kállay</dc:creator>
  <cp:lastModifiedBy>János Kállay</cp:lastModifiedBy>
  <cp:revision>13</cp:revision>
  <dcterms:created xsi:type="dcterms:W3CDTF">2024-12-18T19:47:40Z</dcterms:created>
  <dcterms:modified xsi:type="dcterms:W3CDTF">2024-12-18T22:22:16Z</dcterms:modified>
</cp:coreProperties>
</file>