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68" r:id="rId4"/>
    <p:sldId id="269" r:id="rId5"/>
    <p:sldId id="260" r:id="rId6"/>
    <p:sldId id="270" r:id="rId7"/>
    <p:sldId id="262" r:id="rId8"/>
    <p:sldId id="278" r:id="rId9"/>
    <p:sldId id="271" r:id="rId10"/>
    <p:sldId id="277" r:id="rId11"/>
    <p:sldId id="273" r:id="rId12"/>
    <p:sldId id="279" r:id="rId13"/>
    <p:sldId id="274" r:id="rId14"/>
    <p:sldId id="280" r:id="rId15"/>
    <p:sldId id="275" r:id="rId16"/>
    <p:sldId id="276" r:id="rId17"/>
    <p:sldId id="272"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821-597E-4B4F-8572-5DA1CB183565}"/>
              </a:ext>
            </a:extLst>
          </p:cNvPr>
          <p:cNvSpPr>
            <a:spLocks noGrp="1"/>
          </p:cNvSpPr>
          <p:nvPr>
            <p:ph type="ctrTitle"/>
          </p:nvPr>
        </p:nvSpPr>
        <p:spPr>
          <a:xfrm>
            <a:off x="548640" y="950976"/>
            <a:ext cx="6509385" cy="3556730"/>
          </a:xfrm>
        </p:spPr>
        <p:txBody>
          <a:bodyPr anchor="t">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4C38D70-8FF5-47D7-A0DD-087A227BC94F}"/>
              </a:ext>
            </a:extLst>
          </p:cNvPr>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DB5B485-516D-48B7-AF1D-69AEEA351A94}"/>
              </a:ext>
            </a:extLst>
          </p:cNvPr>
          <p:cNvSpPr>
            <a:spLocks noGrp="1"/>
          </p:cNvSpPr>
          <p:nvPr>
            <p:ph type="dt" sz="half" idx="10"/>
          </p:nvPr>
        </p:nvSpPr>
        <p:spPr/>
        <p:txBody>
          <a:bodyPr/>
          <a:lstStyle/>
          <a:p>
            <a:fld id="{4CDE23C7-78A4-413A-A84B-93D4CC0A9EB1}" type="datetimeFigureOut">
              <a:rPr lang="en-US" smtClean="0"/>
              <a:t>7/13/2024</a:t>
            </a:fld>
            <a:endParaRPr lang="en-US"/>
          </a:p>
        </p:txBody>
      </p:sp>
      <p:sp>
        <p:nvSpPr>
          <p:cNvPr id="5" name="Footer Placeholder 4">
            <a:extLst>
              <a:ext uri="{FF2B5EF4-FFF2-40B4-BE49-F238E27FC236}">
                <a16:creationId xmlns:a16="http://schemas.microsoft.com/office/drawing/2014/main" id="{1D614DDB-2831-4FF8-9DA7-0449659D7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78F6-65BA-4964-80E2-DB6EA3355FB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879896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F1B-6F93-4E6E-8C8C-D01A9DEB6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D2968-FE85-492F-A77B-1771F4EAA8C6}"/>
              </a:ext>
            </a:extLst>
          </p:cNvPr>
          <p:cNvSpPr>
            <a:spLocks noGrp="1"/>
          </p:cNvSpPr>
          <p:nvPr>
            <p:ph type="body" orient="vert" idx="1"/>
          </p:nvPr>
        </p:nvSpPr>
        <p:spPr>
          <a:xfrm>
            <a:off x="548641" y="2028826"/>
            <a:ext cx="11094348" cy="4029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4592DA2-B1FB-45C6-B10C-141AC2BFB381}"/>
              </a:ext>
            </a:extLst>
          </p:cNvPr>
          <p:cNvSpPr>
            <a:spLocks noGrp="1"/>
          </p:cNvSpPr>
          <p:nvPr>
            <p:ph type="dt" sz="half" idx="10"/>
          </p:nvPr>
        </p:nvSpPr>
        <p:spPr/>
        <p:txBody>
          <a:bodyPr/>
          <a:lstStyle/>
          <a:p>
            <a:fld id="{4CDE23C7-78A4-413A-A84B-93D4CC0A9EB1}" type="datetimeFigureOut">
              <a:rPr lang="en-US" smtClean="0"/>
              <a:t>7/13/2024</a:t>
            </a:fld>
            <a:endParaRPr lang="en-US"/>
          </a:p>
        </p:txBody>
      </p:sp>
      <p:sp>
        <p:nvSpPr>
          <p:cNvPr id="5" name="Footer Placeholder 4">
            <a:extLst>
              <a:ext uri="{FF2B5EF4-FFF2-40B4-BE49-F238E27FC236}">
                <a16:creationId xmlns:a16="http://schemas.microsoft.com/office/drawing/2014/main" id="{18CA6D78-CE47-4CA7-B3B6-AFAE5175F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DC5C0-8780-4819-A8FC-32A0141D271C}"/>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977863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8F9A8-05F2-4F79-B689-1FA2F31965D8}"/>
              </a:ext>
            </a:extLst>
          </p:cNvPr>
          <p:cNvSpPr>
            <a:spLocks noGrp="1"/>
          </p:cNvSpPr>
          <p:nvPr>
            <p:ph type="title" orient="vert"/>
          </p:nvPr>
        </p:nvSpPr>
        <p:spPr>
          <a:xfrm>
            <a:off x="9472612" y="952499"/>
            <a:ext cx="2207417" cy="51054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5D615BC-61CD-4D59-8E85-B59072E2B22D}"/>
              </a:ext>
            </a:extLst>
          </p:cNvPr>
          <p:cNvSpPr>
            <a:spLocks noGrp="1"/>
          </p:cNvSpPr>
          <p:nvPr>
            <p:ph type="body" orient="vert" idx="1"/>
          </p:nvPr>
        </p:nvSpPr>
        <p:spPr>
          <a:xfrm>
            <a:off x="557924" y="952499"/>
            <a:ext cx="8914688" cy="51054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3F81C46-8CC0-4B79-AF2E-84C86C6A803A}"/>
              </a:ext>
            </a:extLst>
          </p:cNvPr>
          <p:cNvSpPr>
            <a:spLocks noGrp="1"/>
          </p:cNvSpPr>
          <p:nvPr>
            <p:ph type="dt" sz="half" idx="10"/>
          </p:nvPr>
        </p:nvSpPr>
        <p:spPr/>
        <p:txBody>
          <a:bodyPr/>
          <a:lstStyle/>
          <a:p>
            <a:fld id="{4CDE23C7-78A4-413A-A84B-93D4CC0A9EB1}" type="datetimeFigureOut">
              <a:rPr lang="en-US" smtClean="0"/>
              <a:t>7/13/2024</a:t>
            </a:fld>
            <a:endParaRPr lang="en-US"/>
          </a:p>
        </p:txBody>
      </p:sp>
      <p:sp>
        <p:nvSpPr>
          <p:cNvPr id="5" name="Footer Placeholder 4">
            <a:extLst>
              <a:ext uri="{FF2B5EF4-FFF2-40B4-BE49-F238E27FC236}">
                <a16:creationId xmlns:a16="http://schemas.microsoft.com/office/drawing/2014/main" id="{A1A76817-4D29-4888-B68C-A35F5A069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B21A-30A9-4173-9E3F-D985B86A35C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849755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45AC-24E0-45A1-90C3-7BF96C3FC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18E1-7CA3-4B5E-9683-554FDFC63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D32D-7150-4DF2-B992-A2B4F5605D94}"/>
              </a:ext>
            </a:extLst>
          </p:cNvPr>
          <p:cNvSpPr>
            <a:spLocks noGrp="1"/>
          </p:cNvSpPr>
          <p:nvPr>
            <p:ph type="dt" sz="half" idx="10"/>
          </p:nvPr>
        </p:nvSpPr>
        <p:spPr/>
        <p:txBody>
          <a:bodyPr/>
          <a:lstStyle/>
          <a:p>
            <a:fld id="{4CDE23C7-78A4-413A-A84B-93D4CC0A9EB1}" type="datetimeFigureOut">
              <a:rPr lang="en-US" smtClean="0"/>
              <a:t>7/13/2024</a:t>
            </a:fld>
            <a:endParaRPr lang="en-US"/>
          </a:p>
        </p:txBody>
      </p:sp>
      <p:sp>
        <p:nvSpPr>
          <p:cNvPr id="5" name="Footer Placeholder 4">
            <a:extLst>
              <a:ext uri="{FF2B5EF4-FFF2-40B4-BE49-F238E27FC236}">
                <a16:creationId xmlns:a16="http://schemas.microsoft.com/office/drawing/2014/main" id="{F3D03F0C-FCA3-464C-B6ED-864DB51E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1006-DAE1-4326-B1AE-FD527A653BD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21271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B84-BE32-464A-A765-975C21B5CF4B}"/>
              </a:ext>
            </a:extLst>
          </p:cNvPr>
          <p:cNvSpPr>
            <a:spLocks noGrp="1"/>
          </p:cNvSpPr>
          <p:nvPr>
            <p:ph type="title"/>
          </p:nvPr>
        </p:nvSpPr>
        <p:spPr>
          <a:xfrm>
            <a:off x="557923" y="952500"/>
            <a:ext cx="6678695" cy="3962398"/>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640145C2-97CF-4887-904A-8ADC80525A2E}"/>
              </a:ext>
            </a:extLst>
          </p:cNvPr>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E524559-DA32-4398-A8EE-EED2469D63BB}"/>
              </a:ext>
            </a:extLst>
          </p:cNvPr>
          <p:cNvSpPr>
            <a:spLocks noGrp="1"/>
          </p:cNvSpPr>
          <p:nvPr>
            <p:ph type="dt" sz="half" idx="10"/>
          </p:nvPr>
        </p:nvSpPr>
        <p:spPr/>
        <p:txBody>
          <a:bodyPr/>
          <a:lstStyle/>
          <a:p>
            <a:fld id="{4CDE23C7-78A4-413A-A84B-93D4CC0A9EB1}" type="datetimeFigureOut">
              <a:rPr lang="en-US" smtClean="0"/>
              <a:t>7/13/2024</a:t>
            </a:fld>
            <a:endParaRPr lang="en-US"/>
          </a:p>
        </p:txBody>
      </p:sp>
      <p:sp>
        <p:nvSpPr>
          <p:cNvPr id="5" name="Footer Placeholder 4">
            <a:extLst>
              <a:ext uri="{FF2B5EF4-FFF2-40B4-BE49-F238E27FC236}">
                <a16:creationId xmlns:a16="http://schemas.microsoft.com/office/drawing/2014/main" id="{73967BE1-F1AC-4732-B52E-1C7D63DEF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13C03-DDF0-48C6-B1BF-D28875F8238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167305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F411-42B3-4A17-BE7E-861BE7E7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E0603-F4C0-40AC-A53E-40449D53D741}"/>
              </a:ext>
            </a:extLst>
          </p:cNvPr>
          <p:cNvSpPr>
            <a:spLocks noGrp="1"/>
          </p:cNvSpPr>
          <p:nvPr>
            <p:ph sz="half" idx="1"/>
          </p:nvPr>
        </p:nvSpPr>
        <p:spPr>
          <a:xfrm>
            <a:off x="548640"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6BC5634-2887-4182-A9BE-B382357D4F9C}"/>
              </a:ext>
            </a:extLst>
          </p:cNvPr>
          <p:cNvSpPr>
            <a:spLocks noGrp="1"/>
          </p:cNvSpPr>
          <p:nvPr>
            <p:ph sz="half" idx="2"/>
          </p:nvPr>
        </p:nvSpPr>
        <p:spPr>
          <a:xfrm>
            <a:off x="6257928"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56B6E74-28E1-4684-B515-4265ED7B1EAE}"/>
              </a:ext>
            </a:extLst>
          </p:cNvPr>
          <p:cNvSpPr>
            <a:spLocks noGrp="1"/>
          </p:cNvSpPr>
          <p:nvPr>
            <p:ph type="dt" sz="half" idx="10"/>
          </p:nvPr>
        </p:nvSpPr>
        <p:spPr/>
        <p:txBody>
          <a:bodyPr/>
          <a:lstStyle/>
          <a:p>
            <a:fld id="{4CDE23C7-78A4-413A-A84B-93D4CC0A9EB1}" type="datetimeFigureOut">
              <a:rPr lang="en-US" smtClean="0"/>
              <a:t>7/13/2024</a:t>
            </a:fld>
            <a:endParaRPr lang="en-US"/>
          </a:p>
        </p:txBody>
      </p:sp>
      <p:sp>
        <p:nvSpPr>
          <p:cNvPr id="6" name="Footer Placeholder 5">
            <a:extLst>
              <a:ext uri="{FF2B5EF4-FFF2-40B4-BE49-F238E27FC236}">
                <a16:creationId xmlns:a16="http://schemas.microsoft.com/office/drawing/2014/main" id="{18D375EA-A8F8-485D-A82F-CD85D4C9E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9E4B0-F5E3-407F-A548-B616E774987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250446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161A-7627-4D64-AF08-10D702AFE286}"/>
              </a:ext>
            </a:extLst>
          </p:cNvPr>
          <p:cNvSpPr>
            <a:spLocks noGrp="1"/>
          </p:cNvSpPr>
          <p:nvPr>
            <p:ph type="title"/>
          </p:nvPr>
        </p:nvSpPr>
        <p:spPr>
          <a:xfrm>
            <a:off x="552659" y="950976"/>
            <a:ext cx="10802729" cy="88179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53B6884-07D8-4CC4-BE99-516F1433BED8}"/>
              </a:ext>
            </a:extLst>
          </p:cNvPr>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182C638-B5A8-4F8C-85AE-33BEAF54C07A}"/>
              </a:ext>
            </a:extLst>
          </p:cNvPr>
          <p:cNvSpPr>
            <a:spLocks noGrp="1"/>
          </p:cNvSpPr>
          <p:nvPr>
            <p:ph sz="half" idx="2"/>
          </p:nvPr>
        </p:nvSpPr>
        <p:spPr>
          <a:xfrm>
            <a:off x="548640" y="2600531"/>
            <a:ext cx="528150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40D1933-A703-4BDC-A697-728E899EEDE1}"/>
              </a:ext>
            </a:extLst>
          </p:cNvPr>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5925DBD-4D51-4A2D-B1E4-6D094CD1E803}"/>
              </a:ext>
            </a:extLst>
          </p:cNvPr>
          <p:cNvSpPr>
            <a:spLocks noGrp="1"/>
          </p:cNvSpPr>
          <p:nvPr>
            <p:ph sz="quarter" idx="4"/>
          </p:nvPr>
        </p:nvSpPr>
        <p:spPr>
          <a:xfrm>
            <a:off x="6257927" y="2600531"/>
            <a:ext cx="52832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36E2-E26E-42F7-9E05-3F756C7D17AE}"/>
              </a:ext>
            </a:extLst>
          </p:cNvPr>
          <p:cNvSpPr>
            <a:spLocks noGrp="1"/>
          </p:cNvSpPr>
          <p:nvPr>
            <p:ph type="dt" sz="half" idx="10"/>
          </p:nvPr>
        </p:nvSpPr>
        <p:spPr/>
        <p:txBody>
          <a:bodyPr/>
          <a:lstStyle/>
          <a:p>
            <a:fld id="{4CDE23C7-78A4-413A-A84B-93D4CC0A9EB1}" type="datetimeFigureOut">
              <a:rPr lang="en-US" smtClean="0"/>
              <a:t>7/13/2024</a:t>
            </a:fld>
            <a:endParaRPr lang="en-US"/>
          </a:p>
        </p:txBody>
      </p:sp>
      <p:sp>
        <p:nvSpPr>
          <p:cNvPr id="8" name="Footer Placeholder 7">
            <a:extLst>
              <a:ext uri="{FF2B5EF4-FFF2-40B4-BE49-F238E27FC236}">
                <a16:creationId xmlns:a16="http://schemas.microsoft.com/office/drawing/2014/main" id="{86F7281B-0E5C-421E-AFFE-775F57C5D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83462-E410-4DC7-AE53-27AABECFE6E8}"/>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202702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A68-31B5-48C5-929A-842FDF0FD8E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95A2600-419E-46E9-946F-FBDEDBA1D448}"/>
              </a:ext>
            </a:extLst>
          </p:cNvPr>
          <p:cNvSpPr>
            <a:spLocks noGrp="1"/>
          </p:cNvSpPr>
          <p:nvPr>
            <p:ph type="dt" sz="half" idx="10"/>
          </p:nvPr>
        </p:nvSpPr>
        <p:spPr/>
        <p:txBody>
          <a:bodyPr/>
          <a:lstStyle/>
          <a:p>
            <a:fld id="{4CDE23C7-78A4-413A-A84B-93D4CC0A9EB1}" type="datetimeFigureOut">
              <a:rPr lang="en-US" smtClean="0"/>
              <a:t>7/13/2024</a:t>
            </a:fld>
            <a:endParaRPr lang="en-US"/>
          </a:p>
        </p:txBody>
      </p:sp>
      <p:sp>
        <p:nvSpPr>
          <p:cNvPr id="4" name="Footer Placeholder 3">
            <a:extLst>
              <a:ext uri="{FF2B5EF4-FFF2-40B4-BE49-F238E27FC236}">
                <a16:creationId xmlns:a16="http://schemas.microsoft.com/office/drawing/2014/main" id="{1385F9A9-98FF-4653-A570-9F351A1AB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44457-95F1-4B15-A647-B14F91F7A6D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283686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EABA-1008-4E49-9184-3A946ECD7199}"/>
              </a:ext>
            </a:extLst>
          </p:cNvPr>
          <p:cNvSpPr>
            <a:spLocks noGrp="1"/>
          </p:cNvSpPr>
          <p:nvPr>
            <p:ph type="dt" sz="half" idx="10"/>
          </p:nvPr>
        </p:nvSpPr>
        <p:spPr/>
        <p:txBody>
          <a:bodyPr/>
          <a:lstStyle/>
          <a:p>
            <a:fld id="{4CDE23C7-78A4-413A-A84B-93D4CC0A9EB1}" type="datetimeFigureOut">
              <a:rPr lang="en-US" smtClean="0"/>
              <a:t>7/13/2024</a:t>
            </a:fld>
            <a:endParaRPr lang="en-US"/>
          </a:p>
        </p:txBody>
      </p:sp>
      <p:sp>
        <p:nvSpPr>
          <p:cNvPr id="3" name="Footer Placeholder 2">
            <a:extLst>
              <a:ext uri="{FF2B5EF4-FFF2-40B4-BE49-F238E27FC236}">
                <a16:creationId xmlns:a16="http://schemas.microsoft.com/office/drawing/2014/main" id="{D05C3BD0-269D-4127-B5F7-84B0D8A74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23447-C740-4495-93EC-7252B1B929E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98878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1155-71E7-4F0A-BB62-933743CF6EDD}"/>
              </a:ext>
            </a:extLst>
          </p:cNvPr>
          <p:cNvSpPr>
            <a:spLocks noGrp="1"/>
          </p:cNvSpPr>
          <p:nvPr>
            <p:ph type="title"/>
          </p:nvPr>
        </p:nvSpPr>
        <p:spPr>
          <a:xfrm>
            <a:off x="548640" y="952500"/>
            <a:ext cx="4124084" cy="2362200"/>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0CB6D44-5A1E-4176-8766-4B81E045D50A}"/>
              </a:ext>
            </a:extLst>
          </p:cNvPr>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C810EC6-11DD-4B5D-A2D2-4DCF73E58389}"/>
              </a:ext>
            </a:extLst>
          </p:cNvPr>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D5DFCDF-666E-4DB4-A1C0-79D40A007066}"/>
              </a:ext>
            </a:extLst>
          </p:cNvPr>
          <p:cNvSpPr>
            <a:spLocks noGrp="1"/>
          </p:cNvSpPr>
          <p:nvPr>
            <p:ph type="dt" sz="half" idx="10"/>
          </p:nvPr>
        </p:nvSpPr>
        <p:spPr/>
        <p:txBody>
          <a:bodyPr/>
          <a:lstStyle/>
          <a:p>
            <a:fld id="{4CDE23C7-78A4-413A-A84B-93D4CC0A9EB1}" type="datetimeFigureOut">
              <a:rPr lang="en-US" smtClean="0"/>
              <a:t>7/13/2024</a:t>
            </a:fld>
            <a:endParaRPr lang="en-US"/>
          </a:p>
        </p:txBody>
      </p:sp>
      <p:sp>
        <p:nvSpPr>
          <p:cNvPr id="6" name="Footer Placeholder 5">
            <a:extLst>
              <a:ext uri="{FF2B5EF4-FFF2-40B4-BE49-F238E27FC236}">
                <a16:creationId xmlns:a16="http://schemas.microsoft.com/office/drawing/2014/main" id="{083A69AC-15E6-4B19-A59D-DBDBE923D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9F0EE-74DE-4FEC-81E9-E40D53397857}"/>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031237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A4F-6508-4AD6-8367-A0288D888DD6}"/>
              </a:ext>
            </a:extLst>
          </p:cNvPr>
          <p:cNvSpPr>
            <a:spLocks noGrp="1"/>
          </p:cNvSpPr>
          <p:nvPr>
            <p:ph type="title"/>
          </p:nvPr>
        </p:nvSpPr>
        <p:spPr>
          <a:xfrm>
            <a:off x="548641" y="952500"/>
            <a:ext cx="4124084" cy="239791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906BFCD-2F93-4D99-89EA-F0359FB782B7}"/>
              </a:ext>
            </a:extLst>
          </p:cNvPr>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4C1F7-1272-41C8-8C29-676316D02D5D}"/>
              </a:ext>
            </a:extLst>
          </p:cNvPr>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5CDD491-0FE6-4B42-AAA6-B698E46F1A8E}"/>
              </a:ext>
            </a:extLst>
          </p:cNvPr>
          <p:cNvSpPr>
            <a:spLocks noGrp="1"/>
          </p:cNvSpPr>
          <p:nvPr>
            <p:ph type="dt" sz="half" idx="10"/>
          </p:nvPr>
        </p:nvSpPr>
        <p:spPr/>
        <p:txBody>
          <a:bodyPr/>
          <a:lstStyle/>
          <a:p>
            <a:fld id="{4CDE23C7-78A4-413A-A84B-93D4CC0A9EB1}" type="datetimeFigureOut">
              <a:rPr lang="en-US" smtClean="0"/>
              <a:t>7/13/2024</a:t>
            </a:fld>
            <a:endParaRPr lang="en-US"/>
          </a:p>
        </p:txBody>
      </p:sp>
      <p:sp>
        <p:nvSpPr>
          <p:cNvPr id="6" name="Footer Placeholder 5">
            <a:extLst>
              <a:ext uri="{FF2B5EF4-FFF2-40B4-BE49-F238E27FC236}">
                <a16:creationId xmlns:a16="http://schemas.microsoft.com/office/drawing/2014/main" id="{D258F83F-4E9F-4607-A69B-DFC932560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24484-C6E4-4D8A-BDAB-09B1FBB4363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23899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0E843-90BA-4A7D-8F9F-FFE49387A618}"/>
              </a:ext>
            </a:extLst>
          </p:cNvPr>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3F7CA62-9B55-49B4-94B6-EAAF7D5AE0DC}"/>
              </a:ext>
            </a:extLst>
          </p:cNvPr>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93CEA03-AAFA-4A69-A3DA-1DD0EF273F11}"/>
              </a:ext>
            </a:extLst>
          </p:cNvPr>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4CDE23C7-78A4-413A-A84B-93D4CC0A9EB1}" type="datetimeFigureOut">
              <a:rPr lang="en-US" smtClean="0"/>
              <a:pPr/>
              <a:t>7/13/2024</a:t>
            </a:fld>
            <a:endParaRPr lang="en-US" dirty="0"/>
          </a:p>
        </p:txBody>
      </p:sp>
      <p:sp>
        <p:nvSpPr>
          <p:cNvPr id="5" name="Footer Placeholder 4">
            <a:extLst>
              <a:ext uri="{FF2B5EF4-FFF2-40B4-BE49-F238E27FC236}">
                <a16:creationId xmlns:a16="http://schemas.microsoft.com/office/drawing/2014/main" id="{F3E97F43-1ECB-4FC2-863E-26CEE24A008A}"/>
              </a:ext>
            </a:extLst>
          </p:cNvPr>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53C7F9D8-4B2E-4871-B2AE-EFC06BE23179}"/>
              </a:ext>
            </a:extLst>
          </p:cNvPr>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pPr/>
              <a:t>‹#›</a:t>
            </a:fld>
            <a:endParaRPr lang="en-US"/>
          </a:p>
        </p:txBody>
      </p:sp>
      <p:cxnSp>
        <p:nvCxnSpPr>
          <p:cNvPr id="7" name="Straight Connector 6">
            <a:extLst>
              <a:ext uri="{FF2B5EF4-FFF2-40B4-BE49-F238E27FC236}">
                <a16:creationId xmlns:a16="http://schemas.microsoft.com/office/drawing/2014/main" id="{462919E4-C488-4107-9EF1-66152F848008}"/>
              </a:ext>
            </a:extLst>
          </p:cNvPr>
          <p:cNvCxnSpPr>
            <a:cxnSpLocks/>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F79732-4088-424C-A653-4534E4389443}"/>
              </a:ext>
            </a:extLst>
          </p:cNvPr>
          <p:cNvCxnSpPr>
            <a:cxnSpLocks/>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407545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4A1FC3-D51F-49C5-A520-3CB3BF1C0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9FD6A395-8B77-4B2D-AA7E-1B4CE370C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3288D30-94A5-2D61-2FAA-BCB055E8A64E}"/>
              </a:ext>
            </a:extLst>
          </p:cNvPr>
          <p:cNvPicPr>
            <a:picLocks noChangeAspect="1"/>
          </p:cNvPicPr>
          <p:nvPr/>
        </p:nvPicPr>
        <p:blipFill rotWithShape="1">
          <a:blip r:embed="rId2">
            <a:alphaModFix amt="50000"/>
          </a:blip>
          <a:srcRect t="25000"/>
          <a:stretch/>
        </p:blipFill>
        <p:spPr>
          <a:xfrm>
            <a:off x="8985" y="-479910"/>
            <a:ext cx="12191980" cy="6858000"/>
          </a:xfrm>
          <a:prstGeom prst="rect">
            <a:avLst/>
          </a:prstGeom>
        </p:spPr>
      </p:pic>
      <p:sp>
        <p:nvSpPr>
          <p:cNvPr id="2" name="Title 1">
            <a:extLst>
              <a:ext uri="{FF2B5EF4-FFF2-40B4-BE49-F238E27FC236}">
                <a16:creationId xmlns:a16="http://schemas.microsoft.com/office/drawing/2014/main" id="{C198E38C-8CEC-4521-A8D0-E63D831F747E}"/>
              </a:ext>
            </a:extLst>
          </p:cNvPr>
          <p:cNvSpPr>
            <a:spLocks noGrp="1"/>
          </p:cNvSpPr>
          <p:nvPr>
            <p:ph type="ctrTitle"/>
          </p:nvPr>
        </p:nvSpPr>
        <p:spPr>
          <a:xfrm>
            <a:off x="2776818" y="1405658"/>
            <a:ext cx="6486525" cy="1695450"/>
          </a:xfrm>
        </p:spPr>
        <p:txBody>
          <a:bodyPr>
            <a:normAutofit/>
          </a:bodyPr>
          <a:lstStyle/>
          <a:p>
            <a:pPr algn="ctr"/>
            <a:r>
              <a:rPr lang="en-US" sz="3600" dirty="0">
                <a:solidFill>
                  <a:srgbClr val="FFFFFF"/>
                </a:solidFill>
              </a:rPr>
              <a:t>Daily Activities &amp; Personal Finance Tracker</a:t>
            </a:r>
          </a:p>
        </p:txBody>
      </p:sp>
      <p:sp>
        <p:nvSpPr>
          <p:cNvPr id="3" name="Subtitle 2">
            <a:extLst>
              <a:ext uri="{FF2B5EF4-FFF2-40B4-BE49-F238E27FC236}">
                <a16:creationId xmlns:a16="http://schemas.microsoft.com/office/drawing/2014/main" id="{B18DADAA-4FE9-4D44-AD0D-CF3CEC52775A}"/>
              </a:ext>
            </a:extLst>
          </p:cNvPr>
          <p:cNvSpPr>
            <a:spLocks noGrp="1"/>
          </p:cNvSpPr>
          <p:nvPr>
            <p:ph type="subTitle" idx="1"/>
          </p:nvPr>
        </p:nvSpPr>
        <p:spPr>
          <a:xfrm>
            <a:off x="4980951" y="2841471"/>
            <a:ext cx="1874658" cy="1175057"/>
          </a:xfrm>
        </p:spPr>
        <p:txBody>
          <a:bodyPr anchor="b">
            <a:normAutofit lnSpcReduction="10000"/>
          </a:bodyPr>
          <a:lstStyle/>
          <a:p>
            <a:pPr algn="ctr"/>
            <a:r>
              <a:rPr lang="en-US" dirty="0">
                <a:solidFill>
                  <a:srgbClr val="FFFFFF"/>
                </a:solidFill>
                <a:latin typeface="+mj-lt"/>
              </a:rPr>
              <a:t>Presented by:</a:t>
            </a:r>
          </a:p>
          <a:p>
            <a:pPr algn="ctr">
              <a:lnSpc>
                <a:spcPct val="100000"/>
              </a:lnSpc>
            </a:pPr>
            <a:r>
              <a:rPr lang="en-US" sz="1600" dirty="0">
                <a:solidFill>
                  <a:srgbClr val="FFFFFF"/>
                </a:solidFill>
                <a:latin typeface="+mj-lt"/>
              </a:rPr>
              <a:t>Jenish Limbu</a:t>
            </a:r>
          </a:p>
          <a:p>
            <a:pPr algn="ctr">
              <a:lnSpc>
                <a:spcPct val="100000"/>
              </a:lnSpc>
            </a:pPr>
            <a:r>
              <a:rPr lang="en-US" sz="1600" dirty="0">
                <a:solidFill>
                  <a:srgbClr val="FFFFFF"/>
                </a:solidFill>
                <a:latin typeface="+mj-lt"/>
              </a:rPr>
              <a:t>Kiran </a:t>
            </a:r>
            <a:r>
              <a:rPr lang="en-US" sz="1600" dirty="0" err="1">
                <a:solidFill>
                  <a:srgbClr val="FFFFFF"/>
                </a:solidFill>
                <a:latin typeface="+mj-lt"/>
              </a:rPr>
              <a:t>Jethara</a:t>
            </a:r>
            <a:endParaRPr lang="en-US" sz="1600" dirty="0">
              <a:solidFill>
                <a:srgbClr val="FFFFFF"/>
              </a:solidFill>
              <a:latin typeface="+mj-lt"/>
            </a:endParaRPr>
          </a:p>
        </p:txBody>
      </p:sp>
      <p:cxnSp>
        <p:nvCxnSpPr>
          <p:cNvPr id="18" name="Straight Connector 12">
            <a:extLst>
              <a:ext uri="{FF2B5EF4-FFF2-40B4-BE49-F238E27FC236}">
                <a16:creationId xmlns:a16="http://schemas.microsoft.com/office/drawing/2014/main" id="{1C5372E1-5D0A-4FE4-B20F-D0CF85FD06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4">
            <a:extLst>
              <a:ext uri="{FF2B5EF4-FFF2-40B4-BE49-F238E27FC236}">
                <a16:creationId xmlns:a16="http://schemas.microsoft.com/office/drawing/2014/main" id="{513081F5-C318-4421-A7E9-D7F6810B65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10" name="Subtitle 2">
            <a:extLst>
              <a:ext uri="{FF2B5EF4-FFF2-40B4-BE49-F238E27FC236}">
                <a16:creationId xmlns:a16="http://schemas.microsoft.com/office/drawing/2014/main" id="{636CC2EB-A85A-4147-AE37-180BF698FE4E}"/>
              </a:ext>
            </a:extLst>
          </p:cNvPr>
          <p:cNvSpPr txBox="1">
            <a:spLocks/>
          </p:cNvSpPr>
          <p:nvPr/>
        </p:nvSpPr>
        <p:spPr>
          <a:xfrm>
            <a:off x="4004519" y="4536921"/>
            <a:ext cx="4180592" cy="1642358"/>
          </a:xfrm>
          <a:prstGeom prst="rect">
            <a:avLst/>
          </a:prstGeom>
        </p:spPr>
        <p:txBody>
          <a:bodyPr vert="horz" lIns="91440" tIns="45720" rIns="91440" bIns="45720" rtlCol="0" anchor="b">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dirty="0">
                <a:solidFill>
                  <a:srgbClr val="FFFFFF"/>
                </a:solidFill>
                <a:latin typeface="+mj-lt"/>
              </a:rPr>
              <a:t>Students of:</a:t>
            </a:r>
          </a:p>
          <a:p>
            <a:pPr algn="ctr">
              <a:lnSpc>
                <a:spcPct val="100000"/>
              </a:lnSpc>
            </a:pPr>
            <a:r>
              <a:rPr lang="en-US" sz="1600" dirty="0" err="1">
                <a:solidFill>
                  <a:srgbClr val="FFFFFF"/>
                </a:solidFill>
                <a:latin typeface="+mj-lt"/>
              </a:rPr>
              <a:t>Padmashree</a:t>
            </a:r>
            <a:r>
              <a:rPr lang="en-US" sz="1600" dirty="0">
                <a:solidFill>
                  <a:srgbClr val="FFFFFF"/>
                </a:solidFill>
                <a:latin typeface="+mj-lt"/>
              </a:rPr>
              <a:t> International College</a:t>
            </a:r>
          </a:p>
          <a:p>
            <a:pPr algn="ctr">
              <a:lnSpc>
                <a:spcPct val="100000"/>
              </a:lnSpc>
            </a:pPr>
            <a:r>
              <a:rPr lang="en-US" sz="1600" dirty="0" err="1">
                <a:solidFill>
                  <a:srgbClr val="FFFFFF"/>
                </a:solidFill>
                <a:latin typeface="+mj-lt"/>
              </a:rPr>
              <a:t>Tinkune</a:t>
            </a:r>
            <a:r>
              <a:rPr lang="en-US" sz="1600" dirty="0">
                <a:solidFill>
                  <a:srgbClr val="FFFFFF"/>
                </a:solidFill>
                <a:latin typeface="+mj-lt"/>
              </a:rPr>
              <a:t>, Kathmandu</a:t>
            </a:r>
          </a:p>
          <a:p>
            <a:pPr algn="ctr">
              <a:lnSpc>
                <a:spcPct val="100000"/>
              </a:lnSpc>
            </a:pPr>
            <a:r>
              <a:rPr lang="en-US" sz="1600" dirty="0" err="1">
                <a:solidFill>
                  <a:srgbClr val="FFFFFF"/>
                </a:solidFill>
                <a:latin typeface="+mj-lt"/>
              </a:rPr>
              <a:t>Bca</a:t>
            </a:r>
            <a:r>
              <a:rPr lang="en-US" sz="1600" dirty="0">
                <a:solidFill>
                  <a:srgbClr val="FFFFFF"/>
                </a:solidFill>
                <a:latin typeface="+mj-lt"/>
              </a:rPr>
              <a:t> 4</a:t>
            </a:r>
            <a:r>
              <a:rPr lang="en-US" sz="1600" baseline="30000" dirty="0">
                <a:solidFill>
                  <a:srgbClr val="FFFFFF"/>
                </a:solidFill>
                <a:latin typeface="+mj-lt"/>
              </a:rPr>
              <a:t>th</a:t>
            </a:r>
            <a:r>
              <a:rPr lang="en-US" sz="1600" dirty="0">
                <a:solidFill>
                  <a:srgbClr val="FFFFFF"/>
                </a:solidFill>
                <a:latin typeface="+mj-lt"/>
              </a:rPr>
              <a:t> semester</a:t>
            </a:r>
          </a:p>
          <a:p>
            <a:pPr>
              <a:lnSpc>
                <a:spcPct val="100000"/>
              </a:lnSpc>
            </a:pPr>
            <a:endParaRPr lang="en-US" sz="1600" dirty="0">
              <a:solidFill>
                <a:srgbClr val="FFFFFF"/>
              </a:solidFill>
              <a:latin typeface="+mj-lt"/>
            </a:endParaRPr>
          </a:p>
        </p:txBody>
      </p:sp>
    </p:spTree>
    <p:extLst>
      <p:ext uri="{BB962C8B-B14F-4D97-AF65-F5344CB8AC3E}">
        <p14:creationId xmlns:p14="http://schemas.microsoft.com/office/powerpoint/2010/main" val="4607747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6D60CFD-959C-4058-AAE1-8FBF26745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E44E55-00B5-49D5-9974-AC71F77CB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E6CCE9-F58B-4DCB-8B0A-67A9ED8A0A33}"/>
              </a:ext>
            </a:extLst>
          </p:cNvPr>
          <p:cNvSpPr>
            <a:spLocks noGrp="1"/>
          </p:cNvSpPr>
          <p:nvPr>
            <p:ph type="ctrTitle"/>
          </p:nvPr>
        </p:nvSpPr>
        <p:spPr>
          <a:xfrm>
            <a:off x="643467" y="1474359"/>
            <a:ext cx="10905066" cy="921123"/>
          </a:xfrm>
        </p:spPr>
        <p:txBody>
          <a:bodyPr>
            <a:normAutofit/>
          </a:bodyPr>
          <a:lstStyle/>
          <a:p>
            <a:pPr algn="ctr"/>
            <a:r>
              <a:rPr lang="en-US" sz="3600" dirty="0"/>
              <a:t>Gantt Chart</a:t>
            </a:r>
          </a:p>
        </p:txBody>
      </p:sp>
      <p:cxnSp>
        <p:nvCxnSpPr>
          <p:cNvPr id="12" name="Straight Connector 11">
            <a:extLst>
              <a:ext uri="{FF2B5EF4-FFF2-40B4-BE49-F238E27FC236}">
                <a16:creationId xmlns:a16="http://schemas.microsoft.com/office/drawing/2014/main" id="{8B188FD5-419D-4B92-B991-36B280A6B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9177"/>
            <a:ext cx="10905066"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C4509E-372A-4887-8258-D29A53EFD7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pic>
        <p:nvPicPr>
          <p:cNvPr id="4" name="Picture 3" descr="A graph of a project&#10;&#10;Description automatically generated with medium confidence">
            <a:extLst>
              <a:ext uri="{FF2B5EF4-FFF2-40B4-BE49-F238E27FC236}">
                <a16:creationId xmlns:a16="http://schemas.microsoft.com/office/drawing/2014/main" id="{13B9D93C-2AF4-48B0-9447-8871416B2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9448" y="2395482"/>
            <a:ext cx="5944115" cy="3101609"/>
          </a:xfrm>
          <a:prstGeom prst="rect">
            <a:avLst/>
          </a:prstGeom>
        </p:spPr>
      </p:pic>
    </p:spTree>
    <p:extLst>
      <p:ext uri="{BB962C8B-B14F-4D97-AF65-F5344CB8AC3E}">
        <p14:creationId xmlns:p14="http://schemas.microsoft.com/office/powerpoint/2010/main" val="337693525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62919E4-C488-4107-9EF1-66152F8480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F79732-4088-424C-A653-4534E43894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6D60CFD-959C-4058-AAE1-8FBF26745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DE44E55-00B5-49D5-9974-AC71F77CB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D9FC92-A8DC-44F2-8220-9CFE677AF5CA}"/>
              </a:ext>
            </a:extLst>
          </p:cNvPr>
          <p:cNvSpPr>
            <a:spLocks noGrp="1"/>
          </p:cNvSpPr>
          <p:nvPr>
            <p:ph type="title"/>
          </p:nvPr>
        </p:nvSpPr>
        <p:spPr>
          <a:xfrm>
            <a:off x="643466" y="952499"/>
            <a:ext cx="10905066" cy="4970779"/>
          </a:xfrm>
        </p:spPr>
        <p:txBody>
          <a:bodyPr vert="horz" lIns="91440" tIns="45720" rIns="91440" bIns="45720" rtlCol="0" anchor="t">
            <a:normAutofit fontScale="90000"/>
          </a:bodyPr>
          <a:lstStyle/>
          <a:p>
            <a:pPr algn="ctr"/>
            <a:r>
              <a:rPr lang="en-US" sz="4000" dirty="0"/>
              <a:t>ER-Diagram</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sz="5400" dirty="0"/>
            </a:br>
            <a:br>
              <a:rPr lang="en-US" sz="5400" dirty="0"/>
            </a:br>
            <a:r>
              <a:rPr lang="en-US" sz="1800" dirty="0"/>
              <a:t>Er Diagram for Expenses</a:t>
            </a:r>
          </a:p>
        </p:txBody>
      </p:sp>
      <p:cxnSp>
        <p:nvCxnSpPr>
          <p:cNvPr id="16" name="Straight Connector 15">
            <a:extLst>
              <a:ext uri="{FF2B5EF4-FFF2-40B4-BE49-F238E27FC236}">
                <a16:creationId xmlns:a16="http://schemas.microsoft.com/office/drawing/2014/main" id="{8B188FD5-419D-4B92-B991-36B280A6B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9177"/>
            <a:ext cx="10905066"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C4509E-372A-4887-8258-D29A53EFD7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9A1E2B5-42CF-4B60-965D-009D0192F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8319" y="1640670"/>
            <a:ext cx="7115360" cy="4120721"/>
          </a:xfrm>
          <a:prstGeom prst="rect">
            <a:avLst/>
          </a:prstGeom>
        </p:spPr>
      </p:pic>
    </p:spTree>
    <p:extLst>
      <p:ext uri="{BB962C8B-B14F-4D97-AF65-F5344CB8AC3E}">
        <p14:creationId xmlns:p14="http://schemas.microsoft.com/office/powerpoint/2010/main" val="344249676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62919E4-C488-4107-9EF1-66152F8480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F79732-4088-424C-A653-4534E43894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6D60CFD-959C-4058-AAE1-8FBF26745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DE44E55-00B5-49D5-9974-AC71F77CB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D9FC92-A8DC-44F2-8220-9CFE677AF5CA}"/>
              </a:ext>
            </a:extLst>
          </p:cNvPr>
          <p:cNvSpPr>
            <a:spLocks noGrp="1"/>
          </p:cNvSpPr>
          <p:nvPr>
            <p:ph type="title"/>
          </p:nvPr>
        </p:nvSpPr>
        <p:spPr>
          <a:xfrm>
            <a:off x="643466" y="952499"/>
            <a:ext cx="10905066" cy="4970779"/>
          </a:xfrm>
        </p:spPr>
        <p:txBody>
          <a:bodyPr vert="horz" lIns="91440" tIns="45720" rIns="91440" bIns="45720" rtlCol="0" anchor="t">
            <a:normAutofit fontScale="90000"/>
          </a:bodyPr>
          <a:lstStyle/>
          <a:p>
            <a:pPr algn="ctr"/>
            <a:r>
              <a:rPr lang="en-US" sz="4000" dirty="0"/>
              <a:t>ER-Diagram</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sz="5400" dirty="0"/>
            </a:br>
            <a:br>
              <a:rPr lang="en-US" sz="5400" dirty="0"/>
            </a:br>
            <a:r>
              <a:rPr lang="en-US" sz="1800" dirty="0"/>
              <a:t>Er Diagram for Incomes</a:t>
            </a:r>
          </a:p>
        </p:txBody>
      </p:sp>
      <p:cxnSp>
        <p:nvCxnSpPr>
          <p:cNvPr id="16" name="Straight Connector 15">
            <a:extLst>
              <a:ext uri="{FF2B5EF4-FFF2-40B4-BE49-F238E27FC236}">
                <a16:creationId xmlns:a16="http://schemas.microsoft.com/office/drawing/2014/main" id="{8B188FD5-419D-4B92-B991-36B280A6B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9177"/>
            <a:ext cx="10905066"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C4509E-372A-4887-8258-D29A53EFD7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7D0F3E6-B3D7-4655-A4FE-A7C0CD3CC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887" y="1801069"/>
            <a:ext cx="8941753" cy="3756451"/>
          </a:xfrm>
          <a:prstGeom prst="rect">
            <a:avLst/>
          </a:prstGeom>
        </p:spPr>
      </p:pic>
    </p:spTree>
    <p:extLst>
      <p:ext uri="{BB962C8B-B14F-4D97-AF65-F5344CB8AC3E}">
        <p14:creationId xmlns:p14="http://schemas.microsoft.com/office/powerpoint/2010/main" val="30752118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62919E4-C488-4107-9EF1-66152F8480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F79732-4088-424C-A653-4534E43894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6D60CFD-959C-4058-AAE1-8FBF26745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DE44E55-00B5-49D5-9974-AC71F77CB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D9FC92-A8DC-44F2-8220-9CFE677AF5CA}"/>
              </a:ext>
            </a:extLst>
          </p:cNvPr>
          <p:cNvSpPr>
            <a:spLocks noGrp="1"/>
          </p:cNvSpPr>
          <p:nvPr>
            <p:ph type="title"/>
          </p:nvPr>
        </p:nvSpPr>
        <p:spPr>
          <a:xfrm>
            <a:off x="643466" y="952499"/>
            <a:ext cx="10905066" cy="4886325"/>
          </a:xfrm>
        </p:spPr>
        <p:txBody>
          <a:bodyPr vert="horz" lIns="91440" tIns="45720" rIns="91440" bIns="45720" rtlCol="0" anchor="t">
            <a:normAutofit fontScale="90000"/>
          </a:bodyPr>
          <a:lstStyle/>
          <a:p>
            <a:pPr algn="ctr"/>
            <a:r>
              <a:rPr lang="en-US" sz="4000" dirty="0"/>
              <a:t>DFD</a:t>
            </a:r>
            <a:br>
              <a:rPr lang="en-US" sz="4000" dirty="0"/>
            </a:br>
            <a:br>
              <a:rPr lang="en-US" sz="4000" dirty="0"/>
            </a:br>
            <a:br>
              <a:rPr lang="en-US" sz="4000" dirty="0"/>
            </a:br>
            <a:br>
              <a:rPr lang="en-US" sz="4000" dirty="0"/>
            </a:br>
            <a:br>
              <a:rPr lang="en-US" sz="4000" dirty="0"/>
            </a:br>
            <a:br>
              <a:rPr lang="en-US" sz="4000" dirty="0"/>
            </a:br>
            <a:br>
              <a:rPr lang="en-US" sz="4000" dirty="0"/>
            </a:br>
            <a:br>
              <a:rPr lang="en-US" sz="4000" dirty="0"/>
            </a:br>
            <a:br>
              <a:rPr lang="en-US" sz="4000" dirty="0"/>
            </a:br>
            <a:r>
              <a:rPr lang="en-US" sz="1800" dirty="0"/>
              <a:t>Level 0 DFD</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sz="5400" dirty="0"/>
            </a:br>
            <a:br>
              <a:rPr lang="en-US" sz="5400" dirty="0"/>
            </a:br>
            <a:endParaRPr lang="en-US" sz="5400" dirty="0"/>
          </a:p>
        </p:txBody>
      </p:sp>
      <p:cxnSp>
        <p:nvCxnSpPr>
          <p:cNvPr id="16" name="Straight Connector 15">
            <a:extLst>
              <a:ext uri="{FF2B5EF4-FFF2-40B4-BE49-F238E27FC236}">
                <a16:creationId xmlns:a16="http://schemas.microsoft.com/office/drawing/2014/main" id="{8B188FD5-419D-4B92-B991-36B280A6B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9177"/>
            <a:ext cx="10905066"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C4509E-372A-4887-8258-D29A53EFD7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pic>
        <p:nvPicPr>
          <p:cNvPr id="4" name="Picture 3" descr="A diagram of a personal finance tracker&#10;&#10;Description automatically generated">
            <a:extLst>
              <a:ext uri="{FF2B5EF4-FFF2-40B4-BE49-F238E27FC236}">
                <a16:creationId xmlns:a16="http://schemas.microsoft.com/office/drawing/2014/main" id="{FD296CAF-2579-4F09-9E27-AA097F63E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892" y="1957387"/>
            <a:ext cx="6962775" cy="2943225"/>
          </a:xfrm>
          <a:prstGeom prst="rect">
            <a:avLst/>
          </a:prstGeom>
        </p:spPr>
      </p:pic>
    </p:spTree>
    <p:extLst>
      <p:ext uri="{BB962C8B-B14F-4D97-AF65-F5344CB8AC3E}">
        <p14:creationId xmlns:p14="http://schemas.microsoft.com/office/powerpoint/2010/main" val="37326487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62919E4-C488-4107-9EF1-66152F8480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F79732-4088-424C-A653-4534E43894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6D60CFD-959C-4058-AAE1-8FBF26745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DE44E55-00B5-49D5-9974-AC71F77CB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D9FC92-A8DC-44F2-8220-9CFE677AF5CA}"/>
              </a:ext>
            </a:extLst>
          </p:cNvPr>
          <p:cNvSpPr>
            <a:spLocks noGrp="1"/>
          </p:cNvSpPr>
          <p:nvPr>
            <p:ph type="title"/>
          </p:nvPr>
        </p:nvSpPr>
        <p:spPr>
          <a:xfrm>
            <a:off x="643466" y="952499"/>
            <a:ext cx="10905066" cy="4886325"/>
          </a:xfrm>
        </p:spPr>
        <p:txBody>
          <a:bodyPr vert="horz" lIns="91440" tIns="45720" rIns="91440" bIns="45720" rtlCol="0" anchor="t">
            <a:normAutofit fontScale="90000"/>
          </a:bodyPr>
          <a:lstStyle/>
          <a:p>
            <a:pPr algn="ctr"/>
            <a:r>
              <a:rPr lang="en-US" sz="4000" dirty="0"/>
              <a:t>DFD</a:t>
            </a:r>
            <a:br>
              <a:rPr lang="en-US" sz="4000" dirty="0"/>
            </a:br>
            <a:br>
              <a:rPr lang="en-US" sz="4000" dirty="0"/>
            </a:br>
            <a:br>
              <a:rPr lang="en-US" sz="4000" dirty="0"/>
            </a:br>
            <a:br>
              <a:rPr lang="en-US" sz="4000" dirty="0"/>
            </a:br>
            <a:br>
              <a:rPr lang="en-US" sz="4000" dirty="0"/>
            </a:br>
            <a:br>
              <a:rPr lang="en-US" sz="4000" dirty="0"/>
            </a:br>
            <a:br>
              <a:rPr lang="en-US" sz="4000" dirty="0"/>
            </a:br>
            <a:br>
              <a:rPr lang="en-US" sz="4000" dirty="0"/>
            </a:br>
            <a:br>
              <a:rPr lang="en-US" sz="4000" dirty="0"/>
            </a:br>
            <a:br>
              <a:rPr lang="en-US" sz="4000" dirty="0"/>
            </a:br>
            <a:r>
              <a:rPr lang="en-US" sz="1800" dirty="0"/>
              <a:t>Figure: Level 1 DFD</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sz="5400" dirty="0"/>
            </a:br>
            <a:br>
              <a:rPr lang="en-US" sz="5400" dirty="0"/>
            </a:br>
            <a:endParaRPr lang="en-US" sz="5400" dirty="0"/>
          </a:p>
        </p:txBody>
      </p:sp>
      <p:cxnSp>
        <p:nvCxnSpPr>
          <p:cNvPr id="16" name="Straight Connector 15">
            <a:extLst>
              <a:ext uri="{FF2B5EF4-FFF2-40B4-BE49-F238E27FC236}">
                <a16:creationId xmlns:a16="http://schemas.microsoft.com/office/drawing/2014/main" id="{8B188FD5-419D-4B92-B991-36B280A6B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9177"/>
            <a:ext cx="10905066"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C4509E-372A-4887-8258-D29A53EFD7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pic>
        <p:nvPicPr>
          <p:cNvPr id="5" name="Picture 4" descr="A diagram of a personal finance tracker&#10;&#10;Description automatically generated">
            <a:extLst>
              <a:ext uri="{FF2B5EF4-FFF2-40B4-BE49-F238E27FC236}">
                <a16:creationId xmlns:a16="http://schemas.microsoft.com/office/drawing/2014/main" id="{DF6C18E5-9654-46E0-B6A2-A0DA8B6CD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4975" y="1681529"/>
            <a:ext cx="7032625" cy="3624898"/>
          </a:xfrm>
          <a:prstGeom prst="rect">
            <a:avLst/>
          </a:prstGeom>
        </p:spPr>
      </p:pic>
    </p:spTree>
    <p:extLst>
      <p:ext uri="{BB962C8B-B14F-4D97-AF65-F5344CB8AC3E}">
        <p14:creationId xmlns:p14="http://schemas.microsoft.com/office/powerpoint/2010/main" val="428886192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62919E4-C488-4107-9EF1-66152F8480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F79732-4088-424C-A653-4534E43894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6D60CFD-959C-4058-AAE1-8FBF26745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DE44E55-00B5-49D5-9974-AC71F77CB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D9FC92-A8DC-44F2-8220-9CFE677AF5CA}"/>
              </a:ext>
            </a:extLst>
          </p:cNvPr>
          <p:cNvSpPr>
            <a:spLocks noGrp="1"/>
          </p:cNvSpPr>
          <p:nvPr>
            <p:ph type="title"/>
          </p:nvPr>
        </p:nvSpPr>
        <p:spPr>
          <a:xfrm>
            <a:off x="804830" y="985838"/>
            <a:ext cx="9163922" cy="873441"/>
          </a:xfrm>
        </p:spPr>
        <p:txBody>
          <a:bodyPr vert="horz" lIns="91440" tIns="45720" rIns="91440" bIns="45720" rtlCol="0" anchor="t">
            <a:normAutofit fontScale="90000"/>
          </a:bodyPr>
          <a:lstStyle/>
          <a:p>
            <a:pPr algn="ctr"/>
            <a:r>
              <a:rPr lang="en-US" sz="4000" dirty="0"/>
              <a:t>Implementation Tools</a:t>
            </a:r>
            <a:br>
              <a:rPr lang="en-US" dirty="0"/>
            </a:br>
            <a:br>
              <a:rPr lang="en-US" sz="2200"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sz="5400" dirty="0"/>
            </a:br>
            <a:br>
              <a:rPr lang="en-US" sz="5400" dirty="0"/>
            </a:br>
            <a:endParaRPr lang="en-US" sz="5400" dirty="0"/>
          </a:p>
        </p:txBody>
      </p:sp>
      <p:cxnSp>
        <p:nvCxnSpPr>
          <p:cNvPr id="16" name="Straight Connector 15">
            <a:extLst>
              <a:ext uri="{FF2B5EF4-FFF2-40B4-BE49-F238E27FC236}">
                <a16:creationId xmlns:a16="http://schemas.microsoft.com/office/drawing/2014/main" id="{8B188FD5-419D-4B92-B991-36B280A6B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9177"/>
            <a:ext cx="10905066"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C4509E-372A-4887-8258-D29A53EFD7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E926A317-BFBB-4737-BAFE-AC86A93FEB30}"/>
              </a:ext>
            </a:extLst>
          </p:cNvPr>
          <p:cNvSpPr txBox="1">
            <a:spLocks/>
          </p:cNvSpPr>
          <p:nvPr/>
        </p:nvSpPr>
        <p:spPr>
          <a:xfrm>
            <a:off x="3114040" y="1859279"/>
            <a:ext cx="5963920" cy="4142944"/>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a:lstStyle>
          <a:p>
            <a:r>
              <a:rPr lang="en-US" sz="2100" dirty="0"/>
              <a:t>1. Front-End Tools</a:t>
            </a:r>
          </a:p>
          <a:p>
            <a:r>
              <a:rPr lang="en-US" sz="2100" dirty="0"/>
              <a:t>	I . HTML</a:t>
            </a:r>
          </a:p>
          <a:p>
            <a:r>
              <a:rPr lang="en-US" sz="2100" dirty="0"/>
              <a:t>	II . CSS</a:t>
            </a:r>
          </a:p>
          <a:p>
            <a:r>
              <a:rPr lang="en-US" sz="2100" dirty="0"/>
              <a:t>	III . JavaScript</a:t>
            </a:r>
          </a:p>
          <a:p>
            <a:pPr algn="ctr"/>
            <a:endParaRPr lang="en-US" sz="2100" dirty="0"/>
          </a:p>
          <a:p>
            <a:r>
              <a:rPr lang="en-US" sz="2100" dirty="0"/>
              <a:t>2. Back-End Tools</a:t>
            </a:r>
          </a:p>
          <a:p>
            <a:r>
              <a:rPr lang="en-US" sz="2100" dirty="0"/>
              <a:t>	I . Php</a:t>
            </a:r>
          </a:p>
          <a:p>
            <a:r>
              <a:rPr lang="en-US" sz="2100" dirty="0"/>
              <a:t>3. Database</a:t>
            </a:r>
          </a:p>
          <a:p>
            <a:r>
              <a:rPr lang="en-US" sz="2100" dirty="0"/>
              <a:t>	I . MySQL</a:t>
            </a:r>
          </a:p>
          <a:p>
            <a:pPr algn="ctr"/>
            <a:endParaRPr lang="en-US" sz="2100" dirty="0"/>
          </a:p>
          <a:p>
            <a:r>
              <a:rPr lang="en-US" sz="2100" dirty="0"/>
              <a:t>4. Documentation Tools</a:t>
            </a:r>
          </a:p>
          <a:p>
            <a:r>
              <a:rPr lang="en-US" sz="2100" dirty="0"/>
              <a:t>	I . MS PowerPoint</a:t>
            </a:r>
          </a:p>
          <a:p>
            <a:r>
              <a:rPr lang="en-US" sz="2100" dirty="0"/>
              <a:t>	II . MS Word</a:t>
            </a:r>
          </a:p>
          <a:p>
            <a:r>
              <a:rPr lang="en-US" sz="2100" dirty="0"/>
              <a:t>	III . Draw.io</a:t>
            </a:r>
          </a:p>
        </p:txBody>
      </p:sp>
    </p:spTree>
    <p:extLst>
      <p:ext uri="{BB962C8B-B14F-4D97-AF65-F5344CB8AC3E}">
        <p14:creationId xmlns:p14="http://schemas.microsoft.com/office/powerpoint/2010/main" val="282386263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62919E4-C488-4107-9EF1-66152F8480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F79732-4088-424C-A653-4534E43894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6D60CFD-959C-4058-AAE1-8FBF26745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DE44E55-00B5-49D5-9974-AC71F77CB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D9FC92-A8DC-44F2-8220-9CFE677AF5CA}"/>
              </a:ext>
            </a:extLst>
          </p:cNvPr>
          <p:cNvSpPr>
            <a:spLocks noGrp="1"/>
          </p:cNvSpPr>
          <p:nvPr>
            <p:ph type="title"/>
          </p:nvPr>
        </p:nvSpPr>
        <p:spPr>
          <a:xfrm>
            <a:off x="580713" y="1206873"/>
            <a:ext cx="10905066" cy="693643"/>
          </a:xfrm>
        </p:spPr>
        <p:txBody>
          <a:bodyPr vert="horz" lIns="91440" tIns="45720" rIns="91440" bIns="45720" rtlCol="0" anchor="t">
            <a:normAutofit fontScale="90000"/>
          </a:bodyPr>
          <a:lstStyle/>
          <a:p>
            <a:pPr algn="ctr"/>
            <a:r>
              <a:rPr lang="en-US" sz="4000" dirty="0"/>
              <a:t>Challenges Faced</a:t>
            </a:r>
            <a:br>
              <a:rPr lang="en-US" dirty="0"/>
            </a:br>
            <a:br>
              <a:rPr lang="en-US" sz="2700" dirty="0"/>
            </a:br>
            <a:br>
              <a:rPr lang="en-US" sz="2700" dirty="0"/>
            </a:br>
            <a:br>
              <a:rPr lang="en-US" sz="2700"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sz="5400" dirty="0"/>
            </a:br>
            <a:br>
              <a:rPr lang="en-US" sz="5400" dirty="0"/>
            </a:br>
            <a:endParaRPr lang="en-US" sz="5400" dirty="0"/>
          </a:p>
        </p:txBody>
      </p:sp>
      <p:cxnSp>
        <p:nvCxnSpPr>
          <p:cNvPr id="16" name="Straight Connector 15">
            <a:extLst>
              <a:ext uri="{FF2B5EF4-FFF2-40B4-BE49-F238E27FC236}">
                <a16:creationId xmlns:a16="http://schemas.microsoft.com/office/drawing/2014/main" id="{8B188FD5-419D-4B92-B991-36B280A6B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9177"/>
            <a:ext cx="10905066"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C4509E-372A-4887-8258-D29A53EFD7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261058D5-53B7-497A-84B0-43394B4FC17E}"/>
              </a:ext>
            </a:extLst>
          </p:cNvPr>
          <p:cNvSpPr txBox="1">
            <a:spLocks/>
          </p:cNvSpPr>
          <p:nvPr/>
        </p:nvSpPr>
        <p:spPr>
          <a:xfrm>
            <a:off x="4282239" y="1885593"/>
            <a:ext cx="5037767" cy="2877671"/>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a:lstStyle>
          <a:p>
            <a:pPr marL="571500" indent="-571500">
              <a:lnSpc>
                <a:spcPct val="150000"/>
              </a:lnSpc>
              <a:buFont typeface="Arial" panose="020B0604020202020204" pitchFamily="34" charset="0"/>
              <a:buChar char="•"/>
            </a:pPr>
            <a:r>
              <a:rPr lang="en-US" sz="1600" dirty="0"/>
              <a:t>XAMPP Server Crash.</a:t>
            </a:r>
          </a:p>
          <a:p>
            <a:pPr marL="571500" indent="-571500">
              <a:lnSpc>
                <a:spcPct val="150000"/>
              </a:lnSpc>
              <a:buFont typeface="Arial" panose="020B0604020202020204" pitchFamily="34" charset="0"/>
              <a:buChar char="•"/>
            </a:pPr>
            <a:r>
              <a:rPr lang="en-US" sz="1600" dirty="0"/>
              <a:t>Limited Similar Systems for Research.</a:t>
            </a:r>
          </a:p>
          <a:p>
            <a:pPr marL="571500" indent="-571500">
              <a:lnSpc>
                <a:spcPct val="150000"/>
              </a:lnSpc>
              <a:buFont typeface="Arial" panose="020B0604020202020204" pitchFamily="34" charset="0"/>
              <a:buChar char="•"/>
            </a:pPr>
            <a:r>
              <a:rPr lang="en-US" sz="1600" dirty="0"/>
              <a:t>Frequently Changing Ideas.</a:t>
            </a:r>
          </a:p>
          <a:p>
            <a:pPr marL="571500" indent="-571500">
              <a:lnSpc>
                <a:spcPct val="150000"/>
              </a:lnSpc>
              <a:buFont typeface="Arial" panose="020B0604020202020204" pitchFamily="34" charset="0"/>
              <a:buChar char="•"/>
            </a:pPr>
            <a:r>
              <a:rPr lang="en-US" sz="1600" dirty="0"/>
              <a:t>Improper Planning For Databases.</a:t>
            </a:r>
          </a:p>
        </p:txBody>
      </p:sp>
    </p:spTree>
    <p:extLst>
      <p:ext uri="{BB962C8B-B14F-4D97-AF65-F5344CB8AC3E}">
        <p14:creationId xmlns:p14="http://schemas.microsoft.com/office/powerpoint/2010/main" val="268499553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6D60CFD-959C-4058-AAE1-8FBF26745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E44E55-00B5-49D5-9974-AC71F77CB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DA85EC-0822-4687-9424-089954EC53B5}"/>
              </a:ext>
            </a:extLst>
          </p:cNvPr>
          <p:cNvSpPr>
            <a:spLocks noGrp="1"/>
          </p:cNvSpPr>
          <p:nvPr>
            <p:ph type="ctrTitle"/>
          </p:nvPr>
        </p:nvSpPr>
        <p:spPr>
          <a:xfrm>
            <a:off x="643467" y="1659928"/>
            <a:ext cx="10905066" cy="840440"/>
          </a:xfrm>
        </p:spPr>
        <p:txBody>
          <a:bodyPr>
            <a:normAutofit/>
          </a:bodyPr>
          <a:lstStyle/>
          <a:p>
            <a:pPr algn="ctr"/>
            <a:r>
              <a:rPr lang="en-US" sz="3600" dirty="0"/>
              <a:t>Conclusion</a:t>
            </a:r>
          </a:p>
        </p:txBody>
      </p:sp>
      <p:sp>
        <p:nvSpPr>
          <p:cNvPr id="3" name="Subtitle 2">
            <a:extLst>
              <a:ext uri="{FF2B5EF4-FFF2-40B4-BE49-F238E27FC236}">
                <a16:creationId xmlns:a16="http://schemas.microsoft.com/office/drawing/2014/main" id="{4B670498-CA06-4F72-A0EB-F2ECCB39AF6D}"/>
              </a:ext>
            </a:extLst>
          </p:cNvPr>
          <p:cNvSpPr>
            <a:spLocks noGrp="1"/>
          </p:cNvSpPr>
          <p:nvPr>
            <p:ph type="subTitle" idx="1"/>
          </p:nvPr>
        </p:nvSpPr>
        <p:spPr>
          <a:xfrm>
            <a:off x="2321859" y="2460812"/>
            <a:ext cx="7817223" cy="1936376"/>
          </a:xfrm>
        </p:spPr>
        <p:txBody>
          <a:bodyPr>
            <a:noAutofit/>
          </a:bodyPr>
          <a:lstStyle/>
          <a:p>
            <a:pPr>
              <a:lnSpc>
                <a:spcPct val="150000"/>
              </a:lnSpc>
            </a:pPr>
            <a:r>
              <a:rPr lang="en-US" sz="1600" dirty="0">
                <a:solidFill>
                  <a:schemeClr val="accent1"/>
                </a:solidFill>
                <a:latin typeface="+mj-lt"/>
              </a:rPr>
              <a:t>In conclusion, the "Daily Activities &amp; Personal Finance Tracker" system is a comprehensive tool designed to empower individuals by providing insights into their daily routines and financial habits. By facilitating the recording and analysis of time and money management, this system aims to help users make informed decisions, optimize their tasks, and enhance their overall well-being.</a:t>
            </a:r>
          </a:p>
        </p:txBody>
      </p:sp>
      <p:cxnSp>
        <p:nvCxnSpPr>
          <p:cNvPr id="12" name="Straight Connector 11">
            <a:extLst>
              <a:ext uri="{FF2B5EF4-FFF2-40B4-BE49-F238E27FC236}">
                <a16:creationId xmlns:a16="http://schemas.microsoft.com/office/drawing/2014/main" id="{8B188FD5-419D-4B92-B991-36B280A6B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9177"/>
            <a:ext cx="10905066"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C4509E-372A-4887-8258-D29A53EFD7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96179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6D60CFD-959C-4058-AAE1-8FBF26745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E44E55-00B5-49D5-9974-AC71F77CB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EDF8C5-9A59-4FAA-8D7D-33AEA6126627}"/>
              </a:ext>
            </a:extLst>
          </p:cNvPr>
          <p:cNvSpPr>
            <a:spLocks noGrp="1"/>
          </p:cNvSpPr>
          <p:nvPr>
            <p:ph type="ctrTitle"/>
          </p:nvPr>
        </p:nvSpPr>
        <p:spPr>
          <a:xfrm>
            <a:off x="3834765" y="2400298"/>
            <a:ext cx="3775710" cy="1028700"/>
          </a:xfrm>
        </p:spPr>
        <p:txBody>
          <a:bodyPr>
            <a:normAutofit/>
          </a:bodyPr>
          <a:lstStyle/>
          <a:p>
            <a:r>
              <a:rPr lang="en-US" sz="5400" dirty="0"/>
              <a:t>Thank You </a:t>
            </a:r>
          </a:p>
        </p:txBody>
      </p:sp>
      <p:cxnSp>
        <p:nvCxnSpPr>
          <p:cNvPr id="12" name="Straight Connector 11">
            <a:extLst>
              <a:ext uri="{FF2B5EF4-FFF2-40B4-BE49-F238E27FC236}">
                <a16:creationId xmlns:a16="http://schemas.microsoft.com/office/drawing/2014/main" id="{8B188FD5-419D-4B92-B991-36B280A6B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9177"/>
            <a:ext cx="10905066"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C4509E-372A-4887-8258-D29A53EFD7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98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62919E4-C488-4107-9EF1-66152F8480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F79732-4088-424C-A653-4534E43894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6D60CFD-959C-4058-AAE1-8FBF26745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DE44E55-00B5-49D5-9974-AC71F77CB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D5E9B3-AE37-4B25-9B9D-B36EA7C8298F}"/>
              </a:ext>
            </a:extLst>
          </p:cNvPr>
          <p:cNvSpPr>
            <a:spLocks noGrp="1"/>
          </p:cNvSpPr>
          <p:nvPr>
            <p:ph type="title"/>
          </p:nvPr>
        </p:nvSpPr>
        <p:spPr>
          <a:xfrm>
            <a:off x="643467" y="826992"/>
            <a:ext cx="10614410" cy="2332767"/>
          </a:xfrm>
        </p:spPr>
        <p:txBody>
          <a:bodyPr vert="horz" lIns="91440" tIns="45720" rIns="91440" bIns="45720" rtlCol="0" anchor="t">
            <a:normAutofit/>
          </a:bodyPr>
          <a:lstStyle/>
          <a:p>
            <a:pPr algn="ctr">
              <a:lnSpc>
                <a:spcPct val="150000"/>
              </a:lnSpc>
            </a:pPr>
            <a:r>
              <a:rPr lang="en-US" dirty="0">
                <a:solidFill>
                  <a:srgbClr val="ADBAC7"/>
                </a:solidFill>
              </a:rPr>
              <a:t>Introduction</a:t>
            </a:r>
            <a:endParaRPr lang="en-US" sz="1600" b="0" dirty="0">
              <a:solidFill>
                <a:srgbClr val="ADBAC7"/>
              </a:solidFill>
              <a:effectLst/>
            </a:endParaRPr>
          </a:p>
        </p:txBody>
      </p:sp>
      <p:cxnSp>
        <p:nvCxnSpPr>
          <p:cNvPr id="16" name="Straight Connector 15">
            <a:extLst>
              <a:ext uri="{FF2B5EF4-FFF2-40B4-BE49-F238E27FC236}">
                <a16:creationId xmlns:a16="http://schemas.microsoft.com/office/drawing/2014/main" id="{8B188FD5-419D-4B92-B991-36B280A6B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9177"/>
            <a:ext cx="10905066"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C4509E-372A-4887-8258-D29A53EFD7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9588BBA6-0D4E-4DB9-8FEA-24140C992330}"/>
              </a:ext>
            </a:extLst>
          </p:cNvPr>
          <p:cNvSpPr txBox="1">
            <a:spLocks/>
          </p:cNvSpPr>
          <p:nvPr/>
        </p:nvSpPr>
        <p:spPr>
          <a:xfrm>
            <a:off x="3965787" y="2123625"/>
            <a:ext cx="6153573" cy="1459006"/>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a:lstStyle>
          <a:p>
            <a:pPr marL="285750" indent="-285750">
              <a:lnSpc>
                <a:spcPct val="170000"/>
              </a:lnSpc>
              <a:buFont typeface="Arial" panose="020B0604020202020204" pitchFamily="34" charset="0"/>
              <a:buChar char="•"/>
            </a:pPr>
            <a:r>
              <a:rPr lang="en-US" sz="1600" dirty="0">
                <a:solidFill>
                  <a:srgbClr val="ADBAC7"/>
                </a:solidFill>
              </a:rPr>
              <a:t>Daily Activities and personal Finance Tracker.</a:t>
            </a:r>
          </a:p>
          <a:p>
            <a:pPr marL="285750" indent="-285750">
              <a:lnSpc>
                <a:spcPct val="170000"/>
              </a:lnSpc>
              <a:buFont typeface="Arial" panose="020B0604020202020204" pitchFamily="34" charset="0"/>
              <a:buChar char="•"/>
            </a:pPr>
            <a:r>
              <a:rPr lang="en-US" sz="1600" dirty="0">
                <a:solidFill>
                  <a:srgbClr val="ADBAC7"/>
                </a:solidFill>
              </a:rPr>
              <a:t>It Helps to Track Daily Tasks.</a:t>
            </a:r>
          </a:p>
          <a:p>
            <a:pPr marL="285750" indent="-285750">
              <a:lnSpc>
                <a:spcPct val="170000"/>
              </a:lnSpc>
              <a:buFont typeface="Arial" panose="020B0604020202020204" pitchFamily="34" charset="0"/>
              <a:buChar char="•"/>
            </a:pPr>
            <a:r>
              <a:rPr lang="en-US" sz="1600" dirty="0">
                <a:solidFill>
                  <a:srgbClr val="ADBAC7"/>
                </a:solidFill>
              </a:rPr>
              <a:t>It Helps to Track Personal Finances.</a:t>
            </a:r>
          </a:p>
        </p:txBody>
      </p:sp>
    </p:spTree>
    <p:extLst>
      <p:ext uri="{BB962C8B-B14F-4D97-AF65-F5344CB8AC3E}">
        <p14:creationId xmlns:p14="http://schemas.microsoft.com/office/powerpoint/2010/main" val="392399519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6D60CFD-959C-4058-AAE1-8FBF26745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E44E55-00B5-49D5-9974-AC71F77CB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2F8779-B363-4D80-9A0F-49436189821D}"/>
              </a:ext>
            </a:extLst>
          </p:cNvPr>
          <p:cNvSpPr>
            <a:spLocks noGrp="1"/>
          </p:cNvSpPr>
          <p:nvPr>
            <p:ph type="ctrTitle"/>
          </p:nvPr>
        </p:nvSpPr>
        <p:spPr>
          <a:xfrm>
            <a:off x="643467" y="1358355"/>
            <a:ext cx="8642773" cy="849406"/>
          </a:xfrm>
        </p:spPr>
        <p:txBody>
          <a:bodyPr>
            <a:normAutofit/>
          </a:bodyPr>
          <a:lstStyle/>
          <a:p>
            <a:pPr algn="ctr"/>
            <a:r>
              <a:rPr lang="en-US" sz="3600" dirty="0"/>
              <a:t>Problem Statement</a:t>
            </a:r>
          </a:p>
        </p:txBody>
      </p:sp>
      <p:sp>
        <p:nvSpPr>
          <p:cNvPr id="3" name="Subtitle 2">
            <a:extLst>
              <a:ext uri="{FF2B5EF4-FFF2-40B4-BE49-F238E27FC236}">
                <a16:creationId xmlns:a16="http://schemas.microsoft.com/office/drawing/2014/main" id="{6AFF00F0-7B4E-4C5B-B6D6-5369387A9A51}"/>
              </a:ext>
            </a:extLst>
          </p:cNvPr>
          <p:cNvSpPr>
            <a:spLocks noGrp="1"/>
          </p:cNvSpPr>
          <p:nvPr>
            <p:ph type="subTitle" idx="1"/>
          </p:nvPr>
        </p:nvSpPr>
        <p:spPr>
          <a:xfrm>
            <a:off x="3200998" y="1944500"/>
            <a:ext cx="7243482" cy="3540184"/>
          </a:xfrm>
        </p:spPr>
        <p:txBody>
          <a:bodyPr>
            <a:noAutofit/>
          </a:bodyPr>
          <a:lstStyle/>
          <a:p>
            <a:pPr marL="285750" indent="-285750">
              <a:lnSpc>
                <a:spcPct val="150000"/>
              </a:lnSpc>
              <a:buFont typeface="Wingdings" panose="05000000000000000000" pitchFamily="2" charset="2"/>
              <a:buChar char="Ø"/>
            </a:pPr>
            <a:r>
              <a:rPr lang="en-US" sz="1600" dirty="0">
                <a:solidFill>
                  <a:schemeClr val="accent1"/>
                </a:solidFill>
                <a:latin typeface="+mj-lt"/>
              </a:rPr>
              <a:t>Unmanaged Tasks</a:t>
            </a:r>
          </a:p>
          <a:p>
            <a:pPr>
              <a:lnSpc>
                <a:spcPct val="150000"/>
              </a:lnSpc>
            </a:pPr>
            <a:r>
              <a:rPr lang="en-US" sz="1600" dirty="0">
                <a:solidFill>
                  <a:schemeClr val="accent1"/>
                </a:solidFill>
                <a:latin typeface="+mj-lt"/>
              </a:rPr>
              <a:t>	There are a lot of problems while managing all the daily and occasional tasks.</a:t>
            </a:r>
          </a:p>
          <a:p>
            <a:pPr>
              <a:lnSpc>
                <a:spcPct val="150000"/>
              </a:lnSpc>
            </a:pPr>
            <a:r>
              <a:rPr lang="en-US" sz="1600" dirty="0">
                <a:solidFill>
                  <a:schemeClr val="accent1"/>
                </a:solidFill>
                <a:latin typeface="+mj-lt"/>
              </a:rPr>
              <a:t>	</a:t>
            </a:r>
          </a:p>
          <a:p>
            <a:pPr marL="285750" indent="-285750">
              <a:lnSpc>
                <a:spcPct val="150000"/>
              </a:lnSpc>
              <a:buFont typeface="Wingdings" panose="05000000000000000000" pitchFamily="2" charset="2"/>
              <a:buChar char="Ø"/>
            </a:pPr>
            <a:r>
              <a:rPr lang="en-US" sz="1600" dirty="0">
                <a:solidFill>
                  <a:schemeClr val="accent1"/>
                </a:solidFill>
                <a:latin typeface="+mj-lt"/>
              </a:rPr>
              <a:t>Unplanned/Unmanaged Personal Finances</a:t>
            </a:r>
          </a:p>
          <a:p>
            <a:pPr>
              <a:lnSpc>
                <a:spcPct val="150000"/>
              </a:lnSpc>
            </a:pPr>
            <a:r>
              <a:rPr lang="en-US" sz="1600" dirty="0">
                <a:solidFill>
                  <a:schemeClr val="accent1"/>
                </a:solidFill>
                <a:latin typeface="+mj-lt"/>
              </a:rPr>
              <a:t>	While spending or managing money, many people don’t realize their overspending in certain occasional outflows.</a:t>
            </a:r>
          </a:p>
          <a:p>
            <a:pPr marL="285750" indent="-285750">
              <a:lnSpc>
                <a:spcPct val="150000"/>
              </a:lnSpc>
              <a:buFont typeface="Wingdings" panose="05000000000000000000" pitchFamily="2" charset="2"/>
              <a:buChar char="Ø"/>
            </a:pPr>
            <a:endParaRPr lang="en-US" sz="1400" dirty="0">
              <a:solidFill>
                <a:schemeClr val="accent1"/>
              </a:solidFill>
              <a:latin typeface="+mj-lt"/>
            </a:endParaRPr>
          </a:p>
        </p:txBody>
      </p:sp>
      <p:cxnSp>
        <p:nvCxnSpPr>
          <p:cNvPr id="12" name="Straight Connector 11">
            <a:extLst>
              <a:ext uri="{FF2B5EF4-FFF2-40B4-BE49-F238E27FC236}">
                <a16:creationId xmlns:a16="http://schemas.microsoft.com/office/drawing/2014/main" id="{8B188FD5-419D-4B92-B991-36B280A6B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9177"/>
            <a:ext cx="10905066"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C4509E-372A-4887-8258-D29A53EFD7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20922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6D60CFD-959C-4058-AAE1-8FBF26745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E44E55-00B5-49D5-9974-AC71F77CB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CFD2C9-AF5C-4298-B434-1DBEDC71CF11}"/>
              </a:ext>
            </a:extLst>
          </p:cNvPr>
          <p:cNvSpPr>
            <a:spLocks noGrp="1"/>
          </p:cNvSpPr>
          <p:nvPr>
            <p:ph type="ctrTitle"/>
          </p:nvPr>
        </p:nvSpPr>
        <p:spPr>
          <a:xfrm>
            <a:off x="643468" y="1393782"/>
            <a:ext cx="9526692" cy="800099"/>
          </a:xfrm>
        </p:spPr>
        <p:txBody>
          <a:bodyPr>
            <a:normAutofit/>
          </a:bodyPr>
          <a:lstStyle/>
          <a:p>
            <a:pPr algn="ctr"/>
            <a:r>
              <a:rPr lang="en-US" sz="3600" dirty="0"/>
              <a:t>Objective</a:t>
            </a:r>
          </a:p>
        </p:txBody>
      </p:sp>
      <p:sp>
        <p:nvSpPr>
          <p:cNvPr id="3" name="Subtitle 2">
            <a:extLst>
              <a:ext uri="{FF2B5EF4-FFF2-40B4-BE49-F238E27FC236}">
                <a16:creationId xmlns:a16="http://schemas.microsoft.com/office/drawing/2014/main" id="{156F46DF-AFE6-4EB9-9464-B4112F60057A}"/>
              </a:ext>
            </a:extLst>
          </p:cNvPr>
          <p:cNvSpPr>
            <a:spLocks noGrp="1"/>
          </p:cNvSpPr>
          <p:nvPr>
            <p:ph type="subTitle" idx="1"/>
          </p:nvPr>
        </p:nvSpPr>
        <p:spPr>
          <a:xfrm>
            <a:off x="2551954" y="2193881"/>
            <a:ext cx="7333726" cy="1728074"/>
          </a:xfrm>
        </p:spPr>
        <p:txBody>
          <a:bodyPr>
            <a:noAutofit/>
          </a:bodyPr>
          <a:lstStyle/>
          <a:p>
            <a:pPr>
              <a:lnSpc>
                <a:spcPct val="150000"/>
              </a:lnSpc>
            </a:pPr>
            <a:r>
              <a:rPr lang="en-US" sz="1600" dirty="0">
                <a:solidFill>
                  <a:schemeClr val="accent1"/>
                </a:solidFill>
                <a:latin typeface="+mj-lt"/>
              </a:rPr>
              <a:t>The objectives of “Daily Activities &amp; Personal Finance Tracker” are:</a:t>
            </a:r>
            <a:br>
              <a:rPr lang="en-US" sz="1600" dirty="0">
                <a:solidFill>
                  <a:schemeClr val="accent1"/>
                </a:solidFill>
                <a:latin typeface="+mj-lt"/>
              </a:rPr>
            </a:br>
            <a:r>
              <a:rPr lang="en-US" sz="1600" dirty="0">
                <a:solidFill>
                  <a:schemeClr val="accent1"/>
                </a:solidFill>
                <a:latin typeface="+mj-lt"/>
              </a:rPr>
              <a:t>➢ To provide users with a comprehensive view and tracking system for their daily activities and personal      finance-related data.</a:t>
            </a:r>
            <a:br>
              <a:rPr lang="en-US" sz="1600" dirty="0">
                <a:solidFill>
                  <a:schemeClr val="accent1"/>
                </a:solidFill>
                <a:latin typeface="+mj-lt"/>
              </a:rPr>
            </a:br>
            <a:r>
              <a:rPr lang="en-US" sz="1600" dirty="0">
                <a:solidFill>
                  <a:schemeClr val="accent1"/>
                </a:solidFill>
                <a:latin typeface="+mj-lt"/>
              </a:rPr>
              <a:t>➢ To help users in maintaining disciplined habits.</a:t>
            </a:r>
          </a:p>
        </p:txBody>
      </p:sp>
      <p:cxnSp>
        <p:nvCxnSpPr>
          <p:cNvPr id="12" name="Straight Connector 11">
            <a:extLst>
              <a:ext uri="{FF2B5EF4-FFF2-40B4-BE49-F238E27FC236}">
                <a16:creationId xmlns:a16="http://schemas.microsoft.com/office/drawing/2014/main" id="{8B188FD5-419D-4B92-B991-36B280A6B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9177"/>
            <a:ext cx="10905066"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C4509E-372A-4887-8258-D29A53EFD7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275722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62919E4-C488-4107-9EF1-66152F8480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F79732-4088-424C-A653-4534E43894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6D60CFD-959C-4058-AAE1-8FBF26745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DE44E55-00B5-49D5-9974-AC71F77CB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B92E62-3228-404D-85B3-2DC8D14EC751}"/>
              </a:ext>
            </a:extLst>
          </p:cNvPr>
          <p:cNvSpPr>
            <a:spLocks noGrp="1"/>
          </p:cNvSpPr>
          <p:nvPr>
            <p:ph type="title"/>
          </p:nvPr>
        </p:nvSpPr>
        <p:spPr>
          <a:xfrm>
            <a:off x="643466" y="952499"/>
            <a:ext cx="10905066" cy="5098673"/>
          </a:xfrm>
        </p:spPr>
        <p:txBody>
          <a:bodyPr vert="horz" lIns="91440" tIns="45720" rIns="91440" bIns="45720" rtlCol="0" anchor="t">
            <a:normAutofit/>
          </a:bodyPr>
          <a:lstStyle/>
          <a:p>
            <a:pPr algn="ctr"/>
            <a:r>
              <a:rPr lang="en-US" dirty="0"/>
              <a:t>Development Methodology</a:t>
            </a:r>
            <a:br>
              <a:rPr lang="en-US" sz="5400" dirty="0"/>
            </a:br>
            <a:br>
              <a:rPr lang="en-US" sz="1200" dirty="0"/>
            </a:br>
            <a:endParaRPr lang="en-US" sz="5400" dirty="0"/>
          </a:p>
        </p:txBody>
      </p:sp>
      <p:cxnSp>
        <p:nvCxnSpPr>
          <p:cNvPr id="16" name="Straight Connector 15">
            <a:extLst>
              <a:ext uri="{FF2B5EF4-FFF2-40B4-BE49-F238E27FC236}">
                <a16:creationId xmlns:a16="http://schemas.microsoft.com/office/drawing/2014/main" id="{8B188FD5-419D-4B92-B991-36B280A6B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9177"/>
            <a:ext cx="10905066"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C4509E-372A-4887-8258-D29A53EFD7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pic>
        <p:nvPicPr>
          <p:cNvPr id="5" name="Picture 4" descr="A diagram of a process&#10;&#10;Description automatically generated">
            <a:extLst>
              <a:ext uri="{FF2B5EF4-FFF2-40B4-BE49-F238E27FC236}">
                <a16:creationId xmlns:a16="http://schemas.microsoft.com/office/drawing/2014/main" id="{1328F876-1010-449A-BC21-7C18D6CCA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517" y="1978260"/>
            <a:ext cx="5199530" cy="3435928"/>
          </a:xfrm>
          <a:prstGeom prst="rect">
            <a:avLst/>
          </a:prstGeom>
        </p:spPr>
      </p:pic>
    </p:spTree>
    <p:extLst>
      <p:ext uri="{BB962C8B-B14F-4D97-AF65-F5344CB8AC3E}">
        <p14:creationId xmlns:p14="http://schemas.microsoft.com/office/powerpoint/2010/main" val="76418046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6D60CFD-959C-4058-AAE1-8FBF26745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E44E55-00B5-49D5-9974-AC71F77CB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783986-81AF-43E0-AED2-C45EEBE09BE8}"/>
              </a:ext>
            </a:extLst>
          </p:cNvPr>
          <p:cNvSpPr>
            <a:spLocks noGrp="1"/>
          </p:cNvSpPr>
          <p:nvPr>
            <p:ph type="ctrTitle"/>
          </p:nvPr>
        </p:nvSpPr>
        <p:spPr>
          <a:xfrm>
            <a:off x="643467" y="1910652"/>
            <a:ext cx="10905066" cy="921124"/>
          </a:xfrm>
        </p:spPr>
        <p:txBody>
          <a:bodyPr>
            <a:normAutofit/>
          </a:bodyPr>
          <a:lstStyle/>
          <a:p>
            <a:pPr algn="ctr"/>
            <a:r>
              <a:rPr lang="en-US" sz="3600" dirty="0"/>
              <a:t>Requirement Analysis</a:t>
            </a:r>
          </a:p>
        </p:txBody>
      </p:sp>
      <p:sp>
        <p:nvSpPr>
          <p:cNvPr id="3" name="Subtitle 2">
            <a:extLst>
              <a:ext uri="{FF2B5EF4-FFF2-40B4-BE49-F238E27FC236}">
                <a16:creationId xmlns:a16="http://schemas.microsoft.com/office/drawing/2014/main" id="{51599841-2E9C-4D43-937A-7E76716155CA}"/>
              </a:ext>
            </a:extLst>
          </p:cNvPr>
          <p:cNvSpPr>
            <a:spLocks noGrp="1"/>
          </p:cNvSpPr>
          <p:nvPr>
            <p:ph type="subTitle" idx="1"/>
          </p:nvPr>
        </p:nvSpPr>
        <p:spPr>
          <a:xfrm>
            <a:off x="3776736" y="2574768"/>
            <a:ext cx="4515618" cy="1060179"/>
          </a:xfrm>
        </p:spPr>
        <p:txBody>
          <a:bodyPr>
            <a:normAutofit/>
          </a:bodyPr>
          <a:lstStyle/>
          <a:p>
            <a:pPr marL="457200" indent="-457200">
              <a:lnSpc>
                <a:spcPct val="150000"/>
              </a:lnSpc>
              <a:buAutoNum type="arabicPeriod"/>
            </a:pPr>
            <a:r>
              <a:rPr lang="en-US" sz="1600" dirty="0">
                <a:solidFill>
                  <a:schemeClr val="accent1"/>
                </a:solidFill>
                <a:latin typeface="+mj-lt"/>
              </a:rPr>
              <a:t>Functional Requirement</a:t>
            </a:r>
          </a:p>
          <a:p>
            <a:pPr marL="457200" indent="-457200">
              <a:lnSpc>
                <a:spcPct val="150000"/>
              </a:lnSpc>
              <a:buAutoNum type="arabicPeriod"/>
            </a:pPr>
            <a:r>
              <a:rPr lang="en-US" sz="1600" dirty="0">
                <a:solidFill>
                  <a:schemeClr val="accent1"/>
                </a:solidFill>
                <a:latin typeface="+mj-lt"/>
              </a:rPr>
              <a:t>Non-Functional Requirement</a:t>
            </a:r>
          </a:p>
        </p:txBody>
      </p:sp>
      <p:cxnSp>
        <p:nvCxnSpPr>
          <p:cNvPr id="12" name="Straight Connector 11">
            <a:extLst>
              <a:ext uri="{FF2B5EF4-FFF2-40B4-BE49-F238E27FC236}">
                <a16:creationId xmlns:a16="http://schemas.microsoft.com/office/drawing/2014/main" id="{8B188FD5-419D-4B92-B991-36B280A6B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9177"/>
            <a:ext cx="10905066"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C4509E-372A-4887-8258-D29A53EFD7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30413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62919E4-C488-4107-9EF1-66152F8480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F79732-4088-424C-A653-4534E43894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6D60CFD-959C-4058-AAE1-8FBF26745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DE44E55-00B5-49D5-9974-AC71F77CB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2E7103-D2D0-496B-B7EC-CDA288BA12EF}"/>
              </a:ext>
            </a:extLst>
          </p:cNvPr>
          <p:cNvSpPr>
            <a:spLocks noGrp="1"/>
          </p:cNvSpPr>
          <p:nvPr>
            <p:ph type="title"/>
          </p:nvPr>
        </p:nvSpPr>
        <p:spPr>
          <a:xfrm>
            <a:off x="643467" y="868342"/>
            <a:ext cx="10999893" cy="1463373"/>
          </a:xfrm>
        </p:spPr>
        <p:txBody>
          <a:bodyPr vert="horz" lIns="91440" tIns="45720" rIns="91440" bIns="45720" rtlCol="0" anchor="t">
            <a:normAutofit fontScale="90000"/>
          </a:bodyPr>
          <a:lstStyle/>
          <a:p>
            <a:pPr algn="ctr">
              <a:lnSpc>
                <a:spcPct val="200000"/>
              </a:lnSpc>
            </a:pPr>
            <a:r>
              <a:rPr lang="en-US" dirty="0"/>
              <a:t>Functional Requirement</a:t>
            </a:r>
            <a:br>
              <a:rPr lang="en-US" sz="1600" dirty="0"/>
            </a:br>
            <a:br>
              <a:rPr lang="en-US" sz="1600" dirty="0"/>
            </a:br>
            <a:br>
              <a:rPr lang="en-US" sz="1600" dirty="0"/>
            </a:br>
            <a:br>
              <a:rPr lang="en-US" sz="1600" dirty="0"/>
            </a:br>
            <a:endParaRPr lang="en-US" sz="1600" dirty="0"/>
          </a:p>
        </p:txBody>
      </p:sp>
      <p:cxnSp>
        <p:nvCxnSpPr>
          <p:cNvPr id="16" name="Straight Connector 15">
            <a:extLst>
              <a:ext uri="{FF2B5EF4-FFF2-40B4-BE49-F238E27FC236}">
                <a16:creationId xmlns:a16="http://schemas.microsoft.com/office/drawing/2014/main" id="{8B188FD5-419D-4B92-B991-36B280A6B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9177"/>
            <a:ext cx="10905066"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C4509E-372A-4887-8258-D29A53EFD7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032DC512-059F-470E-BF7C-B14128A1CB12}"/>
              </a:ext>
            </a:extLst>
          </p:cNvPr>
          <p:cNvSpPr txBox="1">
            <a:spLocks/>
          </p:cNvSpPr>
          <p:nvPr/>
        </p:nvSpPr>
        <p:spPr>
          <a:xfrm>
            <a:off x="3975947" y="2148333"/>
            <a:ext cx="6559973" cy="2286505"/>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a:lstStyle>
          <a:p>
            <a:pPr>
              <a:lnSpc>
                <a:spcPct val="200000"/>
              </a:lnSpc>
            </a:pPr>
            <a:r>
              <a:rPr lang="en-US" sz="1600" dirty="0"/>
              <a:t>1. Multi-user.</a:t>
            </a:r>
          </a:p>
          <a:p>
            <a:pPr>
              <a:lnSpc>
                <a:spcPct val="200000"/>
              </a:lnSpc>
            </a:pPr>
            <a:r>
              <a:rPr lang="en-US" sz="1600" dirty="0"/>
              <a:t>2. Tasks Summary/Conclusion.</a:t>
            </a:r>
          </a:p>
          <a:p>
            <a:pPr>
              <a:lnSpc>
                <a:spcPct val="200000"/>
              </a:lnSpc>
            </a:pPr>
            <a:r>
              <a:rPr lang="en-US" sz="1600" dirty="0"/>
              <a:t>3. Income/Expenses comparison.</a:t>
            </a:r>
          </a:p>
          <a:p>
            <a:pPr>
              <a:lnSpc>
                <a:spcPct val="200000"/>
              </a:lnSpc>
            </a:pPr>
            <a:r>
              <a:rPr lang="en-US" sz="1600" dirty="0"/>
              <a:t>4. Budget Allocation For Expenses.</a:t>
            </a:r>
          </a:p>
        </p:txBody>
      </p:sp>
    </p:spTree>
    <p:extLst>
      <p:ext uri="{BB962C8B-B14F-4D97-AF65-F5344CB8AC3E}">
        <p14:creationId xmlns:p14="http://schemas.microsoft.com/office/powerpoint/2010/main" val="336889795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62919E4-C488-4107-9EF1-66152F8480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F79732-4088-424C-A653-4534E43894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6D60CFD-959C-4058-AAE1-8FBF26745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DE44E55-00B5-49D5-9974-AC71F77CB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2E7103-D2D0-496B-B7EC-CDA288BA12EF}"/>
              </a:ext>
            </a:extLst>
          </p:cNvPr>
          <p:cNvSpPr>
            <a:spLocks noGrp="1"/>
          </p:cNvSpPr>
          <p:nvPr>
            <p:ph type="title"/>
          </p:nvPr>
        </p:nvSpPr>
        <p:spPr>
          <a:xfrm>
            <a:off x="1024468" y="2669688"/>
            <a:ext cx="4014258" cy="1518621"/>
          </a:xfrm>
        </p:spPr>
        <p:txBody>
          <a:bodyPr vert="horz" lIns="91440" tIns="45720" rIns="91440" bIns="45720" rtlCol="0" anchor="t">
            <a:normAutofit fontScale="90000"/>
          </a:bodyPr>
          <a:lstStyle/>
          <a:p>
            <a:pPr>
              <a:lnSpc>
                <a:spcPct val="200000"/>
              </a:lnSpc>
            </a:pPr>
            <a:r>
              <a:rPr lang="en-US" dirty="0"/>
              <a:t>Use Case Diagram</a:t>
            </a:r>
            <a:br>
              <a:rPr lang="en-US" sz="1600" dirty="0"/>
            </a:br>
            <a:br>
              <a:rPr lang="en-US" sz="1600" dirty="0"/>
            </a:br>
            <a:br>
              <a:rPr lang="en-US" sz="1600" dirty="0"/>
            </a:br>
            <a:br>
              <a:rPr lang="en-US" sz="1600" dirty="0"/>
            </a:br>
            <a:endParaRPr lang="en-US" sz="1600" dirty="0"/>
          </a:p>
        </p:txBody>
      </p:sp>
      <p:cxnSp>
        <p:nvCxnSpPr>
          <p:cNvPr id="16" name="Straight Connector 15">
            <a:extLst>
              <a:ext uri="{FF2B5EF4-FFF2-40B4-BE49-F238E27FC236}">
                <a16:creationId xmlns:a16="http://schemas.microsoft.com/office/drawing/2014/main" id="{8B188FD5-419D-4B92-B991-36B280A6B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9177"/>
            <a:ext cx="10905066"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C4509E-372A-4887-8258-D29A53EFD7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pic>
        <p:nvPicPr>
          <p:cNvPr id="5" name="Picture 4" descr="A diagram of a user flow&#10;&#10;Description automatically generated">
            <a:extLst>
              <a:ext uri="{FF2B5EF4-FFF2-40B4-BE49-F238E27FC236}">
                <a16:creationId xmlns:a16="http://schemas.microsoft.com/office/drawing/2014/main" id="{7343B331-A672-4CCC-B649-20151DDD1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965091"/>
            <a:ext cx="4135120" cy="5057775"/>
          </a:xfrm>
          <a:prstGeom prst="rect">
            <a:avLst/>
          </a:prstGeom>
        </p:spPr>
      </p:pic>
    </p:spTree>
    <p:extLst>
      <p:ext uri="{BB962C8B-B14F-4D97-AF65-F5344CB8AC3E}">
        <p14:creationId xmlns:p14="http://schemas.microsoft.com/office/powerpoint/2010/main" val="174022250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6D60CFD-959C-4058-AAE1-8FBF26745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E44E55-00B5-49D5-9974-AC71F77CB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E6CCE9-F58B-4DCB-8B0A-67A9ED8A0A33}"/>
              </a:ext>
            </a:extLst>
          </p:cNvPr>
          <p:cNvSpPr>
            <a:spLocks noGrp="1"/>
          </p:cNvSpPr>
          <p:nvPr>
            <p:ph type="ctrTitle"/>
          </p:nvPr>
        </p:nvSpPr>
        <p:spPr>
          <a:xfrm>
            <a:off x="643467" y="1474359"/>
            <a:ext cx="10905066" cy="921123"/>
          </a:xfrm>
        </p:spPr>
        <p:txBody>
          <a:bodyPr>
            <a:normAutofit/>
          </a:bodyPr>
          <a:lstStyle/>
          <a:p>
            <a:pPr algn="ctr"/>
            <a:r>
              <a:rPr lang="en-US" sz="3600" dirty="0"/>
              <a:t>Non-Functional Requirements</a:t>
            </a:r>
          </a:p>
        </p:txBody>
      </p:sp>
      <p:cxnSp>
        <p:nvCxnSpPr>
          <p:cNvPr id="12" name="Straight Connector 11">
            <a:extLst>
              <a:ext uri="{FF2B5EF4-FFF2-40B4-BE49-F238E27FC236}">
                <a16:creationId xmlns:a16="http://schemas.microsoft.com/office/drawing/2014/main" id="{8B188FD5-419D-4B92-B991-36B280A6B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9177"/>
            <a:ext cx="10905066"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C4509E-372A-4887-8258-D29A53EFD7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FA78634D-3F08-459E-8D9D-8B2E1CFC242D}"/>
              </a:ext>
            </a:extLst>
          </p:cNvPr>
          <p:cNvSpPr txBox="1">
            <a:spLocks/>
          </p:cNvSpPr>
          <p:nvPr/>
        </p:nvSpPr>
        <p:spPr>
          <a:xfrm>
            <a:off x="2971900" y="2141445"/>
            <a:ext cx="5739404" cy="2575109"/>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kern="1200">
                <a:solidFill>
                  <a:schemeClr val="accent1"/>
                </a:solidFill>
                <a:latin typeface="+mj-lt"/>
                <a:ea typeface="+mj-ea"/>
                <a:cs typeface="+mj-cs"/>
              </a:defRPr>
            </a:lvl1pPr>
          </a:lstStyle>
          <a:p>
            <a:pPr marL="342900" indent="-342900">
              <a:lnSpc>
                <a:spcPct val="200000"/>
              </a:lnSpc>
              <a:buAutoNum type="arabicPeriod"/>
            </a:pPr>
            <a:r>
              <a:rPr lang="en-US" sz="1600" dirty="0"/>
              <a:t>Availability</a:t>
            </a:r>
          </a:p>
          <a:p>
            <a:pPr marL="342900" indent="-342900">
              <a:lnSpc>
                <a:spcPct val="200000"/>
              </a:lnSpc>
              <a:buAutoNum type="arabicPeriod"/>
            </a:pPr>
            <a:r>
              <a:rPr lang="en-US" sz="1600" dirty="0"/>
              <a:t>Flexibility</a:t>
            </a:r>
          </a:p>
          <a:p>
            <a:pPr marL="342900" indent="-342900">
              <a:lnSpc>
                <a:spcPct val="200000"/>
              </a:lnSpc>
              <a:buAutoNum type="arabicPeriod"/>
            </a:pPr>
            <a:r>
              <a:rPr lang="en-US" sz="1600" dirty="0"/>
              <a:t>Security</a:t>
            </a:r>
          </a:p>
          <a:p>
            <a:pPr marL="342900" indent="-342900">
              <a:lnSpc>
                <a:spcPct val="200000"/>
              </a:lnSpc>
              <a:buAutoNum type="arabicPeriod"/>
            </a:pPr>
            <a:r>
              <a:rPr lang="en-US" sz="1600" dirty="0"/>
              <a:t>Reliability</a:t>
            </a:r>
          </a:p>
          <a:p>
            <a:pPr marL="342900" indent="-342900">
              <a:lnSpc>
                <a:spcPct val="200000"/>
              </a:lnSpc>
              <a:buAutoNum type="arabicPeriod"/>
            </a:pPr>
            <a:r>
              <a:rPr lang="en-US" sz="1600" dirty="0"/>
              <a:t>Easy To Use</a:t>
            </a:r>
          </a:p>
        </p:txBody>
      </p:sp>
    </p:spTree>
    <p:extLst>
      <p:ext uri="{BB962C8B-B14F-4D97-AF65-F5344CB8AC3E}">
        <p14:creationId xmlns:p14="http://schemas.microsoft.com/office/powerpoint/2010/main" val="2018020805"/>
      </p:ext>
    </p:extLst>
  </p:cSld>
  <p:clrMapOvr>
    <a:masterClrMapping/>
  </p:clrMapOvr>
  <p:transition spd="slow">
    <p:push dir="u"/>
  </p:transition>
</p:sld>
</file>

<file path=ppt/theme/theme1.xml><?xml version="1.0" encoding="utf-8"?>
<a:theme xmlns:a="http://schemas.openxmlformats.org/drawingml/2006/main" name="Tribune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Amasis-Univers">
      <a:majorFont>
        <a:latin typeface="Amasis MT Pro Medium"/>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buneVTI" id="{4D84C650-59FC-4F6B-ADA6-B11C508FF6CE}" vid="{0E07EAE6-ACBC-4250-8522-FC108A45043A}"/>
    </a:ext>
  </a:extLst>
</a:theme>
</file>

<file path=docProps/app.xml><?xml version="1.0" encoding="utf-8"?>
<Properties xmlns="http://schemas.openxmlformats.org/officeDocument/2006/extended-properties" xmlns:vt="http://schemas.openxmlformats.org/officeDocument/2006/docPropsVTypes">
  <TotalTime>721</TotalTime>
  <Words>450</Words>
  <Application>Microsoft Office PowerPoint</Application>
  <PresentationFormat>Widescreen</PresentationFormat>
  <Paragraphs>64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Amasis MT Pro Medium</vt:lpstr>
      <vt:lpstr>Arial</vt:lpstr>
      <vt:lpstr>Univers Light</vt:lpstr>
      <vt:lpstr>Wingdings</vt:lpstr>
      <vt:lpstr>TribuneVTI</vt:lpstr>
      <vt:lpstr>Daily Activities &amp; Personal Finance Tracker</vt:lpstr>
      <vt:lpstr>Introduction</vt:lpstr>
      <vt:lpstr>Problem Statement</vt:lpstr>
      <vt:lpstr>Objective</vt:lpstr>
      <vt:lpstr>Development Methodology  </vt:lpstr>
      <vt:lpstr>Requirement Analysis</vt:lpstr>
      <vt:lpstr>Functional Requirement    </vt:lpstr>
      <vt:lpstr>Use Case Diagram    </vt:lpstr>
      <vt:lpstr>Non-Functional Requirements</vt:lpstr>
      <vt:lpstr>Gantt Chart</vt:lpstr>
      <vt:lpstr>ER-Diagram           Er Diagram for Expenses</vt:lpstr>
      <vt:lpstr>ER-Diagram           Er Diagram for Incomes</vt:lpstr>
      <vt:lpstr>DFD         Level 0 DFD           </vt:lpstr>
      <vt:lpstr>DFD          Figure: Level 1 DFD           </vt:lpstr>
      <vt:lpstr>Implementation Tools              </vt:lpstr>
      <vt:lpstr>Challenges Faced                 </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Daily Activities &amp; Personal Finance Tracker</dc:title>
  <dc:creator>Jenish</dc:creator>
  <cp:lastModifiedBy>Jenish</cp:lastModifiedBy>
  <cp:revision>255</cp:revision>
  <dcterms:created xsi:type="dcterms:W3CDTF">2024-02-22T16:51:27Z</dcterms:created>
  <dcterms:modified xsi:type="dcterms:W3CDTF">2024-07-13T05:57:06Z</dcterms:modified>
</cp:coreProperties>
</file>