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8" r:id="rId4"/>
    <p:sldId id="269" r:id="rId5"/>
    <p:sldId id="260" r:id="rId6"/>
    <p:sldId id="270" r:id="rId7"/>
    <p:sldId id="262" r:id="rId8"/>
    <p:sldId id="271" r:id="rId9"/>
    <p:sldId id="277" r:id="rId10"/>
    <p:sldId id="273" r:id="rId11"/>
    <p:sldId id="274" r:id="rId12"/>
    <p:sldId id="275" r:id="rId13"/>
    <p:sldId id="276" r:id="rId14"/>
    <p:sldId id="27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7989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7786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4975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27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673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5044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0270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8368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887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312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7/12/2024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389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7/12/2024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07545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288D30-94A5-2D61-2FAA-BCB055E8A64E}"/>
              </a:ext>
            </a:extLst>
          </p:cNvPr>
          <p:cNvPicPr>
            <a:picLocks noChangeAspect="1"/>
          </p:cNvPicPr>
          <p:nvPr/>
        </p:nvPicPr>
        <p:blipFill rotWithShape="1">
          <a:blip r:embed="rId2">
            <a:alphaModFix amt="50000"/>
          </a:blip>
          <a:srcRect t="25000"/>
          <a:stretch/>
        </p:blipFill>
        <p:spPr>
          <a:xfrm>
            <a:off x="8985" y="17930"/>
            <a:ext cx="12191980" cy="6858000"/>
          </a:xfrm>
          <a:prstGeom prst="rect">
            <a:avLst/>
          </a:prstGeom>
        </p:spPr>
      </p:pic>
      <p:sp>
        <p:nvSpPr>
          <p:cNvPr id="2" name="Title 1">
            <a:extLst>
              <a:ext uri="{FF2B5EF4-FFF2-40B4-BE49-F238E27FC236}">
                <a16:creationId xmlns:a16="http://schemas.microsoft.com/office/drawing/2014/main" id="{C198E38C-8CEC-4521-A8D0-E63D831F747E}"/>
              </a:ext>
            </a:extLst>
          </p:cNvPr>
          <p:cNvSpPr>
            <a:spLocks noGrp="1"/>
          </p:cNvSpPr>
          <p:nvPr>
            <p:ph type="ctrTitle"/>
          </p:nvPr>
        </p:nvSpPr>
        <p:spPr>
          <a:xfrm>
            <a:off x="2776818" y="1405658"/>
            <a:ext cx="6486525" cy="1695450"/>
          </a:xfrm>
        </p:spPr>
        <p:txBody>
          <a:bodyPr>
            <a:normAutofit/>
          </a:bodyPr>
          <a:lstStyle/>
          <a:p>
            <a:pPr algn="ctr"/>
            <a:r>
              <a:rPr lang="en-US" sz="3600" dirty="0">
                <a:solidFill>
                  <a:srgbClr val="FFFFFF"/>
                </a:solidFill>
              </a:rPr>
              <a:t>Daily Activities &amp; Personal Finance Tracker</a:t>
            </a:r>
          </a:p>
        </p:txBody>
      </p:sp>
      <p:sp>
        <p:nvSpPr>
          <p:cNvPr id="3" name="Subtitle 2">
            <a:extLst>
              <a:ext uri="{FF2B5EF4-FFF2-40B4-BE49-F238E27FC236}">
                <a16:creationId xmlns:a16="http://schemas.microsoft.com/office/drawing/2014/main" id="{B18DADAA-4FE9-4D44-AD0D-CF3CEC52775A}"/>
              </a:ext>
            </a:extLst>
          </p:cNvPr>
          <p:cNvSpPr>
            <a:spLocks noGrp="1"/>
          </p:cNvSpPr>
          <p:nvPr>
            <p:ph type="subTitle" idx="1"/>
          </p:nvPr>
        </p:nvSpPr>
        <p:spPr>
          <a:xfrm>
            <a:off x="5001271" y="3101108"/>
            <a:ext cx="1874658" cy="1175057"/>
          </a:xfrm>
        </p:spPr>
        <p:txBody>
          <a:bodyPr anchor="b">
            <a:normAutofit lnSpcReduction="10000"/>
          </a:bodyPr>
          <a:lstStyle/>
          <a:p>
            <a:r>
              <a:rPr lang="en-US" dirty="0">
                <a:solidFill>
                  <a:srgbClr val="FFFFFF"/>
                </a:solidFill>
                <a:latin typeface="+mj-lt"/>
              </a:rPr>
              <a:t>Presented by:</a:t>
            </a:r>
          </a:p>
          <a:p>
            <a:pPr>
              <a:lnSpc>
                <a:spcPct val="100000"/>
              </a:lnSpc>
            </a:pPr>
            <a:r>
              <a:rPr lang="en-US" sz="1600" dirty="0">
                <a:solidFill>
                  <a:srgbClr val="FFFFFF"/>
                </a:solidFill>
                <a:latin typeface="+mj-lt"/>
              </a:rPr>
              <a:t>Jenish Limbu</a:t>
            </a:r>
          </a:p>
          <a:p>
            <a:pPr>
              <a:lnSpc>
                <a:spcPct val="100000"/>
              </a:lnSpc>
            </a:pPr>
            <a:r>
              <a:rPr lang="en-US" sz="1600" dirty="0">
                <a:solidFill>
                  <a:srgbClr val="FFFFFF"/>
                </a:solidFill>
                <a:latin typeface="+mj-lt"/>
              </a:rPr>
              <a:t>Kiran </a:t>
            </a:r>
            <a:r>
              <a:rPr lang="en-US" sz="1600" dirty="0" err="1">
                <a:solidFill>
                  <a:srgbClr val="FFFFFF"/>
                </a:solidFill>
                <a:latin typeface="+mj-lt"/>
              </a:rPr>
              <a:t>Jethara</a:t>
            </a:r>
            <a:endParaRPr lang="en-US" sz="1600" dirty="0">
              <a:solidFill>
                <a:srgbClr val="FFFFFF"/>
              </a:solidFill>
              <a:latin typeface="+mj-lt"/>
            </a:endParaRPr>
          </a:p>
        </p:txBody>
      </p:sp>
      <p:cxnSp>
        <p:nvCxnSpPr>
          <p:cNvPr id="18" name="Straight Connector 12">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4">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774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886325"/>
          </a:xfrm>
        </p:spPr>
        <p:txBody>
          <a:bodyPr vert="horz" lIns="91440" tIns="45720" rIns="91440" bIns="45720" rtlCol="0" anchor="t">
            <a:normAutofit fontScale="90000"/>
          </a:bodyPr>
          <a:lstStyle/>
          <a:p>
            <a:pPr algn="ctr"/>
            <a:r>
              <a:rPr lang="en-US" sz="4000" dirty="0"/>
              <a:t>ER-Diagram</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80442A-0888-484D-B341-07969B61D1F8}"/>
              </a:ext>
            </a:extLst>
          </p:cNvPr>
          <p:cNvPicPr>
            <a:picLocks noChangeAspect="1"/>
          </p:cNvPicPr>
          <p:nvPr/>
        </p:nvPicPr>
        <p:blipFill>
          <a:blip r:embed="rId2"/>
          <a:stretch>
            <a:fillRect/>
          </a:stretch>
        </p:blipFill>
        <p:spPr>
          <a:xfrm>
            <a:off x="796290" y="2037607"/>
            <a:ext cx="4553585" cy="3553321"/>
          </a:xfrm>
          <a:prstGeom prst="rect">
            <a:avLst/>
          </a:prstGeom>
        </p:spPr>
      </p:pic>
      <p:pic>
        <p:nvPicPr>
          <p:cNvPr id="6" name="Picture 5">
            <a:extLst>
              <a:ext uri="{FF2B5EF4-FFF2-40B4-BE49-F238E27FC236}">
                <a16:creationId xmlns:a16="http://schemas.microsoft.com/office/drawing/2014/main" id="{4A914D73-D160-45FE-B1D2-B0BDEB042A41}"/>
              </a:ext>
            </a:extLst>
          </p:cNvPr>
          <p:cNvPicPr>
            <a:picLocks noChangeAspect="1"/>
          </p:cNvPicPr>
          <p:nvPr/>
        </p:nvPicPr>
        <p:blipFill>
          <a:blip r:embed="rId3"/>
          <a:stretch>
            <a:fillRect/>
          </a:stretch>
        </p:blipFill>
        <p:spPr>
          <a:xfrm>
            <a:off x="5993341" y="2037607"/>
            <a:ext cx="5169959" cy="3553320"/>
          </a:xfrm>
          <a:prstGeom prst="rect">
            <a:avLst/>
          </a:prstGeom>
        </p:spPr>
      </p:pic>
    </p:spTree>
    <p:extLst>
      <p:ext uri="{BB962C8B-B14F-4D97-AF65-F5344CB8AC3E}">
        <p14:creationId xmlns:p14="http://schemas.microsoft.com/office/powerpoint/2010/main" val="344249676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643466" y="952499"/>
            <a:ext cx="10905066" cy="4886325"/>
          </a:xfrm>
        </p:spPr>
        <p:txBody>
          <a:bodyPr vert="horz" lIns="91440" tIns="45720" rIns="91440" bIns="45720" rtlCol="0" anchor="t">
            <a:normAutofit fontScale="90000"/>
          </a:bodyPr>
          <a:lstStyle/>
          <a:p>
            <a:pPr algn="ctr"/>
            <a:r>
              <a:rPr lang="en-US" sz="4000" dirty="0"/>
              <a:t>DFD</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29DD639-05CA-4C1F-A262-CA6043E91AFE}"/>
              </a:ext>
            </a:extLst>
          </p:cNvPr>
          <p:cNvPicPr>
            <a:picLocks noChangeAspect="1"/>
          </p:cNvPicPr>
          <p:nvPr/>
        </p:nvPicPr>
        <p:blipFill>
          <a:blip r:embed="rId2"/>
          <a:stretch>
            <a:fillRect/>
          </a:stretch>
        </p:blipFill>
        <p:spPr>
          <a:xfrm>
            <a:off x="1014009" y="1995287"/>
            <a:ext cx="5081991" cy="2867425"/>
          </a:xfrm>
          <a:prstGeom prst="rect">
            <a:avLst/>
          </a:prstGeom>
        </p:spPr>
      </p:pic>
      <p:pic>
        <p:nvPicPr>
          <p:cNvPr id="9" name="Picture 8">
            <a:extLst>
              <a:ext uri="{FF2B5EF4-FFF2-40B4-BE49-F238E27FC236}">
                <a16:creationId xmlns:a16="http://schemas.microsoft.com/office/drawing/2014/main" id="{C6567943-B08D-4611-8C7D-50868913C13A}"/>
              </a:ext>
            </a:extLst>
          </p:cNvPr>
          <p:cNvPicPr>
            <a:picLocks noChangeAspect="1"/>
          </p:cNvPicPr>
          <p:nvPr/>
        </p:nvPicPr>
        <p:blipFill>
          <a:blip r:embed="rId3"/>
          <a:stretch>
            <a:fillRect/>
          </a:stretch>
        </p:blipFill>
        <p:spPr>
          <a:xfrm>
            <a:off x="6376690" y="1919287"/>
            <a:ext cx="4801301" cy="3019425"/>
          </a:xfrm>
          <a:prstGeom prst="rect">
            <a:avLst/>
          </a:prstGeom>
        </p:spPr>
      </p:pic>
    </p:spTree>
    <p:extLst>
      <p:ext uri="{BB962C8B-B14F-4D97-AF65-F5344CB8AC3E}">
        <p14:creationId xmlns:p14="http://schemas.microsoft.com/office/powerpoint/2010/main" val="3732648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804830" y="985837"/>
            <a:ext cx="9163922" cy="4886325"/>
          </a:xfrm>
        </p:spPr>
        <p:txBody>
          <a:bodyPr vert="horz" lIns="91440" tIns="45720" rIns="91440" bIns="45720" rtlCol="0" anchor="t">
            <a:normAutofit fontScale="90000"/>
          </a:bodyPr>
          <a:lstStyle/>
          <a:p>
            <a:r>
              <a:rPr lang="en-US" sz="4000" dirty="0"/>
              <a:t>Implementation Tools</a:t>
            </a:r>
            <a:br>
              <a:rPr lang="en-US" dirty="0"/>
            </a:br>
            <a:r>
              <a:rPr lang="en-US" dirty="0"/>
              <a:t>	</a:t>
            </a:r>
            <a:r>
              <a:rPr lang="en-US" sz="2200" dirty="0"/>
              <a:t>1. Front-End Tools</a:t>
            </a:r>
            <a:br>
              <a:rPr lang="en-US" sz="2200" dirty="0"/>
            </a:br>
            <a:r>
              <a:rPr lang="en-US" sz="2200" dirty="0"/>
              <a:t>		</a:t>
            </a:r>
            <a:r>
              <a:rPr lang="en-US" sz="1800" dirty="0"/>
              <a:t>I . HTML</a:t>
            </a:r>
            <a:br>
              <a:rPr lang="en-US" sz="2200" dirty="0"/>
            </a:br>
            <a:r>
              <a:rPr lang="en-US" sz="2200" dirty="0"/>
              <a:t>		</a:t>
            </a:r>
            <a:r>
              <a:rPr lang="en-US" sz="1800" dirty="0"/>
              <a:t>II . CSS</a:t>
            </a:r>
            <a:br>
              <a:rPr lang="en-US" sz="2200" dirty="0"/>
            </a:br>
            <a:r>
              <a:rPr lang="en-US" sz="2200" dirty="0"/>
              <a:t>		</a:t>
            </a:r>
            <a:r>
              <a:rPr lang="en-US" sz="1800" dirty="0"/>
              <a:t>III . JavaScript</a:t>
            </a:r>
            <a:br>
              <a:rPr lang="en-US" sz="1800" dirty="0"/>
            </a:br>
            <a:br>
              <a:rPr lang="en-US" sz="2200" dirty="0"/>
            </a:br>
            <a:r>
              <a:rPr lang="en-US" sz="2200" dirty="0"/>
              <a:t>	2. Back-End Tools</a:t>
            </a:r>
            <a:br>
              <a:rPr lang="en-US" sz="2200" dirty="0"/>
            </a:br>
            <a:r>
              <a:rPr lang="en-US" sz="2200" dirty="0"/>
              <a:t>		</a:t>
            </a:r>
            <a:r>
              <a:rPr lang="en-US" sz="1800" dirty="0"/>
              <a:t>I . Php</a:t>
            </a:r>
            <a:br>
              <a:rPr lang="en-US" sz="2200" dirty="0"/>
            </a:br>
            <a:br>
              <a:rPr lang="en-US" sz="2200" dirty="0"/>
            </a:br>
            <a:r>
              <a:rPr lang="en-US" sz="2200" dirty="0"/>
              <a:t>	3. Database</a:t>
            </a:r>
            <a:br>
              <a:rPr lang="en-US" sz="2200" dirty="0"/>
            </a:br>
            <a:r>
              <a:rPr lang="en-US" sz="2200" dirty="0"/>
              <a:t>		</a:t>
            </a:r>
            <a:r>
              <a:rPr lang="en-US" sz="1800" dirty="0"/>
              <a:t>I . MySQL</a:t>
            </a:r>
            <a:br>
              <a:rPr lang="en-US" sz="2200" dirty="0"/>
            </a:br>
            <a:br>
              <a:rPr lang="en-US" sz="2200" dirty="0"/>
            </a:br>
            <a:r>
              <a:rPr lang="en-US" sz="2200" dirty="0"/>
              <a:t>	4. Documentation Tools</a:t>
            </a:r>
            <a:br>
              <a:rPr lang="en-US" sz="2200" dirty="0"/>
            </a:br>
            <a:r>
              <a:rPr lang="en-US" sz="2200" dirty="0"/>
              <a:t>		</a:t>
            </a:r>
            <a:r>
              <a:rPr lang="en-US" sz="1800" dirty="0"/>
              <a:t>I . MS PowerPoint</a:t>
            </a:r>
            <a:br>
              <a:rPr lang="en-US" sz="1800" dirty="0"/>
            </a:br>
            <a:r>
              <a:rPr lang="en-US" sz="1800" dirty="0"/>
              <a:t>		II . MS Word</a:t>
            </a:r>
            <a:br>
              <a:rPr lang="en-US" sz="1800" dirty="0"/>
            </a:br>
            <a:r>
              <a:rPr lang="en-US" sz="1800" dirty="0"/>
              <a:t>		III . Draw.io</a:t>
            </a:r>
            <a:br>
              <a:rPr lang="en-US" sz="2200"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6263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FC92-A8DC-44F2-8220-9CFE677AF5CA}"/>
              </a:ext>
            </a:extLst>
          </p:cNvPr>
          <p:cNvSpPr>
            <a:spLocks noGrp="1"/>
          </p:cNvSpPr>
          <p:nvPr>
            <p:ph type="title"/>
          </p:nvPr>
        </p:nvSpPr>
        <p:spPr>
          <a:xfrm>
            <a:off x="580713" y="1206873"/>
            <a:ext cx="10905066" cy="693643"/>
          </a:xfrm>
        </p:spPr>
        <p:txBody>
          <a:bodyPr vert="horz" lIns="91440" tIns="45720" rIns="91440" bIns="45720" rtlCol="0" anchor="t">
            <a:normAutofit fontScale="90000"/>
          </a:bodyPr>
          <a:lstStyle/>
          <a:p>
            <a:r>
              <a:rPr lang="en-US" sz="4000" dirty="0"/>
              <a:t>Challenges Faced</a:t>
            </a:r>
            <a:br>
              <a:rPr lang="en-US" dirty="0"/>
            </a:br>
            <a:br>
              <a:rPr lang="en-US" sz="2700" dirty="0"/>
            </a:br>
            <a:br>
              <a:rPr lang="en-US" sz="2700" dirty="0"/>
            </a:br>
            <a:br>
              <a:rPr lang="en-US" sz="2700"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5400" dirty="0"/>
            </a:br>
            <a:br>
              <a:rPr lang="en-US" sz="54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61058D5-53B7-497A-84B0-43394B4FC17E}"/>
              </a:ext>
            </a:extLst>
          </p:cNvPr>
          <p:cNvSpPr txBox="1">
            <a:spLocks/>
          </p:cNvSpPr>
          <p:nvPr/>
        </p:nvSpPr>
        <p:spPr>
          <a:xfrm>
            <a:off x="580713" y="1900516"/>
            <a:ext cx="10905066" cy="2877671"/>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pPr marL="571500" indent="-571500">
              <a:lnSpc>
                <a:spcPct val="150000"/>
              </a:lnSpc>
              <a:buFont typeface="Arial" panose="020B0604020202020204" pitchFamily="34" charset="0"/>
              <a:buChar char="•"/>
            </a:pPr>
            <a:r>
              <a:rPr lang="en-US" sz="1600" dirty="0"/>
              <a:t>XAMPP Server Crash</a:t>
            </a:r>
          </a:p>
          <a:p>
            <a:pPr marL="571500" indent="-571500">
              <a:lnSpc>
                <a:spcPct val="150000"/>
              </a:lnSpc>
              <a:buFont typeface="Arial" panose="020B0604020202020204" pitchFamily="34" charset="0"/>
              <a:buChar char="•"/>
            </a:pPr>
            <a:r>
              <a:rPr lang="en-US" sz="1600" dirty="0"/>
              <a:t>Limited Similar Systems for Research</a:t>
            </a:r>
          </a:p>
          <a:p>
            <a:pPr marL="571500" indent="-571500">
              <a:lnSpc>
                <a:spcPct val="150000"/>
              </a:lnSpc>
              <a:buFont typeface="Arial" panose="020B0604020202020204" pitchFamily="34" charset="0"/>
              <a:buChar char="•"/>
            </a:pPr>
            <a:r>
              <a:rPr lang="en-US" sz="1600" dirty="0"/>
              <a:t>Frequently Changing Ideas</a:t>
            </a:r>
          </a:p>
        </p:txBody>
      </p:sp>
    </p:spTree>
    <p:extLst>
      <p:ext uri="{BB962C8B-B14F-4D97-AF65-F5344CB8AC3E}">
        <p14:creationId xmlns:p14="http://schemas.microsoft.com/office/powerpoint/2010/main" val="26849955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A85EC-0822-4687-9424-089954EC53B5}"/>
              </a:ext>
            </a:extLst>
          </p:cNvPr>
          <p:cNvSpPr>
            <a:spLocks noGrp="1"/>
          </p:cNvSpPr>
          <p:nvPr>
            <p:ph type="ctrTitle"/>
          </p:nvPr>
        </p:nvSpPr>
        <p:spPr>
          <a:xfrm>
            <a:off x="643467" y="1659928"/>
            <a:ext cx="10905066" cy="840440"/>
          </a:xfrm>
        </p:spPr>
        <p:txBody>
          <a:bodyPr>
            <a:normAutofit/>
          </a:bodyPr>
          <a:lstStyle/>
          <a:p>
            <a:pPr algn="ctr"/>
            <a:r>
              <a:rPr lang="en-US" sz="3600" dirty="0"/>
              <a:t>Conclusion</a:t>
            </a:r>
          </a:p>
        </p:txBody>
      </p:sp>
      <p:sp>
        <p:nvSpPr>
          <p:cNvPr id="3" name="Subtitle 2">
            <a:extLst>
              <a:ext uri="{FF2B5EF4-FFF2-40B4-BE49-F238E27FC236}">
                <a16:creationId xmlns:a16="http://schemas.microsoft.com/office/drawing/2014/main" id="{4B670498-CA06-4F72-A0EB-F2ECCB39AF6D}"/>
              </a:ext>
            </a:extLst>
          </p:cNvPr>
          <p:cNvSpPr>
            <a:spLocks noGrp="1"/>
          </p:cNvSpPr>
          <p:nvPr>
            <p:ph type="subTitle" idx="1"/>
          </p:nvPr>
        </p:nvSpPr>
        <p:spPr>
          <a:xfrm>
            <a:off x="2321859" y="2460812"/>
            <a:ext cx="7817223" cy="1936376"/>
          </a:xfrm>
        </p:spPr>
        <p:txBody>
          <a:bodyPr>
            <a:noAutofit/>
          </a:bodyPr>
          <a:lstStyle/>
          <a:p>
            <a:pPr>
              <a:lnSpc>
                <a:spcPct val="150000"/>
              </a:lnSpc>
            </a:pPr>
            <a:r>
              <a:rPr lang="en-US" sz="1600" dirty="0">
                <a:solidFill>
                  <a:schemeClr val="accent1"/>
                </a:solidFill>
                <a:latin typeface="+mj-lt"/>
              </a:rPr>
              <a:t>In conclusion, the "Daily Activities &amp; Personal Finance Tracker" system is a comprehensive tool designed to empower individuals by providing insights into their daily routines and financial habits. By facilitating the recording and analysis of time and money management, this system aims to help users make informed decisions, optimize their tasks, and enhance their overall well-being.</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617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DF8C5-9A59-4FAA-8D7D-33AEA6126627}"/>
              </a:ext>
            </a:extLst>
          </p:cNvPr>
          <p:cNvSpPr>
            <a:spLocks noGrp="1"/>
          </p:cNvSpPr>
          <p:nvPr>
            <p:ph type="ctrTitle"/>
          </p:nvPr>
        </p:nvSpPr>
        <p:spPr>
          <a:xfrm>
            <a:off x="3834765" y="2400298"/>
            <a:ext cx="3775710" cy="1028700"/>
          </a:xfrm>
        </p:spPr>
        <p:txBody>
          <a:bodyPr>
            <a:normAutofit/>
          </a:bodyPr>
          <a:lstStyle/>
          <a:p>
            <a:r>
              <a:rPr lang="en-US" sz="5400" dirty="0"/>
              <a:t>Thank You </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8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5E9B3-AE37-4B25-9B9D-B36EA7C8298F}"/>
              </a:ext>
            </a:extLst>
          </p:cNvPr>
          <p:cNvSpPr>
            <a:spLocks noGrp="1"/>
          </p:cNvSpPr>
          <p:nvPr>
            <p:ph type="title"/>
          </p:nvPr>
        </p:nvSpPr>
        <p:spPr>
          <a:xfrm>
            <a:off x="643467" y="826993"/>
            <a:ext cx="10614410" cy="1459006"/>
          </a:xfrm>
        </p:spPr>
        <p:txBody>
          <a:bodyPr vert="horz" lIns="91440" tIns="45720" rIns="91440" bIns="45720" rtlCol="0" anchor="t">
            <a:normAutofit/>
          </a:bodyPr>
          <a:lstStyle/>
          <a:p>
            <a:pPr>
              <a:lnSpc>
                <a:spcPct val="150000"/>
              </a:lnSpc>
            </a:pPr>
            <a:r>
              <a:rPr lang="en-US" dirty="0">
                <a:solidFill>
                  <a:srgbClr val="ADBAC7"/>
                </a:solidFill>
              </a:rPr>
              <a:t>Introduction</a:t>
            </a:r>
            <a:endParaRPr lang="en-US" sz="1600" b="0" dirty="0">
              <a:solidFill>
                <a:srgbClr val="ADBAC7"/>
              </a:solidFill>
              <a:effectLst/>
            </a:endParaRPr>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9588BBA6-0D4E-4DB9-8FEA-24140C992330}"/>
              </a:ext>
            </a:extLst>
          </p:cNvPr>
          <p:cNvSpPr txBox="1">
            <a:spLocks/>
          </p:cNvSpPr>
          <p:nvPr/>
        </p:nvSpPr>
        <p:spPr>
          <a:xfrm>
            <a:off x="643467" y="1961065"/>
            <a:ext cx="10392086" cy="1459006"/>
          </a:xfrm>
          <a:prstGeom prst="rect">
            <a:avLst/>
          </a:prstGeom>
        </p:spPr>
        <p:txBody>
          <a:bodyPr vert="horz" lIns="91440" tIns="45720" rIns="91440" bIns="45720" rtlCol="0" anchor="t">
            <a:normAutofit fontScale="40000" lnSpcReduction="20000"/>
          </a:bodyPr>
          <a:lst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a:lstStyle>
          <a:p>
            <a:pPr>
              <a:lnSpc>
                <a:spcPct val="170000"/>
              </a:lnSpc>
            </a:pPr>
            <a:r>
              <a:rPr lang="en-US" dirty="0">
                <a:solidFill>
                  <a:srgbClr val="ADBAC7"/>
                </a:solidFill>
              </a:rPr>
              <a:t>The “Daily Activities &amp; Personal Finance Tracker” is a system which helps to view and analyze the daily activities and manage incomes/expenses of an individual. It serves as a valuable tool in this regard, helping individuals to plan, monitor, and optimize their daily tasks while also keeping a close eye on their financial health. In short, this system is designed to record and analyze time and money of a user.</a:t>
            </a:r>
            <a:endParaRPr lang="en-US" sz="1600" dirty="0">
              <a:solidFill>
                <a:srgbClr val="ADBAC7"/>
              </a:solidFill>
            </a:endParaRPr>
          </a:p>
        </p:txBody>
      </p:sp>
    </p:spTree>
    <p:extLst>
      <p:ext uri="{BB962C8B-B14F-4D97-AF65-F5344CB8AC3E}">
        <p14:creationId xmlns:p14="http://schemas.microsoft.com/office/powerpoint/2010/main" val="39239951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F8779-B363-4D80-9A0F-49436189821D}"/>
              </a:ext>
            </a:extLst>
          </p:cNvPr>
          <p:cNvSpPr>
            <a:spLocks noGrp="1"/>
          </p:cNvSpPr>
          <p:nvPr>
            <p:ph type="ctrTitle"/>
          </p:nvPr>
        </p:nvSpPr>
        <p:spPr>
          <a:xfrm>
            <a:off x="643467" y="1462570"/>
            <a:ext cx="10905066" cy="849406"/>
          </a:xfrm>
        </p:spPr>
        <p:txBody>
          <a:bodyPr>
            <a:normAutofit/>
          </a:bodyPr>
          <a:lstStyle/>
          <a:p>
            <a:pPr algn="ctr"/>
            <a:r>
              <a:rPr lang="en-US" sz="3600" dirty="0"/>
              <a:t>Problem Statement</a:t>
            </a:r>
          </a:p>
        </p:txBody>
      </p:sp>
      <p:sp>
        <p:nvSpPr>
          <p:cNvPr id="3" name="Subtitle 2">
            <a:extLst>
              <a:ext uri="{FF2B5EF4-FFF2-40B4-BE49-F238E27FC236}">
                <a16:creationId xmlns:a16="http://schemas.microsoft.com/office/drawing/2014/main" id="{6AFF00F0-7B4E-4C5B-B6D6-5369387A9A51}"/>
              </a:ext>
            </a:extLst>
          </p:cNvPr>
          <p:cNvSpPr>
            <a:spLocks noGrp="1"/>
          </p:cNvSpPr>
          <p:nvPr>
            <p:ph type="subTitle" idx="1"/>
          </p:nvPr>
        </p:nvSpPr>
        <p:spPr>
          <a:xfrm>
            <a:off x="1138518" y="2311976"/>
            <a:ext cx="8606118" cy="2923412"/>
          </a:xfrm>
        </p:spPr>
        <p:txBody>
          <a:bodyPr>
            <a:noAutofit/>
          </a:bodyPr>
          <a:lstStyle/>
          <a:p>
            <a:pPr marL="285750" indent="-285750">
              <a:lnSpc>
                <a:spcPct val="150000"/>
              </a:lnSpc>
              <a:buFont typeface="Wingdings" panose="05000000000000000000" pitchFamily="2" charset="2"/>
              <a:buChar char="Ø"/>
            </a:pPr>
            <a:r>
              <a:rPr lang="en-US" sz="1400" dirty="0">
                <a:solidFill>
                  <a:schemeClr val="accent1"/>
                </a:solidFill>
                <a:latin typeface="+mj-lt"/>
              </a:rPr>
              <a:t>Unmanaged Tasks</a:t>
            </a:r>
          </a:p>
          <a:p>
            <a:pPr>
              <a:lnSpc>
                <a:spcPct val="150000"/>
              </a:lnSpc>
            </a:pPr>
            <a:r>
              <a:rPr lang="en-US" sz="1400" dirty="0">
                <a:solidFill>
                  <a:schemeClr val="accent1"/>
                </a:solidFill>
                <a:latin typeface="+mj-lt"/>
              </a:rPr>
              <a:t>	There are a lot of problems while managing all the daily and occasional tasks.</a:t>
            </a:r>
          </a:p>
          <a:p>
            <a:pPr>
              <a:lnSpc>
                <a:spcPct val="150000"/>
              </a:lnSpc>
            </a:pPr>
            <a:r>
              <a:rPr lang="en-US" sz="1400" dirty="0">
                <a:solidFill>
                  <a:schemeClr val="accent1"/>
                </a:solidFill>
                <a:latin typeface="+mj-lt"/>
              </a:rPr>
              <a:t>	</a:t>
            </a:r>
          </a:p>
          <a:p>
            <a:pPr marL="285750" indent="-285750">
              <a:lnSpc>
                <a:spcPct val="150000"/>
              </a:lnSpc>
              <a:buFont typeface="Wingdings" panose="05000000000000000000" pitchFamily="2" charset="2"/>
              <a:buChar char="Ø"/>
            </a:pPr>
            <a:r>
              <a:rPr lang="en-US" sz="1400" dirty="0">
                <a:solidFill>
                  <a:schemeClr val="accent1"/>
                </a:solidFill>
                <a:latin typeface="+mj-lt"/>
              </a:rPr>
              <a:t>Unplanned/Unmanaged Personal Finances</a:t>
            </a:r>
          </a:p>
          <a:p>
            <a:pPr>
              <a:lnSpc>
                <a:spcPct val="150000"/>
              </a:lnSpc>
            </a:pPr>
            <a:r>
              <a:rPr lang="en-US" sz="1400" dirty="0">
                <a:solidFill>
                  <a:schemeClr val="accent1"/>
                </a:solidFill>
                <a:latin typeface="+mj-lt"/>
              </a:rPr>
              <a:t>	While spending or managing money, many people don’t realize their overspending in certain 	occasional outflows.</a:t>
            </a:r>
          </a:p>
          <a:p>
            <a:pPr marL="285750" indent="-285750">
              <a:lnSpc>
                <a:spcPct val="150000"/>
              </a:lnSpc>
              <a:buFont typeface="Wingdings" panose="05000000000000000000" pitchFamily="2" charset="2"/>
              <a:buChar char="Ø"/>
            </a:pPr>
            <a:endParaRPr lang="en-US" sz="1400" dirty="0">
              <a:solidFill>
                <a:schemeClr val="accent1"/>
              </a:solidFill>
              <a:latin typeface="+mj-lt"/>
            </a:endParaRP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2092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FD2C9-AF5C-4298-B434-1DBEDC71CF11}"/>
              </a:ext>
            </a:extLst>
          </p:cNvPr>
          <p:cNvSpPr>
            <a:spLocks noGrp="1"/>
          </p:cNvSpPr>
          <p:nvPr>
            <p:ph type="ctrTitle"/>
          </p:nvPr>
        </p:nvSpPr>
        <p:spPr>
          <a:xfrm>
            <a:off x="643468" y="1393782"/>
            <a:ext cx="10905066" cy="800099"/>
          </a:xfrm>
        </p:spPr>
        <p:txBody>
          <a:bodyPr>
            <a:normAutofit/>
          </a:bodyPr>
          <a:lstStyle/>
          <a:p>
            <a:pPr algn="ctr"/>
            <a:r>
              <a:rPr lang="en-US" sz="3600" dirty="0"/>
              <a:t>Objective</a:t>
            </a:r>
          </a:p>
        </p:txBody>
      </p:sp>
      <p:sp>
        <p:nvSpPr>
          <p:cNvPr id="3" name="Subtitle 2">
            <a:extLst>
              <a:ext uri="{FF2B5EF4-FFF2-40B4-BE49-F238E27FC236}">
                <a16:creationId xmlns:a16="http://schemas.microsoft.com/office/drawing/2014/main" id="{156F46DF-AFE6-4EB9-9464-B4112F60057A}"/>
              </a:ext>
            </a:extLst>
          </p:cNvPr>
          <p:cNvSpPr>
            <a:spLocks noGrp="1"/>
          </p:cNvSpPr>
          <p:nvPr>
            <p:ph type="subTitle" idx="1"/>
          </p:nvPr>
        </p:nvSpPr>
        <p:spPr>
          <a:xfrm>
            <a:off x="977154" y="2072962"/>
            <a:ext cx="8952664" cy="1728074"/>
          </a:xfrm>
        </p:spPr>
        <p:txBody>
          <a:bodyPr>
            <a:noAutofit/>
          </a:bodyPr>
          <a:lstStyle/>
          <a:p>
            <a:pPr>
              <a:lnSpc>
                <a:spcPct val="150000"/>
              </a:lnSpc>
            </a:pPr>
            <a:r>
              <a:rPr lang="en-US" sz="1400" dirty="0">
                <a:solidFill>
                  <a:schemeClr val="accent1"/>
                </a:solidFill>
                <a:latin typeface="+mj-lt"/>
              </a:rPr>
              <a:t>The objectives of “Daily Activities &amp; Personal Finance Tracker” are:</a:t>
            </a:r>
            <a:br>
              <a:rPr lang="en-US" sz="1400" dirty="0">
                <a:solidFill>
                  <a:schemeClr val="accent1"/>
                </a:solidFill>
                <a:latin typeface="+mj-lt"/>
              </a:rPr>
            </a:br>
            <a:r>
              <a:rPr lang="en-US" sz="1400" dirty="0">
                <a:solidFill>
                  <a:schemeClr val="accent1"/>
                </a:solidFill>
                <a:latin typeface="+mj-lt"/>
              </a:rPr>
              <a:t>➢ To provide users with a comprehensive view and tracking system for their daily activities and personal      finance-related data.</a:t>
            </a:r>
            <a:br>
              <a:rPr lang="en-US" sz="1400" dirty="0">
                <a:solidFill>
                  <a:schemeClr val="accent1"/>
                </a:solidFill>
                <a:latin typeface="+mj-lt"/>
              </a:rPr>
            </a:br>
            <a:r>
              <a:rPr lang="en-US" sz="1400" dirty="0">
                <a:solidFill>
                  <a:schemeClr val="accent1"/>
                </a:solidFill>
                <a:latin typeface="+mj-lt"/>
              </a:rPr>
              <a:t>➢ To help users in maintaining disciplined habits.</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7572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92E62-3228-404D-85B3-2DC8D14EC751}"/>
              </a:ext>
            </a:extLst>
          </p:cNvPr>
          <p:cNvSpPr>
            <a:spLocks noGrp="1"/>
          </p:cNvSpPr>
          <p:nvPr>
            <p:ph type="title"/>
          </p:nvPr>
        </p:nvSpPr>
        <p:spPr>
          <a:xfrm>
            <a:off x="643466" y="952499"/>
            <a:ext cx="10905066" cy="5098673"/>
          </a:xfrm>
        </p:spPr>
        <p:txBody>
          <a:bodyPr vert="horz" lIns="91440" tIns="45720" rIns="91440" bIns="45720" rtlCol="0" anchor="t">
            <a:normAutofit/>
          </a:bodyPr>
          <a:lstStyle/>
          <a:p>
            <a:pPr algn="ctr"/>
            <a:r>
              <a:rPr lang="en-US" dirty="0"/>
              <a:t>Development Methodology</a:t>
            </a:r>
            <a:br>
              <a:rPr lang="en-US" sz="5400" dirty="0"/>
            </a:br>
            <a:br>
              <a:rPr lang="en-US" sz="1200" dirty="0"/>
            </a:br>
            <a:endParaRPr lang="en-US" sz="54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process&#10;&#10;Description automatically generated">
            <a:extLst>
              <a:ext uri="{FF2B5EF4-FFF2-40B4-BE49-F238E27FC236}">
                <a16:creationId xmlns:a16="http://schemas.microsoft.com/office/drawing/2014/main" id="{1328F876-1010-449A-BC21-7C18D6CCA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17" y="1978260"/>
            <a:ext cx="5199530" cy="3435928"/>
          </a:xfrm>
          <a:prstGeom prst="rect">
            <a:avLst/>
          </a:prstGeom>
        </p:spPr>
      </p:pic>
    </p:spTree>
    <p:extLst>
      <p:ext uri="{BB962C8B-B14F-4D97-AF65-F5344CB8AC3E}">
        <p14:creationId xmlns:p14="http://schemas.microsoft.com/office/powerpoint/2010/main" val="7641804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83986-81AF-43E0-AED2-C45EEBE09BE8}"/>
              </a:ext>
            </a:extLst>
          </p:cNvPr>
          <p:cNvSpPr>
            <a:spLocks noGrp="1"/>
          </p:cNvSpPr>
          <p:nvPr>
            <p:ph type="ctrTitle"/>
          </p:nvPr>
        </p:nvSpPr>
        <p:spPr>
          <a:xfrm>
            <a:off x="643467" y="1910652"/>
            <a:ext cx="10905066" cy="921124"/>
          </a:xfrm>
        </p:spPr>
        <p:txBody>
          <a:bodyPr>
            <a:normAutofit/>
          </a:bodyPr>
          <a:lstStyle/>
          <a:p>
            <a:pPr algn="ctr"/>
            <a:r>
              <a:rPr lang="en-US" sz="3600" dirty="0"/>
              <a:t>Requirement Analysis</a:t>
            </a:r>
          </a:p>
        </p:txBody>
      </p:sp>
      <p:sp>
        <p:nvSpPr>
          <p:cNvPr id="3" name="Subtitle 2">
            <a:extLst>
              <a:ext uri="{FF2B5EF4-FFF2-40B4-BE49-F238E27FC236}">
                <a16:creationId xmlns:a16="http://schemas.microsoft.com/office/drawing/2014/main" id="{51599841-2E9C-4D43-937A-7E76716155CA}"/>
              </a:ext>
            </a:extLst>
          </p:cNvPr>
          <p:cNvSpPr>
            <a:spLocks noGrp="1"/>
          </p:cNvSpPr>
          <p:nvPr>
            <p:ph type="subTitle" idx="1"/>
          </p:nvPr>
        </p:nvSpPr>
        <p:spPr>
          <a:xfrm>
            <a:off x="3776736" y="2574768"/>
            <a:ext cx="4515618" cy="1060179"/>
          </a:xfrm>
        </p:spPr>
        <p:txBody>
          <a:bodyPr>
            <a:normAutofit/>
          </a:bodyPr>
          <a:lstStyle/>
          <a:p>
            <a:pPr marL="457200" indent="-457200">
              <a:lnSpc>
                <a:spcPct val="150000"/>
              </a:lnSpc>
              <a:buAutoNum type="arabicPeriod"/>
            </a:pPr>
            <a:r>
              <a:rPr lang="en-US" sz="1600" dirty="0">
                <a:solidFill>
                  <a:schemeClr val="accent1"/>
                </a:solidFill>
                <a:latin typeface="+mj-lt"/>
              </a:rPr>
              <a:t>Functional Requirement</a:t>
            </a:r>
          </a:p>
          <a:p>
            <a:pPr marL="457200" indent="-457200">
              <a:lnSpc>
                <a:spcPct val="150000"/>
              </a:lnSpc>
              <a:buAutoNum type="arabicPeriod"/>
            </a:pPr>
            <a:r>
              <a:rPr lang="en-US" sz="1600" dirty="0">
                <a:solidFill>
                  <a:schemeClr val="accent1"/>
                </a:solidFill>
                <a:latin typeface="+mj-lt"/>
              </a:rPr>
              <a:t>Non-Functional Requirement</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3041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E7103-D2D0-496B-B7EC-CDA288BA12EF}"/>
              </a:ext>
            </a:extLst>
          </p:cNvPr>
          <p:cNvSpPr>
            <a:spLocks noGrp="1"/>
          </p:cNvSpPr>
          <p:nvPr>
            <p:ph type="title"/>
          </p:nvPr>
        </p:nvSpPr>
        <p:spPr>
          <a:xfrm>
            <a:off x="643467" y="548304"/>
            <a:ext cx="10999893" cy="5735172"/>
          </a:xfrm>
        </p:spPr>
        <p:txBody>
          <a:bodyPr vert="horz" lIns="91440" tIns="45720" rIns="91440" bIns="45720" rtlCol="0" anchor="t">
            <a:normAutofit/>
          </a:bodyPr>
          <a:lstStyle/>
          <a:p>
            <a:pPr>
              <a:lnSpc>
                <a:spcPct val="200000"/>
              </a:lnSpc>
            </a:pPr>
            <a:r>
              <a:rPr lang="en-US" dirty="0"/>
              <a:t>Functional Requirement</a:t>
            </a:r>
            <a:br>
              <a:rPr lang="en-US" sz="1600" dirty="0"/>
            </a:br>
            <a:r>
              <a:rPr lang="en-US" sz="1600" dirty="0"/>
              <a:t>1. Multi-user.</a:t>
            </a:r>
            <a:br>
              <a:rPr lang="en-US" sz="1600" dirty="0"/>
            </a:br>
            <a:r>
              <a:rPr lang="en-US" sz="1600" dirty="0"/>
              <a:t>2. Tasks Summary/Conclusion.</a:t>
            </a:r>
            <a:br>
              <a:rPr lang="en-US" sz="1600" dirty="0"/>
            </a:br>
            <a:r>
              <a:rPr lang="en-US" sz="1600" dirty="0"/>
              <a:t>3. Income/Expenses comparison.</a:t>
            </a:r>
            <a:br>
              <a:rPr lang="en-US" sz="1600" dirty="0"/>
            </a:br>
            <a:r>
              <a:rPr lang="en-US" sz="1600" dirty="0"/>
              <a:t>4. Budget Allocation For Expenses.</a:t>
            </a:r>
            <a:br>
              <a:rPr lang="en-US" sz="1600" dirty="0"/>
            </a:br>
            <a:br>
              <a:rPr lang="en-US" sz="1600" dirty="0"/>
            </a:br>
            <a:br>
              <a:rPr lang="en-US" sz="1600" dirty="0"/>
            </a:br>
            <a:endParaRPr lang="en-US" sz="1600" dirty="0"/>
          </a:p>
        </p:txBody>
      </p:sp>
      <p:cxnSp>
        <p:nvCxnSpPr>
          <p:cNvPr id="16" name="Straight Connector 15">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8979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6CCE9-F58B-4DCB-8B0A-67A9ED8A0A33}"/>
              </a:ext>
            </a:extLst>
          </p:cNvPr>
          <p:cNvSpPr>
            <a:spLocks noGrp="1"/>
          </p:cNvSpPr>
          <p:nvPr>
            <p:ph type="ctrTitle"/>
          </p:nvPr>
        </p:nvSpPr>
        <p:spPr>
          <a:xfrm>
            <a:off x="643467" y="1474359"/>
            <a:ext cx="10905066" cy="921123"/>
          </a:xfrm>
        </p:spPr>
        <p:txBody>
          <a:bodyPr>
            <a:normAutofit/>
          </a:bodyPr>
          <a:lstStyle/>
          <a:p>
            <a:r>
              <a:rPr lang="en-US" sz="3600" dirty="0"/>
              <a:t>Non-Functional Requirements</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A78634D-3F08-459E-8D9D-8B2E1CFC242D}"/>
              </a:ext>
            </a:extLst>
          </p:cNvPr>
          <p:cNvSpPr txBox="1">
            <a:spLocks/>
          </p:cNvSpPr>
          <p:nvPr/>
        </p:nvSpPr>
        <p:spPr>
          <a:xfrm>
            <a:off x="706220" y="2216188"/>
            <a:ext cx="5739404" cy="2575109"/>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kern="1200">
                <a:solidFill>
                  <a:schemeClr val="accent1"/>
                </a:solidFill>
                <a:latin typeface="+mj-lt"/>
                <a:ea typeface="+mj-ea"/>
                <a:cs typeface="+mj-cs"/>
              </a:defRPr>
            </a:lvl1pPr>
          </a:lstStyle>
          <a:p>
            <a:pPr marL="342900" indent="-342900">
              <a:lnSpc>
                <a:spcPct val="200000"/>
              </a:lnSpc>
              <a:buAutoNum type="arabicPeriod"/>
            </a:pPr>
            <a:r>
              <a:rPr lang="en-US" sz="1600" dirty="0"/>
              <a:t>Availability</a:t>
            </a:r>
          </a:p>
          <a:p>
            <a:pPr marL="342900" indent="-342900">
              <a:lnSpc>
                <a:spcPct val="200000"/>
              </a:lnSpc>
              <a:buAutoNum type="arabicPeriod"/>
            </a:pPr>
            <a:r>
              <a:rPr lang="en-US" sz="1600" dirty="0"/>
              <a:t>Flexibility</a:t>
            </a:r>
          </a:p>
          <a:p>
            <a:pPr marL="342900" indent="-342900">
              <a:lnSpc>
                <a:spcPct val="200000"/>
              </a:lnSpc>
              <a:buAutoNum type="arabicPeriod"/>
            </a:pPr>
            <a:r>
              <a:rPr lang="en-US" sz="1600" dirty="0"/>
              <a:t>Security</a:t>
            </a:r>
          </a:p>
          <a:p>
            <a:pPr marL="342900" indent="-342900">
              <a:lnSpc>
                <a:spcPct val="200000"/>
              </a:lnSpc>
              <a:buAutoNum type="arabicPeriod"/>
            </a:pPr>
            <a:r>
              <a:rPr lang="en-US" sz="1600" dirty="0"/>
              <a:t>Reliability</a:t>
            </a:r>
          </a:p>
        </p:txBody>
      </p:sp>
    </p:spTree>
    <p:extLst>
      <p:ext uri="{BB962C8B-B14F-4D97-AF65-F5344CB8AC3E}">
        <p14:creationId xmlns:p14="http://schemas.microsoft.com/office/powerpoint/2010/main" val="20180208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D60CFD-959C-4058-AAE1-8FBF26745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44E55-00B5-49D5-9974-AC71F77C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6CCE9-F58B-4DCB-8B0A-67A9ED8A0A33}"/>
              </a:ext>
            </a:extLst>
          </p:cNvPr>
          <p:cNvSpPr>
            <a:spLocks noGrp="1"/>
          </p:cNvSpPr>
          <p:nvPr>
            <p:ph type="ctrTitle"/>
          </p:nvPr>
        </p:nvSpPr>
        <p:spPr>
          <a:xfrm>
            <a:off x="643467" y="1474359"/>
            <a:ext cx="10905066" cy="921123"/>
          </a:xfrm>
        </p:spPr>
        <p:txBody>
          <a:bodyPr>
            <a:normAutofit/>
          </a:bodyPr>
          <a:lstStyle/>
          <a:p>
            <a:pPr algn="ctr"/>
            <a:r>
              <a:rPr lang="en-US" sz="3600" dirty="0"/>
              <a:t>Gantt Chart</a:t>
            </a:r>
          </a:p>
        </p:txBody>
      </p:sp>
      <p:cxnSp>
        <p:nvCxnSpPr>
          <p:cNvPr id="12" name="Straight Connector 11">
            <a:extLst>
              <a:ext uri="{FF2B5EF4-FFF2-40B4-BE49-F238E27FC236}">
                <a16:creationId xmlns:a16="http://schemas.microsoft.com/office/drawing/2014/main" id="{8B188FD5-419D-4B92-B991-36B280A6B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9177"/>
            <a:ext cx="1090506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C4509E-372A-4887-8258-D29A53EFD7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pic>
        <p:nvPicPr>
          <p:cNvPr id="4" name="Picture 3" descr="A graph of a project&#10;&#10;Description automatically generated with medium confidence">
            <a:extLst>
              <a:ext uri="{FF2B5EF4-FFF2-40B4-BE49-F238E27FC236}">
                <a16:creationId xmlns:a16="http://schemas.microsoft.com/office/drawing/2014/main" id="{13B9D93C-2AF4-48B0-9447-8871416B2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48" y="2395482"/>
            <a:ext cx="5944115" cy="3101609"/>
          </a:xfrm>
          <a:prstGeom prst="rect">
            <a:avLst/>
          </a:prstGeom>
        </p:spPr>
      </p:pic>
    </p:spTree>
    <p:extLst>
      <p:ext uri="{BB962C8B-B14F-4D97-AF65-F5344CB8AC3E}">
        <p14:creationId xmlns:p14="http://schemas.microsoft.com/office/powerpoint/2010/main" val="3376935253"/>
      </p:ext>
    </p:extLst>
  </p:cSld>
  <p:clrMapOvr>
    <a:masterClrMapping/>
  </p:clrMapOvr>
  <p:transition spd="slow">
    <p:push dir="u"/>
  </p:transition>
</p:sld>
</file>

<file path=ppt/theme/theme1.xml><?xml version="1.0" encoding="utf-8"?>
<a:theme xmlns:a="http://schemas.openxmlformats.org/drawingml/2006/main" name="Tribun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279</TotalTime>
  <Words>451</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Amasis MT Pro Medium</vt:lpstr>
      <vt:lpstr>Arial</vt:lpstr>
      <vt:lpstr>Univers Light</vt:lpstr>
      <vt:lpstr>Wingdings</vt:lpstr>
      <vt:lpstr>TribuneVTI</vt:lpstr>
      <vt:lpstr>Daily Activities &amp; Personal Finance Tracker</vt:lpstr>
      <vt:lpstr>Introduction</vt:lpstr>
      <vt:lpstr>Problem Statement</vt:lpstr>
      <vt:lpstr>Objective</vt:lpstr>
      <vt:lpstr>Development Methodology  </vt:lpstr>
      <vt:lpstr>Requirement Analysis</vt:lpstr>
      <vt:lpstr>Functional Requirement 1. Multi-user. 2. Tasks Summary/Conclusion. 3. Income/Expenses comparison. 4. Budget Allocation For Expenses.   </vt:lpstr>
      <vt:lpstr>Non-Functional Requirements</vt:lpstr>
      <vt:lpstr>Gantt Chart</vt:lpstr>
      <vt:lpstr>ER-Diagram           </vt:lpstr>
      <vt:lpstr>DFD           </vt:lpstr>
      <vt:lpstr>Implementation Tools  1. Front-End Tools   I . HTML   II . CSS   III . JavaScript   2. Back-End Tools   I . Php   3. Database   I . MySQL   4. Documentation Tools   I . MS PowerPoint   II . MS Word   III . Draw.io             </vt:lpstr>
      <vt:lpstr>Challenges Faced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Activities &amp; Personal Finance Tracker</dc:title>
  <dc:creator>Jenish</dc:creator>
  <cp:lastModifiedBy>Jenish</cp:lastModifiedBy>
  <cp:revision>207</cp:revision>
  <dcterms:created xsi:type="dcterms:W3CDTF">2024-02-22T16:51:27Z</dcterms:created>
  <dcterms:modified xsi:type="dcterms:W3CDTF">2024-07-12T15:10:08Z</dcterms:modified>
</cp:coreProperties>
</file>