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401800" cy="8102600"/>
  <p:notesSz cx="14401800" cy="810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8"/>
  </p:normalViewPr>
  <p:slideViewPr>
    <p:cSldViewPr>
      <p:cViewPr varScale="1">
        <p:scale>
          <a:sx n="66" d="100"/>
          <a:sy n="66" d="100"/>
        </p:scale>
        <p:origin x="76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0135" y="2511806"/>
            <a:ext cx="12241530" cy="1701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60270" y="4537456"/>
            <a:ext cx="10081260" cy="202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20090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416927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401800" cy="8096250"/>
          </a:xfrm>
          <a:custGeom>
            <a:avLst/>
            <a:gdLst/>
            <a:ahLst/>
            <a:cxnLst/>
            <a:rect l="l" t="t" r="r" b="b"/>
            <a:pathLst>
              <a:path w="14401800" h="8096250">
                <a:moveTo>
                  <a:pt x="14401798" y="8096249"/>
                </a:moveTo>
                <a:lnTo>
                  <a:pt x="0" y="8096249"/>
                </a:lnTo>
                <a:lnTo>
                  <a:pt x="0" y="0"/>
                </a:lnTo>
                <a:lnTo>
                  <a:pt x="14401798" y="0"/>
                </a:lnTo>
                <a:lnTo>
                  <a:pt x="14401798" y="8096249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3205" y="2801148"/>
            <a:ext cx="3755389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090" y="1863598"/>
            <a:ext cx="12961620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96612" y="7535418"/>
            <a:ext cx="4608576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0090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9296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2146300"/>
            <a:ext cx="8187055" cy="1752852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2581910" marR="5080" indent="-2569845" algn="l">
              <a:lnSpc>
                <a:spcPct val="77900"/>
              </a:lnSpc>
              <a:spcBef>
                <a:spcPts val="2175"/>
              </a:spcBef>
            </a:pPr>
            <a:r>
              <a:rPr lang="en-IN" sz="7600" spc="-300" dirty="0">
                <a:latin typeface="Trebuchet MS"/>
                <a:cs typeface="Trebuchet MS"/>
              </a:rPr>
              <a:t>        </a:t>
            </a:r>
            <a:r>
              <a:rPr lang="en-IN" sz="76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endParaRPr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algn="l">
              <a:lnSpc>
                <a:spcPct val="100000"/>
              </a:lnSpc>
              <a:spcBef>
                <a:spcPts val="1460"/>
              </a:spcBef>
            </a:pPr>
            <a:r>
              <a:rPr lang="en-IN" sz="1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                      </a:t>
            </a:r>
            <a:r>
              <a:rPr lang="en-IN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 Janice  D’souza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2922835"/>
            <a:ext cx="6525895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2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Janice Carmel D’souza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205" y="1231900"/>
            <a:ext cx="454469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4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EA602B-327B-4FFC-749F-5BD1A81FFE27}"/>
              </a:ext>
            </a:extLst>
          </p:cNvPr>
          <p:cNvSpPr txBox="1"/>
          <p:nvPr/>
        </p:nvSpPr>
        <p:spPr>
          <a:xfrm rot="10800000" flipV="1">
            <a:off x="1333500" y="3030667"/>
            <a:ext cx="1234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"Empowering connectivity anywhere by building resilient, infrastructure-independent communication networks for people and industries."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0700" y="857544"/>
            <a:ext cx="3746501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649" y="2603500"/>
            <a:ext cx="12775048" cy="35464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times of crisis, traditional communication channels often fail, leaving communities isolated and vulnerable. Our mission is to bridge this gap by creating a 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disaster-ready systems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ensures vital communication remains possible, even when the internet and cellular networks are down.</a:t>
            </a: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IT IS DEALT WITH CURRENTLY:</a:t>
            </a:r>
          </a:p>
          <a:p>
            <a:pPr marL="392378" algn="just">
              <a:spcBef>
                <a:spcPts val="137"/>
              </a:spcBef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Satellite phones, walkie talkies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205" y="348253"/>
            <a:ext cx="375538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15"/>
              </a:spcBef>
            </a:pPr>
            <a:r>
              <a:rPr sz="4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186608"/>
            <a:ext cx="5063490" cy="666785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MESHMESS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GB" sz="2600" spc="-15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peer-to-peer mesh networking app </a:t>
            </a:r>
            <a:r>
              <a:rPr lang="en-GB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enables communication when conventional networks fail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through Wi-Fi Direct with multi-hop routing powered by Dijkstra’s algorithm.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CASE: Can be used when 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usual networking systems are down: natural disasters, government protests</a:t>
            </a:r>
            <a:endParaRPr lang="en-GB" sz="2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16F6CA-4128-F700-BE43-B21760296AE8}"/>
              </a:ext>
            </a:extLst>
          </p:cNvPr>
          <p:cNvSpPr txBox="1"/>
          <p:nvPr/>
        </p:nvSpPr>
        <p:spPr>
          <a:xfrm>
            <a:off x="7402852" y="1473546"/>
            <a:ext cx="648897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BLE mesh system  where roadside nodes relay data to a central dashboard, with monitoring.</a:t>
            </a:r>
          </a:p>
          <a:p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also send rescue messages through the mesh in case of emergencies like accidents in low-network areas.</a:t>
            </a:r>
          </a:p>
          <a:p>
            <a:pPr algn="just"/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be used – Ideal for remote highways, forested regions, national parks, and rural roads, where traditional mobile connectivity is sparse but reliable communication is critical for safety and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900" y="433424"/>
            <a:ext cx="39751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4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484" y="1814465"/>
            <a:ext cx="6613465" cy="4881464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 Radios, walkie-talkies, and satellite phones worked but were costly, limited, and impractical for everyday use.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 2017, Hurricane Maria knocked out 90% of Puerto Rico’s cell towers, leaving 3.4M people cut off for weeks — exposing the weakness of centralized networks.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Bluetooth Mesh, Wi-Fi Direct, and low-cost BLE nodes could enable resilient communication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2718BC-7DB6-6038-B259-5F1AEEDD022D}"/>
              </a:ext>
            </a:extLst>
          </p:cNvPr>
          <p:cNvSpPr txBox="1"/>
          <p:nvPr/>
        </p:nvSpPr>
        <p:spPr>
          <a:xfrm>
            <a:off x="7369237" y="1777008"/>
            <a:ext cx="67846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highways and forests lack coverage, leaving travellers vulnerable in emergencies.</a:t>
            </a:r>
          </a:p>
          <a:p>
            <a:pPr algn="just"/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Incidents in no-network zones delay rescue response — as seen in disasters where communication blackouts cost lives.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BLE mesh nodes with dashboard visibility make it possible to monitor activity and relay rescue messages even in the most disconnected regions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0" y="628944"/>
            <a:ext cx="387349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sz="4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2146300"/>
            <a:ext cx="13335000" cy="444608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just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we serve: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Individuals: Travelers, hikers, protestors, and people in disaster-prone areas.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 Governments, disaster agencies, forestry departments, highways, and utilities.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potential: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(Total Market): 100% of the global emergency communication and mesh networking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 (Serviceable Market): 1–5% of the global market that we can realistically serve initially.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(Initial Market): 0.1–0.5% of the market from early adopters and pilot deployments.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9" y="927100"/>
            <a:ext cx="375538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812" y="2070100"/>
            <a:ext cx="6205488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GoTenna Mesh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Off-grid texting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Bridgefy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Offline messaging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FireChat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Peer-to-peer mesh messaging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Zello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Push-to-talk app (needs some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tools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Satellite phones, radios, walkie-talkies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195759D-F887-8D47-B956-4897E819E143}"/>
              </a:ext>
            </a:extLst>
          </p:cNvPr>
          <p:cNvSpPr txBox="1"/>
          <p:nvPr/>
        </p:nvSpPr>
        <p:spPr>
          <a:xfrm>
            <a:off x="7429502" y="2070100"/>
            <a:ext cx="66718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Solution: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(chat) +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(monitoring)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&amp; Scalable: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Smartphones + BLE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&amp; Decentralized: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without central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monitoring possible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Adoption: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Instant use with no extra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299" y="927100"/>
            <a:ext cx="375538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1961252"/>
            <a:ext cx="12489298" cy="447558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factor: Mobile app (iOS &amp; Android)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Peer-to-peer messaging in no-network zones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Wi-Fi Direct, multi-hop routing (Dijkstra’s algorithm), offline chat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Device-to-device mesh network, no central server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factor: BLE nodes + web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Remote activity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Live node status, rescue message relay, internet uplink via select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BLE mesh network feeding a central dashboard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749" y="114299"/>
            <a:ext cx="44323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920640"/>
            <a:ext cx="14211300" cy="6789678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Model: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Freemium app with optional premium features (offline maps, priority messaging).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B2B/B2G subscription or </a:t>
            </a:r>
            <a:r>
              <a:rPr lang="en-US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device+service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bundle for monitoring and rescue messaging.</a:t>
            </a:r>
          </a:p>
          <a:p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Pricing: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basic version; $2–$5/year for premium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$2,000–$5,000 per node deployment per year (includes dashboard and support).</a:t>
            </a:r>
          </a:p>
          <a:p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Average Account Size / Lifetime Value: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~$5 per user/year; multi-year adoption increases LTV.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~$3,000 average per deployment/year; potential 3–5 year contracts.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Sales &amp; Distribution Model: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Direct-to-consumer via app stores.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 sales to government agencies, NGOs, and industries; pilot programs to expand adoption.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/ Pipeline:</a:t>
            </a: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Disaster-prone communities, hikers, travelers, protest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Highway authorities, forest/national park departments, utilities, disaster management agencies.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808</Words>
  <Application>Microsoft Office PowerPoint</Application>
  <PresentationFormat>Custom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Trebuchet MS</vt:lpstr>
      <vt:lpstr>Office Theme</vt:lpstr>
      <vt:lpstr>        MESHMESS                                                                          by   Janice  D’souza</vt:lpstr>
      <vt:lpstr>Company Purpose</vt:lpstr>
      <vt:lpstr>Problem</vt:lpstr>
      <vt:lpstr>Solution</vt:lpstr>
      <vt:lpstr>Why Now</vt:lpstr>
      <vt:lpstr>Market Size</vt:lpstr>
      <vt:lpstr>Competition</vt:lpstr>
      <vt:lpstr>Product</vt:lpstr>
      <vt:lpstr>Business Model</vt:lpstr>
      <vt:lpstr>Presented by Janice Carmel D’souza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MESHMESS                                                                          by   Janice  D’souza</dc:title>
  <cp:lastModifiedBy>Nissi Dsouza</cp:lastModifiedBy>
  <cp:revision>3</cp:revision>
  <dcterms:created xsi:type="dcterms:W3CDTF">2025-09-14T16:18:21Z</dcterms:created>
  <dcterms:modified xsi:type="dcterms:W3CDTF">2025-09-14T19:52:46Z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2025-09-14T00:00:00Z</vt:filetime>
  </property>
  <property fmtid="{D5CDD505-2E9C-101B-9397-08002B2CF9AE}" pid="5" name="Producer">
    <vt:lpwstr>pdf-lib (https://github.com/Hopding/pdf-lib)</vt:lpwstr>
  </property>
</Properties>
</file>