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9" r:id="rId9"/>
    <p:sldId id="263" r:id="rId10"/>
    <p:sldId id="272" r:id="rId11"/>
    <p:sldId id="264" r:id="rId12"/>
    <p:sldId id="273" r:id="rId13"/>
    <p:sldId id="270" r:id="rId14"/>
    <p:sldId id="271" r:id="rId15"/>
    <p:sldId id="265" r:id="rId16"/>
    <p:sldId id="268" r:id="rId1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p:cViewPr varScale="1">
        <p:scale>
          <a:sx n="62" d="100"/>
          <a:sy n="62" d="100"/>
        </p:scale>
        <p:origin x="828"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notesMaster" Target="notesMasters/notesMaster1.xml" /><Relationship Id="rId3" Type="http://schemas.openxmlformats.org/officeDocument/2006/relationships/slide" Target="slides/slide2.xml" /><Relationship Id="rId21"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ableStyles" Target="tableStyles.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ndreajebaselvi.p\Desktop\employee_data%201.csv"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1.csv]Sheet 2!PivotTable3</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800" dirty="0"/>
              <a:t>Employee</a:t>
            </a:r>
            <a:r>
              <a:rPr lang="en-IN" sz="1800" baseline="0" dirty="0"/>
              <a:t> Performance Analysis</a:t>
            </a:r>
            <a:endParaRPr lang="en-IN" sz="1800" dirty="0"/>
          </a:p>
        </c:rich>
      </c:tx>
      <c:layout>
        <c:manualLayout>
          <c:xMode val="edge"/>
          <c:yMode val="edge"/>
          <c:x val="0.25881006460730865"/>
          <c:y val="1.932367149758454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 2'!$B$3:$B$4</c:f>
              <c:strCache>
                <c:ptCount val="1"/>
                <c:pt idx="0">
                  <c:v>High</c:v>
                </c:pt>
              </c:strCache>
            </c:strRef>
          </c:tx>
          <c:spPr>
            <a:solidFill>
              <a:schemeClr val="accent1"/>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07BD-4324-8206-890B50CF3213}"/>
            </c:ext>
          </c:extLst>
        </c:ser>
        <c:ser>
          <c:idx val="1"/>
          <c:order val="1"/>
          <c:tx>
            <c:strRef>
              <c:f>'Sheet 2'!$C$3:$C$4</c:f>
              <c:strCache>
                <c:ptCount val="1"/>
                <c:pt idx="0">
                  <c:v>low</c:v>
                </c:pt>
              </c:strCache>
            </c:strRef>
          </c:tx>
          <c:spPr>
            <a:solidFill>
              <a:schemeClr val="accent2"/>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07BD-4324-8206-890B50CF3213}"/>
            </c:ext>
          </c:extLst>
        </c:ser>
        <c:ser>
          <c:idx val="2"/>
          <c:order val="2"/>
          <c:tx>
            <c:strRef>
              <c:f>'Sheet 2'!$D$3:$D$4</c:f>
              <c:strCache>
                <c:ptCount val="1"/>
                <c:pt idx="0">
                  <c:v>Medium</c:v>
                </c:pt>
              </c:strCache>
            </c:strRef>
          </c:tx>
          <c:spPr>
            <a:solidFill>
              <a:schemeClr val="accent3"/>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07BD-4324-8206-890B50CF3213}"/>
            </c:ext>
          </c:extLst>
        </c:ser>
        <c:ser>
          <c:idx val="3"/>
          <c:order val="3"/>
          <c:tx>
            <c:strRef>
              <c:f>'Sheet 2'!$E$3:$E$4</c:f>
              <c:strCache>
                <c:ptCount val="1"/>
                <c:pt idx="0">
                  <c:v>Very High</c:v>
                </c:pt>
              </c:strCache>
            </c:strRef>
          </c:tx>
          <c:spPr>
            <a:solidFill>
              <a:schemeClr val="accent4"/>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07BD-4324-8206-890B50CF3213}"/>
            </c:ext>
          </c:extLst>
        </c:ser>
        <c:dLbls>
          <c:showLegendKey val="0"/>
          <c:showVal val="0"/>
          <c:showCatName val="0"/>
          <c:showSerName val="0"/>
          <c:showPercent val="0"/>
          <c:showBubbleSize val="0"/>
        </c:dLbls>
        <c:gapWidth val="219"/>
        <c:overlap val="-27"/>
        <c:axId val="496172383"/>
        <c:axId val="496175263"/>
      </c:barChart>
      <c:catAx>
        <c:axId val="4961723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175263"/>
        <c:crosses val="autoZero"/>
        <c:auto val="1"/>
        <c:lblAlgn val="ctr"/>
        <c:lblOffset val="100"/>
        <c:noMultiLvlLbl val="0"/>
      </c:catAx>
      <c:valAx>
        <c:axId val="4961752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17238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4.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5.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GB" sz="2400" dirty="0"/>
              <a:t>JANICE.S</a:t>
            </a:r>
            <a:endParaRPr lang="en-US" sz="2400" dirty="0"/>
          </a:p>
          <a:p>
            <a:r>
              <a:rPr lang="en-US" sz="2400" dirty="0"/>
              <a:t>REGISTER NO: 3122060</a:t>
            </a:r>
            <a:r>
              <a:rPr lang="en-GB" sz="2400" dirty="0"/>
              <a:t>87</a:t>
            </a:r>
            <a:r>
              <a:rPr lang="en-US" sz="2400" dirty="0"/>
              <a:t>/</a:t>
            </a:r>
            <a:r>
              <a:rPr lang="en-IN" sz="2400" b="0" i="0" dirty="0">
                <a:solidFill>
                  <a:srgbClr val="000000"/>
                </a:solidFill>
                <a:effectLst/>
                <a:highlight>
                  <a:srgbClr val="F9FAFB"/>
                </a:highlight>
                <a:latin typeface="Plus Jakarta Display"/>
              </a:rPr>
              <a:t>unm295</a:t>
            </a:r>
            <a:r>
              <a:rPr lang="en-GB" sz="2400" dirty="0" err="1">
                <a:solidFill>
                  <a:srgbClr val="000000"/>
                </a:solidFill>
                <a:highlight>
                  <a:srgbClr val="F9FAFB"/>
                </a:highlight>
                <a:latin typeface="Plus Jakarta Display"/>
              </a:rPr>
              <a:t>janices</a:t>
            </a:r>
            <a:endParaRPr lang="en-US" sz="2400" dirty="0"/>
          </a:p>
          <a:p>
            <a:r>
              <a:rPr lang="en-US" sz="2400" dirty="0"/>
              <a:t>DEPARTMENT: B.COM Accounting &amp; Finance</a:t>
            </a:r>
          </a:p>
          <a:p>
            <a:r>
              <a:rPr lang="en-US" sz="2400" dirty="0"/>
              <a:t>COLLEGE: Apollo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54BCC90A-5285-4A26-B165-6815227D3950}"/>
              </a:ext>
            </a:extLst>
          </p:cNvPr>
          <p:cNvSpPr txBox="1"/>
          <p:nvPr/>
        </p:nvSpPr>
        <p:spPr>
          <a:xfrm>
            <a:off x="731213" y="1295400"/>
            <a:ext cx="10058400" cy="4801314"/>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Data Collection:</a:t>
            </a:r>
            <a:endParaRPr lang="en-US" sz="3200" dirty="0">
              <a:latin typeface="Times New Roman" panose="02020603050405020304" pitchFamily="18" charset="0"/>
              <a:cs typeface="Times New Roman" panose="02020603050405020304" pitchFamily="18" charset="0"/>
            </a:endParaRPr>
          </a:p>
          <a:p>
            <a:pPr marL="742950" lvl="1" indent="-285750">
              <a:buFont typeface="Courier New" panose="02070309020205020404" pitchFamily="49" charset="0"/>
              <a:buChar char="o"/>
            </a:pPr>
            <a:r>
              <a:rPr lang="en-US" sz="3200" dirty="0">
                <a:latin typeface="Times New Roman" panose="02020603050405020304" pitchFamily="18" charset="0"/>
                <a:cs typeface="Times New Roman" panose="02020603050405020304" pitchFamily="18" charset="0"/>
              </a:rPr>
              <a:t>Employee data were collected from Edunet Foundations.</a:t>
            </a:r>
          </a:p>
          <a:p>
            <a:r>
              <a:rPr lang="en-US" sz="3200" b="1" dirty="0">
                <a:latin typeface="Times New Roman" panose="02020603050405020304" pitchFamily="18" charset="0"/>
                <a:cs typeface="Times New Roman" panose="02020603050405020304" pitchFamily="18" charset="0"/>
              </a:rPr>
              <a:t>Feature Selection:</a:t>
            </a:r>
            <a:endParaRPr lang="en-US" sz="3200" dirty="0">
              <a:latin typeface="Times New Roman" panose="02020603050405020304" pitchFamily="18" charset="0"/>
              <a:cs typeface="Times New Roman" panose="02020603050405020304" pitchFamily="18" charset="0"/>
            </a:endParaRPr>
          </a:p>
          <a:p>
            <a:pPr marL="742950" lvl="1" indent="-285750">
              <a:buFont typeface="Courier New" panose="02070309020205020404" pitchFamily="49" charset="0"/>
              <a:buChar char="o"/>
            </a:pPr>
            <a:r>
              <a:rPr lang="en-US" sz="3200" dirty="0">
                <a:latin typeface="Times New Roman" panose="02020603050405020304" pitchFamily="18" charset="0"/>
                <a:cs typeface="Times New Roman" panose="02020603050405020304" pitchFamily="18" charset="0"/>
              </a:rPr>
              <a:t>The employee dataset originally had 26 features. </a:t>
            </a:r>
          </a:p>
          <a:p>
            <a:pPr marL="742950" lvl="1" indent="-285750">
              <a:buFont typeface="Courier New" panose="02070309020205020404" pitchFamily="49" charset="0"/>
              <a:buChar char="o"/>
            </a:pPr>
            <a:r>
              <a:rPr lang="en-US" sz="3200" dirty="0">
                <a:latin typeface="Times New Roman" panose="02020603050405020304" pitchFamily="18" charset="0"/>
                <a:cs typeface="Times New Roman" panose="02020603050405020304" pitchFamily="18" charset="0"/>
              </a:rPr>
              <a:t>We selected 9 important features, including Login ID, First Name, Business Unit, Employee Status, Employee Type, Performance Level, Employee Rating, Gender, and Performance Score.</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7993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54BCC90A-5285-4A26-B165-6815227D3950}"/>
              </a:ext>
            </a:extLst>
          </p:cNvPr>
          <p:cNvSpPr txBox="1"/>
          <p:nvPr/>
        </p:nvSpPr>
        <p:spPr>
          <a:xfrm>
            <a:off x="731213" y="1295400"/>
            <a:ext cx="10058400" cy="4342856"/>
          </a:xfrm>
          <a:prstGeom prst="rect">
            <a:avLst/>
          </a:prstGeom>
          <a:noFill/>
        </p:spPr>
        <p:txBody>
          <a:bodyPr wrap="square" rtlCol="0">
            <a:spAutoFit/>
          </a:bodyPr>
          <a:lstStyle/>
          <a:p>
            <a:pPr>
              <a:lnSpc>
                <a:spcPct val="150000"/>
              </a:lnSpc>
            </a:pPr>
            <a:r>
              <a:rPr lang="en-US" sz="2400" b="1" dirty="0">
                <a:latin typeface="Times New Roman" panose="02020603050405020304" pitchFamily="18" charset="0"/>
                <a:cs typeface="Times New Roman" panose="02020603050405020304" pitchFamily="18" charset="0"/>
              </a:rPr>
              <a:t>Data Cleaning:</a:t>
            </a:r>
            <a:endParaRPr lang="en-US" sz="2400" dirty="0">
              <a:latin typeface="Times New Roman" panose="02020603050405020304" pitchFamily="18" charset="0"/>
              <a:cs typeface="Times New Roman" panose="02020603050405020304" pitchFamily="18" charset="0"/>
            </a:endParaRPr>
          </a:p>
          <a:p>
            <a:pPr>
              <a:lnSpc>
                <a:spcPct val="150000"/>
              </a:lnSpc>
              <a:buFont typeface="+mj-lt"/>
              <a:buAutoNum type="arabicPeriod"/>
            </a:pPr>
            <a:r>
              <a:rPr lang="en-US" sz="2400" b="1" dirty="0">
                <a:latin typeface="Times New Roman" panose="02020603050405020304" pitchFamily="18" charset="0"/>
                <a:cs typeface="Times New Roman" panose="02020603050405020304" pitchFamily="18" charset="0"/>
              </a:rPr>
              <a:t>Highlighting Blank Columns:</a:t>
            </a:r>
            <a:endParaRPr lang="en-US" sz="2400" dirty="0">
              <a:latin typeface="Times New Roman" panose="02020603050405020304" pitchFamily="18" charset="0"/>
              <a:cs typeface="Times New Roman" panose="02020603050405020304" pitchFamily="18" charset="0"/>
            </a:endParaRP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Use conditional formatting to highlight blank cells.</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Navigate to </a:t>
            </a:r>
            <a:r>
              <a:rPr lang="en-US" sz="2400" b="1" dirty="0">
                <a:latin typeface="Times New Roman" panose="02020603050405020304" pitchFamily="18" charset="0"/>
                <a:cs typeface="Times New Roman" panose="02020603050405020304" pitchFamily="18" charset="0"/>
              </a:rPr>
              <a:t>Conditional Formatting &gt; Highlight Cell Rules &gt; More Rules</a:t>
            </a:r>
            <a:r>
              <a:rPr lang="en-US" sz="2400" dirty="0">
                <a:latin typeface="Times New Roman" panose="02020603050405020304" pitchFamily="18" charset="0"/>
                <a:cs typeface="Times New Roman" panose="02020603050405020304" pitchFamily="18" charset="0"/>
              </a:rPr>
              <a:t> (a new formatting dialog box will open).</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Select </a:t>
            </a:r>
            <a:r>
              <a:rPr lang="en-US" sz="2400" b="1" dirty="0">
                <a:latin typeface="Times New Roman" panose="02020603050405020304" pitchFamily="18" charset="0"/>
                <a:cs typeface="Times New Roman" panose="02020603050405020304" pitchFamily="18" charset="0"/>
              </a:rPr>
              <a:t>Format only cells with</a:t>
            </a:r>
            <a:r>
              <a:rPr lang="en-US" sz="2400" dirty="0">
                <a:latin typeface="Times New Roman" panose="02020603050405020304" pitchFamily="18" charset="0"/>
                <a:cs typeface="Times New Roman" panose="02020603050405020304" pitchFamily="18" charset="0"/>
              </a:rPr>
              <a:t> and choose the </a:t>
            </a:r>
            <a:r>
              <a:rPr lang="en-US" sz="2400" b="1" dirty="0">
                <a:latin typeface="Times New Roman" panose="02020603050405020304" pitchFamily="18" charset="0"/>
                <a:cs typeface="Times New Roman" panose="02020603050405020304" pitchFamily="18" charset="0"/>
              </a:rPr>
              <a:t>Blanks</a:t>
            </a:r>
            <a:r>
              <a:rPr lang="en-US" sz="2400" dirty="0">
                <a:latin typeface="Times New Roman" panose="02020603050405020304" pitchFamily="18" charset="0"/>
                <a:cs typeface="Times New Roman" panose="02020603050405020304" pitchFamily="18" charset="0"/>
              </a:rPr>
              <a:t> option.</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Click on </a:t>
            </a:r>
            <a:r>
              <a:rPr lang="en-US" sz="2400" b="1" dirty="0">
                <a:latin typeface="Times New Roman" panose="02020603050405020304" pitchFamily="18" charset="0"/>
                <a:cs typeface="Times New Roman" panose="02020603050405020304" pitchFamily="18" charset="0"/>
              </a:rPr>
              <a:t>Format &gt; Fill &gt; Select Red color</a:t>
            </a:r>
            <a:r>
              <a:rPr lang="en-US" sz="2400" dirty="0">
                <a:latin typeface="Times New Roman" panose="02020603050405020304" pitchFamily="18" charset="0"/>
                <a:cs typeface="Times New Roman" panose="02020603050405020304" pitchFamily="18" charset="0"/>
              </a:rPr>
              <a:t> and then click </a:t>
            </a:r>
            <a:r>
              <a:rPr lang="en-US" sz="2400" b="1" dirty="0">
                <a:latin typeface="Times New Roman" panose="02020603050405020304" pitchFamily="18" charset="0"/>
                <a:cs typeface="Times New Roman" panose="02020603050405020304" pitchFamily="18" charset="0"/>
              </a:rPr>
              <a:t>OK</a:t>
            </a:r>
            <a:r>
              <a:rPr lang="en-US" sz="2400" dirty="0">
                <a:latin typeface="Times New Roman" panose="02020603050405020304" pitchFamily="18" charset="0"/>
                <a:cs typeface="Times New Roman" panose="02020603050405020304" pitchFamily="18" charset="0"/>
              </a:rPr>
              <a:t>.</a:t>
            </a:r>
          </a:p>
          <a:p>
            <a:pPr>
              <a:lnSpc>
                <a:spcPct val="150000"/>
              </a:lnSpc>
            </a:pP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54BCC90A-5285-4A26-B165-6815227D3950}"/>
              </a:ext>
            </a:extLst>
          </p:cNvPr>
          <p:cNvSpPr txBox="1"/>
          <p:nvPr/>
        </p:nvSpPr>
        <p:spPr>
          <a:xfrm>
            <a:off x="731213" y="1295400"/>
            <a:ext cx="10058400" cy="4342856"/>
          </a:xfrm>
          <a:prstGeom prst="rect">
            <a:avLst/>
          </a:prstGeom>
          <a:noFill/>
        </p:spPr>
        <p:txBody>
          <a:bodyPr wrap="square" rtlCol="0">
            <a:spAutoFit/>
          </a:bodyPr>
          <a:lstStyle/>
          <a:p>
            <a:pPr>
              <a:lnSpc>
                <a:spcPct val="150000"/>
              </a:lnSpc>
            </a:pPr>
            <a:r>
              <a:rPr lang="en-US" sz="2400" b="1" dirty="0">
                <a:latin typeface="Times New Roman" panose="02020603050405020304" pitchFamily="18" charset="0"/>
                <a:cs typeface="Times New Roman" panose="02020603050405020304" pitchFamily="18" charset="0"/>
              </a:rPr>
              <a:t>Data Cleaning:</a:t>
            </a:r>
            <a:endParaRPr lang="en-US" sz="2400" dirty="0">
              <a:latin typeface="Times New Roman" panose="02020603050405020304" pitchFamily="18" charset="0"/>
              <a:cs typeface="Times New Roman" panose="02020603050405020304" pitchFamily="18" charset="0"/>
            </a:endParaRPr>
          </a:p>
          <a:p>
            <a:pPr>
              <a:lnSpc>
                <a:spcPct val="150000"/>
              </a:lnSpc>
            </a:pPr>
            <a:r>
              <a:rPr lang="en-US" sz="2400" b="1" dirty="0">
                <a:latin typeface="Times New Roman" panose="02020603050405020304" pitchFamily="18" charset="0"/>
                <a:cs typeface="Times New Roman" panose="02020603050405020304" pitchFamily="18" charset="0"/>
              </a:rPr>
              <a:t>2.Filtering and Removing Blank Columns:</a:t>
            </a:r>
            <a:endParaRPr lang="en-US" sz="2400" dirty="0">
              <a:latin typeface="Times New Roman" panose="02020603050405020304" pitchFamily="18" charset="0"/>
              <a:cs typeface="Times New Roman" panose="02020603050405020304" pitchFamily="18" charset="0"/>
            </a:endParaRP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To filter and remove blank columns, select the "Exit Date" column.</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Go to </a:t>
            </a:r>
            <a:r>
              <a:rPr lang="en-US" sz="2400" b="1" dirty="0">
                <a:latin typeface="Times New Roman" panose="02020603050405020304" pitchFamily="18" charset="0"/>
                <a:cs typeface="Times New Roman" panose="02020603050405020304" pitchFamily="18" charset="0"/>
              </a:rPr>
              <a:t>Sort &amp; Filter &gt; Filter</a:t>
            </a:r>
            <a:r>
              <a:rPr lang="en-US" sz="2400" dirty="0">
                <a:latin typeface="Times New Roman" panose="02020603050405020304" pitchFamily="18" charset="0"/>
                <a:cs typeface="Times New Roman" panose="02020603050405020304" pitchFamily="18" charset="0"/>
              </a:rPr>
              <a:t>.</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The filter icon will appear on the Exit Date column. Click on it to filter out blank cells.</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The blank rows will then be removed from the dataset.</a:t>
            </a:r>
          </a:p>
          <a:p>
            <a:pPr>
              <a:lnSpc>
                <a:spcPct val="150000"/>
              </a:lnSpc>
            </a:pPr>
            <a:endParaRPr lang="en-IN" dirty="0"/>
          </a:p>
        </p:txBody>
      </p:sp>
    </p:spTree>
    <p:extLst>
      <p:ext uri="{BB962C8B-B14F-4D97-AF65-F5344CB8AC3E}">
        <p14:creationId xmlns:p14="http://schemas.microsoft.com/office/powerpoint/2010/main" val="902983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3" name="Rectangle 6">
            <a:extLst>
              <a:ext uri="{FF2B5EF4-FFF2-40B4-BE49-F238E27FC236}">
                <a16:creationId xmlns:a16="http://schemas.microsoft.com/office/drawing/2014/main" id="{2E4498A3-D511-4810-072B-C3A0C136DC37}"/>
              </a:ext>
            </a:extLst>
          </p:cNvPr>
          <p:cNvSpPr>
            <a:spLocks noChangeArrowheads="1"/>
          </p:cNvSpPr>
          <p:nvPr/>
        </p:nvSpPr>
        <p:spPr bwMode="auto">
          <a:xfrm>
            <a:off x="490843" y="1219200"/>
            <a:ext cx="11210313" cy="6027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Performance Level:</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lang="en-US" altLang="en-US" sz="2400" dirty="0">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Identify the performance level using the following formula:</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IFS(Z8&gt;=5, "Very High", Z8&gt;=4, "High", Z8&gt;=3, "Medium", TRUE, "Low")</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lang="en-US" altLang="en-US" sz="2000" dirty="0">
              <a:latin typeface="Times New Roman" panose="02020603050405020304" pitchFamily="18" charset="0"/>
              <a:cs typeface="Times New Roman" panose="02020603050405020304" pitchFamily="18" charset="0"/>
            </a:endParaRPr>
          </a:p>
          <a:p>
            <a:pPr>
              <a:lnSpc>
                <a:spcPct val="150000"/>
              </a:lnSpc>
            </a:pPr>
            <a:r>
              <a:rPr lang="en-US" sz="2400" b="1" dirty="0">
                <a:latin typeface="Times New Roman" panose="02020603050405020304" pitchFamily="18" charset="0"/>
                <a:cs typeface="Times New Roman" panose="02020603050405020304" pitchFamily="18" charset="0"/>
              </a:rPr>
              <a:t>Visualization:</a:t>
            </a:r>
            <a:endParaRPr lang="en-US" sz="24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Create a Pivot Table:</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Go to </a:t>
            </a:r>
            <a:r>
              <a:rPr lang="en-US" sz="2400" b="1" dirty="0">
                <a:latin typeface="Times New Roman" panose="02020603050405020304" pitchFamily="18" charset="0"/>
                <a:cs typeface="Times New Roman" panose="02020603050405020304" pitchFamily="18" charset="0"/>
              </a:rPr>
              <a:t>Insert &gt; Pivot Table</a:t>
            </a:r>
            <a:r>
              <a:rPr lang="en-US" sz="2400" dirty="0">
                <a:latin typeface="Times New Roman" panose="02020603050405020304" pitchFamily="18" charset="0"/>
                <a:cs typeface="Times New Roman" panose="02020603050405020304" pitchFamily="18" charset="0"/>
              </a:rPr>
              <a:t>.</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Select the table and range, and choose to create the Pivot Table in a new worksheet.</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The Pivot Table will be created.</a:t>
            </a:r>
          </a:p>
          <a:p>
            <a:pPr marL="742950" lvl="1" indent="-285750">
              <a:lnSpc>
                <a:spcPct val="150000"/>
              </a:lnSpc>
              <a:buFont typeface="+mj-lt"/>
              <a:buAutoNum type="arabicPeriod"/>
            </a:pPr>
            <a:endParaRPr lang="en-US" sz="24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2526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3" name="Rectangle 6">
            <a:extLst>
              <a:ext uri="{FF2B5EF4-FFF2-40B4-BE49-F238E27FC236}">
                <a16:creationId xmlns:a16="http://schemas.microsoft.com/office/drawing/2014/main" id="{2E4498A3-D511-4810-072B-C3A0C136DC37}"/>
              </a:ext>
            </a:extLst>
          </p:cNvPr>
          <p:cNvSpPr>
            <a:spLocks noChangeArrowheads="1"/>
          </p:cNvSpPr>
          <p:nvPr/>
        </p:nvSpPr>
        <p:spPr bwMode="auto">
          <a:xfrm>
            <a:off x="879993" y="965217"/>
            <a:ext cx="8822672" cy="6555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742950" lvl="1" indent="-285750">
              <a:buFont typeface="+mj-lt"/>
              <a:buAutoNum type="arabicPeriod"/>
            </a:pPr>
            <a:endParaRPr lang="en-US" sz="2800" dirty="0">
              <a:latin typeface="Times New Roman" panose="02020603050405020304" pitchFamily="18" charset="0"/>
              <a:cs typeface="Times New Roman" panose="02020603050405020304" pitchFamily="18" charset="0"/>
            </a:endParaRPr>
          </a:p>
          <a:p>
            <a:pPr marL="514350" indent="-514350">
              <a:buFont typeface="+mj-lt"/>
              <a:buAutoNum type="arabicPeriod" startAt="2"/>
            </a:pPr>
            <a:r>
              <a:rPr lang="en-US" sz="2800" dirty="0">
                <a:latin typeface="Times New Roman" panose="02020603050405020304" pitchFamily="18" charset="0"/>
                <a:cs typeface="Times New Roman" panose="02020603050405020304" pitchFamily="18" charset="0"/>
              </a:rPr>
              <a:t>Set up the Pivot Table:</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Select </a:t>
            </a:r>
            <a:r>
              <a:rPr lang="en-US" sz="2800" b="1" dirty="0">
                <a:latin typeface="Times New Roman" panose="02020603050405020304" pitchFamily="18" charset="0"/>
                <a:cs typeface="Times New Roman" panose="02020603050405020304" pitchFamily="18" charset="0"/>
              </a:rPr>
              <a:t>Business Unit</a:t>
            </a:r>
            <a:r>
              <a:rPr lang="en-US" sz="2800" dirty="0">
                <a:latin typeface="Times New Roman" panose="02020603050405020304" pitchFamily="18" charset="0"/>
                <a:cs typeface="Times New Roman" panose="02020603050405020304" pitchFamily="18" charset="0"/>
              </a:rPr>
              <a:t> for Rows.</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Select </a:t>
            </a:r>
            <a:r>
              <a:rPr lang="en-US" sz="2800" b="1" dirty="0">
                <a:latin typeface="Times New Roman" panose="02020603050405020304" pitchFamily="18" charset="0"/>
                <a:cs typeface="Times New Roman" panose="02020603050405020304" pitchFamily="18" charset="0"/>
              </a:rPr>
              <a:t>Performance Level</a:t>
            </a:r>
            <a:r>
              <a:rPr lang="en-US" sz="2800" dirty="0">
                <a:latin typeface="Times New Roman" panose="02020603050405020304" pitchFamily="18" charset="0"/>
                <a:cs typeface="Times New Roman" panose="02020603050405020304" pitchFamily="18" charset="0"/>
              </a:rPr>
              <a:t> for Columns.</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Use </a:t>
            </a:r>
            <a:r>
              <a:rPr lang="en-US" sz="2800" b="1" dirty="0">
                <a:latin typeface="Times New Roman" panose="02020603050405020304" pitchFamily="18" charset="0"/>
                <a:cs typeface="Times New Roman" panose="02020603050405020304" pitchFamily="18" charset="0"/>
              </a:rPr>
              <a:t>Gender</a:t>
            </a:r>
            <a:r>
              <a:rPr lang="en-US" sz="2800" dirty="0">
                <a:latin typeface="Times New Roman" panose="02020603050405020304" pitchFamily="18" charset="0"/>
                <a:cs typeface="Times New Roman" panose="02020603050405020304" pitchFamily="18" charset="0"/>
              </a:rPr>
              <a:t> as a filter.</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Add </a:t>
            </a:r>
            <a:r>
              <a:rPr lang="en-US" sz="2800" b="1" dirty="0">
                <a:latin typeface="Times New Roman" panose="02020603050405020304" pitchFamily="18" charset="0"/>
                <a:cs typeface="Times New Roman" panose="02020603050405020304" pitchFamily="18" charset="0"/>
              </a:rPr>
              <a:t>First Name</a:t>
            </a:r>
            <a:r>
              <a:rPr lang="en-US" sz="2800" dirty="0">
                <a:latin typeface="Times New Roman" panose="02020603050405020304" pitchFamily="18" charset="0"/>
                <a:cs typeface="Times New Roman" panose="02020603050405020304" pitchFamily="18" charset="0"/>
              </a:rPr>
              <a:t> as the value.</a:t>
            </a:r>
          </a:p>
          <a:p>
            <a:pPr lvl="1">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514350" indent="-514350">
              <a:buFont typeface="+mj-lt"/>
              <a:buAutoNum type="arabicPeriod" startAt="2"/>
            </a:pPr>
            <a:r>
              <a:rPr lang="en-US" sz="2800" dirty="0">
                <a:latin typeface="Times New Roman" panose="02020603050405020304" pitchFamily="18" charset="0"/>
                <a:cs typeface="Times New Roman" panose="02020603050405020304" pitchFamily="18" charset="0"/>
              </a:rPr>
              <a:t>Create a Chart:</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Go to </a:t>
            </a:r>
            <a:r>
              <a:rPr lang="en-US" sz="2800" b="1" dirty="0">
                <a:latin typeface="Times New Roman" panose="02020603050405020304" pitchFamily="18" charset="0"/>
                <a:cs typeface="Times New Roman" panose="02020603050405020304" pitchFamily="18" charset="0"/>
              </a:rPr>
              <a:t>Insert &gt; Recommended Charts</a:t>
            </a:r>
            <a:r>
              <a:rPr lang="en-US" sz="2800" dirty="0">
                <a:latin typeface="Times New Roman" panose="02020603050405020304" pitchFamily="18" charset="0"/>
                <a:cs typeface="Times New Roman" panose="02020603050405020304" pitchFamily="18" charset="0"/>
              </a:rPr>
              <a:t>.</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chart will be created automatically.</a:t>
            </a:r>
          </a:p>
          <a:p>
            <a:pPr lvl="1">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514350" indent="-514350">
              <a:buFont typeface="+mj-lt"/>
              <a:buAutoNum type="arabicPeriod" startAt="2"/>
            </a:pPr>
            <a:r>
              <a:rPr lang="en-US" sz="2800" dirty="0">
                <a:latin typeface="Times New Roman" panose="02020603050405020304" pitchFamily="18" charset="0"/>
                <a:cs typeface="Times New Roman" panose="02020603050405020304" pitchFamily="18" charset="0"/>
              </a:rPr>
              <a:t>Name the chart as </a:t>
            </a:r>
            <a:r>
              <a:rPr lang="en-US" sz="2800" b="1" dirty="0">
                <a:latin typeface="Times New Roman" panose="02020603050405020304" pitchFamily="18" charset="0"/>
                <a:cs typeface="Times New Roman" panose="02020603050405020304" pitchFamily="18" charset="0"/>
              </a:rPr>
              <a:t>"Employee Performance Analysis"</a:t>
            </a:r>
            <a:r>
              <a:rPr lang="en-US" sz="2800" dirty="0">
                <a:latin typeface="Times New Roman" panose="02020603050405020304" pitchFamily="18" charset="0"/>
                <a:cs typeface="Times New Roman" panose="02020603050405020304" pitchFamily="18" charset="0"/>
              </a:rPr>
              <a:t>.</a:t>
            </a:r>
          </a:p>
          <a:p>
            <a:pPr lvl="1">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lvl="1"/>
            <a:endParaRPr lang="en-US" sz="2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8999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A81BE367-3C4F-972D-DD41-198005018938}"/>
              </a:ext>
            </a:extLst>
          </p:cNvPr>
          <p:cNvGraphicFramePr>
            <a:graphicFrameLocks/>
          </p:cNvGraphicFramePr>
          <p:nvPr>
            <p:extLst>
              <p:ext uri="{D42A27DB-BD31-4B8C-83A1-F6EECF244321}">
                <p14:modId xmlns:p14="http://schemas.microsoft.com/office/powerpoint/2010/main" val="1021738654"/>
              </p:ext>
            </p:extLst>
          </p:nvPr>
        </p:nvGraphicFramePr>
        <p:xfrm>
          <a:off x="1143000" y="1291975"/>
          <a:ext cx="7924800" cy="46005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581A278-9119-F915-8A83-AD84B89D6803}"/>
              </a:ext>
            </a:extLst>
          </p:cNvPr>
          <p:cNvSpPr txBox="1"/>
          <p:nvPr/>
        </p:nvSpPr>
        <p:spPr>
          <a:xfrm>
            <a:off x="755332" y="1709871"/>
            <a:ext cx="9379268" cy="2806987"/>
          </a:xfrm>
          <a:prstGeom prst="rect">
            <a:avLst/>
          </a:prstGeom>
          <a:noFill/>
        </p:spPr>
        <p:txBody>
          <a:bodyPr wrap="square">
            <a:spAutoFit/>
          </a:bodyPr>
          <a:lstStyle/>
          <a:p>
            <a:pPr marL="342900" indent="-342900">
              <a:lnSpc>
                <a:spcPct val="150000"/>
              </a:lnSpc>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The conclusion from this chart is that the majority of employees across the business units fall into the "Medium" performance level, indicating overall average performance. However, there are also noticeable variations, with some units showing higher numbers of "Low" and "Very High" performers, suggesting that targeted interventions may be needed to address these disparities and optimize performance across all levels.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F3E1EB82-15F9-EAE5-2C3C-9337639CA2C6}"/>
              </a:ext>
            </a:extLst>
          </p:cNvPr>
          <p:cNvSpPr txBox="1"/>
          <p:nvPr/>
        </p:nvSpPr>
        <p:spPr>
          <a:xfrm>
            <a:off x="945652" y="1695450"/>
            <a:ext cx="6102848" cy="3730317"/>
          </a:xfrm>
          <a:prstGeom prst="rect">
            <a:avLst/>
          </a:prstGeom>
          <a:noFill/>
        </p:spPr>
        <p:txBody>
          <a:bodyPr wrap="square">
            <a:spAutoFit/>
          </a:bodyPr>
          <a:lstStyle/>
          <a:p>
            <a:pPr marL="285750" indent="-285750">
              <a:lnSpc>
                <a:spcPct val="150000"/>
              </a:lnSpc>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Organizations often face challenges in efficiently analyzing employee performance due to scattered data and lack of streamlined tools. </a:t>
            </a:r>
          </a:p>
          <a:p>
            <a:pPr marL="285750" indent="-285750">
              <a:lnSpc>
                <a:spcPct val="150000"/>
              </a:lnSpc>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By utilizing Excel for Employee Performance Analysis, we aim to create a simple yet powerful tool that enables accurate measurement, visualization, and insights into employee performance, aiding in better decision-making and resource management.</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2D8B183C-54F4-F7A5-A4FF-C637666D41DA}"/>
              </a:ext>
            </a:extLst>
          </p:cNvPr>
          <p:cNvSpPr txBox="1"/>
          <p:nvPr/>
        </p:nvSpPr>
        <p:spPr>
          <a:xfrm>
            <a:off x="1219200" y="1909286"/>
            <a:ext cx="6102848" cy="2806987"/>
          </a:xfrm>
          <a:prstGeom prst="rect">
            <a:avLst/>
          </a:prstGeom>
          <a:noFill/>
        </p:spPr>
        <p:txBody>
          <a:bodyPr wrap="square">
            <a:spAutoFit/>
          </a:bodyPr>
          <a:lstStyle/>
          <a:p>
            <a:pPr>
              <a:lnSpc>
                <a:spcPct val="150000"/>
              </a:lnSpc>
            </a:pPr>
            <a:r>
              <a:rPr lang="en-US" sz="2000" dirty="0">
                <a:latin typeface="Times New Roman" panose="02020603050405020304" pitchFamily="18" charset="0"/>
                <a:cs typeface="Times New Roman" panose="02020603050405020304" pitchFamily="18" charset="0"/>
              </a:rPr>
              <a:t>The project involves developing an Excel-based tool for Employee Performance Analysis. This tool will streamline data management, enable performance measurement, and provide visual insights, helping organizations make informed decisions to optimize workforce productivity and development.</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26" name="Picture 2" descr="Annual Employee Performance Appraisals | Human Resources">
            <a:extLst>
              <a:ext uri="{FF2B5EF4-FFF2-40B4-BE49-F238E27FC236}">
                <a16:creationId xmlns:a16="http://schemas.microsoft.com/office/drawing/2014/main" id="{1C8E88CE-439F-A19A-E7BC-931926C2A5E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 y="1388004"/>
            <a:ext cx="6705600" cy="518121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F8B49F9E-627D-3566-CE98-1C0EFED655EA}"/>
              </a:ext>
            </a:extLst>
          </p:cNvPr>
          <p:cNvSpPr txBox="1"/>
          <p:nvPr/>
        </p:nvSpPr>
        <p:spPr>
          <a:xfrm>
            <a:off x="2971800" y="1695450"/>
            <a:ext cx="6381750" cy="4448013"/>
          </a:xfrm>
          <a:prstGeom prst="rect">
            <a:avLst/>
          </a:prstGeom>
          <a:noFill/>
        </p:spPr>
        <p:txBody>
          <a:bodyPr wrap="square" rtlCol="0">
            <a:spAutoFit/>
          </a:bodyPr>
          <a:lstStyle/>
          <a:p>
            <a:pPr marL="457200" indent="-457200">
              <a:lnSpc>
                <a:spcPct val="150000"/>
              </a:lnSpc>
              <a:buFont typeface="Courier New" panose="02070309020205020404" pitchFamily="49" charset="0"/>
              <a:buChar char="o"/>
            </a:pPr>
            <a:r>
              <a:rPr lang="en-IN" sz="3200" dirty="0"/>
              <a:t>Highlighting - Features</a:t>
            </a:r>
          </a:p>
          <a:p>
            <a:pPr marL="457200" indent="-457200">
              <a:lnSpc>
                <a:spcPct val="150000"/>
              </a:lnSpc>
              <a:buFont typeface="Courier New" panose="02070309020205020404" pitchFamily="49" charset="0"/>
              <a:buChar char="o"/>
            </a:pPr>
            <a:r>
              <a:rPr lang="en-IN" sz="3200" dirty="0"/>
              <a:t>Conditional Formatting – Missing </a:t>
            </a:r>
          </a:p>
          <a:p>
            <a:pPr marL="457200" indent="-457200">
              <a:lnSpc>
                <a:spcPct val="150000"/>
              </a:lnSpc>
              <a:buFont typeface="Courier New" panose="02070309020205020404" pitchFamily="49" charset="0"/>
              <a:buChar char="o"/>
            </a:pPr>
            <a:r>
              <a:rPr lang="en-IN" sz="3200" dirty="0"/>
              <a:t>Filter – Remove </a:t>
            </a:r>
          </a:p>
          <a:p>
            <a:pPr marL="457200" indent="-457200">
              <a:lnSpc>
                <a:spcPct val="150000"/>
              </a:lnSpc>
              <a:buFont typeface="Courier New" panose="02070309020205020404" pitchFamily="49" charset="0"/>
              <a:buChar char="o"/>
            </a:pPr>
            <a:r>
              <a:rPr lang="en-IN" sz="3200" dirty="0"/>
              <a:t>Formula - Performance </a:t>
            </a:r>
          </a:p>
          <a:p>
            <a:pPr marL="457200" indent="-457200">
              <a:lnSpc>
                <a:spcPct val="150000"/>
              </a:lnSpc>
              <a:buFont typeface="Courier New" panose="02070309020205020404" pitchFamily="49" charset="0"/>
              <a:buChar char="o"/>
            </a:pPr>
            <a:r>
              <a:rPr lang="en-IN" sz="3200" dirty="0"/>
              <a:t>Pivot Table – Summary</a:t>
            </a:r>
          </a:p>
          <a:p>
            <a:pPr marL="457200" indent="-457200">
              <a:lnSpc>
                <a:spcPct val="150000"/>
              </a:lnSpc>
              <a:buFont typeface="Courier New" panose="02070309020205020404" pitchFamily="49" charset="0"/>
              <a:buChar char="o"/>
            </a:pPr>
            <a:r>
              <a:rPr lang="en-IN" sz="3200" dirty="0"/>
              <a:t>Graph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B11E9767-1DD9-6B2A-9F56-BC75C740B279}"/>
              </a:ext>
            </a:extLst>
          </p:cNvPr>
          <p:cNvSpPr txBox="1"/>
          <p:nvPr/>
        </p:nvSpPr>
        <p:spPr>
          <a:xfrm>
            <a:off x="990600" y="1143634"/>
            <a:ext cx="8458200" cy="6046271"/>
          </a:xfrm>
          <a:prstGeom prst="rect">
            <a:avLst/>
          </a:prstGeom>
          <a:noFill/>
        </p:spPr>
        <p:txBody>
          <a:bodyPr wrap="square" rtlCol="0">
            <a:spAutoFit/>
          </a:bodyPr>
          <a:lstStyle/>
          <a:p>
            <a:pPr>
              <a:lnSpc>
                <a:spcPct val="150000"/>
              </a:lnSpc>
            </a:pPr>
            <a:r>
              <a:rPr lang="en-IN" sz="2000" dirty="0"/>
              <a:t>Employee Dataset – Edunet Foundations</a:t>
            </a:r>
          </a:p>
          <a:p>
            <a:pPr>
              <a:lnSpc>
                <a:spcPct val="150000"/>
              </a:lnSpc>
            </a:pPr>
            <a:r>
              <a:rPr lang="en-IN" sz="2000" dirty="0"/>
              <a:t>26 – Features</a:t>
            </a:r>
          </a:p>
          <a:p>
            <a:pPr>
              <a:lnSpc>
                <a:spcPct val="150000"/>
              </a:lnSpc>
            </a:pPr>
            <a:r>
              <a:rPr lang="en-IN" sz="2000" dirty="0"/>
              <a:t>9 – Features</a:t>
            </a:r>
          </a:p>
          <a:p>
            <a:pPr marL="285750" indent="-285750">
              <a:lnSpc>
                <a:spcPct val="150000"/>
              </a:lnSpc>
              <a:buFont typeface="Courier New" panose="02070309020205020404" pitchFamily="49" charset="0"/>
              <a:buChar char="o"/>
            </a:pPr>
            <a:r>
              <a:rPr lang="en-IN" sz="2000" dirty="0"/>
              <a:t>Employee ID – Numerical data</a:t>
            </a:r>
          </a:p>
          <a:p>
            <a:pPr marL="285750" indent="-285750">
              <a:lnSpc>
                <a:spcPct val="150000"/>
              </a:lnSpc>
              <a:buFont typeface="Courier New" panose="02070309020205020404" pitchFamily="49" charset="0"/>
              <a:buChar char="o"/>
            </a:pPr>
            <a:r>
              <a:rPr lang="en-IN" sz="2000" dirty="0"/>
              <a:t>Name – Text format</a:t>
            </a:r>
          </a:p>
          <a:p>
            <a:pPr marL="285750" indent="-285750">
              <a:lnSpc>
                <a:spcPct val="150000"/>
              </a:lnSpc>
              <a:buFont typeface="Courier New" panose="02070309020205020404" pitchFamily="49" charset="0"/>
              <a:buChar char="o"/>
            </a:pPr>
            <a:r>
              <a:rPr lang="en-IN" sz="2000" dirty="0"/>
              <a:t>Employee Type – Text format (Full time/contract/Part time)</a:t>
            </a:r>
          </a:p>
          <a:p>
            <a:pPr marL="285750" indent="-285750">
              <a:lnSpc>
                <a:spcPct val="150000"/>
              </a:lnSpc>
              <a:buFont typeface="Courier New" panose="02070309020205020404" pitchFamily="49" charset="0"/>
              <a:buChar char="o"/>
            </a:pPr>
            <a:r>
              <a:rPr lang="en-IN" sz="2000" dirty="0"/>
              <a:t>Performance level – Text format (Very High/ High /Medium/ Low)</a:t>
            </a:r>
          </a:p>
          <a:p>
            <a:pPr marL="285750" indent="-285750">
              <a:lnSpc>
                <a:spcPct val="150000"/>
              </a:lnSpc>
              <a:buFont typeface="Courier New" panose="02070309020205020404" pitchFamily="49" charset="0"/>
              <a:buChar char="o"/>
            </a:pPr>
            <a:r>
              <a:rPr lang="en-IN" sz="2000" dirty="0"/>
              <a:t>Gender – Male/Female</a:t>
            </a:r>
          </a:p>
          <a:p>
            <a:pPr marL="285750" indent="-285750">
              <a:lnSpc>
                <a:spcPct val="150000"/>
              </a:lnSpc>
              <a:buFont typeface="Courier New" panose="02070309020205020404" pitchFamily="49" charset="0"/>
              <a:buChar char="o"/>
            </a:pPr>
            <a:r>
              <a:rPr lang="en-IN" sz="2000" dirty="0"/>
              <a:t>Employee Rating – Numerical data (1 to 5)</a:t>
            </a:r>
          </a:p>
          <a:p>
            <a:pPr marL="285750" indent="-285750">
              <a:lnSpc>
                <a:spcPct val="150000"/>
              </a:lnSpc>
              <a:buFont typeface="Courier New" panose="02070309020205020404" pitchFamily="49" charset="0"/>
              <a:buChar char="o"/>
            </a:pPr>
            <a:r>
              <a:rPr lang="en-IN" sz="2000" dirty="0"/>
              <a:t>Performance Score – Text (Exceeds/Fully meet/Need Improvement)</a:t>
            </a:r>
          </a:p>
          <a:p>
            <a:pPr marL="285750" indent="-285750">
              <a:lnSpc>
                <a:spcPct val="150000"/>
              </a:lnSpc>
              <a:buFont typeface="Courier New" panose="02070309020205020404" pitchFamily="49" charset="0"/>
              <a:buChar char="o"/>
            </a:pPr>
            <a:r>
              <a:rPr lang="en-IN" sz="2000" dirty="0"/>
              <a:t>Employee Classification Type – Text Format(Full time, Part time , Temporary)</a:t>
            </a:r>
          </a:p>
          <a:p>
            <a:pPr marL="285750" indent="-285750">
              <a:lnSpc>
                <a:spcPct val="150000"/>
              </a:lnSpc>
              <a:buFont typeface="Courier New" panose="02070309020205020404" pitchFamily="49" charset="0"/>
              <a:buChar char="o"/>
            </a:pPr>
            <a:r>
              <a:rPr lang="en-IN" sz="2000" dirty="0"/>
              <a:t>Business Unit - Text</a:t>
            </a:r>
            <a:br>
              <a:rPr lang="en-IN" sz="2000" dirty="0"/>
            </a:br>
            <a:endParaRPr lang="en-IN" sz="2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B5707766-469F-E68E-3F03-6EF76AA28EAF}"/>
              </a:ext>
            </a:extLst>
          </p:cNvPr>
          <p:cNvSpPr txBox="1"/>
          <p:nvPr/>
        </p:nvSpPr>
        <p:spPr>
          <a:xfrm>
            <a:off x="913926" y="1753582"/>
            <a:ext cx="8382000" cy="2232021"/>
          </a:xfrm>
          <a:prstGeom prst="rect">
            <a:avLst/>
          </a:prstGeom>
          <a:noFill/>
        </p:spPr>
        <p:txBody>
          <a:bodyPr wrap="square" rtlCol="0">
            <a:spAutoFit/>
          </a:bodyPr>
          <a:lstStyle/>
          <a:p>
            <a:pPr>
              <a:lnSpc>
                <a:spcPct val="150000"/>
              </a:lnSpc>
            </a:pPr>
            <a:r>
              <a:rPr lang="en-IN" sz="3200" dirty="0"/>
              <a:t>Formula </a:t>
            </a:r>
            <a:r>
              <a:rPr lang="en-IN" sz="3200" b="1" dirty="0"/>
              <a:t>=IFS(z8&gt;=5,”Very High”,z8&gt;=4,”High”,Z8&gt;=3,”Medium”,True,”Low”)</a:t>
            </a:r>
          </a:p>
          <a:p>
            <a:pPr>
              <a:lnSpc>
                <a:spcPct val="150000"/>
              </a:lnSpc>
            </a:pPr>
            <a:endParaRPr lang="en-IN" sz="3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344</TotalTime>
  <Words>757</Words>
  <Application>Microsoft Office PowerPoint</Application>
  <PresentationFormat>Widescreen</PresentationFormat>
  <Paragraphs>111</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PowerPoint Presentation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Janice S</cp:lastModifiedBy>
  <cp:revision>25</cp:revision>
  <dcterms:created xsi:type="dcterms:W3CDTF">2024-03-29T15:07:22Z</dcterms:created>
  <dcterms:modified xsi:type="dcterms:W3CDTF">2024-09-01T06:53:27Z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