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380" r:id="rId2"/>
    <p:sldId id="525" r:id="rId3"/>
    <p:sldId id="367" r:id="rId4"/>
    <p:sldId id="372" r:id="rId5"/>
    <p:sldId id="479" r:id="rId6"/>
    <p:sldId id="261" r:id="rId7"/>
    <p:sldId id="517" r:id="rId8"/>
    <p:sldId id="322" r:id="rId9"/>
    <p:sldId id="519" r:id="rId10"/>
    <p:sldId id="392" r:id="rId11"/>
    <p:sldId id="445" r:id="rId12"/>
    <p:sldId id="258" r:id="rId13"/>
    <p:sldId id="394" r:id="rId14"/>
    <p:sldId id="526" r:id="rId15"/>
    <p:sldId id="527" r:id="rId16"/>
    <p:sldId id="520" r:id="rId17"/>
    <p:sldId id="521" r:id="rId18"/>
    <p:sldId id="522" r:id="rId19"/>
    <p:sldId id="523" r:id="rId20"/>
    <p:sldId id="524" r:id="rId21"/>
    <p:sldId id="393" r:id="rId22"/>
    <p:sldId id="415" r:id="rId23"/>
    <p:sldId id="416" r:id="rId24"/>
    <p:sldId id="382" r:id="rId25"/>
    <p:sldId id="417" r:id="rId26"/>
    <p:sldId id="419" r:id="rId27"/>
    <p:sldId id="421" r:id="rId28"/>
    <p:sldId id="423" r:id="rId29"/>
    <p:sldId id="425" r:id="rId30"/>
    <p:sldId id="427" r:id="rId31"/>
    <p:sldId id="259" r:id="rId32"/>
    <p:sldId id="409" r:id="rId33"/>
    <p:sldId id="411" r:id="rId34"/>
    <p:sldId id="412" r:id="rId35"/>
    <p:sldId id="413" r:id="rId36"/>
    <p:sldId id="414" r:id="rId37"/>
    <p:sldId id="395" r:id="rId38"/>
    <p:sldId id="396" r:id="rId39"/>
    <p:sldId id="3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p15:clr>
            <a:srgbClr val="A4A3A4"/>
          </p15:clr>
        </p15:guide>
        <p15:guide id="2" orient="horz" pos="894">
          <p15:clr>
            <a:srgbClr val="A4A3A4"/>
          </p15:clr>
        </p15:guide>
        <p15:guide id="3" orient="horz" pos="3865">
          <p15:clr>
            <a:srgbClr val="A4A3A4"/>
          </p15:clr>
        </p15:guide>
        <p15:guide id="4" orient="horz" pos="1388">
          <p15:clr>
            <a:srgbClr val="A4A3A4"/>
          </p15:clr>
        </p15:guide>
        <p15:guide id="5" orient="horz" pos="1911">
          <p15:clr>
            <a:srgbClr val="A4A3A4"/>
          </p15:clr>
        </p15:guide>
        <p15:guide id="6" pos="3840">
          <p15:clr>
            <a:srgbClr val="A4A3A4"/>
          </p15:clr>
        </p15:guide>
        <p15:guide id="7" pos="434">
          <p15:clr>
            <a:srgbClr val="A4A3A4"/>
          </p15:clr>
        </p15:guide>
        <p15:guide id="8" pos="545">
          <p15:clr>
            <a:srgbClr val="A4A3A4"/>
          </p15:clr>
        </p15:guide>
        <p15:guide id="9" pos="7296">
          <p15:clr>
            <a:srgbClr val="A4A3A4"/>
          </p15:clr>
        </p15:guide>
        <p15:guide id="10" pos="7114">
          <p15:clr>
            <a:srgbClr val="A4A3A4"/>
          </p15:clr>
        </p15:guide>
        <p15:guide id="11" pos="70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7F2E30"/>
    <a:srgbClr val="3C3C3C"/>
    <a:srgbClr val="502F20"/>
    <a:srgbClr val="F3EFEE"/>
    <a:srgbClr val="3A211D"/>
    <a:srgbClr val="2E3139"/>
    <a:srgbClr val="F1F2F4"/>
    <a:srgbClr val="EDF1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7" autoAdjust="0"/>
    <p:restoredTop sz="94660"/>
  </p:normalViewPr>
  <p:slideViewPr>
    <p:cSldViewPr snapToGrid="0" showGuides="1">
      <p:cViewPr varScale="1">
        <p:scale>
          <a:sx n="83" d="100"/>
          <a:sy n="83" d="100"/>
        </p:scale>
        <p:origin x="68" y="104"/>
      </p:cViewPr>
      <p:guideLst>
        <p:guide orient="horz" pos="2127"/>
        <p:guide orient="horz" pos="894"/>
        <p:guide orient="horz" pos="3865"/>
        <p:guide orient="horz" pos="1388"/>
        <p:guide orient="horz" pos="1911"/>
        <p:guide pos="3840"/>
        <p:guide pos="434"/>
        <p:guide pos="545"/>
        <p:guide pos="7296"/>
        <p:guide pos="7114"/>
        <p:guide pos="7022"/>
      </p:guideLst>
    </p:cSldViewPr>
  </p:slideViewPr>
  <p:notesTextViewPr>
    <p:cViewPr>
      <p:scale>
        <a:sx n="1" d="1"/>
        <a:sy n="1" d="1"/>
      </p:scale>
      <p:origin x="0" y="0"/>
    </p:cViewPr>
  </p:notesTextViewPr>
  <p:sorterViewPr>
    <p:cViewPr>
      <p:scale>
        <a:sx n="139" d="100"/>
        <a:sy n="139" d="100"/>
      </p:scale>
      <p:origin x="0" y="17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A9B7B9-572E-4765-8917-F290920783FD}" type="datetimeFigureOut">
              <a:rPr lang="en-US" smtClean="0"/>
              <a:t>1/2/2019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E3090-19BA-4BF2-BD34-BAA68E139CC7}" type="slidenum">
              <a:rPr lang="en-US" smtClean="0"/>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4BA81-6A69-41D6-AE52-62521AF76217}" type="datetimeFigureOut">
              <a:rPr lang="en-US" smtClean="0"/>
              <a:t>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73A4F-3A00-45DA-888B-C117A9825B00}"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16</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38</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2" name="图片 1"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Work #4">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953865" y="566478"/>
            <a:ext cx="1399032" cy="1399032"/>
          </a:xfrm>
          <a:prstGeom prst="ellipse">
            <a:avLst/>
          </a:prstGeom>
          <a:solidFill>
            <a:schemeClr val="bg1">
              <a:lumMod val="65000"/>
            </a:schemeClr>
          </a:solidFill>
          <a:ln w="12700">
            <a:solidFill>
              <a:schemeClr val="bg1"/>
            </a:solidFill>
          </a:ln>
        </p:spPr>
        <p:txBody>
          <a:bodyPr/>
          <a:lstStyle>
            <a:lvl1pPr marL="0" indent="0">
              <a:buNone/>
              <a:defRPr sz="1000">
                <a:solidFill>
                  <a:schemeClr val="bg1"/>
                </a:solidFill>
              </a:defRPr>
            </a:lvl1pPr>
          </a:lstStyle>
          <a:p>
            <a:r>
              <a:rPr lang="en-US"/>
              <a:t>Team</a:t>
            </a:r>
          </a:p>
        </p:txBody>
      </p:sp>
      <p:sp>
        <p:nvSpPr>
          <p:cNvPr id="11" name="Picture Placeholder 10"/>
          <p:cNvSpPr>
            <a:spLocks noGrp="1"/>
          </p:cNvSpPr>
          <p:nvPr>
            <p:ph type="pic" sz="quarter" idx="11" hasCustomPrompt="1"/>
          </p:nvPr>
        </p:nvSpPr>
        <p:spPr>
          <a:xfrm>
            <a:off x="6629400" y="-1"/>
            <a:ext cx="5562600" cy="2530549"/>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Work #5">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5219700" y="669472"/>
            <a:ext cx="877824" cy="87782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sp>
        <p:nvSpPr>
          <p:cNvPr id="8" name="Picture Placeholder 6"/>
          <p:cNvSpPr>
            <a:spLocks noGrp="1"/>
          </p:cNvSpPr>
          <p:nvPr>
            <p:ph type="pic" sz="quarter" idx="11" hasCustomPrompt="1"/>
          </p:nvPr>
        </p:nvSpPr>
        <p:spPr>
          <a:xfrm>
            <a:off x="955330" y="2019300"/>
            <a:ext cx="1243584" cy="1243584"/>
          </a:xfrm>
          <a:prstGeom prst="ellipse">
            <a:avLst/>
          </a:prstGeom>
          <a:solidFill>
            <a:schemeClr val="bg1">
              <a:lumMod val="65000"/>
            </a:schemeClr>
          </a:solidFill>
          <a:ln>
            <a:solidFill>
              <a:schemeClr val="accent1"/>
            </a:solidFill>
          </a:ln>
        </p:spPr>
        <p:txBody>
          <a:bodyPr/>
          <a:lstStyle>
            <a:lvl1pPr marL="0" indent="0">
              <a:buNone/>
              <a:defRPr sz="1000">
                <a:solidFill>
                  <a:schemeClr val="bg1"/>
                </a:solidFill>
              </a:defRPr>
            </a:lvl1pPr>
          </a:lstStyle>
          <a:p>
            <a:r>
              <a:rPr lang="en-US"/>
              <a:t>Team</a:t>
            </a:r>
          </a:p>
        </p:txBody>
      </p:sp>
      <p:sp>
        <p:nvSpPr>
          <p:cNvPr id="9" name="Picture Placeholder 6"/>
          <p:cNvSpPr>
            <a:spLocks noGrp="1"/>
          </p:cNvSpPr>
          <p:nvPr>
            <p:ph type="pic" sz="quarter" idx="12" hasCustomPrompt="1"/>
          </p:nvPr>
        </p:nvSpPr>
        <p:spPr>
          <a:xfrm>
            <a:off x="7260533" y="2988127"/>
            <a:ext cx="1179576" cy="1179576"/>
          </a:xfrm>
          <a:prstGeom prst="ellipse">
            <a:avLst/>
          </a:prstGeom>
          <a:solidFill>
            <a:schemeClr val="bg1">
              <a:lumMod val="65000"/>
            </a:schemeClr>
          </a:solidFill>
          <a:ln>
            <a:solidFill>
              <a:schemeClr val="accent6"/>
            </a:solidFill>
          </a:ln>
        </p:spPr>
        <p:txBody>
          <a:bodyPr/>
          <a:lstStyle>
            <a:lvl1pPr marL="0" indent="0">
              <a:buNone/>
              <a:defRPr sz="1000">
                <a:solidFill>
                  <a:schemeClr val="bg1"/>
                </a:solidFill>
              </a:defRPr>
            </a:lvl1pPr>
          </a:lstStyle>
          <a:p>
            <a:r>
              <a:rPr lang="en-US"/>
              <a:t>Team</a:t>
            </a:r>
          </a:p>
        </p:txBody>
      </p:sp>
      <p:sp>
        <p:nvSpPr>
          <p:cNvPr id="10" name="Picture Placeholder 6"/>
          <p:cNvSpPr>
            <a:spLocks noGrp="1"/>
          </p:cNvSpPr>
          <p:nvPr>
            <p:ph type="pic" sz="quarter" idx="13" hasCustomPrompt="1"/>
          </p:nvPr>
        </p:nvSpPr>
        <p:spPr>
          <a:xfrm>
            <a:off x="2586011" y="3565323"/>
            <a:ext cx="1746504" cy="1746504"/>
          </a:xfrm>
          <a:prstGeom prst="ellipse">
            <a:avLst/>
          </a:prstGeom>
          <a:solidFill>
            <a:schemeClr val="bg1">
              <a:lumMod val="65000"/>
            </a:schemeClr>
          </a:solidFill>
          <a:ln>
            <a:solidFill>
              <a:schemeClr val="accent2"/>
            </a:solidFill>
          </a:ln>
        </p:spPr>
        <p:txBody>
          <a:bodyPr/>
          <a:lstStyle>
            <a:lvl1pPr marL="0" indent="0">
              <a:buNone/>
              <a:defRPr sz="1000">
                <a:solidFill>
                  <a:schemeClr val="bg1"/>
                </a:solidFill>
              </a:defRPr>
            </a:lvl1pPr>
          </a:lstStyle>
          <a:p>
            <a:r>
              <a:rPr lang="en-US"/>
              <a:t>Team</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119062" y="104774"/>
            <a:ext cx="6702425" cy="6646863"/>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p>
        </p:txBody>
      </p:sp>
      <p:sp>
        <p:nvSpPr>
          <p:cNvPr id="7" name="Picture Placeholder 5"/>
          <p:cNvSpPr>
            <a:spLocks noGrp="1"/>
          </p:cNvSpPr>
          <p:nvPr>
            <p:ph type="pic" sz="quarter" idx="11" hasCustomPrompt="1"/>
          </p:nvPr>
        </p:nvSpPr>
        <p:spPr>
          <a:xfrm>
            <a:off x="6884935" y="104774"/>
            <a:ext cx="2560321" cy="329286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p>
        </p:txBody>
      </p:sp>
      <p:sp>
        <p:nvSpPr>
          <p:cNvPr id="8" name="Picture Placeholder 5"/>
          <p:cNvSpPr>
            <a:spLocks noGrp="1"/>
          </p:cNvSpPr>
          <p:nvPr>
            <p:ph type="pic" sz="quarter" idx="12" hasCustomPrompt="1"/>
          </p:nvPr>
        </p:nvSpPr>
        <p:spPr>
          <a:xfrm>
            <a:off x="9509047" y="3460366"/>
            <a:ext cx="2560321" cy="329286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Portfolio Image</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2257"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604821" y="2019299"/>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11885" y="4124323"/>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4604634" y="4124324"/>
            <a:ext cx="3927475" cy="2043113"/>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2" name="Picture Placeholder 7"/>
          <p:cNvSpPr>
            <a:spLocks noGrp="1"/>
          </p:cNvSpPr>
          <p:nvPr>
            <p:ph type="pic" sz="quarter" idx="14"/>
          </p:nvPr>
        </p:nvSpPr>
        <p:spPr>
          <a:xfrm>
            <a:off x="8597383" y="2019299"/>
            <a:ext cx="2644775" cy="4148137"/>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6" name="Picture Placeholder 15"/>
          <p:cNvSpPr>
            <a:spLocks noGrp="1"/>
          </p:cNvSpPr>
          <p:nvPr>
            <p:ph type="pic" sz="quarter" idx="10" hasCustomPrompt="1"/>
          </p:nvPr>
        </p:nvSpPr>
        <p:spPr>
          <a:xfrm>
            <a:off x="57315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7" name="Picture Placeholder 15"/>
          <p:cNvSpPr>
            <a:spLocks noGrp="1"/>
          </p:cNvSpPr>
          <p:nvPr>
            <p:ph type="pic" sz="quarter" idx="11" hasCustomPrompt="1"/>
          </p:nvPr>
        </p:nvSpPr>
        <p:spPr>
          <a:xfrm>
            <a:off x="3352864"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8" name="Picture Placeholder 15"/>
          <p:cNvSpPr>
            <a:spLocks noGrp="1"/>
          </p:cNvSpPr>
          <p:nvPr>
            <p:ph type="pic" sz="quarter" idx="12" hasCustomPrompt="1"/>
          </p:nvPr>
        </p:nvSpPr>
        <p:spPr>
          <a:xfrm>
            <a:off x="6130925"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9" name="Picture Placeholder 15"/>
          <p:cNvSpPr>
            <a:spLocks noGrp="1"/>
          </p:cNvSpPr>
          <p:nvPr>
            <p:ph type="pic" sz="quarter" idx="13" hasCustomPrompt="1"/>
          </p:nvPr>
        </p:nvSpPr>
        <p:spPr>
          <a:xfrm>
            <a:off x="8910701" y="1775893"/>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0" name="Picture Placeholder 15"/>
          <p:cNvSpPr>
            <a:spLocks noGrp="1"/>
          </p:cNvSpPr>
          <p:nvPr>
            <p:ph type="pic" sz="quarter" idx="14" hasCustomPrompt="1"/>
          </p:nvPr>
        </p:nvSpPr>
        <p:spPr>
          <a:xfrm>
            <a:off x="573151"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1" name="Picture Placeholder 15"/>
          <p:cNvSpPr>
            <a:spLocks noGrp="1"/>
          </p:cNvSpPr>
          <p:nvPr>
            <p:ph type="pic" sz="quarter" idx="15" hasCustomPrompt="1"/>
          </p:nvPr>
        </p:nvSpPr>
        <p:spPr>
          <a:xfrm>
            <a:off x="3352864"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2" name="Picture Placeholder 15"/>
          <p:cNvSpPr>
            <a:spLocks noGrp="1"/>
          </p:cNvSpPr>
          <p:nvPr>
            <p:ph type="pic" sz="quarter" idx="16" hasCustomPrompt="1"/>
          </p:nvPr>
        </p:nvSpPr>
        <p:spPr>
          <a:xfrm>
            <a:off x="6130925"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23" name="Picture Placeholder 15"/>
          <p:cNvSpPr>
            <a:spLocks noGrp="1"/>
          </p:cNvSpPr>
          <p:nvPr>
            <p:ph type="pic" sz="quarter" idx="17" hasCustomPrompt="1"/>
          </p:nvPr>
        </p:nvSpPr>
        <p:spPr>
          <a:xfrm>
            <a:off x="8908986" y="3816434"/>
            <a:ext cx="2706624" cy="198424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15" name="Picture Placeholder 14"/>
          <p:cNvSpPr>
            <a:spLocks noGrp="1"/>
          </p:cNvSpPr>
          <p:nvPr>
            <p:ph type="pic" sz="quarter" idx="10" hasCustomPrompt="1"/>
          </p:nvPr>
        </p:nvSpPr>
        <p:spPr>
          <a:xfrm>
            <a:off x="3781424" y="-1"/>
            <a:ext cx="2752725" cy="3338513"/>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6" name="Picture Placeholder 14"/>
          <p:cNvSpPr>
            <a:spLocks noGrp="1"/>
          </p:cNvSpPr>
          <p:nvPr>
            <p:ph type="pic" sz="quarter" idx="11" hasCustomPrompt="1"/>
          </p:nvPr>
        </p:nvSpPr>
        <p:spPr>
          <a:xfrm>
            <a:off x="9477375" y="1509713"/>
            <a:ext cx="2714625"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7" name="Picture Placeholder 14"/>
          <p:cNvSpPr>
            <a:spLocks noGrp="1"/>
          </p:cNvSpPr>
          <p:nvPr>
            <p:ph type="pic" sz="quarter" idx="12" hasCustomPrompt="1"/>
          </p:nvPr>
        </p:nvSpPr>
        <p:spPr>
          <a:xfrm>
            <a:off x="931862" y="1509713"/>
            <a:ext cx="2754312" cy="3748087"/>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8" name="Picture Placeholder 14"/>
          <p:cNvSpPr>
            <a:spLocks noGrp="1"/>
          </p:cNvSpPr>
          <p:nvPr>
            <p:ph type="pic" sz="quarter" idx="13" hasCustomPrompt="1"/>
          </p:nvPr>
        </p:nvSpPr>
        <p:spPr>
          <a:xfrm>
            <a:off x="6629401" y="1509713"/>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19" name="Picture Placeholder 14"/>
          <p:cNvSpPr>
            <a:spLocks noGrp="1"/>
          </p:cNvSpPr>
          <p:nvPr>
            <p:ph type="pic" sz="quarter" idx="14" hasCustomPrompt="1"/>
          </p:nvPr>
        </p:nvSpPr>
        <p:spPr>
          <a:xfrm>
            <a:off x="6629401"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sp>
        <p:nvSpPr>
          <p:cNvPr id="20" name="Picture Placeholder 14"/>
          <p:cNvSpPr>
            <a:spLocks noGrp="1"/>
          </p:cNvSpPr>
          <p:nvPr>
            <p:ph type="pic" sz="quarter" idx="15" hasCustomPrompt="1"/>
          </p:nvPr>
        </p:nvSpPr>
        <p:spPr>
          <a:xfrm>
            <a:off x="3779836" y="3428999"/>
            <a:ext cx="2754312" cy="1828799"/>
          </a:xfrm>
          <a:prstGeom prst="rect">
            <a:avLst/>
          </a:prstGeom>
          <a:solidFill>
            <a:schemeClr val="bg1">
              <a:lumMod val="65000"/>
            </a:schemeClr>
          </a:solidFill>
        </p:spPr>
        <p:txBody>
          <a:bodyPr/>
          <a:lstStyle>
            <a:lvl1pPr marL="0" indent="0">
              <a:buNone/>
              <a:defRPr sz="900">
                <a:solidFill>
                  <a:schemeClr val="bg1"/>
                </a:solidFill>
              </a:defRPr>
            </a:lvl1pPr>
          </a:lstStyle>
          <a:p>
            <a:r>
              <a:rPr lang="en-US"/>
              <a:t>Portfolio Image #</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217198"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9" name="Picture Placeholder 7"/>
          <p:cNvSpPr>
            <a:spLocks noGrp="1"/>
          </p:cNvSpPr>
          <p:nvPr>
            <p:ph type="pic" sz="quarter" idx="11" hasCustomPrompt="1"/>
          </p:nvPr>
        </p:nvSpPr>
        <p:spPr>
          <a:xfrm>
            <a:off x="10661691" y="2624081"/>
            <a:ext cx="1746504" cy="1243584"/>
          </a:xfrm>
          <a:prstGeom prst="roundRect">
            <a:avLst>
              <a:gd name="adj" fmla="val 6163"/>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0" name="Picture Placeholder 7"/>
          <p:cNvSpPr>
            <a:spLocks noGrp="1"/>
          </p:cNvSpPr>
          <p:nvPr>
            <p:ph type="pic" sz="quarter" idx="12" hasCustomPrompt="1"/>
          </p:nvPr>
        </p:nvSpPr>
        <p:spPr>
          <a:xfrm>
            <a:off x="1680975"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1" name="Picture Placeholder 7"/>
          <p:cNvSpPr>
            <a:spLocks noGrp="1"/>
          </p:cNvSpPr>
          <p:nvPr>
            <p:ph type="pic" sz="quarter" idx="13" hasCustomPrompt="1"/>
          </p:nvPr>
        </p:nvSpPr>
        <p:spPr>
          <a:xfrm>
            <a:off x="4675550"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12" name="Picture Placeholder 7"/>
          <p:cNvSpPr>
            <a:spLocks noGrp="1"/>
          </p:cNvSpPr>
          <p:nvPr>
            <p:ph type="pic" sz="quarter" idx="14" hasCustomPrompt="1"/>
          </p:nvPr>
        </p:nvSpPr>
        <p:spPr>
          <a:xfrm>
            <a:off x="7669122" y="2149558"/>
            <a:ext cx="2840900" cy="2019300"/>
          </a:xfrm>
          <a:prstGeom prst="roundRect">
            <a:avLst>
              <a:gd name="adj" fmla="val 5624"/>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6">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2009136"/>
            <a:ext cx="6096000" cy="41562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7" name="Picture Placeholder 5"/>
          <p:cNvSpPr>
            <a:spLocks noGrp="1"/>
          </p:cNvSpPr>
          <p:nvPr>
            <p:ph type="pic" sz="quarter" idx="11" hasCustomPrompt="1"/>
          </p:nvPr>
        </p:nvSpPr>
        <p:spPr>
          <a:xfrm>
            <a:off x="6096000" y="2009136"/>
            <a:ext cx="23241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sp>
        <p:nvSpPr>
          <p:cNvPr id="8" name="Picture Placeholder 5"/>
          <p:cNvSpPr>
            <a:spLocks noGrp="1"/>
          </p:cNvSpPr>
          <p:nvPr>
            <p:ph type="pic" sz="quarter" idx="12" hasCustomPrompt="1"/>
          </p:nvPr>
        </p:nvSpPr>
        <p:spPr>
          <a:xfrm>
            <a:off x="8420100" y="2009136"/>
            <a:ext cx="3771900" cy="2327488"/>
          </a:xfrm>
          <a:prstGeom prst="rect">
            <a:avLst/>
          </a:prstGeom>
          <a:solidFill>
            <a:schemeClr val="bg1">
              <a:lumMod val="65000"/>
            </a:schemeClr>
          </a:solidFill>
        </p:spPr>
        <p:txBody>
          <a:bodyPr/>
          <a:lstStyle>
            <a:lvl1pPr marL="0" indent="0">
              <a:buNone/>
              <a:defRPr sz="1000" baseline="0">
                <a:solidFill>
                  <a:schemeClr val="bg1"/>
                </a:solidFill>
              </a:defRPr>
            </a:lvl1pPr>
          </a:lstStyle>
          <a:p>
            <a:r>
              <a:rPr lang="en-US"/>
              <a:t>Portfolio Image #</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1"/>
            <a:ext cx="12192000" cy="3418367"/>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7" name="Picture Placeholder 5"/>
          <p:cNvSpPr>
            <a:spLocks noGrp="1"/>
          </p:cNvSpPr>
          <p:nvPr>
            <p:ph type="pic" sz="quarter" idx="11" hasCustomPrompt="1"/>
          </p:nvPr>
        </p:nvSpPr>
        <p:spPr>
          <a:xfrm>
            <a:off x="3338622"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sp>
        <p:nvSpPr>
          <p:cNvPr id="8" name="Picture Placeholder 5"/>
          <p:cNvSpPr>
            <a:spLocks noGrp="1"/>
          </p:cNvSpPr>
          <p:nvPr>
            <p:ph type="pic" sz="quarter" idx="12" hasCustomPrompt="1"/>
          </p:nvPr>
        </p:nvSpPr>
        <p:spPr>
          <a:xfrm>
            <a:off x="6667499" y="3418366"/>
            <a:ext cx="2386123" cy="1525774"/>
          </a:xfrm>
          <a:prstGeom prst="rect">
            <a:avLst/>
          </a:prstGeom>
          <a:solidFill>
            <a:schemeClr val="bg1">
              <a:lumMod val="65000"/>
            </a:schemeClr>
          </a:solidFill>
        </p:spPr>
        <p:txBody>
          <a:bodyPr/>
          <a:lstStyle>
            <a:lvl1pPr marL="0" indent="0">
              <a:buNone/>
              <a:defRPr sz="1000">
                <a:solidFill>
                  <a:schemeClr val="bg1"/>
                </a:solidFill>
              </a:defRPr>
            </a:lvl1pPr>
          </a:lstStyle>
          <a:p>
            <a:r>
              <a:rPr lang="en-US"/>
              <a:t>Portfolio #</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ur Imag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9"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0" name="Picture Placeholder 7"/>
          <p:cNvSpPr>
            <a:spLocks noGrp="1"/>
          </p:cNvSpPr>
          <p:nvPr>
            <p:ph type="pic" sz="quarter" idx="12"/>
          </p:nvPr>
        </p:nvSpPr>
        <p:spPr>
          <a:xfrm>
            <a:off x="6285187"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11" name="Picture Placeholder 7"/>
          <p:cNvSpPr>
            <a:spLocks noGrp="1"/>
          </p:cNvSpPr>
          <p:nvPr>
            <p:ph type="pic" sz="quarter" idx="13"/>
          </p:nvPr>
        </p:nvSpPr>
        <p:spPr>
          <a:xfrm>
            <a:off x="8534401"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4" name="Picture Placeholder 7"/>
          <p:cNvSpPr>
            <a:spLocks noGrp="1"/>
          </p:cNvSpPr>
          <p:nvPr>
            <p:ph type="pic" sz="quarter" idx="10"/>
          </p:nvPr>
        </p:nvSpPr>
        <p:spPr>
          <a:xfrm>
            <a:off x="1786759"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sp>
        <p:nvSpPr>
          <p:cNvPr id="25" name="Picture Placeholder 7"/>
          <p:cNvSpPr>
            <a:spLocks noGrp="1"/>
          </p:cNvSpPr>
          <p:nvPr>
            <p:ph type="pic" sz="quarter" idx="11"/>
          </p:nvPr>
        </p:nvSpPr>
        <p:spPr>
          <a:xfrm>
            <a:off x="4035973" y="2365265"/>
            <a:ext cx="1828800" cy="18288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ws Image 4">
    <p:spTree>
      <p:nvGrpSpPr>
        <p:cNvPr id="1" name=""/>
        <p:cNvGrpSpPr/>
        <p:nvPr/>
      </p:nvGrpSpPr>
      <p:grpSpPr>
        <a:xfrm>
          <a:off x="0" y="0"/>
          <a:ext cx="0" cy="0"/>
          <a:chOff x="0" y="0"/>
          <a:chExt cx="0" cy="0"/>
        </a:xfrm>
      </p:grpSpPr>
      <p:sp>
        <p:nvSpPr>
          <p:cNvPr id="13" name="Picture Placeholder 12"/>
          <p:cNvSpPr>
            <a:spLocks noGrp="1"/>
          </p:cNvSpPr>
          <p:nvPr>
            <p:ph type="pic" sz="quarter" idx="10" hasCustomPrompt="1"/>
          </p:nvPr>
        </p:nvSpPr>
        <p:spPr>
          <a:xfrm>
            <a:off x="935725"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4" name="Picture Placeholder 12"/>
          <p:cNvSpPr>
            <a:spLocks noGrp="1"/>
          </p:cNvSpPr>
          <p:nvPr>
            <p:ph type="pic" sz="quarter" idx="11" hasCustomPrompt="1"/>
          </p:nvPr>
        </p:nvSpPr>
        <p:spPr>
          <a:xfrm>
            <a:off x="3613908"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5" name="Picture Placeholder 12"/>
          <p:cNvSpPr>
            <a:spLocks noGrp="1"/>
          </p:cNvSpPr>
          <p:nvPr>
            <p:ph type="pic" sz="quarter" idx="12" hasCustomPrompt="1"/>
          </p:nvPr>
        </p:nvSpPr>
        <p:spPr>
          <a:xfrm>
            <a:off x="6292091"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sp>
        <p:nvSpPr>
          <p:cNvPr id="16" name="Picture Placeholder 12"/>
          <p:cNvSpPr>
            <a:spLocks noGrp="1"/>
          </p:cNvSpPr>
          <p:nvPr>
            <p:ph type="pic" sz="quarter" idx="13" hasCustomPrompt="1"/>
          </p:nvPr>
        </p:nvSpPr>
        <p:spPr>
          <a:xfrm>
            <a:off x="8970274" y="4058717"/>
            <a:ext cx="2286000" cy="1828800"/>
          </a:xfrm>
          <a:prstGeom prst="rect">
            <a:avLst/>
          </a:prstGeom>
          <a:solidFill>
            <a:schemeClr val="bg1">
              <a:lumMod val="65000"/>
            </a:schemeClr>
          </a:solidFill>
        </p:spPr>
        <p:txBody>
          <a:bodyPr/>
          <a:lstStyle>
            <a:lvl1pPr marL="0" indent="0">
              <a:buNone/>
              <a:defRPr sz="1000">
                <a:solidFill>
                  <a:schemeClr val="bg1"/>
                </a:solidFill>
              </a:defRPr>
            </a:lvl1pPr>
          </a:lstStyle>
          <a:p>
            <a:r>
              <a:rPr lang="en-US"/>
              <a:t>Image #</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65000"/>
            </a:schemeClr>
          </a:solidFill>
        </p:spPr>
        <p:txBody>
          <a:bodyPr/>
          <a:lstStyle>
            <a:lvl1pPr marL="0" indent="0">
              <a:buNone/>
              <a:defRPr sz="1000">
                <a:solidFill>
                  <a:schemeClr val="bg1"/>
                </a:solidFill>
              </a:defRPr>
            </a:lvl1pPr>
          </a:lstStyle>
          <a:p>
            <a:endParaRPr lang="en-US"/>
          </a:p>
        </p:txBody>
      </p:sp>
      <p:pic>
        <p:nvPicPr>
          <p:cNvPr id="4" name="图片 3"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pic>
        <p:nvPicPr>
          <p:cNvPr id="5" name="图片 4"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Work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rot="434797">
            <a:off x="1198267" y="2019299"/>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8" name="Picture Placeholder 6"/>
          <p:cNvSpPr>
            <a:spLocks noGrp="1"/>
          </p:cNvSpPr>
          <p:nvPr>
            <p:ph type="pic" sz="quarter" idx="11" hasCustomPrompt="1"/>
          </p:nvPr>
        </p:nvSpPr>
        <p:spPr>
          <a:xfrm rot="434797">
            <a:off x="6414869" y="203051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9" name="Picture Placeholder 6"/>
          <p:cNvSpPr>
            <a:spLocks noGrp="1"/>
          </p:cNvSpPr>
          <p:nvPr>
            <p:ph type="pic" sz="quarter" idx="12" hasCustomPrompt="1"/>
          </p:nvPr>
        </p:nvSpPr>
        <p:spPr>
          <a:xfrm rot="434797">
            <a:off x="1195986" y="4329978"/>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0" name="Picture Placeholder 6"/>
          <p:cNvSpPr>
            <a:spLocks noGrp="1"/>
          </p:cNvSpPr>
          <p:nvPr>
            <p:ph type="pic" sz="quarter" idx="13" hasCustomPrompt="1"/>
          </p:nvPr>
        </p:nvSpPr>
        <p:spPr>
          <a:xfrm rot="434797">
            <a:off x="6421733" y="4345750"/>
            <a:ext cx="1828800" cy="1828800"/>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875808"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5" name="Picture Placeholder 8"/>
          <p:cNvSpPr>
            <a:spLocks noGrp="1"/>
          </p:cNvSpPr>
          <p:nvPr>
            <p:ph type="pic" sz="quarter" idx="11" hasCustomPrompt="1"/>
          </p:nvPr>
        </p:nvSpPr>
        <p:spPr>
          <a:xfrm>
            <a:off x="2693976"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6" name="Picture Placeholder 8"/>
          <p:cNvSpPr>
            <a:spLocks noGrp="1"/>
          </p:cNvSpPr>
          <p:nvPr>
            <p:ph type="pic" sz="quarter" idx="12" hasCustomPrompt="1"/>
          </p:nvPr>
        </p:nvSpPr>
        <p:spPr>
          <a:xfrm>
            <a:off x="4512144"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7" name="Picture Placeholder 8"/>
          <p:cNvSpPr>
            <a:spLocks noGrp="1"/>
          </p:cNvSpPr>
          <p:nvPr>
            <p:ph type="pic" sz="quarter" idx="13" hasCustomPrompt="1"/>
          </p:nvPr>
        </p:nvSpPr>
        <p:spPr>
          <a:xfrm>
            <a:off x="6330312"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19" name="Picture Placeholder 8"/>
          <p:cNvSpPr>
            <a:spLocks noGrp="1"/>
          </p:cNvSpPr>
          <p:nvPr>
            <p:ph type="pic" sz="quarter" idx="14" hasCustomPrompt="1"/>
          </p:nvPr>
        </p:nvSpPr>
        <p:spPr>
          <a:xfrm>
            <a:off x="814848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sp>
        <p:nvSpPr>
          <p:cNvPr id="20" name="Picture Placeholder 8"/>
          <p:cNvSpPr>
            <a:spLocks noGrp="1"/>
          </p:cNvSpPr>
          <p:nvPr>
            <p:ph type="pic" sz="quarter" idx="15" hasCustomPrompt="1"/>
          </p:nvPr>
        </p:nvSpPr>
        <p:spPr>
          <a:xfrm>
            <a:off x="9886750" y="2370939"/>
            <a:ext cx="1408176" cy="1408176"/>
          </a:xfrm>
          <a:prstGeom prst="rect">
            <a:avLst/>
          </a:prstGeom>
          <a:solidFill>
            <a:schemeClr val="bg1">
              <a:lumMod val="65000"/>
            </a:schemeClr>
          </a:solidFill>
        </p:spPr>
        <p:txBody>
          <a:bodyPr/>
          <a:lstStyle>
            <a:lvl1pPr marL="0" indent="0">
              <a:buNone/>
              <a:defRPr sz="1000" b="1">
                <a:solidFill>
                  <a:schemeClr val="bg1"/>
                </a:solidFill>
              </a:defRPr>
            </a:lvl1pPr>
          </a:lstStyle>
          <a:p>
            <a:r>
              <a:rPr lang="en-US"/>
              <a:t>Team</a:t>
            </a:r>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Work #3">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65287"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9" name="Picture Placeholder 7"/>
          <p:cNvSpPr>
            <a:spLocks noGrp="1"/>
          </p:cNvSpPr>
          <p:nvPr>
            <p:ph type="pic" sz="quarter" idx="11"/>
          </p:nvPr>
        </p:nvSpPr>
        <p:spPr>
          <a:xfrm>
            <a:off x="3153445"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0" name="Picture Placeholder 7"/>
          <p:cNvSpPr>
            <a:spLocks noGrp="1"/>
          </p:cNvSpPr>
          <p:nvPr>
            <p:ph type="pic" sz="quarter" idx="12"/>
          </p:nvPr>
        </p:nvSpPr>
        <p:spPr>
          <a:xfrm>
            <a:off x="5241603"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1" name="Picture Placeholder 7"/>
          <p:cNvSpPr>
            <a:spLocks noGrp="1"/>
          </p:cNvSpPr>
          <p:nvPr>
            <p:ph type="pic" sz="quarter" idx="13"/>
          </p:nvPr>
        </p:nvSpPr>
        <p:spPr>
          <a:xfrm>
            <a:off x="7325828" y="3433428"/>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sp>
        <p:nvSpPr>
          <p:cNvPr id="12" name="Picture Placeholder 7"/>
          <p:cNvSpPr>
            <a:spLocks noGrp="1"/>
          </p:cNvSpPr>
          <p:nvPr>
            <p:ph type="pic" sz="quarter" idx="14"/>
          </p:nvPr>
        </p:nvSpPr>
        <p:spPr>
          <a:xfrm>
            <a:off x="9413986" y="2359541"/>
            <a:ext cx="1728216" cy="1728216"/>
          </a:xfrm>
          <a:prstGeom prst="foldedCorner">
            <a:avLst/>
          </a:prstGeom>
          <a:solidFill>
            <a:schemeClr val="bg1">
              <a:lumMod val="65000"/>
            </a:schemeClr>
          </a:solidFill>
        </p:spPr>
        <p:txBody>
          <a:bodyPr/>
          <a:lstStyle>
            <a:lvl1pPr marL="0" indent="0">
              <a:buNone/>
              <a:defRPr sz="1000" b="1">
                <a:solidFill>
                  <a:schemeClr val="bg1"/>
                </a:solidFill>
              </a:defRPr>
            </a:lvl1pPr>
          </a:lstStyle>
          <a:p>
            <a:endParaRPr lang="en-US"/>
          </a:p>
        </p:txBody>
      </p:sp>
      <p:pic>
        <p:nvPicPr>
          <p:cNvPr id="3" name="图片 2" descr="QQ图片20190101193930"/>
          <p:cNvPicPr>
            <a:picLocks noChangeAspect="1"/>
          </p:cNvPicPr>
          <p:nvPr userDrawn="1"/>
        </p:nvPicPr>
        <p:blipFill>
          <a:blip r:embed="rId2"/>
          <a:stretch>
            <a:fillRect/>
          </a:stretch>
        </p:blipFill>
        <p:spPr>
          <a:xfrm>
            <a:off x="121920" y="6102350"/>
            <a:ext cx="603250" cy="6121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2432271" y="1943816"/>
            <a:ext cx="7328535" cy="3199765"/>
          </a:xfrm>
          <a:prstGeom prst="rect">
            <a:avLst/>
          </a:prstGeom>
          <a:noFill/>
          <a:effectLst/>
        </p:spPr>
        <p:txBody>
          <a:bodyPr wrap="none" rtlCol="0">
            <a:spAutoFit/>
          </a:bodyPr>
          <a:lstStyle/>
          <a:p>
            <a:r>
              <a:rPr lang="en-US" altLang="zh-CN" sz="54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rPr>
              <a:t>Foresee &amp; Meet </a:t>
            </a:r>
            <a:r>
              <a:rPr lang="zh-CN" altLang="en-US" sz="54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rPr>
              <a:t>网页电台</a:t>
            </a:r>
          </a:p>
          <a:p>
            <a:endParaRPr lang="zh-CN" altLang="en-US" sz="54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endParaRPr>
          </a:p>
          <a:p>
            <a:r>
              <a:rPr lang="en-US" altLang="zh-CN" sz="40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rPr>
              <a:t>				——</a:t>
            </a:r>
            <a:r>
              <a:rPr lang="zh-CN" altLang="en-US" sz="40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rPr>
              <a:t>总结汇报</a:t>
            </a:r>
            <a:endParaRPr lang="zh-CN" altLang="en-US" sz="5400" dirty="0">
              <a:solidFill>
                <a:srgbClr val="7F2E30"/>
              </a:solidFill>
              <a:latin typeface="Adobe Garamond Pro Bold" panose="02020702060506020403" pitchFamily="18" charset="0"/>
              <a:ea typeface="微软雅黑" panose="020B0503020204020204" pitchFamily="34" charset="-122"/>
              <a:cs typeface="Aharoni" panose="02010803020104030203" pitchFamily="2" charset="-79"/>
            </a:endParaRPr>
          </a:p>
          <a:p>
            <a:endParaRPr lang="zh-CN" altLang="en-US" sz="5400" dirty="0">
              <a:solidFill>
                <a:srgbClr val="7F2E30"/>
              </a:solidFill>
              <a:latin typeface="微软雅黑" panose="020B0503020204020204" pitchFamily="34" charset="-122"/>
              <a:ea typeface="微软雅黑" panose="020B0503020204020204" pitchFamily="34" charset="-122"/>
            </a:endParaRPr>
          </a:p>
        </p:txBody>
      </p:sp>
      <p:sp>
        <p:nvSpPr>
          <p:cNvPr id="16" name="矩形 15"/>
          <p:cNvSpPr/>
          <p:nvPr/>
        </p:nvSpPr>
        <p:spPr>
          <a:xfrm>
            <a:off x="4890600" y="4964035"/>
            <a:ext cx="1224136" cy="288032"/>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latin typeface="幼圆" panose="02010509060101010101" pitchFamily="49" charset="-122"/>
                <a:ea typeface="幼圆" panose="02010509060101010101" pitchFamily="49" charset="-122"/>
              </a:rPr>
              <a:t>TeamTwo</a:t>
            </a:r>
          </a:p>
        </p:txBody>
      </p:sp>
      <p:sp>
        <p:nvSpPr>
          <p:cNvPr id="21" name="矩形 20"/>
          <p:cNvSpPr/>
          <p:nvPr/>
        </p:nvSpPr>
        <p:spPr>
          <a:xfrm>
            <a:off x="6186744" y="4964035"/>
            <a:ext cx="1224136" cy="288032"/>
          </a:xfrm>
          <a:prstGeom prst="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85000"/>
                    <a:lumOff val="15000"/>
                  </a:schemeClr>
                </a:solidFill>
                <a:latin typeface="幼圆" panose="02010509060101010101" pitchFamily="49" charset="-122"/>
                <a:ea typeface="幼圆" panose="02010509060101010101" pitchFamily="49" charset="-122"/>
              </a:rPr>
              <a:t>20</a:t>
            </a:r>
            <a:r>
              <a:rPr lang="en-US" sz="1200" dirty="0">
                <a:solidFill>
                  <a:schemeClr val="tx1">
                    <a:lumMod val="85000"/>
                    <a:lumOff val="15000"/>
                  </a:schemeClr>
                </a:solidFill>
                <a:latin typeface="幼圆" panose="02010509060101010101" pitchFamily="49" charset="-122"/>
                <a:ea typeface="幼圆" panose="02010509060101010101" pitchFamily="49" charset="-122"/>
              </a:rPr>
              <a:t>19.1.2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1+#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4" cstate="screen"/>
          <a:srcRect/>
          <a:stretch>
            <a:fillRect/>
          </a:stretch>
        </p:blipFill>
        <p:spPr>
          <a:xfrm>
            <a:off x="0" y="1858930"/>
            <a:ext cx="12192000" cy="2971800"/>
          </a:xfrm>
          <a:prstGeom prst="rect">
            <a:avLst/>
          </a:prstGeom>
        </p:spPr>
      </p:pic>
      <p:sp>
        <p:nvSpPr>
          <p:cNvPr id="6" name="TextBox 11"/>
          <p:cNvSpPr txBox="1"/>
          <p:nvPr/>
        </p:nvSpPr>
        <p:spPr>
          <a:xfrm>
            <a:off x="4913138" y="2634671"/>
            <a:ext cx="2365725" cy="923330"/>
          </a:xfrm>
          <a:prstGeom prst="rect">
            <a:avLst/>
          </a:prstGeom>
          <a:noFill/>
        </p:spPr>
        <p:txBody>
          <a:bodyPr wrap="square" rtlCol="0">
            <a:spAutoFit/>
          </a:bodyPr>
          <a:lstStyle/>
          <a:p>
            <a:pPr algn="ctr"/>
            <a:r>
              <a:rPr lang="en-US" altLang="zh-CN" sz="5400" b="1" dirty="0">
                <a:solidFill>
                  <a:srgbClr val="7F2E30"/>
                </a:solidFill>
                <a:latin typeface="方正兰亭超细黑简体" panose="02000000000000000000" pitchFamily="2" charset="-122"/>
                <a:ea typeface="方正兰亭超细黑简体" panose="02000000000000000000" pitchFamily="2" charset="-122"/>
              </a:rPr>
              <a:t>Part.2</a:t>
            </a:r>
            <a:endParaRPr lang="zh-CN" altLang="en-US" sz="5400" b="1" dirty="0">
              <a:solidFill>
                <a:srgbClr val="7F2E30"/>
              </a:solidFill>
              <a:latin typeface="方正兰亭超细黑简体" panose="02000000000000000000" pitchFamily="2" charset="-122"/>
              <a:ea typeface="方正兰亭超细黑简体" panose="02000000000000000000" pitchFamily="2" charset="-122"/>
            </a:endParaRPr>
          </a:p>
        </p:txBody>
      </p:sp>
      <p:sp>
        <p:nvSpPr>
          <p:cNvPr id="8" name="Subtitle 9"/>
          <p:cNvSpPr txBox="1"/>
          <p:nvPr/>
        </p:nvSpPr>
        <p:spPr>
          <a:xfrm>
            <a:off x="4223792" y="3535330"/>
            <a:ext cx="3744416" cy="728980"/>
          </a:xfrm>
          <a:prstGeom prst="rect">
            <a:avLst/>
          </a:prstGeom>
        </p:spPr>
        <p:txBody>
          <a:bodyPr vert="horz" wrap="square" lIns="102742" tIns="51371" rIns="102742" bIns="51371" rtlCol="0">
            <a:spAutoFit/>
          </a:bodyPr>
          <a:lstStyle>
            <a:defPPr>
              <a:defRPr lang="zh-CN"/>
            </a:defPPr>
            <a:lvl1pPr indent="0" algn="r" defTabSz="1087120">
              <a:lnSpc>
                <a:spcPct val="100000"/>
              </a:lnSpc>
              <a:spcBef>
                <a:spcPct val="20000"/>
              </a:spcBef>
              <a:buFont typeface="Arial" panose="020B0604020202020204"/>
              <a:buNone/>
              <a:defRPr sz="2000">
                <a:solidFill>
                  <a:schemeClr val="accent2"/>
                </a:solidFill>
                <a:latin typeface="微软雅黑" panose="020B0503020204020204" pitchFamily="34" charset="-122"/>
                <a:ea typeface="微软雅黑" panose="020B0503020204020204" pitchFamily="34" charset="-122"/>
                <a:cs typeface="Open Sans Light"/>
              </a:defRPr>
            </a:lvl1pPr>
            <a:lvl2pPr marL="108775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2pPr>
            <a:lvl3pPr marL="217487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3pPr>
            <a:lvl4pPr marL="326263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4pPr>
            <a:lvl5pPr marL="434975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5pPr>
            <a:lvl6pPr marL="5437505" indent="0" algn="ctr" defTabSz="1087120">
              <a:spcBef>
                <a:spcPct val="20000"/>
              </a:spcBef>
              <a:buFont typeface="Arial" panose="020B0604020202020204"/>
              <a:buNone/>
              <a:defRPr sz="4800">
                <a:solidFill>
                  <a:schemeClr val="tx1">
                    <a:tint val="75000"/>
                  </a:schemeClr>
                </a:solidFill>
              </a:defRPr>
            </a:lvl6pPr>
            <a:lvl7pPr marL="6524625" indent="0" algn="ctr" defTabSz="1087120">
              <a:spcBef>
                <a:spcPct val="20000"/>
              </a:spcBef>
              <a:buFont typeface="Arial" panose="020B0604020202020204"/>
              <a:buNone/>
              <a:defRPr sz="4800">
                <a:solidFill>
                  <a:schemeClr val="tx1">
                    <a:tint val="75000"/>
                  </a:schemeClr>
                </a:solidFill>
              </a:defRPr>
            </a:lvl7pPr>
            <a:lvl8pPr marL="7612380" indent="0" algn="ctr" defTabSz="1087120">
              <a:spcBef>
                <a:spcPct val="20000"/>
              </a:spcBef>
              <a:buFont typeface="Arial" panose="020B0604020202020204"/>
              <a:buNone/>
              <a:defRPr sz="4800">
                <a:solidFill>
                  <a:schemeClr val="tx1">
                    <a:tint val="75000"/>
                  </a:schemeClr>
                </a:solidFill>
              </a:defRPr>
            </a:lvl8pPr>
            <a:lvl9pPr marL="8699500" indent="0" algn="ctr" defTabSz="1087120">
              <a:spcBef>
                <a:spcPct val="20000"/>
              </a:spcBef>
              <a:buFont typeface="Arial" panose="020B0604020202020204"/>
              <a:buNone/>
              <a:defRPr sz="4800">
                <a:solidFill>
                  <a:schemeClr val="tx1">
                    <a:tint val="75000"/>
                  </a:schemeClr>
                </a:solidFill>
              </a:defRPr>
            </a:lvl9pPr>
          </a:lstStyle>
          <a:p>
            <a:pPr algn="ctr"/>
            <a:r>
              <a:rPr lang="zh-CN" altLang="en-US" sz="2400" dirty="0">
                <a:solidFill>
                  <a:srgbClr val="3C3C3C"/>
                </a:solidFill>
                <a:latin typeface="幼圆" panose="02010509060101010101" pitchFamily="49" charset="-122"/>
                <a:ea typeface="幼圆" panose="02010509060101010101" pitchFamily="49" charset="-122"/>
              </a:rPr>
              <a:t>团队管理</a:t>
            </a:r>
          </a:p>
          <a:p>
            <a:pPr algn="ctr">
              <a:defRPr/>
            </a:pPr>
            <a:endParaRPr lang="en-US" sz="1400" kern="0" dirty="0">
              <a:solidFill>
                <a:srgbClr val="3C3C3C"/>
              </a:solidFill>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6722111" y="2768266"/>
            <a:ext cx="5143500" cy="1322070"/>
          </a:xfrm>
          <a:prstGeom prst="rect">
            <a:avLst/>
          </a:prstGeom>
        </p:spPr>
        <p:txBody>
          <a:bodyPr wrap="square">
            <a:spAutoFit/>
          </a:bodyPr>
          <a:lstStyle/>
          <a:p>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团队建设是软件项目能否高质量、高效率研发和交付的基础，没有好的团队建设，项目有可能进展缓慢，质量低下，进而造成交付日期延误和用户体验差等后果。  </a:t>
            </a:r>
          </a:p>
        </p:txBody>
      </p:sp>
      <p:pic>
        <p:nvPicPr>
          <p:cNvPr id="19" name="图片 18"/>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20"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altLang="en-US" sz="2400" dirty="0">
                <a:solidFill>
                  <a:srgbClr val="3C3C3C"/>
                </a:solidFill>
                <a:latin typeface="幼圆" panose="02010509060101010101" pitchFamily="49" charset="-122"/>
                <a:ea typeface="幼圆" panose="02010509060101010101" pitchFamily="49" charset="-122"/>
              </a:rPr>
              <a:t>团队建设</a:t>
            </a:r>
          </a:p>
        </p:txBody>
      </p:sp>
      <p:pic>
        <p:nvPicPr>
          <p:cNvPr id="2" name="图片 1" descr="b3f029a57fdb41fda4284316ecdf175f_th"/>
          <p:cNvPicPr>
            <a:picLocks noChangeAspect="1"/>
          </p:cNvPicPr>
          <p:nvPr/>
        </p:nvPicPr>
        <p:blipFill>
          <a:blip r:embed="rId4"/>
          <a:stretch>
            <a:fillRect/>
          </a:stretch>
        </p:blipFill>
        <p:spPr>
          <a:xfrm>
            <a:off x="212090" y="2086610"/>
            <a:ext cx="6221730" cy="38608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38"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我们团队建设的特点</a:t>
            </a:r>
          </a:p>
        </p:txBody>
      </p:sp>
      <p:sp>
        <p:nvSpPr>
          <p:cNvPr id="39" name="TextBox 16"/>
          <p:cNvSpPr txBox="1"/>
          <p:nvPr/>
        </p:nvSpPr>
        <p:spPr>
          <a:xfrm>
            <a:off x="1106428" y="1233749"/>
            <a:ext cx="697627" cy="646331"/>
          </a:xfrm>
          <a:prstGeom prst="rect">
            <a:avLst/>
          </a:prstGeom>
          <a:noFill/>
        </p:spPr>
        <p:txBody>
          <a:bodyPr wrap="none" rtlCol="0">
            <a:spAutoFit/>
          </a:bodyPr>
          <a:lstStyle/>
          <a:p>
            <a:r>
              <a:rPr lang="en-US" sz="3600" b="1">
                <a:solidFill>
                  <a:srgbClr val="363636"/>
                </a:solidFill>
                <a:latin typeface="Source Sans Pro" panose="020B0503030403020204" pitchFamily="34" charset="0"/>
              </a:rPr>
              <a:t>01</a:t>
            </a:r>
            <a:endParaRPr lang="en-GB" sz="3600" b="1">
              <a:solidFill>
                <a:srgbClr val="363636"/>
              </a:solidFill>
              <a:latin typeface="Source Sans Pro" panose="020B0503030403020204" pitchFamily="34" charset="0"/>
            </a:endParaRPr>
          </a:p>
        </p:txBody>
      </p:sp>
      <p:grpSp>
        <p:nvGrpSpPr>
          <p:cNvPr id="40" name="Group 17"/>
          <p:cNvGrpSpPr/>
          <p:nvPr/>
        </p:nvGrpSpPr>
        <p:grpSpPr>
          <a:xfrm>
            <a:off x="1764665" y="1302385"/>
            <a:ext cx="9826625" cy="1224280"/>
            <a:chOff x="509993" y="4146958"/>
            <a:chExt cx="2798261" cy="1223712"/>
          </a:xfrm>
        </p:grpSpPr>
        <p:sp>
          <p:nvSpPr>
            <p:cNvPr id="50" name="TextBox 18"/>
            <p:cNvSpPr txBox="1"/>
            <p:nvPr/>
          </p:nvSpPr>
          <p:spPr>
            <a:xfrm>
              <a:off x="509993" y="4146958"/>
              <a:ext cx="1107996" cy="398595"/>
            </a:xfrm>
            <a:prstGeom prst="rect">
              <a:avLst/>
            </a:prstGeom>
            <a:noFill/>
          </p:spPr>
          <p:txBody>
            <a:bodyPr wrap="square" rtlCol="0">
              <a:spAutoFit/>
            </a:bodyPr>
            <a:lstStyle/>
            <a:p>
              <a:pPr defTabSz="1176655"/>
              <a:r>
                <a:rPr lang="zh-CN" altLang="en-US" sz="2000" dirty="0">
                  <a:solidFill>
                    <a:schemeClr val="tx1">
                      <a:lumMod val="85000"/>
                      <a:lumOff val="15000"/>
                    </a:schemeClr>
                  </a:solidFill>
                  <a:latin typeface="幼圆" panose="02010509060101010101" pitchFamily="49" charset="-122"/>
                  <a:ea typeface="幼圆" panose="02010509060101010101" pitchFamily="49" charset="-122"/>
                </a:rPr>
                <a:t>建立代码审查制度</a:t>
              </a:r>
            </a:p>
          </p:txBody>
        </p:sp>
        <p:sp>
          <p:nvSpPr>
            <p:cNvPr id="51" name="Rectangle 19"/>
            <p:cNvSpPr/>
            <p:nvPr/>
          </p:nvSpPr>
          <p:spPr>
            <a:xfrm>
              <a:off x="509993" y="4449078"/>
              <a:ext cx="2798261" cy="921592"/>
            </a:xfrm>
            <a:prstGeom prst="rect">
              <a:avLst/>
            </a:prstGeom>
          </p:spPr>
          <p:txBody>
            <a:bodyPr wrap="square">
              <a:spAutoFit/>
            </a:bodyPr>
            <a:lstStyle/>
            <a:p>
              <a:r>
                <a:rPr>
                  <a:latin typeface="仿宋" panose="02010609060101010101" charset="-122"/>
                  <a:ea typeface="仿宋" panose="02010609060101010101" charset="-122"/>
                </a:rPr>
                <a:t>每当我们小组的同学实现了某一个功能模块之后，需要向小组内其他成员介绍自己实现过程以及代码基本流程，小组内其他成员可以提出疑问。因为本系统对信息传输量以及服务器端的运算速度存在要求，对于占用大量服务器端运算时间的模块，我们会要求其优化算法。</a:t>
              </a:r>
            </a:p>
          </p:txBody>
        </p:sp>
      </p:grpSp>
      <p:sp>
        <p:nvSpPr>
          <p:cNvPr id="52" name="TextBox 20"/>
          <p:cNvSpPr txBox="1"/>
          <p:nvPr/>
        </p:nvSpPr>
        <p:spPr>
          <a:xfrm>
            <a:off x="1119763" y="2612849"/>
            <a:ext cx="697627" cy="646331"/>
          </a:xfrm>
          <a:prstGeom prst="rect">
            <a:avLst/>
          </a:prstGeom>
          <a:noFill/>
        </p:spPr>
        <p:txBody>
          <a:bodyPr wrap="none" rtlCol="0">
            <a:spAutoFit/>
          </a:bodyPr>
          <a:lstStyle/>
          <a:p>
            <a:r>
              <a:rPr lang="en-US" sz="3600" b="1">
                <a:solidFill>
                  <a:srgbClr val="363636"/>
                </a:solidFill>
                <a:latin typeface="Source Sans Pro" panose="020B0503030403020204" pitchFamily="34" charset="0"/>
              </a:rPr>
              <a:t>02</a:t>
            </a:r>
            <a:endParaRPr lang="en-GB" sz="3600" b="1">
              <a:solidFill>
                <a:srgbClr val="363636"/>
              </a:solidFill>
              <a:latin typeface="Source Sans Pro" panose="020B0503030403020204" pitchFamily="34" charset="0"/>
            </a:endParaRPr>
          </a:p>
        </p:txBody>
      </p:sp>
      <p:sp>
        <p:nvSpPr>
          <p:cNvPr id="53" name="TextBox 24"/>
          <p:cNvSpPr txBox="1"/>
          <p:nvPr/>
        </p:nvSpPr>
        <p:spPr>
          <a:xfrm>
            <a:off x="1159133" y="3765254"/>
            <a:ext cx="697627" cy="646331"/>
          </a:xfrm>
          <a:prstGeom prst="rect">
            <a:avLst/>
          </a:prstGeom>
          <a:noFill/>
        </p:spPr>
        <p:txBody>
          <a:bodyPr wrap="none" rtlCol="0">
            <a:spAutoFit/>
          </a:bodyPr>
          <a:lstStyle/>
          <a:p>
            <a:r>
              <a:rPr lang="en-US" sz="3600" b="1">
                <a:solidFill>
                  <a:srgbClr val="363636"/>
                </a:solidFill>
                <a:latin typeface="Source Sans Pro" panose="020B0503030403020204" pitchFamily="34" charset="0"/>
              </a:rPr>
              <a:t>03</a:t>
            </a:r>
            <a:endParaRPr lang="en-GB" sz="3600" b="1">
              <a:solidFill>
                <a:srgbClr val="363636"/>
              </a:solidFill>
              <a:latin typeface="Source Sans Pro" panose="020B0503030403020204" pitchFamily="34" charset="0"/>
            </a:endParaRPr>
          </a:p>
        </p:txBody>
      </p:sp>
      <p:grpSp>
        <p:nvGrpSpPr>
          <p:cNvPr id="54" name="Group 32"/>
          <p:cNvGrpSpPr/>
          <p:nvPr/>
        </p:nvGrpSpPr>
        <p:grpSpPr>
          <a:xfrm>
            <a:off x="1802553" y="3757295"/>
            <a:ext cx="9844407" cy="1235075"/>
            <a:chOff x="493151" y="4146958"/>
            <a:chExt cx="2175880" cy="1234535"/>
          </a:xfrm>
        </p:grpSpPr>
        <p:sp>
          <p:nvSpPr>
            <p:cNvPr id="55" name="TextBox 33"/>
            <p:cNvSpPr txBox="1"/>
            <p:nvPr/>
          </p:nvSpPr>
          <p:spPr>
            <a:xfrm>
              <a:off x="496426" y="4146958"/>
              <a:ext cx="1097280" cy="398606"/>
            </a:xfrm>
            <a:prstGeom prst="rect">
              <a:avLst/>
            </a:prstGeom>
            <a:noFill/>
          </p:spPr>
          <p:txBody>
            <a:bodyPr wrap="square" rtlCol="0">
              <a:spAutoFit/>
            </a:bodyPr>
            <a:lstStyle/>
            <a:p>
              <a:pPr defTabSz="1176655"/>
              <a:r>
                <a:rPr lang="zh-CN" sz="2000" dirty="0">
                  <a:solidFill>
                    <a:schemeClr val="tx1">
                      <a:lumMod val="85000"/>
                      <a:lumOff val="15000"/>
                    </a:schemeClr>
                  </a:solidFill>
                  <a:latin typeface="幼圆" panose="02010509060101010101" pitchFamily="49" charset="-122"/>
                  <a:ea typeface="幼圆" panose="02010509060101010101" pitchFamily="49" charset="-122"/>
                </a:rPr>
                <a:t>建立良好的学习氛围</a:t>
              </a:r>
            </a:p>
          </p:txBody>
        </p:sp>
        <p:sp>
          <p:nvSpPr>
            <p:cNvPr id="56" name="Rectangle 34"/>
            <p:cNvSpPr/>
            <p:nvPr/>
          </p:nvSpPr>
          <p:spPr>
            <a:xfrm>
              <a:off x="493151" y="4459876"/>
              <a:ext cx="2175880" cy="921617"/>
            </a:xfrm>
            <a:prstGeom prst="rect">
              <a:avLst/>
            </a:prstGeom>
          </p:spPr>
          <p:txBody>
            <a:bodyPr wrap="square">
              <a:spAutoFit/>
            </a:bodyPr>
            <a:lstStyle/>
            <a:p>
              <a:r>
                <a:rPr lang="en-GB">
                  <a:latin typeface="仿宋" panose="02010609060101010101" charset="-122"/>
                  <a:ea typeface="仿宋" panose="02010609060101010101" charset="-122"/>
                </a:rPr>
                <a:t>小组每周都会组织几个小时的共同编码以及技术调研时间，共同编码时间极大地提高了项目整体的推进进度，并且可以解决一些代码模块在调用时候的接口问题。当功能实现遇到困难时，领域相近且行有余力的同学可以帮助有困难的同学进行技术调研。</a:t>
              </a:r>
            </a:p>
          </p:txBody>
        </p:sp>
      </p:grpSp>
      <p:grpSp>
        <p:nvGrpSpPr>
          <p:cNvPr id="57" name="Group 35"/>
          <p:cNvGrpSpPr/>
          <p:nvPr/>
        </p:nvGrpSpPr>
        <p:grpSpPr>
          <a:xfrm>
            <a:off x="1778000" y="2604770"/>
            <a:ext cx="9813290" cy="947420"/>
            <a:chOff x="496426" y="4146958"/>
            <a:chExt cx="7242948" cy="947420"/>
          </a:xfrm>
        </p:grpSpPr>
        <p:sp>
          <p:nvSpPr>
            <p:cNvPr id="58" name="TextBox 36"/>
            <p:cNvSpPr txBox="1"/>
            <p:nvPr/>
          </p:nvSpPr>
          <p:spPr>
            <a:xfrm>
              <a:off x="496426" y="4146958"/>
              <a:ext cx="2214880" cy="398780"/>
            </a:xfrm>
            <a:prstGeom prst="rect">
              <a:avLst/>
            </a:prstGeom>
            <a:noFill/>
          </p:spPr>
          <p:txBody>
            <a:bodyPr wrap="square" rtlCol="0">
              <a:spAutoFit/>
            </a:bodyPr>
            <a:lstStyle/>
            <a:p>
              <a:pPr algn="l" defTabSz="1176655"/>
              <a:r>
                <a:rPr lang="zh-CN" altLang="en-US" sz="2000" dirty="0">
                  <a:solidFill>
                    <a:schemeClr val="tx1">
                      <a:lumMod val="85000"/>
                      <a:lumOff val="15000"/>
                    </a:schemeClr>
                  </a:solidFill>
                  <a:latin typeface="幼圆" panose="02010509060101010101" pitchFamily="49" charset="-122"/>
                  <a:ea typeface="幼圆" panose="02010509060101010101" pitchFamily="49" charset="-122"/>
                </a:rPr>
                <a:t>形成每周例会制度</a:t>
              </a:r>
            </a:p>
          </p:txBody>
        </p:sp>
        <p:sp>
          <p:nvSpPr>
            <p:cNvPr id="59" name="Rectangle 37"/>
            <p:cNvSpPr/>
            <p:nvPr/>
          </p:nvSpPr>
          <p:spPr>
            <a:xfrm>
              <a:off x="509549" y="4449218"/>
              <a:ext cx="7229825" cy="645160"/>
            </a:xfrm>
            <a:prstGeom prst="rect">
              <a:avLst/>
            </a:prstGeom>
          </p:spPr>
          <p:txBody>
            <a:bodyPr wrap="square">
              <a:spAutoFit/>
            </a:bodyPr>
            <a:lstStyle/>
            <a:p>
              <a:r>
                <a:rPr lang="en-GB">
                  <a:latin typeface="仿宋" panose="02010609060101010101" charset="-122"/>
                  <a:ea typeface="仿宋" panose="02010609060101010101" charset="-122"/>
                  <a:cs typeface="仿宋" panose="02010609060101010101" charset="-122"/>
                </a:rPr>
                <a:t>一个组织的生产率随完成任务中存在的通信路径数目增加而降低。有合理的人员分工、良好的组织结构、有效的通信，减少不必要的生产率的损失。 </a:t>
              </a:r>
            </a:p>
          </p:txBody>
        </p:sp>
      </p:grpSp>
      <p:sp>
        <p:nvSpPr>
          <p:cNvPr id="2" name="TextBox 24"/>
          <p:cNvSpPr txBox="1"/>
          <p:nvPr/>
        </p:nvSpPr>
        <p:spPr>
          <a:xfrm>
            <a:off x="1159133" y="5069544"/>
            <a:ext cx="700405" cy="645160"/>
          </a:xfrm>
          <a:prstGeom prst="rect">
            <a:avLst/>
          </a:prstGeom>
          <a:noFill/>
        </p:spPr>
        <p:txBody>
          <a:bodyPr wrap="none" rtlCol="0">
            <a:spAutoFit/>
          </a:bodyPr>
          <a:lstStyle/>
          <a:p>
            <a:r>
              <a:rPr lang="en-US" sz="3600" b="1">
                <a:solidFill>
                  <a:srgbClr val="363636"/>
                </a:solidFill>
                <a:latin typeface="Source Sans Pro" panose="020B0503030403020204" pitchFamily="34" charset="0"/>
              </a:rPr>
              <a:t>04</a:t>
            </a:r>
            <a:endParaRPr lang="en-GB" sz="3600" b="1">
              <a:solidFill>
                <a:srgbClr val="363636"/>
              </a:solidFill>
              <a:latin typeface="Source Sans Pro" panose="020B0503030403020204" pitchFamily="34" charset="0"/>
            </a:endParaRPr>
          </a:p>
        </p:txBody>
      </p:sp>
      <p:grpSp>
        <p:nvGrpSpPr>
          <p:cNvPr id="3" name="Group 32"/>
          <p:cNvGrpSpPr/>
          <p:nvPr/>
        </p:nvGrpSpPr>
        <p:grpSpPr>
          <a:xfrm>
            <a:off x="1777787" y="5069840"/>
            <a:ext cx="9954895" cy="1255395"/>
            <a:chOff x="496379" y="4146958"/>
            <a:chExt cx="2200301" cy="1254846"/>
          </a:xfrm>
        </p:grpSpPr>
        <p:sp>
          <p:nvSpPr>
            <p:cNvPr id="4" name="TextBox 33"/>
            <p:cNvSpPr txBox="1"/>
            <p:nvPr/>
          </p:nvSpPr>
          <p:spPr>
            <a:xfrm>
              <a:off x="496426" y="4146958"/>
              <a:ext cx="1097280" cy="398606"/>
            </a:xfrm>
            <a:prstGeom prst="rect">
              <a:avLst/>
            </a:prstGeom>
            <a:noFill/>
          </p:spPr>
          <p:txBody>
            <a:bodyPr wrap="square" rtlCol="0">
              <a:spAutoFit/>
            </a:bodyPr>
            <a:lstStyle/>
            <a:p>
              <a:pPr defTabSz="1176655"/>
              <a:r>
                <a:rPr lang="zh-CN" sz="2000" dirty="0">
                  <a:solidFill>
                    <a:schemeClr val="tx1">
                      <a:lumMod val="85000"/>
                      <a:lumOff val="15000"/>
                    </a:schemeClr>
                  </a:solidFill>
                  <a:latin typeface="幼圆" panose="02010509060101010101" pitchFamily="49" charset="-122"/>
                  <a:ea typeface="幼圆" panose="02010509060101010101" pitchFamily="49" charset="-122"/>
                </a:rPr>
                <a:t>建立民主的工作氛围</a:t>
              </a:r>
            </a:p>
          </p:txBody>
        </p:sp>
        <p:sp>
          <p:nvSpPr>
            <p:cNvPr id="5" name="Rectangle 34"/>
            <p:cNvSpPr/>
            <p:nvPr/>
          </p:nvSpPr>
          <p:spPr>
            <a:xfrm>
              <a:off x="496379" y="4480187"/>
              <a:ext cx="2200301" cy="921617"/>
            </a:xfrm>
            <a:prstGeom prst="rect">
              <a:avLst/>
            </a:prstGeom>
          </p:spPr>
          <p:txBody>
            <a:bodyPr wrap="square">
              <a:spAutoFit/>
            </a:bodyPr>
            <a:lstStyle/>
            <a:p>
              <a:r>
                <a:rPr lang="en-GB">
                  <a:latin typeface="仿宋" panose="02010609060101010101" charset="-122"/>
                  <a:ea typeface="仿宋" panose="02010609060101010101" charset="-122"/>
                </a:rPr>
                <a:t>小组每周都会组织几个小时的共同编码以及技术调研时间，共同编码时间极大地提高了项目整体的推进进度，并且可以解决一些代码模块在调用时候的接口问题。当功能实现遇到困难时，领域相近且行有余力的同学可以帮助有困难的同学进行技术调研。</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p:cTn id="17" dur="500" fill="hold"/>
                                        <p:tgtEl>
                                          <p:spTgt spid="52"/>
                                        </p:tgtEl>
                                        <p:attrNameLst>
                                          <p:attrName>ppt_w</p:attrName>
                                        </p:attrNameLst>
                                      </p:cBhvr>
                                      <p:tavLst>
                                        <p:tav tm="0">
                                          <p:val>
                                            <p:fltVal val="0"/>
                                          </p:val>
                                        </p:tav>
                                        <p:tav tm="100000">
                                          <p:val>
                                            <p:strVal val="#ppt_w"/>
                                          </p:val>
                                        </p:tav>
                                      </p:tavLst>
                                    </p:anim>
                                    <p:anim calcmode="lin" valueType="num">
                                      <p:cBhvr>
                                        <p:cTn id="18" dur="500" fill="hold"/>
                                        <p:tgtEl>
                                          <p:spTgt spid="52"/>
                                        </p:tgtEl>
                                        <p:attrNameLst>
                                          <p:attrName>ppt_h</p:attrName>
                                        </p:attrNameLst>
                                      </p:cBhvr>
                                      <p:tavLst>
                                        <p:tav tm="0">
                                          <p:val>
                                            <p:fltVal val="0"/>
                                          </p:val>
                                        </p:tav>
                                        <p:tav tm="100000">
                                          <p:val>
                                            <p:strVal val="#ppt_h"/>
                                          </p:val>
                                        </p:tav>
                                      </p:tavLst>
                                    </p:anim>
                                    <p:animEffect transition="in" filter="fade">
                                      <p:cBhvr>
                                        <p:cTn id="19" dur="500"/>
                                        <p:tgtEl>
                                          <p:spTgt spid="52"/>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left)">
                                      <p:cBhvr>
                                        <p:cTn id="23" dur="500"/>
                                        <p:tgtEl>
                                          <p:spTgt spid="57"/>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animEffect transition="in" filter="fade">
                                      <p:cBhvr>
                                        <p:cTn id="29" dur="500"/>
                                        <p:tgtEl>
                                          <p:spTgt spid="53"/>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Effect transition="in" filter="fade">
                                      <p:cBhvr>
                                        <p:cTn id="39" dur="500"/>
                                        <p:tgtEl>
                                          <p:spTgt spid="2"/>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p:bldP spid="5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4" cstate="screen"/>
          <a:srcRect/>
          <a:stretch>
            <a:fillRect/>
          </a:stretch>
        </p:blipFill>
        <p:spPr>
          <a:xfrm>
            <a:off x="0" y="1858930"/>
            <a:ext cx="12192000" cy="2971800"/>
          </a:xfrm>
          <a:prstGeom prst="rect">
            <a:avLst/>
          </a:prstGeom>
        </p:spPr>
      </p:pic>
      <p:sp>
        <p:nvSpPr>
          <p:cNvPr id="6" name="TextBox 11"/>
          <p:cNvSpPr txBox="1"/>
          <p:nvPr/>
        </p:nvSpPr>
        <p:spPr>
          <a:xfrm>
            <a:off x="4913138" y="2634671"/>
            <a:ext cx="2365725" cy="923330"/>
          </a:xfrm>
          <a:prstGeom prst="rect">
            <a:avLst/>
          </a:prstGeom>
          <a:noFill/>
        </p:spPr>
        <p:txBody>
          <a:bodyPr wrap="square" rtlCol="0">
            <a:spAutoFit/>
          </a:bodyPr>
          <a:lstStyle/>
          <a:p>
            <a:pPr algn="ctr"/>
            <a:r>
              <a:rPr lang="en-US" altLang="zh-CN" sz="5400" b="1" dirty="0">
                <a:solidFill>
                  <a:srgbClr val="7F2E30"/>
                </a:solidFill>
                <a:latin typeface="方正兰亭超细黑简体" panose="02000000000000000000" pitchFamily="2" charset="-122"/>
                <a:ea typeface="方正兰亭超细黑简体" panose="02000000000000000000" pitchFamily="2" charset="-122"/>
              </a:rPr>
              <a:t>Part.3</a:t>
            </a:r>
            <a:endParaRPr lang="zh-CN" altLang="en-US" sz="5400" b="1" dirty="0">
              <a:solidFill>
                <a:srgbClr val="7F2E30"/>
              </a:solidFill>
              <a:latin typeface="方正兰亭超细黑简体" panose="02000000000000000000" pitchFamily="2" charset="-122"/>
              <a:ea typeface="方正兰亭超细黑简体" panose="02000000000000000000" pitchFamily="2" charset="-122"/>
            </a:endParaRPr>
          </a:p>
        </p:txBody>
      </p:sp>
      <p:sp>
        <p:nvSpPr>
          <p:cNvPr id="8" name="Subtitle 9"/>
          <p:cNvSpPr txBox="1"/>
          <p:nvPr/>
        </p:nvSpPr>
        <p:spPr>
          <a:xfrm>
            <a:off x="4223792" y="3535330"/>
            <a:ext cx="3744416" cy="470535"/>
          </a:xfrm>
          <a:prstGeom prst="rect">
            <a:avLst/>
          </a:prstGeom>
        </p:spPr>
        <p:txBody>
          <a:bodyPr vert="horz" wrap="square" lIns="102742" tIns="51371" rIns="102742" bIns="51371" rtlCol="0">
            <a:spAutoFit/>
          </a:bodyPr>
          <a:lstStyle>
            <a:defPPr>
              <a:defRPr lang="zh-CN"/>
            </a:defPPr>
            <a:lvl1pPr indent="0" algn="r" defTabSz="1087120">
              <a:lnSpc>
                <a:spcPct val="100000"/>
              </a:lnSpc>
              <a:spcBef>
                <a:spcPct val="20000"/>
              </a:spcBef>
              <a:buFont typeface="Arial" panose="020B0604020202020204"/>
              <a:buNone/>
              <a:defRPr sz="2000">
                <a:solidFill>
                  <a:schemeClr val="accent2"/>
                </a:solidFill>
                <a:latin typeface="微软雅黑" panose="020B0503020204020204" pitchFamily="34" charset="-122"/>
                <a:ea typeface="微软雅黑" panose="020B0503020204020204" pitchFamily="34" charset="-122"/>
                <a:cs typeface="Open Sans Light"/>
              </a:defRPr>
            </a:lvl1pPr>
            <a:lvl2pPr marL="108775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2pPr>
            <a:lvl3pPr marL="217487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3pPr>
            <a:lvl4pPr marL="326263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4pPr>
            <a:lvl5pPr marL="434975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5pPr>
            <a:lvl6pPr marL="5437505" indent="0" algn="ctr" defTabSz="1087120">
              <a:spcBef>
                <a:spcPct val="20000"/>
              </a:spcBef>
              <a:buFont typeface="Arial" panose="020B0604020202020204"/>
              <a:buNone/>
              <a:defRPr sz="4800">
                <a:solidFill>
                  <a:schemeClr val="tx1">
                    <a:tint val="75000"/>
                  </a:schemeClr>
                </a:solidFill>
              </a:defRPr>
            </a:lvl6pPr>
            <a:lvl7pPr marL="6524625" indent="0" algn="ctr" defTabSz="1087120">
              <a:spcBef>
                <a:spcPct val="20000"/>
              </a:spcBef>
              <a:buFont typeface="Arial" panose="020B0604020202020204"/>
              <a:buNone/>
              <a:defRPr sz="4800">
                <a:solidFill>
                  <a:schemeClr val="tx1">
                    <a:tint val="75000"/>
                  </a:schemeClr>
                </a:solidFill>
              </a:defRPr>
            </a:lvl7pPr>
            <a:lvl8pPr marL="7612380" indent="0" algn="ctr" defTabSz="1087120">
              <a:spcBef>
                <a:spcPct val="20000"/>
              </a:spcBef>
              <a:buFont typeface="Arial" panose="020B0604020202020204"/>
              <a:buNone/>
              <a:defRPr sz="4800">
                <a:solidFill>
                  <a:schemeClr val="tx1">
                    <a:tint val="75000"/>
                  </a:schemeClr>
                </a:solidFill>
              </a:defRPr>
            </a:lvl8pPr>
            <a:lvl9pPr marL="8699500" indent="0" algn="ctr" defTabSz="1087120">
              <a:spcBef>
                <a:spcPct val="20000"/>
              </a:spcBef>
              <a:buFont typeface="Arial" panose="020B0604020202020204"/>
              <a:buNone/>
              <a:defRPr sz="4800">
                <a:solidFill>
                  <a:schemeClr val="tx1">
                    <a:tint val="75000"/>
                  </a:schemeClr>
                </a:solidFill>
              </a:defRPr>
            </a:lvl9pPr>
          </a:lstStyle>
          <a:p>
            <a:pPr algn="ctr"/>
            <a:r>
              <a:rPr lang="zh-CN" sz="2400" dirty="0">
                <a:solidFill>
                  <a:srgbClr val="3C3C3C"/>
                </a:solidFill>
                <a:latin typeface="幼圆" panose="02010509060101010101" pitchFamily="49" charset="-122"/>
                <a:ea typeface="幼圆" panose="02010509060101010101" pitchFamily="49" charset="-122"/>
              </a:rPr>
              <a:t>技术部分</a:t>
            </a:r>
            <a:endParaRPr lang="zh-CN" sz="1400" kern="0" dirty="0">
              <a:solidFill>
                <a:srgbClr val="3C3C3C"/>
              </a:solidFill>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0C6A202-3C01-4393-9F79-0EEA696BEE47}"/>
              </a:ext>
            </a:extLst>
          </p:cNvPr>
          <p:cNvPicPr>
            <a:picLocks noChangeAspect="1"/>
          </p:cNvPicPr>
          <p:nvPr/>
        </p:nvPicPr>
        <p:blipFill>
          <a:blip r:embed="rId2"/>
          <a:stretch>
            <a:fillRect/>
          </a:stretch>
        </p:blipFill>
        <p:spPr>
          <a:xfrm>
            <a:off x="0" y="224366"/>
            <a:ext cx="12192000" cy="6409267"/>
          </a:xfrm>
          <a:prstGeom prst="rect">
            <a:avLst/>
          </a:prstGeom>
        </p:spPr>
      </p:pic>
    </p:spTree>
    <p:extLst>
      <p:ext uri="{BB962C8B-B14F-4D97-AF65-F5344CB8AC3E}">
        <p14:creationId xmlns:p14="http://schemas.microsoft.com/office/powerpoint/2010/main" val="1897511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0047BF2-373F-498E-8C5F-DB93501B823C}"/>
              </a:ext>
            </a:extLst>
          </p:cNvPr>
          <p:cNvPicPr>
            <a:picLocks noChangeAspect="1"/>
          </p:cNvPicPr>
          <p:nvPr/>
        </p:nvPicPr>
        <p:blipFill>
          <a:blip r:embed="rId2"/>
          <a:stretch>
            <a:fillRect/>
          </a:stretch>
        </p:blipFill>
        <p:spPr>
          <a:xfrm>
            <a:off x="0" y="211667"/>
            <a:ext cx="12192000" cy="6434666"/>
          </a:xfrm>
          <a:prstGeom prst="rect">
            <a:avLst/>
          </a:prstGeom>
        </p:spPr>
      </p:pic>
    </p:spTree>
    <p:extLst>
      <p:ext uri="{BB962C8B-B14F-4D97-AF65-F5344CB8AC3E}">
        <p14:creationId xmlns:p14="http://schemas.microsoft.com/office/powerpoint/2010/main" val="3468352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43">
        <p15:prstTrans prst="pageCurlDouble"/>
      </p:transition>
    </mc:Choice>
    <mc:Fallback xmlns="">
      <p:transition spd="slow" advTm="404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11476355" y="460375"/>
            <a:ext cx="511810" cy="249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功能结构图</a:t>
            </a:r>
          </a:p>
        </p:txBody>
      </p:sp>
      <p:pic>
        <p:nvPicPr>
          <p:cNvPr id="2" name="图片 1" descr="功能结构图.png"/>
          <p:cNvPicPr>
            <a:picLocks noChangeAspect="1"/>
          </p:cNvPicPr>
          <p:nvPr/>
        </p:nvPicPr>
        <p:blipFill>
          <a:blip r:embed="rId3" cstate="print"/>
          <a:stretch>
            <a:fillRect/>
          </a:stretch>
        </p:blipFill>
        <p:spPr>
          <a:xfrm>
            <a:off x="-22225" y="-3175"/>
            <a:ext cx="11325860" cy="69056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64590" y="1363345"/>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01</a:t>
            </a:r>
          </a:p>
        </p:txBody>
      </p:sp>
      <p:sp>
        <p:nvSpPr>
          <p:cNvPr id="7" name="Rectangle 6"/>
          <p:cNvSpPr/>
          <p:nvPr/>
        </p:nvSpPr>
        <p:spPr>
          <a:xfrm>
            <a:off x="1948234" y="144483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注册</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8" name="Oval 7"/>
          <p:cNvSpPr/>
          <p:nvPr/>
        </p:nvSpPr>
        <p:spPr>
          <a:xfrm>
            <a:off x="1177200" y="2202871"/>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02</a:t>
            </a:r>
          </a:p>
        </p:txBody>
      </p:sp>
      <p:sp>
        <p:nvSpPr>
          <p:cNvPr id="10" name="Oval 9"/>
          <p:cNvSpPr/>
          <p:nvPr/>
        </p:nvSpPr>
        <p:spPr>
          <a:xfrm>
            <a:off x="1164590" y="3034349"/>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03</a:t>
            </a:r>
          </a:p>
        </p:txBody>
      </p:sp>
      <p:sp>
        <p:nvSpPr>
          <p:cNvPr id="12" name="Oval 11"/>
          <p:cNvSpPr/>
          <p:nvPr/>
        </p:nvSpPr>
        <p:spPr>
          <a:xfrm>
            <a:off x="6756400" y="1363345"/>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07</a:t>
            </a:r>
          </a:p>
        </p:txBody>
      </p:sp>
      <p:sp>
        <p:nvSpPr>
          <p:cNvPr id="14" name="Oval 13"/>
          <p:cNvSpPr/>
          <p:nvPr/>
        </p:nvSpPr>
        <p:spPr>
          <a:xfrm>
            <a:off x="6810920" y="2203506"/>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08</a:t>
            </a:r>
          </a:p>
        </p:txBody>
      </p:sp>
      <p:sp>
        <p:nvSpPr>
          <p:cNvPr id="16" name="Oval 15"/>
          <p:cNvSpPr/>
          <p:nvPr/>
        </p:nvSpPr>
        <p:spPr>
          <a:xfrm>
            <a:off x="6811010" y="4693604"/>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11</a:t>
            </a:r>
          </a:p>
        </p:txBody>
      </p:sp>
      <p:pic>
        <p:nvPicPr>
          <p:cNvPr id="23" name="图片 22"/>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b="1" dirty="0">
                <a:solidFill>
                  <a:srgbClr val="3C3C3C"/>
                </a:solidFill>
                <a:latin typeface="幼圆" panose="02010509060101010101" pitchFamily="49" charset="-122"/>
                <a:ea typeface="幼圆" panose="02010509060101010101" pitchFamily="49" charset="-122"/>
              </a:rPr>
              <a:t>功能介绍</a:t>
            </a:r>
          </a:p>
        </p:txBody>
      </p:sp>
      <p:sp>
        <p:nvSpPr>
          <p:cNvPr id="3" name="Rectangle 6"/>
          <p:cNvSpPr/>
          <p:nvPr/>
        </p:nvSpPr>
        <p:spPr>
          <a:xfrm>
            <a:off x="1948234" y="228493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登录</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4" name="Rectangle 6"/>
          <p:cNvSpPr/>
          <p:nvPr/>
        </p:nvSpPr>
        <p:spPr>
          <a:xfrm>
            <a:off x="1948234" y="311615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播放</a:t>
            </a:r>
            <a:endParaRPr lang="en-US" altLang="zh-CN" sz="2800" b="1">
              <a:solidFill>
                <a:schemeClr val="tx1">
                  <a:lumMod val="85000"/>
                  <a:lumOff val="15000"/>
                </a:schemeClr>
              </a:solidFill>
              <a:latin typeface="幼圆" panose="02010509060101010101" pitchFamily="49" charset="-122"/>
              <a:ea typeface="幼圆" panose="02010509060101010101" pitchFamily="49" charset="-122"/>
            </a:endParaRPr>
          </a:p>
        </p:txBody>
      </p:sp>
      <p:sp>
        <p:nvSpPr>
          <p:cNvPr id="5" name="Rectangle 6"/>
          <p:cNvSpPr/>
          <p:nvPr/>
        </p:nvSpPr>
        <p:spPr>
          <a:xfrm>
            <a:off x="7607354" y="144546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单曲循环</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6" name="Rectangle 6"/>
          <p:cNvSpPr/>
          <p:nvPr/>
        </p:nvSpPr>
        <p:spPr>
          <a:xfrm>
            <a:off x="7607354" y="311678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个人歌单</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18" name="Rectangle 6"/>
          <p:cNvSpPr/>
          <p:nvPr/>
        </p:nvSpPr>
        <p:spPr>
          <a:xfrm>
            <a:off x="1948234" y="561360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切歌</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19" name="Oval 9"/>
          <p:cNvSpPr/>
          <p:nvPr/>
        </p:nvSpPr>
        <p:spPr>
          <a:xfrm>
            <a:off x="1177290" y="3856039"/>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04</a:t>
            </a:r>
          </a:p>
        </p:txBody>
      </p:sp>
      <p:sp>
        <p:nvSpPr>
          <p:cNvPr id="20" name="Rectangle 6"/>
          <p:cNvSpPr/>
          <p:nvPr/>
        </p:nvSpPr>
        <p:spPr>
          <a:xfrm>
            <a:off x="1948234" y="393784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收藏</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21" name="Oval 9"/>
          <p:cNvSpPr/>
          <p:nvPr/>
        </p:nvSpPr>
        <p:spPr>
          <a:xfrm>
            <a:off x="1177290" y="4693604"/>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05</a:t>
            </a:r>
          </a:p>
        </p:txBody>
      </p:sp>
      <p:sp>
        <p:nvSpPr>
          <p:cNvPr id="22" name="Rectangle 6"/>
          <p:cNvSpPr/>
          <p:nvPr/>
        </p:nvSpPr>
        <p:spPr>
          <a:xfrm>
            <a:off x="1948234" y="477540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添加歌曲至歌单</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25" name="Oval 9"/>
          <p:cNvSpPr/>
          <p:nvPr/>
        </p:nvSpPr>
        <p:spPr>
          <a:xfrm>
            <a:off x="1164590" y="5531169"/>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06</a:t>
            </a:r>
          </a:p>
        </p:txBody>
      </p:sp>
      <p:sp>
        <p:nvSpPr>
          <p:cNvPr id="26" name="Oval 15"/>
          <p:cNvSpPr/>
          <p:nvPr/>
        </p:nvSpPr>
        <p:spPr>
          <a:xfrm>
            <a:off x="6811010" y="3855404"/>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10</a:t>
            </a:r>
          </a:p>
        </p:txBody>
      </p:sp>
      <p:sp>
        <p:nvSpPr>
          <p:cNvPr id="28" name="Oval 15"/>
          <p:cNvSpPr/>
          <p:nvPr/>
        </p:nvSpPr>
        <p:spPr>
          <a:xfrm>
            <a:off x="6811010" y="3034349"/>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09</a:t>
            </a:r>
          </a:p>
        </p:txBody>
      </p:sp>
      <p:sp>
        <p:nvSpPr>
          <p:cNvPr id="30" name="Rectangle 6"/>
          <p:cNvSpPr/>
          <p:nvPr/>
        </p:nvSpPr>
        <p:spPr>
          <a:xfrm>
            <a:off x="7607354" y="4776042"/>
            <a:ext cx="3826456" cy="521970"/>
          </a:xfrm>
          <a:prstGeom prst="rect">
            <a:avLst/>
          </a:prstGeom>
        </p:spPr>
        <p:txBody>
          <a:bodyPr wrap="square">
            <a:spAutoFit/>
          </a:bodyPr>
          <a:lstStyle/>
          <a:p>
            <a:r>
              <a:rPr lang="zh-CN" sz="2800" b="1">
                <a:solidFill>
                  <a:schemeClr val="tx1">
                    <a:lumMod val="85000"/>
                    <a:lumOff val="15000"/>
                  </a:schemeClr>
                </a:solidFill>
                <a:latin typeface="幼圆" panose="02010509060101010101" pitchFamily="49" charset="-122"/>
                <a:ea typeface="幼圆" panose="02010509060101010101" pitchFamily="49" charset="-122"/>
              </a:rPr>
              <a:t>推荐系统</a:t>
            </a:r>
            <a:endParaRPr lang="zh-CN"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31" name="Rectangle 6"/>
          <p:cNvSpPr/>
          <p:nvPr/>
        </p:nvSpPr>
        <p:spPr>
          <a:xfrm>
            <a:off x="7607354" y="3938477"/>
            <a:ext cx="3826456" cy="521970"/>
          </a:xfrm>
          <a:prstGeom prst="rect">
            <a:avLst/>
          </a:prstGeom>
        </p:spPr>
        <p:txBody>
          <a:bodyPr wrap="square">
            <a:spAutoFit/>
          </a:bodyPr>
          <a:lstStyle/>
          <a:p>
            <a:r>
              <a:rPr lang="zh-CN" sz="2800" b="1">
                <a:solidFill>
                  <a:schemeClr val="tx1">
                    <a:lumMod val="85000"/>
                    <a:lumOff val="15000"/>
                  </a:schemeClr>
                </a:solidFill>
                <a:latin typeface="幼圆" panose="02010509060101010101" pitchFamily="49" charset="-122"/>
                <a:ea typeface="幼圆" panose="02010509060101010101" pitchFamily="49" charset="-122"/>
              </a:rPr>
              <a:t>歌单管理</a:t>
            </a:r>
            <a:endParaRPr lang="zh-CN"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32" name="Rectangle 6"/>
          <p:cNvSpPr/>
          <p:nvPr/>
        </p:nvSpPr>
        <p:spPr>
          <a:xfrm>
            <a:off x="7607354" y="228430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专注模式</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9" name="Oval 15"/>
          <p:cNvSpPr/>
          <p:nvPr/>
        </p:nvSpPr>
        <p:spPr>
          <a:xfrm>
            <a:off x="6811010" y="5531804"/>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12</a:t>
            </a:r>
          </a:p>
        </p:txBody>
      </p:sp>
      <p:sp>
        <p:nvSpPr>
          <p:cNvPr id="11" name="Rectangle 6"/>
          <p:cNvSpPr/>
          <p:nvPr/>
        </p:nvSpPr>
        <p:spPr>
          <a:xfrm>
            <a:off x="7607354" y="5614242"/>
            <a:ext cx="3826456" cy="521970"/>
          </a:xfrm>
          <a:prstGeom prst="rect">
            <a:avLst/>
          </a:prstGeom>
        </p:spPr>
        <p:txBody>
          <a:bodyPr wrap="square">
            <a:spAutoFit/>
          </a:bodyPr>
          <a:lstStyle/>
          <a:p>
            <a:r>
              <a:rPr lang="zh-CN" sz="2800" b="1">
                <a:solidFill>
                  <a:schemeClr val="tx1">
                    <a:lumMod val="85000"/>
                    <a:lumOff val="15000"/>
                  </a:schemeClr>
                </a:solidFill>
                <a:latin typeface="幼圆" panose="02010509060101010101" pitchFamily="49" charset="-122"/>
                <a:ea typeface="幼圆" panose="02010509060101010101" pitchFamily="49" charset="-122"/>
              </a:rPr>
              <a:t>个人数据分析报表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450" decel="100000" fill="hold"/>
                                        <p:tgtEl>
                                          <p:spTgt spid="8"/>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450" decel="100000" fill="hold"/>
                                        <p:tgtEl>
                                          <p:spTgt spid="10"/>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anim calcmode="lin" valueType="num">
                                      <p:cBhvr>
                                        <p:cTn id="29" dur="500" fill="hold"/>
                                        <p:tgtEl>
                                          <p:spTgt spid="19"/>
                                        </p:tgtEl>
                                        <p:attrNameLst>
                                          <p:attrName>ppt_x</p:attrName>
                                        </p:attrNameLst>
                                      </p:cBhvr>
                                      <p:tavLst>
                                        <p:tav tm="0">
                                          <p:val>
                                            <p:strVal val="#ppt_x"/>
                                          </p:val>
                                        </p:tav>
                                        <p:tav tm="100000">
                                          <p:val>
                                            <p:strVal val="#ppt_x"/>
                                          </p:val>
                                        </p:tav>
                                      </p:tavLst>
                                    </p:anim>
                                    <p:anim calcmode="lin" valueType="num">
                                      <p:cBhvr>
                                        <p:cTn id="30" dur="450" decel="100000" fill="hold"/>
                                        <p:tgtEl>
                                          <p:spTgt spid="19"/>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anim calcmode="lin" valueType="num">
                                      <p:cBhvr>
                                        <p:cTn id="36" dur="500" fill="hold"/>
                                        <p:tgtEl>
                                          <p:spTgt spid="21"/>
                                        </p:tgtEl>
                                        <p:attrNameLst>
                                          <p:attrName>ppt_x</p:attrName>
                                        </p:attrNameLst>
                                      </p:cBhvr>
                                      <p:tavLst>
                                        <p:tav tm="0">
                                          <p:val>
                                            <p:strVal val="#ppt_x"/>
                                          </p:val>
                                        </p:tav>
                                        <p:tav tm="100000">
                                          <p:val>
                                            <p:strVal val="#ppt_x"/>
                                          </p:val>
                                        </p:tav>
                                      </p:tavLst>
                                    </p:anim>
                                    <p:anim calcmode="lin" valueType="num">
                                      <p:cBhvr>
                                        <p:cTn id="37" dur="450" decel="100000" fill="hold"/>
                                        <p:tgtEl>
                                          <p:spTgt spid="2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450" decel="100000" fill="hold"/>
                                        <p:tgtEl>
                                          <p:spTgt spid="25"/>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46" fill="hold">
                            <p:stCondLst>
                              <p:cond delay="3000"/>
                            </p:stCondLst>
                            <p:childTnLst>
                              <p:par>
                                <p:cTn id="47" presetID="37"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450" decel="100000" fill="hold"/>
                                        <p:tgtEl>
                                          <p:spTgt spid="12"/>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childTnLst>
                          </p:cTn>
                        </p:par>
                        <p:par>
                          <p:cTn id="53" fill="hold">
                            <p:stCondLst>
                              <p:cond delay="3500"/>
                            </p:stCondLst>
                            <p:childTnLst>
                              <p:par>
                                <p:cTn id="54" presetID="37"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strVal val="#ppt_x"/>
                                          </p:val>
                                        </p:tav>
                                        <p:tav tm="100000">
                                          <p:val>
                                            <p:strVal val="#ppt_x"/>
                                          </p:val>
                                        </p:tav>
                                      </p:tavLst>
                                    </p:anim>
                                    <p:anim calcmode="lin" valueType="num">
                                      <p:cBhvr>
                                        <p:cTn id="58" dur="450" decel="100000" fill="hold"/>
                                        <p:tgtEl>
                                          <p:spTgt spid="14"/>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par>
                          <p:cTn id="60" fill="hold">
                            <p:stCondLst>
                              <p:cond delay="4000"/>
                            </p:stCondLst>
                            <p:childTnLst>
                              <p:par>
                                <p:cTn id="61" presetID="37"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anim calcmode="lin" valueType="num">
                                      <p:cBhvr>
                                        <p:cTn id="64" dur="500" fill="hold"/>
                                        <p:tgtEl>
                                          <p:spTgt spid="28"/>
                                        </p:tgtEl>
                                        <p:attrNameLst>
                                          <p:attrName>ppt_x</p:attrName>
                                        </p:attrNameLst>
                                      </p:cBhvr>
                                      <p:tavLst>
                                        <p:tav tm="0">
                                          <p:val>
                                            <p:strVal val="#ppt_x"/>
                                          </p:val>
                                        </p:tav>
                                        <p:tav tm="100000">
                                          <p:val>
                                            <p:strVal val="#ppt_x"/>
                                          </p:val>
                                        </p:tav>
                                      </p:tavLst>
                                    </p:anim>
                                    <p:anim calcmode="lin" valueType="num">
                                      <p:cBhvr>
                                        <p:cTn id="65" dur="450" decel="100000" fill="hold"/>
                                        <p:tgtEl>
                                          <p:spTgt spid="28"/>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67" fill="hold">
                            <p:stCondLst>
                              <p:cond delay="4500"/>
                            </p:stCondLst>
                            <p:childTnLst>
                              <p:par>
                                <p:cTn id="68" presetID="37"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ppt_x</p:attrName>
                                        </p:attrNameLst>
                                      </p:cBhvr>
                                      <p:tavLst>
                                        <p:tav tm="0">
                                          <p:val>
                                            <p:strVal val="#ppt_x"/>
                                          </p:val>
                                        </p:tav>
                                        <p:tav tm="100000">
                                          <p:val>
                                            <p:strVal val="#ppt_x"/>
                                          </p:val>
                                        </p:tav>
                                      </p:tavLst>
                                    </p:anim>
                                    <p:anim calcmode="lin" valueType="num">
                                      <p:cBhvr>
                                        <p:cTn id="72" dur="450" decel="100000" fill="hold"/>
                                        <p:tgtEl>
                                          <p:spTgt spid="26"/>
                                        </p:tgtEl>
                                        <p:attrNameLst>
                                          <p:attrName>ppt_y</p:attrName>
                                        </p:attrNameLst>
                                      </p:cBhvr>
                                      <p:tavLst>
                                        <p:tav tm="0">
                                          <p:val>
                                            <p:strVal val="#ppt_y+1"/>
                                          </p:val>
                                        </p:tav>
                                        <p:tav tm="100000">
                                          <p:val>
                                            <p:strVal val="#ppt_y-.03"/>
                                          </p:val>
                                        </p:tav>
                                      </p:tavLst>
                                    </p:anim>
                                    <p:anim calcmode="lin" valueType="num">
                                      <p:cBhvr>
                                        <p:cTn id="73" dur="50" accel="100000" fill="hold">
                                          <p:stCondLst>
                                            <p:cond delay="450"/>
                                          </p:stCondLst>
                                        </p:cTn>
                                        <p:tgtEl>
                                          <p:spTgt spid="26"/>
                                        </p:tgtEl>
                                        <p:attrNameLst>
                                          <p:attrName>ppt_y</p:attrName>
                                        </p:attrNameLst>
                                      </p:cBhvr>
                                      <p:tavLst>
                                        <p:tav tm="0">
                                          <p:val>
                                            <p:strVal val="#ppt_y-.03"/>
                                          </p:val>
                                        </p:tav>
                                        <p:tav tm="100000">
                                          <p:val>
                                            <p:strVal val="#ppt_y"/>
                                          </p:val>
                                        </p:tav>
                                      </p:tavLst>
                                    </p:anim>
                                  </p:childTnLst>
                                </p:cTn>
                              </p:par>
                            </p:childTnLst>
                          </p:cTn>
                        </p:par>
                        <p:par>
                          <p:cTn id="74" fill="hold">
                            <p:stCondLst>
                              <p:cond delay="5000"/>
                            </p:stCondLst>
                            <p:childTnLst>
                              <p:par>
                                <p:cTn id="75" presetID="37"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strVal val="#ppt_x"/>
                                          </p:val>
                                        </p:tav>
                                        <p:tav tm="100000">
                                          <p:val>
                                            <p:strVal val="#ppt_x"/>
                                          </p:val>
                                        </p:tav>
                                      </p:tavLst>
                                    </p:anim>
                                    <p:anim calcmode="lin" valueType="num">
                                      <p:cBhvr>
                                        <p:cTn id="79" dur="450" decel="100000" fill="hold"/>
                                        <p:tgtEl>
                                          <p:spTgt spid="16"/>
                                        </p:tgtEl>
                                        <p:attrNameLst>
                                          <p:attrName>ppt_y</p:attrName>
                                        </p:attrNameLst>
                                      </p:cBhvr>
                                      <p:tavLst>
                                        <p:tav tm="0">
                                          <p:val>
                                            <p:strVal val="#ppt_y+1"/>
                                          </p:val>
                                        </p:tav>
                                        <p:tav tm="100000">
                                          <p:val>
                                            <p:strVal val="#ppt_y-.03"/>
                                          </p:val>
                                        </p:tav>
                                      </p:tavLst>
                                    </p:anim>
                                    <p:anim calcmode="lin" valueType="num">
                                      <p:cBhvr>
                                        <p:cTn id="80"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childTnLst>
                          </p:cTn>
                        </p:par>
                        <p:par>
                          <p:cTn id="81" fill="hold">
                            <p:stCondLst>
                              <p:cond delay="5500"/>
                            </p:stCondLst>
                            <p:childTnLst>
                              <p:par>
                                <p:cTn id="82" presetID="22" presetClass="entr" presetSubtype="8" fill="hold" grpId="0" nodeType="after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animEffect transition="in" filter="wipe(left)">
                                      <p:cBhvr>
                                        <p:cTn id="84" dur="300"/>
                                        <p:tgtEl>
                                          <p:spTgt spid="7">
                                            <p:txEl>
                                              <p:pRg st="0" end="0"/>
                                            </p:txEl>
                                          </p:spTgt>
                                        </p:tgtEl>
                                      </p:cBhvr>
                                    </p:animEffect>
                                  </p:childTnLst>
                                </p:cTn>
                              </p:par>
                            </p:childTnLst>
                          </p:cTn>
                        </p:par>
                        <p:par>
                          <p:cTn id="85" fill="hold">
                            <p:stCondLst>
                              <p:cond delay="6000"/>
                            </p:stCondLst>
                            <p:childTnLst>
                              <p:par>
                                <p:cTn id="86" presetID="22" presetClass="entr" presetSubtype="8" fill="hold" grpId="0" nodeType="afterEffect">
                                  <p:stCondLst>
                                    <p:cond delay="0"/>
                                  </p:stCondLst>
                                  <p:childTnLst>
                                    <p:set>
                                      <p:cBhvr>
                                        <p:cTn id="87" dur="1" fill="hold">
                                          <p:stCondLst>
                                            <p:cond delay="0"/>
                                          </p:stCondLst>
                                        </p:cTn>
                                        <p:tgtEl>
                                          <p:spTgt spid="3">
                                            <p:txEl>
                                              <p:pRg st="0" end="0"/>
                                            </p:txEl>
                                          </p:spTgt>
                                        </p:tgtEl>
                                        <p:attrNameLst>
                                          <p:attrName>style.visibility</p:attrName>
                                        </p:attrNameLst>
                                      </p:cBhvr>
                                      <p:to>
                                        <p:strVal val="visible"/>
                                      </p:to>
                                    </p:set>
                                    <p:animEffect transition="in" filter="wipe(left)">
                                      <p:cBhvr>
                                        <p:cTn id="88" dur="300"/>
                                        <p:tgtEl>
                                          <p:spTgt spid="3">
                                            <p:txEl>
                                              <p:pRg st="0" end="0"/>
                                            </p:txEl>
                                          </p:spTgt>
                                        </p:tgtEl>
                                      </p:cBhvr>
                                    </p:animEffect>
                                  </p:childTnLst>
                                </p:cTn>
                              </p:par>
                            </p:childTnLst>
                          </p:cTn>
                        </p:par>
                        <p:par>
                          <p:cTn id="89" fill="hold">
                            <p:stCondLst>
                              <p:cond delay="6500"/>
                            </p:stCondLst>
                            <p:childTnLst>
                              <p:par>
                                <p:cTn id="90" presetID="22" presetClass="entr" presetSubtype="8" fill="hold" grpId="0" nodeType="afterEffect">
                                  <p:stCondLst>
                                    <p:cond delay="0"/>
                                  </p:stCondLst>
                                  <p:childTnLst>
                                    <p:set>
                                      <p:cBhvr>
                                        <p:cTn id="91" dur="1" fill="hold">
                                          <p:stCondLst>
                                            <p:cond delay="0"/>
                                          </p:stCondLst>
                                        </p:cTn>
                                        <p:tgtEl>
                                          <p:spTgt spid="4">
                                            <p:txEl>
                                              <p:pRg st="0" end="0"/>
                                            </p:txEl>
                                          </p:spTgt>
                                        </p:tgtEl>
                                        <p:attrNameLst>
                                          <p:attrName>style.visibility</p:attrName>
                                        </p:attrNameLst>
                                      </p:cBhvr>
                                      <p:to>
                                        <p:strVal val="visible"/>
                                      </p:to>
                                    </p:set>
                                    <p:animEffect transition="in" filter="wipe(left)">
                                      <p:cBhvr>
                                        <p:cTn id="92" dur="300"/>
                                        <p:tgtEl>
                                          <p:spTgt spid="4">
                                            <p:txEl>
                                              <p:pRg st="0" end="0"/>
                                            </p:txEl>
                                          </p:spTgt>
                                        </p:tgtEl>
                                      </p:cBhvr>
                                    </p:animEffect>
                                  </p:childTnLst>
                                </p:cTn>
                              </p:par>
                            </p:childTnLst>
                          </p:cTn>
                        </p:par>
                        <p:par>
                          <p:cTn id="93" fill="hold">
                            <p:stCondLst>
                              <p:cond delay="7000"/>
                            </p:stCondLst>
                            <p:childTnLst>
                              <p:par>
                                <p:cTn id="94" presetID="22" presetClass="entr" presetSubtype="8" fill="hold" grpId="0" nodeType="afterEffect">
                                  <p:stCondLst>
                                    <p:cond delay="0"/>
                                  </p:stCondLst>
                                  <p:childTnLst>
                                    <p:set>
                                      <p:cBhvr>
                                        <p:cTn id="95" dur="1" fill="hold">
                                          <p:stCondLst>
                                            <p:cond delay="0"/>
                                          </p:stCondLst>
                                        </p:cTn>
                                        <p:tgtEl>
                                          <p:spTgt spid="20">
                                            <p:txEl>
                                              <p:pRg st="0" end="0"/>
                                            </p:txEl>
                                          </p:spTgt>
                                        </p:tgtEl>
                                        <p:attrNameLst>
                                          <p:attrName>style.visibility</p:attrName>
                                        </p:attrNameLst>
                                      </p:cBhvr>
                                      <p:to>
                                        <p:strVal val="visible"/>
                                      </p:to>
                                    </p:set>
                                    <p:animEffect transition="in" filter="wipe(left)">
                                      <p:cBhvr>
                                        <p:cTn id="96" dur="300"/>
                                        <p:tgtEl>
                                          <p:spTgt spid="20">
                                            <p:txEl>
                                              <p:pRg st="0" end="0"/>
                                            </p:txEl>
                                          </p:spTgt>
                                        </p:tgtEl>
                                      </p:cBhvr>
                                    </p:animEffect>
                                  </p:childTnLst>
                                </p:cTn>
                              </p:par>
                            </p:childTnLst>
                          </p:cTn>
                        </p:par>
                        <p:par>
                          <p:cTn id="97" fill="hold">
                            <p:stCondLst>
                              <p:cond delay="7500"/>
                            </p:stCondLst>
                            <p:childTnLst>
                              <p:par>
                                <p:cTn id="98" presetID="22" presetClass="entr" presetSubtype="8" fill="hold" grpId="0" nodeType="afterEffect">
                                  <p:stCondLst>
                                    <p:cond delay="0"/>
                                  </p:stCondLst>
                                  <p:childTnLst>
                                    <p:set>
                                      <p:cBhvr>
                                        <p:cTn id="99" dur="1" fill="hold">
                                          <p:stCondLst>
                                            <p:cond delay="0"/>
                                          </p:stCondLst>
                                        </p:cTn>
                                        <p:tgtEl>
                                          <p:spTgt spid="22">
                                            <p:txEl>
                                              <p:pRg st="0" end="0"/>
                                            </p:txEl>
                                          </p:spTgt>
                                        </p:tgtEl>
                                        <p:attrNameLst>
                                          <p:attrName>style.visibility</p:attrName>
                                        </p:attrNameLst>
                                      </p:cBhvr>
                                      <p:to>
                                        <p:strVal val="visible"/>
                                      </p:to>
                                    </p:set>
                                    <p:animEffect transition="in" filter="wipe(left)">
                                      <p:cBhvr>
                                        <p:cTn id="100" dur="300"/>
                                        <p:tgtEl>
                                          <p:spTgt spid="22">
                                            <p:txEl>
                                              <p:pRg st="0" end="0"/>
                                            </p:txEl>
                                          </p:spTgt>
                                        </p:tgtEl>
                                      </p:cBhvr>
                                    </p:animEffect>
                                  </p:childTnLst>
                                </p:cTn>
                              </p:par>
                            </p:childTnLst>
                          </p:cTn>
                        </p:par>
                        <p:par>
                          <p:cTn id="101" fill="hold">
                            <p:stCondLst>
                              <p:cond delay="8000"/>
                            </p:stCondLst>
                            <p:childTnLst>
                              <p:par>
                                <p:cTn id="102" presetID="22" presetClass="entr" presetSubtype="8" fill="hold" grpId="0" nodeType="afterEffect">
                                  <p:stCondLst>
                                    <p:cond delay="0"/>
                                  </p:stCondLst>
                                  <p:childTnLst>
                                    <p:set>
                                      <p:cBhvr>
                                        <p:cTn id="103" dur="1" fill="hold">
                                          <p:stCondLst>
                                            <p:cond delay="0"/>
                                          </p:stCondLst>
                                        </p:cTn>
                                        <p:tgtEl>
                                          <p:spTgt spid="18">
                                            <p:txEl>
                                              <p:pRg st="0" end="0"/>
                                            </p:txEl>
                                          </p:spTgt>
                                        </p:tgtEl>
                                        <p:attrNameLst>
                                          <p:attrName>style.visibility</p:attrName>
                                        </p:attrNameLst>
                                      </p:cBhvr>
                                      <p:to>
                                        <p:strVal val="visible"/>
                                      </p:to>
                                    </p:set>
                                    <p:animEffect transition="in" filter="wipe(left)">
                                      <p:cBhvr>
                                        <p:cTn id="104" dur="300"/>
                                        <p:tgtEl>
                                          <p:spTgt spid="18">
                                            <p:txEl>
                                              <p:pRg st="0" end="0"/>
                                            </p:txEl>
                                          </p:spTgt>
                                        </p:tgtEl>
                                      </p:cBhvr>
                                    </p:animEffect>
                                  </p:childTnLst>
                                </p:cTn>
                              </p:par>
                            </p:childTnLst>
                          </p:cTn>
                        </p:par>
                        <p:par>
                          <p:cTn id="105" fill="hold">
                            <p:stCondLst>
                              <p:cond delay="8500"/>
                            </p:stCondLst>
                            <p:childTnLst>
                              <p:par>
                                <p:cTn id="106" presetID="22" presetClass="entr" presetSubtype="8" fill="hold" grpId="0" nodeType="afterEffect">
                                  <p:stCondLst>
                                    <p:cond delay="0"/>
                                  </p:stCondLst>
                                  <p:childTnLst>
                                    <p:set>
                                      <p:cBhvr>
                                        <p:cTn id="107" dur="1" fill="hold">
                                          <p:stCondLst>
                                            <p:cond delay="0"/>
                                          </p:stCondLst>
                                        </p:cTn>
                                        <p:tgtEl>
                                          <p:spTgt spid="5">
                                            <p:txEl>
                                              <p:pRg st="0" end="0"/>
                                            </p:txEl>
                                          </p:spTgt>
                                        </p:tgtEl>
                                        <p:attrNameLst>
                                          <p:attrName>style.visibility</p:attrName>
                                        </p:attrNameLst>
                                      </p:cBhvr>
                                      <p:to>
                                        <p:strVal val="visible"/>
                                      </p:to>
                                    </p:set>
                                    <p:animEffect transition="in" filter="wipe(left)">
                                      <p:cBhvr>
                                        <p:cTn id="108" dur="300"/>
                                        <p:tgtEl>
                                          <p:spTgt spid="5">
                                            <p:txEl>
                                              <p:pRg st="0" end="0"/>
                                            </p:txEl>
                                          </p:spTgt>
                                        </p:tgtEl>
                                      </p:cBhvr>
                                    </p:animEffect>
                                  </p:childTnLst>
                                </p:cTn>
                              </p:par>
                            </p:childTnLst>
                          </p:cTn>
                        </p:par>
                        <p:par>
                          <p:cTn id="109" fill="hold">
                            <p:stCondLst>
                              <p:cond delay="9000"/>
                            </p:stCondLst>
                            <p:childTnLst>
                              <p:par>
                                <p:cTn id="110" presetID="22" presetClass="entr" presetSubtype="8" fill="hold" grpId="0" nodeType="afterEffect">
                                  <p:stCondLst>
                                    <p:cond delay="0"/>
                                  </p:stCondLst>
                                  <p:childTnLst>
                                    <p:set>
                                      <p:cBhvr>
                                        <p:cTn id="111" dur="1" fill="hold">
                                          <p:stCondLst>
                                            <p:cond delay="0"/>
                                          </p:stCondLst>
                                        </p:cTn>
                                        <p:tgtEl>
                                          <p:spTgt spid="32">
                                            <p:txEl>
                                              <p:pRg st="0" end="0"/>
                                            </p:txEl>
                                          </p:spTgt>
                                        </p:tgtEl>
                                        <p:attrNameLst>
                                          <p:attrName>style.visibility</p:attrName>
                                        </p:attrNameLst>
                                      </p:cBhvr>
                                      <p:to>
                                        <p:strVal val="visible"/>
                                      </p:to>
                                    </p:set>
                                    <p:animEffect transition="in" filter="wipe(left)">
                                      <p:cBhvr>
                                        <p:cTn id="112" dur="300"/>
                                        <p:tgtEl>
                                          <p:spTgt spid="32">
                                            <p:txEl>
                                              <p:pRg st="0" end="0"/>
                                            </p:txEl>
                                          </p:spTgt>
                                        </p:tgtEl>
                                      </p:cBhvr>
                                    </p:animEffect>
                                  </p:childTnLst>
                                </p:cTn>
                              </p:par>
                            </p:childTnLst>
                          </p:cTn>
                        </p:par>
                        <p:par>
                          <p:cTn id="113" fill="hold">
                            <p:stCondLst>
                              <p:cond delay="9500"/>
                            </p:stCondLst>
                            <p:childTnLst>
                              <p:par>
                                <p:cTn id="114" presetID="22" presetClass="entr" presetSubtype="8" fill="hold" grpId="0" nodeType="afterEffect">
                                  <p:stCondLst>
                                    <p:cond delay="0"/>
                                  </p:stCondLst>
                                  <p:childTnLst>
                                    <p:set>
                                      <p:cBhvr>
                                        <p:cTn id="115" dur="1" fill="hold">
                                          <p:stCondLst>
                                            <p:cond delay="0"/>
                                          </p:stCondLst>
                                        </p:cTn>
                                        <p:tgtEl>
                                          <p:spTgt spid="6">
                                            <p:txEl>
                                              <p:pRg st="0" end="0"/>
                                            </p:txEl>
                                          </p:spTgt>
                                        </p:tgtEl>
                                        <p:attrNameLst>
                                          <p:attrName>style.visibility</p:attrName>
                                        </p:attrNameLst>
                                      </p:cBhvr>
                                      <p:to>
                                        <p:strVal val="visible"/>
                                      </p:to>
                                    </p:set>
                                    <p:animEffect transition="in" filter="wipe(left)">
                                      <p:cBhvr>
                                        <p:cTn id="116" dur="300"/>
                                        <p:tgtEl>
                                          <p:spTgt spid="6">
                                            <p:txEl>
                                              <p:pRg st="0" end="0"/>
                                            </p:txEl>
                                          </p:spTgt>
                                        </p:tgtEl>
                                      </p:cBhvr>
                                    </p:animEffect>
                                  </p:childTnLst>
                                </p:cTn>
                              </p:par>
                            </p:childTnLst>
                          </p:cTn>
                        </p:par>
                        <p:par>
                          <p:cTn id="117" fill="hold">
                            <p:stCondLst>
                              <p:cond delay="10000"/>
                            </p:stCondLst>
                            <p:childTnLst>
                              <p:par>
                                <p:cTn id="118" presetID="22" presetClass="entr" presetSubtype="8"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wipe(left)">
                                      <p:cBhvr>
                                        <p:cTn id="120" dur="300"/>
                                        <p:tgtEl>
                                          <p:spTgt spid="31">
                                            <p:txEl>
                                              <p:pRg st="0" end="0"/>
                                            </p:txEl>
                                          </p:spTgt>
                                        </p:tgtEl>
                                      </p:cBhvr>
                                    </p:animEffect>
                                  </p:childTnLst>
                                </p:cTn>
                              </p:par>
                            </p:childTnLst>
                          </p:cTn>
                        </p:par>
                        <p:par>
                          <p:cTn id="121" fill="hold">
                            <p:stCondLst>
                              <p:cond delay="10500"/>
                            </p:stCondLst>
                            <p:childTnLst>
                              <p:par>
                                <p:cTn id="122" presetID="22" presetClass="entr" presetSubtype="8" fill="hold" grpId="0" nodeType="afterEffect">
                                  <p:stCondLst>
                                    <p:cond delay="0"/>
                                  </p:stCondLst>
                                  <p:childTnLst>
                                    <p:set>
                                      <p:cBhvr>
                                        <p:cTn id="123" dur="1" fill="hold">
                                          <p:stCondLst>
                                            <p:cond delay="0"/>
                                          </p:stCondLst>
                                        </p:cTn>
                                        <p:tgtEl>
                                          <p:spTgt spid="30">
                                            <p:txEl>
                                              <p:pRg st="0" end="0"/>
                                            </p:txEl>
                                          </p:spTgt>
                                        </p:tgtEl>
                                        <p:attrNameLst>
                                          <p:attrName>style.visibility</p:attrName>
                                        </p:attrNameLst>
                                      </p:cBhvr>
                                      <p:to>
                                        <p:strVal val="visible"/>
                                      </p:to>
                                    </p:set>
                                    <p:animEffect transition="in" filter="wipe(left)">
                                      <p:cBhvr>
                                        <p:cTn id="124" dur="300"/>
                                        <p:tgtEl>
                                          <p:spTgt spid="30">
                                            <p:txEl>
                                              <p:pRg st="0" end="0"/>
                                            </p:txEl>
                                          </p:spTgt>
                                        </p:tgtEl>
                                      </p:cBhvr>
                                    </p:animEffect>
                                  </p:childTnLst>
                                </p:cTn>
                              </p:par>
                            </p:childTnLst>
                          </p:cTn>
                        </p:par>
                        <p:par>
                          <p:cTn id="125" fill="hold">
                            <p:stCondLst>
                              <p:cond delay="11000"/>
                            </p:stCondLst>
                            <p:childTnLst>
                              <p:par>
                                <p:cTn id="126" presetID="37" presetClass="entr" presetSubtype="0" fill="hold" grpId="0" nodeType="afterEffect">
                                  <p:stCondLst>
                                    <p:cond delay="0"/>
                                  </p:stCondLst>
                                  <p:childTnLst>
                                    <p:set>
                                      <p:cBhvr>
                                        <p:cTn id="127" dur="1" fill="hold">
                                          <p:stCondLst>
                                            <p:cond delay="0"/>
                                          </p:stCondLst>
                                        </p:cTn>
                                        <p:tgtEl>
                                          <p:spTgt spid="9"/>
                                        </p:tgtEl>
                                        <p:attrNameLst>
                                          <p:attrName>style.visibility</p:attrName>
                                        </p:attrNameLst>
                                      </p:cBhvr>
                                      <p:to>
                                        <p:strVal val="visible"/>
                                      </p:to>
                                    </p:set>
                                    <p:animEffect transition="in" filter="fade">
                                      <p:cBhvr>
                                        <p:cTn id="128" dur="500"/>
                                        <p:tgtEl>
                                          <p:spTgt spid="9"/>
                                        </p:tgtEl>
                                      </p:cBhvr>
                                    </p:animEffect>
                                    <p:anim calcmode="lin" valueType="num">
                                      <p:cBhvr>
                                        <p:cTn id="129" dur="500" fill="hold"/>
                                        <p:tgtEl>
                                          <p:spTgt spid="9"/>
                                        </p:tgtEl>
                                        <p:attrNameLst>
                                          <p:attrName>ppt_x</p:attrName>
                                        </p:attrNameLst>
                                      </p:cBhvr>
                                      <p:tavLst>
                                        <p:tav tm="0">
                                          <p:val>
                                            <p:strVal val="#ppt_x"/>
                                          </p:val>
                                        </p:tav>
                                        <p:tav tm="100000">
                                          <p:val>
                                            <p:strVal val="#ppt_x"/>
                                          </p:val>
                                        </p:tav>
                                      </p:tavLst>
                                    </p:anim>
                                    <p:anim calcmode="lin" valueType="num">
                                      <p:cBhvr>
                                        <p:cTn id="130" dur="450" decel="100000" fill="hold"/>
                                        <p:tgtEl>
                                          <p:spTgt spid="9"/>
                                        </p:tgtEl>
                                        <p:attrNameLst>
                                          <p:attrName>ppt_y</p:attrName>
                                        </p:attrNameLst>
                                      </p:cBhvr>
                                      <p:tavLst>
                                        <p:tav tm="0">
                                          <p:val>
                                            <p:strVal val="#ppt_y+1"/>
                                          </p:val>
                                        </p:tav>
                                        <p:tav tm="100000">
                                          <p:val>
                                            <p:strVal val="#ppt_y-.03"/>
                                          </p:val>
                                        </p:tav>
                                      </p:tavLst>
                                    </p:anim>
                                    <p:anim calcmode="lin" valueType="num">
                                      <p:cBhvr>
                                        <p:cTn id="131" dur="50" accel="100000" fill="hold">
                                          <p:stCondLst>
                                            <p:cond delay="450"/>
                                          </p:stCondLst>
                                        </p:cTn>
                                        <p:tgtEl>
                                          <p:spTgt spid="9"/>
                                        </p:tgtEl>
                                        <p:attrNameLst>
                                          <p:attrName>ppt_y</p:attrName>
                                        </p:attrNameLst>
                                      </p:cBhvr>
                                      <p:tavLst>
                                        <p:tav tm="0">
                                          <p:val>
                                            <p:strVal val="#ppt_y-.03"/>
                                          </p:val>
                                        </p:tav>
                                        <p:tav tm="100000">
                                          <p:val>
                                            <p:strVal val="#ppt_y"/>
                                          </p:val>
                                        </p:tav>
                                      </p:tavLst>
                                    </p:anim>
                                  </p:childTnLst>
                                </p:cTn>
                              </p:par>
                            </p:childTnLst>
                          </p:cTn>
                        </p:par>
                        <p:par>
                          <p:cTn id="132" fill="hold">
                            <p:stCondLst>
                              <p:cond delay="11500"/>
                            </p:stCondLst>
                            <p:childTnLst>
                              <p:par>
                                <p:cTn id="133" presetID="22" presetClass="entr" presetSubtype="8" fill="hold" grpId="0" nodeType="afterEffect">
                                  <p:stCondLst>
                                    <p:cond delay="0"/>
                                  </p:stCondLst>
                                  <p:childTnLst>
                                    <p:set>
                                      <p:cBhvr>
                                        <p:cTn id="134" dur="1" fill="hold">
                                          <p:stCondLst>
                                            <p:cond delay="0"/>
                                          </p:stCondLst>
                                        </p:cTn>
                                        <p:tgtEl>
                                          <p:spTgt spid="11">
                                            <p:txEl>
                                              <p:pRg st="0" end="0"/>
                                            </p:txEl>
                                          </p:spTgt>
                                        </p:tgtEl>
                                        <p:attrNameLst>
                                          <p:attrName>style.visibility</p:attrName>
                                        </p:attrNameLst>
                                      </p:cBhvr>
                                      <p:to>
                                        <p:strVal val="visible"/>
                                      </p:to>
                                    </p:set>
                                    <p:animEffect transition="in" filter="wipe(left)">
                                      <p:cBhvr>
                                        <p:cTn id="135" dur="3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uild="p"/>
      <p:bldP spid="8" grpId="0" bldLvl="0" animBg="1"/>
      <p:bldP spid="10" grpId="0" bldLvl="0" animBg="1"/>
      <p:bldP spid="12" grpId="0" bldLvl="0" animBg="1"/>
      <p:bldP spid="14" grpId="0" bldLvl="0" animBg="1"/>
      <p:bldP spid="16" grpId="0" bldLvl="0" animBg="1"/>
      <p:bldP spid="3" grpId="0" build="p"/>
      <p:bldP spid="4" grpId="0" build="p"/>
      <p:bldP spid="5" grpId="0" build="p"/>
      <p:bldP spid="6" grpId="0" build="p"/>
      <p:bldP spid="18" grpId="0" build="p"/>
      <p:bldP spid="19" grpId="0" bldLvl="0" animBg="1"/>
      <p:bldP spid="20" grpId="0" build="p"/>
      <p:bldP spid="21" grpId="0" bldLvl="0" animBg="1"/>
      <p:bldP spid="22" grpId="0" build="p"/>
      <p:bldP spid="25" grpId="0" bldLvl="0" animBg="1"/>
      <p:bldP spid="26" grpId="0" bldLvl="0" animBg="1"/>
      <p:bldP spid="28" grpId="0" bldLvl="0" animBg="1"/>
      <p:bldP spid="30" grpId="0" build="p"/>
      <p:bldP spid="31" grpId="0" build="p"/>
      <p:bldP spid="32" grpId="0" build="p"/>
      <p:bldP spid="9" grpId="0" bldLvl="0" animBg="1"/>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6800" y="1327785"/>
            <a:ext cx="10058400" cy="5077460"/>
          </a:xfrm>
          <a:prstGeom prst="rect">
            <a:avLst/>
          </a:prstGeom>
        </p:spPr>
        <p:txBody>
          <a:bodyPr wrap="square">
            <a:spAutoFit/>
          </a:bodyPr>
          <a:lstStyle/>
          <a:p>
            <a:pPr fontAlgn="auto">
              <a:lnSpc>
                <a:spcPct val="150000"/>
              </a:lnSpc>
            </a:pPr>
            <a:r>
              <a:rPr lang="zh-CN" altLang="en-US" sz="2800" b="1">
                <a:solidFill>
                  <a:schemeClr val="tx1">
                    <a:lumMod val="85000"/>
                    <a:lumOff val="15000"/>
                  </a:schemeClr>
                </a:solidFill>
                <a:latin typeface="幼圆" panose="02010509060101010101" pitchFamily="49" charset="-122"/>
                <a:ea typeface="幼圆" panose="02010509060101010101" pitchFamily="49" charset="-122"/>
              </a:rPr>
              <a:t>(1)用户场景</a:t>
            </a:r>
            <a:endParaRPr lang="en-US" altLang="zh-CN" sz="2400">
              <a:solidFill>
                <a:schemeClr val="tx1">
                  <a:lumMod val="85000"/>
                  <a:lumOff val="15000"/>
                </a:schemeClr>
              </a:solidFill>
              <a:latin typeface="仿宋" panose="02010609060101010101" charset="-122"/>
              <a:ea typeface="仿宋" panose="02010609060101010101" charset="-122"/>
            </a:endParaRPr>
          </a:p>
          <a:p>
            <a:pPr fontAlgn="auto">
              <a:lnSpc>
                <a:spcPct val="150000"/>
              </a:lnSpc>
            </a:pPr>
            <a:r>
              <a:rPr lang="en-US" altLang="zh-CN" sz="2400">
                <a:solidFill>
                  <a:schemeClr val="tx1">
                    <a:lumMod val="85000"/>
                    <a:lumOff val="15000"/>
                  </a:schemeClr>
                </a:solidFill>
                <a:latin typeface="仿宋" panose="02010609060101010101" charset="-122"/>
                <a:ea typeface="仿宋" panose="02010609060101010101" charset="-122"/>
              </a:rPr>
              <a:t>	</a:t>
            </a:r>
            <a:r>
              <a:rPr lang="zh-CN" altLang="en-US" sz="2400">
                <a:solidFill>
                  <a:schemeClr val="tx1">
                    <a:lumMod val="85000"/>
                    <a:lumOff val="15000"/>
                  </a:schemeClr>
                </a:solidFill>
                <a:latin typeface="仿宋" panose="02010609060101010101" charset="-122"/>
                <a:ea typeface="仿宋" panose="02010609060101010101" charset="-122"/>
              </a:rPr>
              <a:t>用户在收听歌曲时，主界面自动显示系统推荐的曲目信息。</a:t>
            </a:r>
            <a:endParaRPr lang="zh-CN" altLang="en-US" sz="2800" b="1">
              <a:solidFill>
                <a:schemeClr val="tx1">
                  <a:lumMod val="85000"/>
                  <a:lumOff val="15000"/>
                </a:schemeClr>
              </a:solidFill>
              <a:latin typeface="幼圆" panose="02010509060101010101" pitchFamily="49" charset="-122"/>
              <a:ea typeface="幼圆" panose="02010509060101010101" pitchFamily="49" charset="-122"/>
            </a:endParaRPr>
          </a:p>
          <a:p>
            <a:pPr fontAlgn="auto">
              <a:lnSpc>
                <a:spcPct val="150000"/>
              </a:lnSpc>
            </a:pPr>
            <a:r>
              <a:rPr lang="zh-CN" altLang="en-US" sz="2800" b="1">
                <a:solidFill>
                  <a:schemeClr val="tx1">
                    <a:lumMod val="85000"/>
                    <a:lumOff val="15000"/>
                  </a:schemeClr>
                </a:solidFill>
                <a:latin typeface="幼圆" panose="02010509060101010101" pitchFamily="49" charset="-122"/>
                <a:ea typeface="幼圆" panose="02010509060101010101" pitchFamily="49" charset="-122"/>
              </a:rPr>
              <a:t>(2) 功能描述</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rPr>
              <a:t>系统根据用户当前正在收听的曲目，自动推荐用户可能喜欢的曲面，并将歌曲的基本信息放置在主界面，当用户点击系统推荐的曲目时，系统播放用户选中的曲目；</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rPr>
              <a:t>此外，还会推荐与当前用户自建歌单相似度较大的其他用户，并推荐其他用户歌单中存在而当前用户歌单中不存在的曲目。</a:t>
            </a:r>
          </a:p>
          <a:p>
            <a:endParaRPr lang="zh-CN" altLang="en-US" sz="2400">
              <a:solidFill>
                <a:schemeClr val="tx1">
                  <a:lumMod val="85000"/>
                  <a:lumOff val="15000"/>
                </a:schemeClr>
              </a:solidFill>
              <a:latin typeface="仿宋" panose="02010609060101010101" charset="-122"/>
              <a:ea typeface="仿宋" panose="02010609060101010101" charset="-122"/>
            </a:endParaRPr>
          </a:p>
        </p:txBody>
      </p:sp>
      <p:pic>
        <p:nvPicPr>
          <p:cNvPr id="23" name="图片 22"/>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b="1" dirty="0">
                <a:solidFill>
                  <a:srgbClr val="3C3C3C"/>
                </a:solidFill>
                <a:latin typeface="幼圆" panose="02010509060101010101" pitchFamily="49" charset="-122"/>
                <a:ea typeface="幼圆" panose="02010509060101010101" pitchFamily="49" charset="-122"/>
              </a:rPr>
              <a:t>推荐系统</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3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3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300"/>
                                        <p:tgtEl>
                                          <p:spTgt spid="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300"/>
                                        <p:tgtEl>
                                          <p:spTgt spid="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3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66800" y="1012190"/>
            <a:ext cx="10058400" cy="5815965"/>
          </a:xfrm>
          <a:prstGeom prst="rect">
            <a:avLst/>
          </a:prstGeom>
        </p:spPr>
        <p:txBody>
          <a:bodyPr wrap="square">
            <a:spAutoFit/>
          </a:bodyPr>
          <a:lstStyle/>
          <a:p>
            <a:pPr fontAlgn="auto">
              <a:lnSpc>
                <a:spcPct val="150000"/>
              </a:lnSpc>
            </a:pPr>
            <a:r>
              <a:rPr lang="zh-CN" altLang="en-US" sz="2800" b="1">
                <a:solidFill>
                  <a:schemeClr val="tx1">
                    <a:lumMod val="85000"/>
                    <a:lumOff val="15000"/>
                  </a:schemeClr>
                </a:solidFill>
                <a:latin typeface="幼圆" panose="02010509060101010101" pitchFamily="49" charset="-122"/>
                <a:ea typeface="幼圆" panose="02010509060101010101" pitchFamily="49" charset="-122"/>
              </a:rPr>
              <a:t>(3) 前置条件</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cs typeface="仿宋" panose="02010609060101010101" charset="-122"/>
              </a:rPr>
              <a:t>主界面有正在播放的歌曲，根据正在播放的曲目进行推荐；</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cs typeface="仿宋" panose="02010609060101010101" charset="-122"/>
              </a:rPr>
              <a:t>用户有适量的“添加至喜欢”的曲目，根据数据库中的用户收藏曲目记录表推荐相似用户的喜欢曲目；</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cs typeface="仿宋" panose="02010609060101010101" charset="-122"/>
              </a:rPr>
              <a:t>推荐系统的优良性部分取决于数据库的大小。</a:t>
            </a:r>
            <a:endParaRPr lang="zh-CN" altLang="en-US" sz="2800" b="1">
              <a:solidFill>
                <a:schemeClr val="tx1">
                  <a:lumMod val="85000"/>
                  <a:lumOff val="15000"/>
                </a:schemeClr>
              </a:solidFill>
              <a:latin typeface="幼圆" panose="02010509060101010101" pitchFamily="49" charset="-122"/>
              <a:ea typeface="幼圆" panose="02010509060101010101" pitchFamily="49" charset="-122"/>
            </a:endParaRPr>
          </a:p>
          <a:p>
            <a:pPr fontAlgn="auto">
              <a:lnSpc>
                <a:spcPct val="150000"/>
              </a:lnSpc>
            </a:pPr>
            <a:r>
              <a:rPr lang="zh-CN" altLang="en-US" sz="2800" b="1">
                <a:solidFill>
                  <a:schemeClr val="tx1">
                    <a:lumMod val="85000"/>
                    <a:lumOff val="15000"/>
                  </a:schemeClr>
                </a:solidFill>
                <a:latin typeface="幼圆" panose="02010509060101010101" pitchFamily="49" charset="-122"/>
                <a:ea typeface="幼圆" panose="02010509060101010101" pitchFamily="49" charset="-122"/>
              </a:rPr>
              <a:t>(4) 页面逻辑</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cs typeface="仿宋" panose="02010609060101010101" charset="-122"/>
              </a:rPr>
              <a:t>根据用户当前收听的曲目进行“猜你喜欢”的歌曲推荐；</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cs typeface="仿宋" panose="02010609060101010101" charset="-122"/>
              </a:rPr>
              <a:t>根据与当前用户收藏曲目相似的用户曲目信息进行歌曲推荐；</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cs typeface="仿宋" panose="02010609060101010101" charset="-122"/>
              </a:rPr>
              <a:t>将推荐的歌曲在主界面上显示；</a:t>
            </a:r>
          </a:p>
          <a:p>
            <a:pPr lvl="1" fontAlgn="auto">
              <a:lnSpc>
                <a:spcPct val="150000"/>
              </a:lnSpc>
            </a:pPr>
            <a:r>
              <a:rPr lang="zh-CN" altLang="en-US" sz="2400">
                <a:solidFill>
                  <a:schemeClr val="tx1">
                    <a:lumMod val="85000"/>
                    <a:lumOff val="15000"/>
                  </a:schemeClr>
                </a:solidFill>
                <a:latin typeface="仿宋" panose="02010609060101010101" charset="-122"/>
                <a:ea typeface="仿宋" panose="02010609060101010101" charset="-122"/>
                <a:cs typeface="仿宋" panose="02010609060101010101" charset="-122"/>
              </a:rPr>
              <a:t>支持用户点击系统推荐的曲目即可完成切歌；</a:t>
            </a:r>
          </a:p>
        </p:txBody>
      </p:sp>
      <p:pic>
        <p:nvPicPr>
          <p:cNvPr id="23" name="图片 22"/>
          <p:cNvPicPr>
            <a:picLocks noChangeAspect="1"/>
          </p:cNvPicPr>
          <p:nvPr/>
        </p:nvPicPr>
        <p:blipFill rotWithShape="1">
          <a:blip r:embed="rId3" cstate="screen"/>
          <a:srcRect/>
          <a:stretch>
            <a:fillRect/>
          </a:stretch>
        </p:blipFill>
        <p:spPr>
          <a:xfrm>
            <a:off x="0" y="442595"/>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b="1" dirty="0">
                <a:solidFill>
                  <a:srgbClr val="3C3C3C"/>
                </a:solidFill>
                <a:latin typeface="幼圆" panose="02010509060101010101" pitchFamily="49" charset="-122"/>
                <a:ea typeface="幼圆" panose="02010509060101010101" pitchFamily="49" charset="-122"/>
              </a:rPr>
              <a:t>推荐系统</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3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3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300"/>
                                        <p:tgtEl>
                                          <p:spTgt spid="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3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300"/>
                                        <p:tgtEl>
                                          <p:spTgt spid="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wipe(left)">
                                      <p:cBhvr>
                                        <p:cTn id="24" dur="300"/>
                                        <p:tgtEl>
                                          <p:spTgt spid="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left)">
                                      <p:cBhvr>
                                        <p:cTn id="27" dur="300"/>
                                        <p:tgtEl>
                                          <p:spTgt spid="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wipe(left)">
                                      <p:cBhvr>
                                        <p:cTn id="30" dur="300"/>
                                        <p:tgtEl>
                                          <p:spTgt spid="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wipe(left)">
                                      <p:cBhvr>
                                        <p:cTn id="33" dur="3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61" name="Title 1"/>
          <p:cNvSpPr txBox="1"/>
          <p:nvPr/>
        </p:nvSpPr>
        <p:spPr>
          <a:xfrm>
            <a:off x="4432935" y="294366"/>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en-US" altLang="zh-CN" sz="2400" b="1" dirty="0">
                <a:solidFill>
                  <a:srgbClr val="3C3C3C"/>
                </a:solidFill>
                <a:latin typeface="Arial Narrow" panose="020B0606020202030204" charset="0"/>
                <a:ea typeface="MingLiU-ExtB" panose="02020500000000000000" charset="-120"/>
                <a:cs typeface="Arial Narrow" panose="020B0606020202030204" charset="0"/>
              </a:rPr>
              <a:t>Foresee &amp; Meet</a:t>
            </a:r>
          </a:p>
        </p:txBody>
      </p:sp>
      <p:sp>
        <p:nvSpPr>
          <p:cNvPr id="60" name="Rectangle 33"/>
          <p:cNvSpPr/>
          <p:nvPr/>
        </p:nvSpPr>
        <p:spPr>
          <a:xfrm>
            <a:off x="4097655" y="5371465"/>
            <a:ext cx="3693795" cy="1630045"/>
          </a:xfrm>
          <a:prstGeom prst="rect">
            <a:avLst/>
          </a:prstGeom>
        </p:spPr>
        <p:txBody>
          <a:bodyPr wrap="square">
            <a:spAutoFit/>
          </a:bodyPr>
          <a:lstStyle/>
          <a:p>
            <a:pPr algn="ctr" defTabSz="1176655"/>
            <a:r>
              <a:rPr lang="en-US" altLang="zh-CN" sz="2400" b="1" dirty="0">
                <a:solidFill>
                  <a:schemeClr val="tx1">
                    <a:lumMod val="85000"/>
                    <a:lumOff val="15000"/>
                  </a:schemeClr>
                </a:solidFill>
                <a:latin typeface="幼圆" panose="02010509060101010101" pitchFamily="49" charset="-122"/>
                <a:ea typeface="幼圆" panose="02010509060101010101" pitchFamily="49" charset="-122"/>
              </a:rPr>
              <a:t>F &amp; M</a:t>
            </a:r>
            <a:endParaRPr lang="zh-CN" altLang="en-US" sz="2400" b="1" dirty="0">
              <a:solidFill>
                <a:schemeClr val="tx1">
                  <a:lumMod val="85000"/>
                  <a:lumOff val="15000"/>
                </a:schemeClr>
              </a:solidFill>
              <a:latin typeface="幼圆" panose="02010509060101010101" pitchFamily="49" charset="-122"/>
              <a:ea typeface="幼圆" panose="02010509060101010101" pitchFamily="49" charset="-122"/>
            </a:endParaRPr>
          </a:p>
          <a:p>
            <a:pPr algn="ctr" defTabSz="1176655"/>
            <a:r>
              <a:rPr lang="zh-CN" altLang="en-US" sz="2400" b="1" dirty="0">
                <a:solidFill>
                  <a:schemeClr val="tx1">
                    <a:lumMod val="85000"/>
                    <a:lumOff val="15000"/>
                  </a:schemeClr>
                </a:solidFill>
                <a:latin typeface="幼圆" panose="02010509060101010101" pitchFamily="49" charset="-122"/>
                <a:ea typeface="幼圆" panose="02010509060101010101" pitchFamily="49" charset="-122"/>
              </a:rPr>
              <a:t>预见音乐</a:t>
            </a:r>
          </a:p>
          <a:p>
            <a:pPr algn="ctr" defTabSz="1176655"/>
            <a:r>
              <a:rPr lang="zh-CN" altLang="en-US" sz="2400" b="1" dirty="0">
                <a:solidFill>
                  <a:schemeClr val="tx1">
                    <a:lumMod val="85000"/>
                    <a:lumOff val="15000"/>
                  </a:schemeClr>
                </a:solidFill>
                <a:latin typeface="幼圆" panose="02010509060101010101" pitchFamily="49" charset="-122"/>
                <a:ea typeface="幼圆" panose="02010509060101010101" pitchFamily="49" charset="-122"/>
              </a:rPr>
              <a:t>遇上心悦</a:t>
            </a:r>
            <a:endParaRPr lang="en-GB" altLang="zh-CN" sz="2000" dirty="0">
              <a:solidFill>
                <a:schemeClr val="tx1">
                  <a:lumMod val="85000"/>
                  <a:lumOff val="15000"/>
                </a:schemeClr>
              </a:solidFill>
              <a:latin typeface="幼圆" panose="02010509060101010101" pitchFamily="49" charset="-122"/>
              <a:ea typeface="幼圆" panose="02010509060101010101" pitchFamily="49" charset="-122"/>
            </a:endParaRPr>
          </a:p>
          <a:p>
            <a:pPr algn="ctr"/>
            <a:endParaRPr lang="en-US" sz="1400" dirty="0">
              <a:solidFill>
                <a:srgbClr val="3C3C3C"/>
              </a:solidFill>
              <a:latin typeface="Roboto" panose="02000000000000000000" pitchFamily="2" charset="0"/>
              <a:ea typeface="Roboto" panose="02000000000000000000" pitchFamily="2" charset="0"/>
            </a:endParaRPr>
          </a:p>
          <a:p>
            <a:pPr algn="ctr"/>
            <a:endParaRPr lang="en-US" sz="1400" dirty="0">
              <a:solidFill>
                <a:srgbClr val="3C3C3C"/>
              </a:solidFill>
              <a:latin typeface="Roboto" panose="02000000000000000000" pitchFamily="2" charset="0"/>
              <a:ea typeface="Roboto" panose="02000000000000000000" pitchFamily="2" charset="0"/>
            </a:endParaRPr>
          </a:p>
        </p:txBody>
      </p:sp>
      <p:pic>
        <p:nvPicPr>
          <p:cNvPr id="2" name="图片 1" descr="QQ图片20190101193930"/>
          <p:cNvPicPr>
            <a:picLocks noChangeAspect="1"/>
          </p:cNvPicPr>
          <p:nvPr/>
        </p:nvPicPr>
        <p:blipFill>
          <a:blip r:embed="rId4"/>
          <a:stretch>
            <a:fillRect/>
          </a:stretch>
        </p:blipFill>
        <p:spPr>
          <a:xfrm>
            <a:off x="3966210" y="1354455"/>
            <a:ext cx="3956050" cy="401701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300"/>
                                        <p:tgtEl>
                                          <p:spTgt spid="60"/>
                                        </p:tgtEl>
                                      </p:cBhvr>
                                    </p:animEffect>
                                    <p:anim calcmode="lin" valueType="num">
                                      <p:cBhvr>
                                        <p:cTn id="8" dur="300" fill="hold"/>
                                        <p:tgtEl>
                                          <p:spTgt spid="60"/>
                                        </p:tgtEl>
                                        <p:attrNameLst>
                                          <p:attrName>ppt_x</p:attrName>
                                        </p:attrNameLst>
                                      </p:cBhvr>
                                      <p:tavLst>
                                        <p:tav tm="0">
                                          <p:val>
                                            <p:strVal val="#ppt_x"/>
                                          </p:val>
                                        </p:tav>
                                        <p:tav tm="100000">
                                          <p:val>
                                            <p:strVal val="#ppt_x"/>
                                          </p:val>
                                        </p:tav>
                                      </p:tavLst>
                                    </p:anim>
                                    <p:anim calcmode="lin" valueType="num">
                                      <p:cBhvr>
                                        <p:cTn id="9" dur="3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p:nvPr/>
        </p:nvSpPr>
        <p:spPr>
          <a:xfrm>
            <a:off x="789305" y="1631950"/>
            <a:ext cx="619125" cy="28333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800" b="1" dirty="0">
                <a:solidFill>
                  <a:srgbClr val="3C3C3C"/>
                </a:solidFill>
                <a:latin typeface="幼圆" panose="02010509060101010101" pitchFamily="49" charset="-122"/>
                <a:ea typeface="幼圆" panose="02010509060101010101" pitchFamily="49" charset="-122"/>
              </a:rPr>
              <a:t>推荐系统</a:t>
            </a:r>
          </a:p>
        </p:txBody>
      </p:sp>
      <p:pic>
        <p:nvPicPr>
          <p:cNvPr id="2"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3615" y="2540"/>
            <a:ext cx="5004435" cy="685292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18"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系统框架介绍</a:t>
            </a:r>
          </a:p>
        </p:txBody>
      </p:sp>
      <p:pic>
        <p:nvPicPr>
          <p:cNvPr id="5" name="图片 5" descr="IMG_256"/>
          <p:cNvPicPr>
            <a:picLocks noChangeAspect="1"/>
          </p:cNvPicPr>
          <p:nvPr/>
        </p:nvPicPr>
        <p:blipFill>
          <a:blip r:embed="rId4"/>
          <a:stretch>
            <a:fillRect/>
          </a:stretch>
        </p:blipFill>
        <p:spPr>
          <a:xfrm>
            <a:off x="2007235" y="1207770"/>
            <a:ext cx="8177530" cy="5586095"/>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1206500" y="1593215"/>
            <a:ext cx="4829175" cy="937260"/>
          </a:xfrm>
          <a:prstGeom prst="rect">
            <a:avLst/>
          </a:prstGeom>
          <a:noFill/>
        </p:spPr>
        <p:txBody>
          <a:bodyPr wrap="square" rtlCol="0">
            <a:spAutoFit/>
          </a:bodyPr>
          <a:lstStyle/>
          <a:p>
            <a:pPr defTabSz="1176655"/>
            <a:r>
              <a:rPr lang="zh-CN" altLang="en-US" dirty="0">
                <a:solidFill>
                  <a:schemeClr val="tx1">
                    <a:lumMod val="85000"/>
                    <a:lumOff val="15000"/>
                  </a:schemeClr>
                </a:solidFill>
                <a:latin typeface="幼圆" panose="02010509060101010101" pitchFamily="49" charset="-122"/>
                <a:ea typeface="幼圆" panose="02010509060101010101" pitchFamily="49" charset="-122"/>
              </a:rPr>
              <a:t>前端</a:t>
            </a:r>
            <a:r>
              <a:rPr lang="en-US" altLang="zh-CN" dirty="0">
                <a:solidFill>
                  <a:schemeClr val="tx1">
                    <a:lumMod val="85000"/>
                    <a:lumOff val="15000"/>
                  </a:schemeClr>
                </a:solidFill>
                <a:latin typeface="幼圆" panose="02010509060101010101" pitchFamily="49" charset="-122"/>
                <a:ea typeface="幼圆" panose="02010509060101010101" pitchFamily="49" charset="-122"/>
              </a:rPr>
              <a:t>UI</a:t>
            </a:r>
          </a:p>
          <a:p>
            <a:endParaRPr lang="en-US" sz="900" dirty="0">
              <a:solidFill>
                <a:schemeClr val="tx1">
                  <a:lumMod val="85000"/>
                  <a:lumOff val="15000"/>
                </a:schemeClr>
              </a:solidFill>
              <a:latin typeface="Roboto" panose="02000000000000000000" pitchFamily="2" charset="0"/>
              <a:ea typeface="Roboto" panose="02000000000000000000" pitchFamily="2" charset="0"/>
            </a:endParaRPr>
          </a:p>
          <a:p>
            <a:r>
              <a:rPr lang="en-US" sz="1400" dirty="0">
                <a:solidFill>
                  <a:schemeClr val="tx1">
                    <a:lumMod val="85000"/>
                    <a:lumOff val="15000"/>
                  </a:schemeClr>
                </a:solidFill>
                <a:latin typeface="仿宋" panose="02010609060101010101" charset="-122"/>
                <a:ea typeface="仿宋" panose="02010609060101010101" charset="-122"/>
                <a:cs typeface="仿宋" panose="02010609060101010101" charset="-122"/>
              </a:rPr>
              <a:t>基于Jquery、Vue、Element-ui、以及Html、CSS等技术，实现了前端的设计，包括登陆界面、播放界面等等的UI设计。</a:t>
            </a:r>
          </a:p>
        </p:txBody>
      </p:sp>
      <p:sp>
        <p:nvSpPr>
          <p:cNvPr id="37" name="TextBox 36"/>
          <p:cNvSpPr txBox="1"/>
          <p:nvPr/>
        </p:nvSpPr>
        <p:spPr>
          <a:xfrm>
            <a:off x="885190" y="3033395"/>
            <a:ext cx="250825" cy="392788"/>
          </a:xfrm>
          <a:prstGeom prst="roundRect">
            <a:avLst/>
          </a:prstGeom>
          <a:solidFill>
            <a:srgbClr val="7F2E30"/>
          </a:solidFill>
        </p:spPr>
        <p:txBody>
          <a:bodyPr wrap="square" rtlCol="0">
            <a:spAutoFit/>
          </a:bodyPr>
          <a:lstStyle/>
          <a:p>
            <a:r>
              <a:rPr lang="en-US" sz="900">
                <a:solidFill>
                  <a:schemeClr val="bg1"/>
                </a:solidFill>
                <a:latin typeface="Roboto" panose="02000000000000000000" pitchFamily="2" charset="0"/>
                <a:ea typeface="Roboto" panose="02000000000000000000" pitchFamily="2" charset="0"/>
              </a:rPr>
              <a:t>02</a:t>
            </a:r>
          </a:p>
        </p:txBody>
      </p:sp>
      <p:sp>
        <p:nvSpPr>
          <p:cNvPr id="38" name="TextBox 37"/>
          <p:cNvSpPr txBox="1"/>
          <p:nvPr/>
        </p:nvSpPr>
        <p:spPr>
          <a:xfrm>
            <a:off x="6417310" y="1644015"/>
            <a:ext cx="250825" cy="392788"/>
          </a:xfrm>
          <a:prstGeom prst="roundRect">
            <a:avLst/>
          </a:prstGeom>
          <a:solidFill>
            <a:srgbClr val="363636"/>
          </a:solidFill>
        </p:spPr>
        <p:txBody>
          <a:bodyPr wrap="square" rtlCol="0">
            <a:spAutoFit/>
          </a:bodyPr>
          <a:lstStyle/>
          <a:p>
            <a:r>
              <a:rPr lang="en-US" sz="900">
                <a:solidFill>
                  <a:schemeClr val="bg1"/>
                </a:solidFill>
                <a:latin typeface="Roboto" panose="02000000000000000000" pitchFamily="2" charset="0"/>
                <a:ea typeface="Roboto" panose="02000000000000000000" pitchFamily="2" charset="0"/>
              </a:rPr>
              <a:t>04</a:t>
            </a:r>
          </a:p>
        </p:txBody>
      </p:sp>
      <p:pic>
        <p:nvPicPr>
          <p:cNvPr id="24" name="图片 23"/>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25"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系统框架介绍</a:t>
            </a:r>
          </a:p>
        </p:txBody>
      </p:sp>
      <p:sp>
        <p:nvSpPr>
          <p:cNvPr id="2" name="TextBox 36"/>
          <p:cNvSpPr txBox="1"/>
          <p:nvPr/>
        </p:nvSpPr>
        <p:spPr>
          <a:xfrm>
            <a:off x="885190" y="1644015"/>
            <a:ext cx="250825" cy="392788"/>
          </a:xfrm>
          <a:prstGeom prst="roundRect">
            <a:avLst/>
          </a:prstGeom>
          <a:solidFill>
            <a:srgbClr val="7F2E30"/>
          </a:solidFill>
        </p:spPr>
        <p:txBody>
          <a:bodyPr wrap="square" rtlCol="0">
            <a:spAutoFit/>
          </a:bodyPr>
          <a:lstStyle/>
          <a:p>
            <a:r>
              <a:rPr lang="en-US" sz="900">
                <a:solidFill>
                  <a:schemeClr val="bg1"/>
                </a:solidFill>
                <a:latin typeface="Roboto" panose="02000000000000000000" pitchFamily="2" charset="0"/>
                <a:ea typeface="Roboto" panose="02000000000000000000" pitchFamily="2" charset="0"/>
              </a:rPr>
              <a:t>01</a:t>
            </a:r>
          </a:p>
        </p:txBody>
      </p:sp>
      <p:sp>
        <p:nvSpPr>
          <p:cNvPr id="3" name="TextBox 25"/>
          <p:cNvSpPr txBox="1"/>
          <p:nvPr/>
        </p:nvSpPr>
        <p:spPr>
          <a:xfrm>
            <a:off x="1206500" y="3033395"/>
            <a:ext cx="4829175" cy="1153160"/>
          </a:xfrm>
          <a:prstGeom prst="rect">
            <a:avLst/>
          </a:prstGeom>
          <a:noFill/>
        </p:spPr>
        <p:txBody>
          <a:bodyPr wrap="square" rtlCol="0">
            <a:spAutoFit/>
          </a:bodyPr>
          <a:lstStyle/>
          <a:p>
            <a:pPr defTabSz="1176655"/>
            <a:r>
              <a:rPr lang="zh-CN" dirty="0">
                <a:solidFill>
                  <a:schemeClr val="tx1">
                    <a:lumMod val="85000"/>
                    <a:lumOff val="15000"/>
                  </a:schemeClr>
                </a:solidFill>
                <a:latin typeface="幼圆" panose="02010509060101010101" pitchFamily="49" charset="-122"/>
                <a:ea typeface="幼圆" panose="02010509060101010101" pitchFamily="49" charset="-122"/>
              </a:rPr>
              <a:t>展示层</a:t>
            </a:r>
            <a:endParaRPr lang="en-US" altLang="zh-CN" dirty="0">
              <a:solidFill>
                <a:schemeClr val="tx1">
                  <a:lumMod val="85000"/>
                  <a:lumOff val="15000"/>
                </a:schemeClr>
              </a:solidFill>
              <a:latin typeface="幼圆" panose="02010509060101010101" pitchFamily="49" charset="-122"/>
              <a:ea typeface="幼圆" panose="02010509060101010101" pitchFamily="49" charset="-122"/>
            </a:endParaRPr>
          </a:p>
          <a:p>
            <a:endParaRPr lang="en-US" sz="900" dirty="0">
              <a:solidFill>
                <a:schemeClr val="tx1">
                  <a:lumMod val="85000"/>
                  <a:lumOff val="15000"/>
                </a:schemeClr>
              </a:solidFill>
              <a:latin typeface="Roboto" panose="02000000000000000000" pitchFamily="2" charset="0"/>
              <a:ea typeface="Roboto" panose="02000000000000000000" pitchFamily="2" charset="0"/>
            </a:endParaRPr>
          </a:p>
          <a:p>
            <a:r>
              <a:rPr lang="en-US" sz="1400" dirty="0">
                <a:solidFill>
                  <a:schemeClr val="tx1">
                    <a:lumMod val="85000"/>
                    <a:lumOff val="15000"/>
                  </a:schemeClr>
                </a:solidFill>
                <a:latin typeface="仿宋" panose="02010609060101010101" charset="-122"/>
                <a:ea typeface="仿宋" panose="02010609060101010101" charset="-122"/>
                <a:cs typeface="仿宋" panose="02010609060101010101" charset="-122"/>
              </a:rPr>
              <a:t>基于上述前端UI使用到的各种技术，开发web前端页面，兼容主流浏览器。展现层和数据层完全分离，通过跨域实现前后端数据通信。</a:t>
            </a:r>
          </a:p>
        </p:txBody>
      </p:sp>
      <p:sp>
        <p:nvSpPr>
          <p:cNvPr id="4" name="TextBox 36"/>
          <p:cNvSpPr txBox="1"/>
          <p:nvPr/>
        </p:nvSpPr>
        <p:spPr>
          <a:xfrm>
            <a:off x="885190" y="4705985"/>
            <a:ext cx="250825" cy="392788"/>
          </a:xfrm>
          <a:prstGeom prst="roundRect">
            <a:avLst/>
          </a:prstGeom>
          <a:solidFill>
            <a:srgbClr val="7F2E30"/>
          </a:solidFill>
        </p:spPr>
        <p:txBody>
          <a:bodyPr wrap="square" rtlCol="0">
            <a:spAutoFit/>
          </a:bodyPr>
          <a:lstStyle/>
          <a:p>
            <a:r>
              <a:rPr lang="en-US" sz="900">
                <a:solidFill>
                  <a:schemeClr val="bg1"/>
                </a:solidFill>
                <a:latin typeface="Roboto" panose="02000000000000000000" pitchFamily="2" charset="0"/>
                <a:ea typeface="Roboto" panose="02000000000000000000" pitchFamily="2" charset="0"/>
              </a:rPr>
              <a:t>03</a:t>
            </a:r>
          </a:p>
        </p:txBody>
      </p:sp>
      <p:sp>
        <p:nvSpPr>
          <p:cNvPr id="5" name="TextBox 25"/>
          <p:cNvSpPr txBox="1"/>
          <p:nvPr/>
        </p:nvSpPr>
        <p:spPr>
          <a:xfrm>
            <a:off x="1206500" y="4705985"/>
            <a:ext cx="4829175" cy="1153160"/>
          </a:xfrm>
          <a:prstGeom prst="rect">
            <a:avLst/>
          </a:prstGeom>
          <a:noFill/>
        </p:spPr>
        <p:txBody>
          <a:bodyPr wrap="square" rtlCol="0">
            <a:spAutoFit/>
          </a:bodyPr>
          <a:lstStyle/>
          <a:p>
            <a:pPr defTabSz="1176655"/>
            <a:r>
              <a:rPr lang="zh-CN" dirty="0">
                <a:solidFill>
                  <a:schemeClr val="tx1">
                    <a:lumMod val="85000"/>
                    <a:lumOff val="15000"/>
                  </a:schemeClr>
                </a:solidFill>
                <a:latin typeface="幼圆" panose="02010509060101010101" pitchFamily="49" charset="-122"/>
                <a:ea typeface="幼圆" panose="02010509060101010101" pitchFamily="49" charset="-122"/>
              </a:rPr>
              <a:t>业务层</a:t>
            </a:r>
            <a:endParaRPr lang="en-US" altLang="zh-CN" dirty="0">
              <a:solidFill>
                <a:schemeClr val="tx1">
                  <a:lumMod val="85000"/>
                  <a:lumOff val="15000"/>
                </a:schemeClr>
              </a:solidFill>
              <a:latin typeface="幼圆" panose="02010509060101010101" pitchFamily="49" charset="-122"/>
              <a:ea typeface="幼圆" panose="02010509060101010101" pitchFamily="49" charset="-122"/>
            </a:endParaRPr>
          </a:p>
          <a:p>
            <a:endParaRPr lang="en-US" sz="900" dirty="0">
              <a:solidFill>
                <a:schemeClr val="tx1">
                  <a:lumMod val="85000"/>
                  <a:lumOff val="15000"/>
                </a:schemeClr>
              </a:solidFill>
              <a:latin typeface="Roboto" panose="02000000000000000000" pitchFamily="2" charset="0"/>
              <a:ea typeface="Roboto" panose="02000000000000000000" pitchFamily="2" charset="0"/>
            </a:endParaRPr>
          </a:p>
          <a:p>
            <a:r>
              <a:rPr lang="en-US" sz="1400" dirty="0">
                <a:solidFill>
                  <a:schemeClr val="tx1">
                    <a:lumMod val="85000"/>
                    <a:lumOff val="15000"/>
                  </a:schemeClr>
                </a:solidFill>
                <a:latin typeface="仿宋" panose="02010609060101010101" charset="-122"/>
                <a:ea typeface="仿宋" panose="02010609060101010101" charset="-122"/>
                <a:cs typeface="仿宋" panose="02010609060101010101" charset="-122"/>
              </a:rPr>
              <a:t>业务层处理应用的核心业务逻辑。业务逻辑对象把业务规则、约束、活动和数据结合在一起，具体包括身份认证、用户管理、歌单管理、系统设置、统计报表等。</a:t>
            </a:r>
          </a:p>
        </p:txBody>
      </p:sp>
      <p:sp>
        <p:nvSpPr>
          <p:cNvPr id="6" name="TextBox 25"/>
          <p:cNvSpPr txBox="1"/>
          <p:nvPr/>
        </p:nvSpPr>
        <p:spPr>
          <a:xfrm>
            <a:off x="6839585" y="1644015"/>
            <a:ext cx="4829175" cy="937260"/>
          </a:xfrm>
          <a:prstGeom prst="rect">
            <a:avLst/>
          </a:prstGeom>
          <a:noFill/>
        </p:spPr>
        <p:txBody>
          <a:bodyPr wrap="square" rtlCol="0">
            <a:spAutoFit/>
          </a:bodyPr>
          <a:lstStyle/>
          <a:p>
            <a:pPr defTabSz="1176655"/>
            <a:r>
              <a:rPr lang="zh-CN" dirty="0">
                <a:solidFill>
                  <a:schemeClr val="tx1">
                    <a:lumMod val="85000"/>
                    <a:lumOff val="15000"/>
                  </a:schemeClr>
                </a:solidFill>
                <a:latin typeface="幼圆" panose="02010509060101010101" pitchFamily="49" charset="-122"/>
                <a:ea typeface="幼圆" panose="02010509060101010101" pitchFamily="49" charset="-122"/>
              </a:rPr>
              <a:t>数据层</a:t>
            </a:r>
            <a:endParaRPr lang="en-US" altLang="zh-CN" dirty="0">
              <a:solidFill>
                <a:schemeClr val="tx1">
                  <a:lumMod val="85000"/>
                  <a:lumOff val="15000"/>
                </a:schemeClr>
              </a:solidFill>
              <a:latin typeface="幼圆" panose="02010509060101010101" pitchFamily="49" charset="-122"/>
              <a:ea typeface="幼圆" panose="02010509060101010101" pitchFamily="49" charset="-122"/>
            </a:endParaRPr>
          </a:p>
          <a:p>
            <a:endParaRPr lang="en-US" sz="900" dirty="0">
              <a:solidFill>
                <a:schemeClr val="tx1">
                  <a:lumMod val="85000"/>
                  <a:lumOff val="15000"/>
                </a:schemeClr>
              </a:solidFill>
              <a:latin typeface="Roboto" panose="02000000000000000000" pitchFamily="2" charset="0"/>
              <a:ea typeface="Roboto" panose="02000000000000000000" pitchFamily="2" charset="0"/>
            </a:endParaRPr>
          </a:p>
          <a:p>
            <a:r>
              <a:rPr lang="en-US" sz="1400" dirty="0">
                <a:solidFill>
                  <a:schemeClr val="tx1">
                    <a:lumMod val="85000"/>
                    <a:lumOff val="15000"/>
                  </a:schemeClr>
                </a:solidFill>
                <a:latin typeface="仿宋" panose="02010609060101010101" charset="-122"/>
                <a:ea typeface="仿宋" panose="02010609060101010101" charset="-122"/>
                <a:cs typeface="仿宋" panose="02010609060101010101" charset="-122"/>
              </a:rPr>
              <a:t>自定义函数：提供数据库操作的接口，如，存取用户信息。</a:t>
            </a:r>
          </a:p>
          <a:p>
            <a:r>
              <a:rPr lang="en-US" sz="1400" dirty="0">
                <a:solidFill>
                  <a:schemeClr val="tx1">
                    <a:lumMod val="85000"/>
                    <a:lumOff val="15000"/>
                  </a:schemeClr>
                </a:solidFill>
                <a:latin typeface="仿宋" panose="02010609060101010101" charset="-122"/>
                <a:ea typeface="仿宋" panose="02010609060101010101" charset="-122"/>
                <a:cs typeface="仿宋" panose="02010609060101010101" charset="-122"/>
              </a:rPr>
              <a:t>读取数据库：从数据库中读取信息</a:t>
            </a:r>
          </a:p>
        </p:txBody>
      </p:sp>
      <p:sp>
        <p:nvSpPr>
          <p:cNvPr id="7" name="TextBox 37"/>
          <p:cNvSpPr txBox="1"/>
          <p:nvPr/>
        </p:nvSpPr>
        <p:spPr>
          <a:xfrm>
            <a:off x="6417310" y="3033395"/>
            <a:ext cx="250825" cy="392788"/>
          </a:xfrm>
          <a:prstGeom prst="roundRect">
            <a:avLst/>
          </a:prstGeom>
          <a:solidFill>
            <a:srgbClr val="363636"/>
          </a:solidFill>
        </p:spPr>
        <p:txBody>
          <a:bodyPr wrap="square" rtlCol="0">
            <a:spAutoFit/>
          </a:bodyPr>
          <a:lstStyle/>
          <a:p>
            <a:r>
              <a:rPr lang="en-US" sz="900">
                <a:solidFill>
                  <a:schemeClr val="bg1"/>
                </a:solidFill>
                <a:latin typeface="Roboto" panose="02000000000000000000" pitchFamily="2" charset="0"/>
                <a:ea typeface="Roboto" panose="02000000000000000000" pitchFamily="2" charset="0"/>
              </a:rPr>
              <a:t>05</a:t>
            </a:r>
          </a:p>
        </p:txBody>
      </p:sp>
      <p:sp>
        <p:nvSpPr>
          <p:cNvPr id="8" name="TextBox 25"/>
          <p:cNvSpPr txBox="1"/>
          <p:nvPr/>
        </p:nvSpPr>
        <p:spPr>
          <a:xfrm>
            <a:off x="6839585" y="3033395"/>
            <a:ext cx="4829175" cy="937260"/>
          </a:xfrm>
          <a:prstGeom prst="rect">
            <a:avLst/>
          </a:prstGeom>
          <a:noFill/>
        </p:spPr>
        <p:txBody>
          <a:bodyPr wrap="square" rtlCol="0">
            <a:spAutoFit/>
          </a:bodyPr>
          <a:lstStyle/>
          <a:p>
            <a:pPr defTabSz="1176655"/>
            <a:r>
              <a:rPr lang="zh-CN" dirty="0">
                <a:solidFill>
                  <a:schemeClr val="tx1">
                    <a:lumMod val="85000"/>
                    <a:lumOff val="15000"/>
                  </a:schemeClr>
                </a:solidFill>
                <a:latin typeface="幼圆" panose="02010509060101010101" pitchFamily="49" charset="-122"/>
                <a:ea typeface="幼圆" panose="02010509060101010101" pitchFamily="49" charset="-122"/>
              </a:rPr>
              <a:t>数据库</a:t>
            </a:r>
            <a:endParaRPr lang="en-US" altLang="zh-CN" dirty="0">
              <a:solidFill>
                <a:schemeClr val="tx1">
                  <a:lumMod val="85000"/>
                  <a:lumOff val="15000"/>
                </a:schemeClr>
              </a:solidFill>
              <a:latin typeface="幼圆" panose="02010509060101010101" pitchFamily="49" charset="-122"/>
              <a:ea typeface="幼圆" panose="02010509060101010101" pitchFamily="49" charset="-122"/>
            </a:endParaRPr>
          </a:p>
          <a:p>
            <a:endParaRPr lang="en-US" sz="900" dirty="0">
              <a:solidFill>
                <a:schemeClr val="tx1">
                  <a:lumMod val="85000"/>
                  <a:lumOff val="15000"/>
                </a:schemeClr>
              </a:solidFill>
              <a:latin typeface="Roboto" panose="02000000000000000000" pitchFamily="2" charset="0"/>
              <a:ea typeface="Roboto" panose="02000000000000000000" pitchFamily="2" charset="0"/>
            </a:endParaRPr>
          </a:p>
          <a:p>
            <a:r>
              <a:rPr lang="en-US" sz="1400" dirty="0">
                <a:solidFill>
                  <a:schemeClr val="tx1">
                    <a:lumMod val="85000"/>
                    <a:lumOff val="15000"/>
                  </a:schemeClr>
                </a:solidFill>
                <a:latin typeface="仿宋" panose="02010609060101010101" charset="-122"/>
                <a:ea typeface="仿宋" panose="02010609060101010101" charset="-122"/>
                <a:cs typeface="仿宋" panose="02010609060101010101" charset="-122"/>
              </a:rPr>
              <a:t>Sqlite：存储事务性数据，以及关联性强的数据。如用户信息、歌曲信息、歌单等。</a:t>
            </a:r>
          </a:p>
        </p:txBody>
      </p:sp>
      <p:sp>
        <p:nvSpPr>
          <p:cNvPr id="9" name="TextBox 37"/>
          <p:cNvSpPr txBox="1"/>
          <p:nvPr/>
        </p:nvSpPr>
        <p:spPr>
          <a:xfrm>
            <a:off x="6417310" y="4705985"/>
            <a:ext cx="250825" cy="392788"/>
          </a:xfrm>
          <a:prstGeom prst="roundRect">
            <a:avLst/>
          </a:prstGeom>
          <a:solidFill>
            <a:srgbClr val="363636"/>
          </a:solidFill>
        </p:spPr>
        <p:txBody>
          <a:bodyPr wrap="square" rtlCol="0">
            <a:spAutoFit/>
          </a:bodyPr>
          <a:lstStyle/>
          <a:p>
            <a:r>
              <a:rPr lang="en-US" sz="900">
                <a:solidFill>
                  <a:schemeClr val="bg1"/>
                </a:solidFill>
                <a:latin typeface="Roboto" panose="02000000000000000000" pitchFamily="2" charset="0"/>
                <a:ea typeface="Roboto" panose="02000000000000000000" pitchFamily="2" charset="0"/>
              </a:rPr>
              <a:t>06</a:t>
            </a:r>
          </a:p>
        </p:txBody>
      </p:sp>
      <p:sp>
        <p:nvSpPr>
          <p:cNvPr id="10" name="TextBox 25"/>
          <p:cNvSpPr txBox="1"/>
          <p:nvPr/>
        </p:nvSpPr>
        <p:spPr>
          <a:xfrm>
            <a:off x="6839585" y="4705985"/>
            <a:ext cx="4829175" cy="937260"/>
          </a:xfrm>
          <a:prstGeom prst="rect">
            <a:avLst/>
          </a:prstGeom>
          <a:noFill/>
        </p:spPr>
        <p:txBody>
          <a:bodyPr wrap="square" rtlCol="0">
            <a:spAutoFit/>
          </a:bodyPr>
          <a:lstStyle/>
          <a:p>
            <a:pPr defTabSz="1176655"/>
            <a:r>
              <a:rPr lang="zh-CN" dirty="0">
                <a:solidFill>
                  <a:schemeClr val="tx1">
                    <a:lumMod val="85000"/>
                    <a:lumOff val="15000"/>
                  </a:schemeClr>
                </a:solidFill>
                <a:latin typeface="幼圆" panose="02010509060101010101" pitchFamily="49" charset="-122"/>
                <a:ea typeface="幼圆" panose="02010509060101010101" pitchFamily="49" charset="-122"/>
              </a:rPr>
              <a:t>运行环境</a:t>
            </a:r>
            <a:endParaRPr lang="en-US" altLang="zh-CN" dirty="0">
              <a:solidFill>
                <a:schemeClr val="tx1">
                  <a:lumMod val="85000"/>
                  <a:lumOff val="15000"/>
                </a:schemeClr>
              </a:solidFill>
              <a:latin typeface="幼圆" panose="02010509060101010101" pitchFamily="49" charset="-122"/>
              <a:ea typeface="幼圆" panose="02010509060101010101" pitchFamily="49" charset="-122"/>
            </a:endParaRPr>
          </a:p>
          <a:p>
            <a:endParaRPr lang="en-US" sz="900" dirty="0">
              <a:solidFill>
                <a:schemeClr val="tx1">
                  <a:lumMod val="85000"/>
                  <a:lumOff val="15000"/>
                </a:schemeClr>
              </a:solidFill>
              <a:latin typeface="Roboto" panose="02000000000000000000" pitchFamily="2" charset="0"/>
              <a:ea typeface="Roboto" panose="02000000000000000000" pitchFamily="2" charset="0"/>
            </a:endParaRPr>
          </a:p>
          <a:p>
            <a:r>
              <a:rPr lang="en-US" sz="1400" dirty="0">
                <a:solidFill>
                  <a:schemeClr val="tx1">
                    <a:lumMod val="85000"/>
                    <a:lumOff val="15000"/>
                  </a:schemeClr>
                </a:solidFill>
                <a:latin typeface="仿宋" panose="02010609060101010101" charset="-122"/>
                <a:ea typeface="仿宋" panose="02010609060101010101" charset="-122"/>
                <a:cs typeface="仿宋" panose="02010609060101010101" charset="-122"/>
              </a:rPr>
              <a:t>运行于独立服务器，实现客户通过浏览器来访问展现层以获取信息资源。</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300"/>
                                        <p:tgtEl>
                                          <p:spTgt spid="26">
                                            <p:txEl>
                                              <p:pRg st="0" end="0"/>
                                            </p:txEl>
                                          </p:spTgt>
                                        </p:tgtEl>
                                      </p:cBhvr>
                                    </p:animEffect>
                                    <p:anim calcmode="lin" valueType="num">
                                      <p:cBhvr>
                                        <p:cTn id="12" dur="3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13" dur="3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fade">
                                      <p:cBhvr>
                                        <p:cTn id="18" dur="300"/>
                                        <p:tgtEl>
                                          <p:spTgt spid="26">
                                            <p:txEl>
                                              <p:pRg st="2" end="2"/>
                                            </p:txEl>
                                          </p:spTgt>
                                        </p:tgtEl>
                                      </p:cBhvr>
                                    </p:animEffect>
                                    <p:anim calcmode="lin" valueType="num">
                                      <p:cBhvr>
                                        <p:cTn id="19" dur="300" fill="hold"/>
                                        <p:tgtEl>
                                          <p:spTgt spid="26">
                                            <p:txEl>
                                              <p:pRg st="2" end="2"/>
                                            </p:txEl>
                                          </p:spTgt>
                                        </p:tgtEl>
                                        <p:attrNameLst>
                                          <p:attrName>ppt_x</p:attrName>
                                        </p:attrNameLst>
                                      </p:cBhvr>
                                      <p:tavLst>
                                        <p:tav tm="0">
                                          <p:val>
                                            <p:strVal val="#ppt_x"/>
                                          </p:val>
                                        </p:tav>
                                        <p:tav tm="100000">
                                          <p:val>
                                            <p:strVal val="#ppt_x"/>
                                          </p:val>
                                        </p:tav>
                                      </p:tavLst>
                                    </p:anim>
                                    <p:anim calcmode="lin" valueType="num">
                                      <p:cBhvr>
                                        <p:cTn id="20" dur="300" fill="hold"/>
                                        <p:tgtEl>
                                          <p:spTgt spid="26">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fade">
                                      <p:cBhvr>
                                        <p:cTn id="29" dur="300"/>
                                        <p:tgtEl>
                                          <p:spTgt spid="3">
                                            <p:txEl>
                                              <p:pRg st="0" end="0"/>
                                            </p:txEl>
                                          </p:spTgt>
                                        </p:tgtEl>
                                      </p:cBhvr>
                                    </p:animEffect>
                                    <p:anim calcmode="lin" valueType="num">
                                      <p:cBhvr>
                                        <p:cTn id="30" dur="3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1" dur="3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300"/>
                                        <p:tgtEl>
                                          <p:spTgt spid="3">
                                            <p:txEl>
                                              <p:pRg st="2" end="2"/>
                                            </p:txEl>
                                          </p:spTgt>
                                        </p:tgtEl>
                                      </p:cBhvr>
                                    </p:animEffect>
                                    <p:anim calcmode="lin" valueType="num">
                                      <p:cBhvr>
                                        <p:cTn id="37" dur="3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8" dur="3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300"/>
                                        <p:tgtEl>
                                          <p:spTgt spid="5">
                                            <p:txEl>
                                              <p:pRg st="0" end="0"/>
                                            </p:txEl>
                                          </p:spTgt>
                                        </p:tgtEl>
                                      </p:cBhvr>
                                    </p:animEffect>
                                    <p:anim calcmode="lin" valueType="num">
                                      <p:cBhvr>
                                        <p:cTn id="48" dur="3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49" dur="3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5">
                                            <p:txEl>
                                              <p:pRg st="2" end="2"/>
                                            </p:txEl>
                                          </p:spTgt>
                                        </p:tgtEl>
                                        <p:attrNameLst>
                                          <p:attrName>style.visibility</p:attrName>
                                        </p:attrNameLst>
                                      </p:cBhvr>
                                      <p:to>
                                        <p:strVal val="visible"/>
                                      </p:to>
                                    </p:set>
                                    <p:animEffect transition="in" filter="fade">
                                      <p:cBhvr>
                                        <p:cTn id="54" dur="300"/>
                                        <p:tgtEl>
                                          <p:spTgt spid="5">
                                            <p:txEl>
                                              <p:pRg st="2" end="2"/>
                                            </p:txEl>
                                          </p:spTgt>
                                        </p:tgtEl>
                                      </p:cBhvr>
                                    </p:animEffect>
                                    <p:anim calcmode="lin" valueType="num">
                                      <p:cBhvr>
                                        <p:cTn id="55" dur="3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56" dur="3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fade">
                                      <p:cBhvr>
                                        <p:cTn id="65" dur="300"/>
                                        <p:tgtEl>
                                          <p:spTgt spid="6">
                                            <p:txEl>
                                              <p:pRg st="0" end="0"/>
                                            </p:txEl>
                                          </p:spTgt>
                                        </p:tgtEl>
                                      </p:cBhvr>
                                    </p:animEffect>
                                    <p:anim calcmode="lin" valueType="num">
                                      <p:cBhvr>
                                        <p:cTn id="66" dur="3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7" dur="3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fade">
                                      <p:cBhvr>
                                        <p:cTn id="72" dur="300"/>
                                        <p:tgtEl>
                                          <p:spTgt spid="6">
                                            <p:txEl>
                                              <p:pRg st="2" end="2"/>
                                            </p:txEl>
                                          </p:spTgt>
                                        </p:tgtEl>
                                      </p:cBhvr>
                                    </p:animEffect>
                                    <p:anim calcmode="lin" valueType="num">
                                      <p:cBhvr>
                                        <p:cTn id="73" dur="3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4" dur="3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6">
                                            <p:txEl>
                                              <p:pRg st="3" end="3"/>
                                            </p:txEl>
                                          </p:spTgt>
                                        </p:tgtEl>
                                        <p:attrNameLst>
                                          <p:attrName>style.visibility</p:attrName>
                                        </p:attrNameLst>
                                      </p:cBhvr>
                                      <p:to>
                                        <p:strVal val="visible"/>
                                      </p:to>
                                    </p:set>
                                    <p:animEffect transition="in" filter="fade">
                                      <p:cBhvr>
                                        <p:cTn id="79" dur="300"/>
                                        <p:tgtEl>
                                          <p:spTgt spid="6">
                                            <p:txEl>
                                              <p:pRg st="3" end="3"/>
                                            </p:txEl>
                                          </p:spTgt>
                                        </p:tgtEl>
                                      </p:cBhvr>
                                    </p:animEffect>
                                    <p:anim calcmode="lin" valueType="num">
                                      <p:cBhvr>
                                        <p:cTn id="80" dur="3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81" dur="3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fade">
                                      <p:cBhvr>
                                        <p:cTn id="85" dur="500"/>
                                        <p:tgtEl>
                                          <p:spTgt spid="7"/>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0" end="0"/>
                                            </p:txEl>
                                          </p:spTgt>
                                        </p:tgtEl>
                                        <p:attrNameLst>
                                          <p:attrName>style.visibility</p:attrName>
                                        </p:attrNameLst>
                                      </p:cBhvr>
                                      <p:to>
                                        <p:strVal val="visible"/>
                                      </p:to>
                                    </p:set>
                                    <p:animEffect transition="in" filter="fade">
                                      <p:cBhvr>
                                        <p:cTn id="90" dur="300"/>
                                        <p:tgtEl>
                                          <p:spTgt spid="8">
                                            <p:txEl>
                                              <p:pRg st="0" end="0"/>
                                            </p:txEl>
                                          </p:spTgt>
                                        </p:tgtEl>
                                      </p:cBhvr>
                                    </p:animEffect>
                                    <p:anim calcmode="lin" valueType="num">
                                      <p:cBhvr>
                                        <p:cTn id="91" dur="3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2" dur="3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2" end="2"/>
                                            </p:txEl>
                                          </p:spTgt>
                                        </p:tgtEl>
                                        <p:attrNameLst>
                                          <p:attrName>style.visibility</p:attrName>
                                        </p:attrNameLst>
                                      </p:cBhvr>
                                      <p:to>
                                        <p:strVal val="visible"/>
                                      </p:to>
                                    </p:set>
                                    <p:animEffect transition="in" filter="fade">
                                      <p:cBhvr>
                                        <p:cTn id="97" dur="300"/>
                                        <p:tgtEl>
                                          <p:spTgt spid="8">
                                            <p:txEl>
                                              <p:pRg st="2" end="2"/>
                                            </p:txEl>
                                          </p:spTgt>
                                        </p:tgtEl>
                                      </p:cBhvr>
                                    </p:animEffect>
                                    <p:anim calcmode="lin" valueType="num">
                                      <p:cBhvr>
                                        <p:cTn id="98" dur="3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99" dur="3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fade">
                                      <p:cBhvr>
                                        <p:cTn id="103" dur="500"/>
                                        <p:tgtEl>
                                          <p:spTgt spid="9"/>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0">
                                            <p:txEl>
                                              <p:pRg st="0" end="0"/>
                                            </p:txEl>
                                          </p:spTgt>
                                        </p:tgtEl>
                                        <p:attrNameLst>
                                          <p:attrName>style.visibility</p:attrName>
                                        </p:attrNameLst>
                                      </p:cBhvr>
                                      <p:to>
                                        <p:strVal val="visible"/>
                                      </p:to>
                                    </p:set>
                                    <p:animEffect transition="in" filter="fade">
                                      <p:cBhvr>
                                        <p:cTn id="108" dur="300"/>
                                        <p:tgtEl>
                                          <p:spTgt spid="10">
                                            <p:txEl>
                                              <p:pRg st="0" end="0"/>
                                            </p:txEl>
                                          </p:spTgt>
                                        </p:tgtEl>
                                      </p:cBhvr>
                                    </p:animEffect>
                                    <p:anim calcmode="lin" valueType="num">
                                      <p:cBhvr>
                                        <p:cTn id="109" dur="3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10" dur="3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10">
                                            <p:txEl>
                                              <p:pRg st="2" end="2"/>
                                            </p:txEl>
                                          </p:spTgt>
                                        </p:tgtEl>
                                        <p:attrNameLst>
                                          <p:attrName>style.visibility</p:attrName>
                                        </p:attrNameLst>
                                      </p:cBhvr>
                                      <p:to>
                                        <p:strVal val="visible"/>
                                      </p:to>
                                    </p:set>
                                    <p:animEffect transition="in" filter="fade">
                                      <p:cBhvr>
                                        <p:cTn id="115" dur="300"/>
                                        <p:tgtEl>
                                          <p:spTgt spid="10">
                                            <p:txEl>
                                              <p:pRg st="2" end="2"/>
                                            </p:txEl>
                                          </p:spTgt>
                                        </p:tgtEl>
                                      </p:cBhvr>
                                    </p:animEffect>
                                    <p:anim calcmode="lin" valueType="num">
                                      <p:cBhvr>
                                        <p:cTn id="116" dur="3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17" dur="3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37" grpId="0" bldLvl="0" animBg="1"/>
      <p:bldP spid="38" grpId="0" bldLvl="0" animBg="1"/>
      <p:bldP spid="2" grpId="0" bldLvl="0" animBg="1"/>
      <p:bldP spid="3" grpId="0" uiExpand="1" build="p"/>
      <p:bldP spid="4" grpId="0" bldLvl="0" animBg="1"/>
      <p:bldP spid="5" grpId="0" uiExpand="1" build="p"/>
      <p:bldP spid="6" grpId="0" uiExpand="1" build="p"/>
      <p:bldP spid="7" grpId="0" bldLvl="0" animBg="1"/>
      <p:bldP spid="8" grpId="0" uiExpand="1" build="p"/>
      <p:bldP spid="9" grpId="0" bldLvl="0" animBg="1"/>
      <p:bldP spid="10"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3" cstate="screen"/>
          <a:srcRect/>
          <a:stretch>
            <a:fillRect/>
          </a:stretch>
        </p:blipFill>
        <p:spPr>
          <a:xfrm>
            <a:off x="0" y="-36195"/>
            <a:ext cx="12192000" cy="699541"/>
          </a:xfrm>
          <a:prstGeom prst="rect">
            <a:avLst/>
          </a:prstGeom>
        </p:spPr>
      </p:pic>
      <p:sp>
        <p:nvSpPr>
          <p:cNvPr id="41" name="Title 1"/>
          <p:cNvSpPr txBox="1"/>
          <p:nvPr/>
        </p:nvSpPr>
        <p:spPr>
          <a:xfrm>
            <a:off x="4485005" y="-249194"/>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类图设计</a:t>
            </a:r>
          </a:p>
        </p:txBody>
      </p:sp>
      <p:pic>
        <p:nvPicPr>
          <p:cNvPr id="3" name="图片 2" descr="draw类图"/>
          <p:cNvPicPr>
            <a:picLocks noChangeAspect="1"/>
          </p:cNvPicPr>
          <p:nvPr/>
        </p:nvPicPr>
        <p:blipFill>
          <a:blip r:embed="rId4"/>
          <a:stretch>
            <a:fillRect/>
          </a:stretch>
        </p:blipFill>
        <p:spPr>
          <a:xfrm>
            <a:off x="3495675" y="663575"/>
            <a:ext cx="5000625" cy="6223635"/>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164590" y="1363345"/>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01</a:t>
            </a:r>
          </a:p>
        </p:txBody>
      </p:sp>
      <p:sp>
        <p:nvSpPr>
          <p:cNvPr id="7" name="Rectangle 6"/>
          <p:cNvSpPr/>
          <p:nvPr/>
        </p:nvSpPr>
        <p:spPr>
          <a:xfrm>
            <a:off x="1948234" y="144483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用户类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8" name="Oval 7"/>
          <p:cNvSpPr/>
          <p:nvPr/>
        </p:nvSpPr>
        <p:spPr>
          <a:xfrm>
            <a:off x="1177200" y="2202871"/>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02</a:t>
            </a:r>
          </a:p>
        </p:txBody>
      </p:sp>
      <p:sp>
        <p:nvSpPr>
          <p:cNvPr id="10" name="Oval 9"/>
          <p:cNvSpPr/>
          <p:nvPr/>
        </p:nvSpPr>
        <p:spPr>
          <a:xfrm>
            <a:off x="1164590" y="3034349"/>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03</a:t>
            </a:r>
          </a:p>
        </p:txBody>
      </p:sp>
      <p:sp>
        <p:nvSpPr>
          <p:cNvPr id="12" name="Oval 11"/>
          <p:cNvSpPr/>
          <p:nvPr/>
        </p:nvSpPr>
        <p:spPr>
          <a:xfrm>
            <a:off x="6756400" y="1363345"/>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07</a:t>
            </a:r>
          </a:p>
        </p:txBody>
      </p:sp>
      <p:sp>
        <p:nvSpPr>
          <p:cNvPr id="14" name="Oval 13"/>
          <p:cNvSpPr/>
          <p:nvPr/>
        </p:nvSpPr>
        <p:spPr>
          <a:xfrm>
            <a:off x="6810920" y="2203506"/>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08</a:t>
            </a:r>
          </a:p>
        </p:txBody>
      </p:sp>
      <p:sp>
        <p:nvSpPr>
          <p:cNvPr id="16" name="Oval 15"/>
          <p:cNvSpPr/>
          <p:nvPr/>
        </p:nvSpPr>
        <p:spPr>
          <a:xfrm>
            <a:off x="6811010" y="4693604"/>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11</a:t>
            </a:r>
          </a:p>
        </p:txBody>
      </p:sp>
      <p:pic>
        <p:nvPicPr>
          <p:cNvPr id="23" name="图片 22"/>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类图分析</a:t>
            </a:r>
          </a:p>
        </p:txBody>
      </p:sp>
      <p:sp>
        <p:nvSpPr>
          <p:cNvPr id="3" name="Rectangle 6"/>
          <p:cNvSpPr/>
          <p:nvPr/>
        </p:nvSpPr>
        <p:spPr>
          <a:xfrm>
            <a:off x="1948234" y="228493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歌曲类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4" name="Rectangle 6"/>
          <p:cNvSpPr/>
          <p:nvPr/>
        </p:nvSpPr>
        <p:spPr>
          <a:xfrm>
            <a:off x="1948234" y="311615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歌单类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5" name="Rectangle 6"/>
          <p:cNvSpPr/>
          <p:nvPr/>
        </p:nvSpPr>
        <p:spPr>
          <a:xfrm>
            <a:off x="7607354" y="144546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注册界面类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6" name="Rectangle 6"/>
          <p:cNvSpPr/>
          <p:nvPr/>
        </p:nvSpPr>
        <p:spPr>
          <a:xfrm>
            <a:off x="7607354" y="311678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专注界面类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18" name="Rectangle 6"/>
          <p:cNvSpPr/>
          <p:nvPr/>
        </p:nvSpPr>
        <p:spPr>
          <a:xfrm>
            <a:off x="1948234" y="561360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登陆界面类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19" name="Oval 9"/>
          <p:cNvSpPr/>
          <p:nvPr/>
        </p:nvSpPr>
        <p:spPr>
          <a:xfrm>
            <a:off x="1177290" y="3856039"/>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04</a:t>
            </a:r>
          </a:p>
        </p:txBody>
      </p:sp>
      <p:sp>
        <p:nvSpPr>
          <p:cNvPr id="20" name="Rectangle 6"/>
          <p:cNvSpPr/>
          <p:nvPr/>
        </p:nvSpPr>
        <p:spPr>
          <a:xfrm>
            <a:off x="1948234" y="393784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用户喜好类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21" name="Oval 9"/>
          <p:cNvSpPr/>
          <p:nvPr/>
        </p:nvSpPr>
        <p:spPr>
          <a:xfrm>
            <a:off x="1177290" y="4693604"/>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05</a:t>
            </a:r>
          </a:p>
        </p:txBody>
      </p:sp>
      <p:sp>
        <p:nvSpPr>
          <p:cNvPr id="22" name="Rectangle 6"/>
          <p:cNvSpPr/>
          <p:nvPr/>
        </p:nvSpPr>
        <p:spPr>
          <a:xfrm>
            <a:off x="1948234" y="4775407"/>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爬虫类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25" name="Oval 9"/>
          <p:cNvSpPr/>
          <p:nvPr/>
        </p:nvSpPr>
        <p:spPr>
          <a:xfrm>
            <a:off x="1164590" y="5531169"/>
            <a:ext cx="684914" cy="684914"/>
          </a:xfrm>
          <a:prstGeom prst="ellipse">
            <a:avLst/>
          </a:prstGeom>
          <a:solidFill>
            <a:srgbClr val="7F2E30"/>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06</a:t>
            </a:r>
          </a:p>
        </p:txBody>
      </p:sp>
      <p:sp>
        <p:nvSpPr>
          <p:cNvPr id="26" name="Oval 15"/>
          <p:cNvSpPr/>
          <p:nvPr/>
        </p:nvSpPr>
        <p:spPr>
          <a:xfrm>
            <a:off x="6811010" y="3855404"/>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10</a:t>
            </a:r>
          </a:p>
        </p:txBody>
      </p:sp>
      <p:sp>
        <p:nvSpPr>
          <p:cNvPr id="28" name="Oval 15"/>
          <p:cNvSpPr/>
          <p:nvPr/>
        </p:nvSpPr>
        <p:spPr>
          <a:xfrm>
            <a:off x="6811010" y="3034349"/>
            <a:ext cx="684914" cy="684914"/>
          </a:xfrm>
          <a:prstGeom prst="ellipse">
            <a:avLst/>
          </a:prstGeom>
          <a:solidFill>
            <a:srgbClr val="363636"/>
          </a:solidFill>
          <a:ln>
            <a:noFill/>
          </a:ln>
          <a:effectLst>
            <a:outerShdw blurRad="152400" dist="1270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panose="02000000000000000000" pitchFamily="2" charset="0"/>
                <a:ea typeface="Roboto" panose="02000000000000000000" pitchFamily="2" charset="0"/>
              </a:rPr>
              <a:t>09</a:t>
            </a:r>
          </a:p>
        </p:txBody>
      </p:sp>
      <p:sp>
        <p:nvSpPr>
          <p:cNvPr id="30" name="Rectangle 6"/>
          <p:cNvSpPr/>
          <p:nvPr/>
        </p:nvSpPr>
        <p:spPr>
          <a:xfrm>
            <a:off x="7607354" y="4776042"/>
            <a:ext cx="3826456" cy="521970"/>
          </a:xfrm>
          <a:prstGeom prst="rect">
            <a:avLst/>
          </a:prstGeom>
        </p:spPr>
        <p:txBody>
          <a:bodyPr wrap="square">
            <a:spAutoFit/>
          </a:bodyPr>
          <a:lstStyle/>
          <a:p>
            <a:r>
              <a:rPr lang="en-US" altLang="zh-CN" sz="2800" b="1">
                <a:solidFill>
                  <a:schemeClr val="tx1">
                    <a:lumMod val="85000"/>
                    <a:lumOff val="15000"/>
                  </a:schemeClr>
                </a:solidFill>
                <a:latin typeface="幼圆" panose="02010509060101010101" pitchFamily="49" charset="-122"/>
                <a:ea typeface="幼圆" panose="02010509060101010101" pitchFamily="49" charset="-122"/>
              </a:rPr>
              <a:t>REC_TOOL</a:t>
            </a:r>
            <a:r>
              <a:rPr lang="zh-CN" altLang="en-US" sz="2800" b="1">
                <a:solidFill>
                  <a:schemeClr val="tx1">
                    <a:lumMod val="85000"/>
                    <a:lumOff val="15000"/>
                  </a:schemeClr>
                </a:solidFill>
                <a:latin typeface="幼圆" panose="02010509060101010101" pitchFamily="49" charset="-122"/>
                <a:ea typeface="幼圆" panose="02010509060101010101" pitchFamily="49" charset="-122"/>
              </a:rPr>
              <a:t>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31" name="Rectangle 6"/>
          <p:cNvSpPr/>
          <p:nvPr/>
        </p:nvSpPr>
        <p:spPr>
          <a:xfrm>
            <a:off x="7607354" y="3938477"/>
            <a:ext cx="3826456" cy="521970"/>
          </a:xfrm>
          <a:prstGeom prst="rect">
            <a:avLst/>
          </a:prstGeom>
        </p:spPr>
        <p:txBody>
          <a:bodyPr wrap="square">
            <a:spAutoFit/>
          </a:bodyPr>
          <a:lstStyle/>
          <a:p>
            <a:r>
              <a:rPr lang="en-US" altLang="zh-CN" sz="2800" b="1">
                <a:solidFill>
                  <a:schemeClr val="tx1">
                    <a:lumMod val="85000"/>
                    <a:lumOff val="15000"/>
                  </a:schemeClr>
                </a:solidFill>
                <a:latin typeface="幼圆" panose="02010509060101010101" pitchFamily="49" charset="-122"/>
                <a:ea typeface="幼圆" panose="02010509060101010101" pitchFamily="49" charset="-122"/>
              </a:rPr>
              <a:t>DA</a:t>
            </a:r>
            <a:r>
              <a:rPr lang="zh-CN" altLang="en-US" sz="2800" b="1">
                <a:solidFill>
                  <a:schemeClr val="tx1">
                    <a:lumMod val="85000"/>
                    <a:lumOff val="15000"/>
                  </a:schemeClr>
                </a:solidFill>
                <a:latin typeface="幼圆" panose="02010509060101010101" pitchFamily="49" charset="-122"/>
                <a:ea typeface="幼圆" panose="02010509060101010101" pitchFamily="49" charset="-122"/>
              </a:rPr>
              <a:t>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32" name="Rectangle 6"/>
          <p:cNvSpPr/>
          <p:nvPr/>
        </p:nvSpPr>
        <p:spPr>
          <a:xfrm>
            <a:off x="7607354" y="2284302"/>
            <a:ext cx="3826456" cy="521970"/>
          </a:xfrm>
          <a:prstGeom prst="rect">
            <a:avLst/>
          </a:prstGeom>
        </p:spPr>
        <p:txBody>
          <a:bodyPr wrap="square">
            <a:spAutoFit/>
          </a:bodyPr>
          <a:lstStyle/>
          <a:p>
            <a:r>
              <a:rPr lang="zh-CN" altLang="en-US" sz="2800" b="1">
                <a:solidFill>
                  <a:schemeClr val="tx1">
                    <a:lumMod val="85000"/>
                    <a:lumOff val="15000"/>
                  </a:schemeClr>
                </a:solidFill>
                <a:latin typeface="幼圆" panose="02010509060101010101" pitchFamily="49" charset="-122"/>
                <a:ea typeface="幼圆" panose="02010509060101010101" pitchFamily="49" charset="-122"/>
              </a:rPr>
              <a:t>播放界面类</a:t>
            </a:r>
            <a:endParaRPr lang="zh-CN" altLang="en-US" sz="2800">
              <a:solidFill>
                <a:schemeClr val="tx1">
                  <a:lumMod val="85000"/>
                  <a:lumOff val="15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450" decel="100000" fill="hold"/>
                                        <p:tgtEl>
                                          <p:spTgt spid="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450" decel="100000" fill="hold"/>
                                        <p:tgtEl>
                                          <p:spTgt spid="8"/>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8"/>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450" decel="100000" fill="hold"/>
                                        <p:tgtEl>
                                          <p:spTgt spid="10"/>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10"/>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anim calcmode="lin" valueType="num">
                                      <p:cBhvr>
                                        <p:cTn id="29" dur="500" fill="hold"/>
                                        <p:tgtEl>
                                          <p:spTgt spid="19"/>
                                        </p:tgtEl>
                                        <p:attrNameLst>
                                          <p:attrName>ppt_x</p:attrName>
                                        </p:attrNameLst>
                                      </p:cBhvr>
                                      <p:tavLst>
                                        <p:tav tm="0">
                                          <p:val>
                                            <p:strVal val="#ppt_x"/>
                                          </p:val>
                                        </p:tav>
                                        <p:tav tm="100000">
                                          <p:val>
                                            <p:strVal val="#ppt_x"/>
                                          </p:val>
                                        </p:tav>
                                      </p:tavLst>
                                    </p:anim>
                                    <p:anim calcmode="lin" valueType="num">
                                      <p:cBhvr>
                                        <p:cTn id="30" dur="450" decel="100000" fill="hold"/>
                                        <p:tgtEl>
                                          <p:spTgt spid="19"/>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19"/>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anim calcmode="lin" valueType="num">
                                      <p:cBhvr>
                                        <p:cTn id="36" dur="500" fill="hold"/>
                                        <p:tgtEl>
                                          <p:spTgt spid="21"/>
                                        </p:tgtEl>
                                        <p:attrNameLst>
                                          <p:attrName>ppt_x</p:attrName>
                                        </p:attrNameLst>
                                      </p:cBhvr>
                                      <p:tavLst>
                                        <p:tav tm="0">
                                          <p:val>
                                            <p:strVal val="#ppt_x"/>
                                          </p:val>
                                        </p:tav>
                                        <p:tav tm="100000">
                                          <p:val>
                                            <p:strVal val="#ppt_x"/>
                                          </p:val>
                                        </p:tav>
                                      </p:tavLst>
                                    </p:anim>
                                    <p:anim calcmode="lin" valueType="num">
                                      <p:cBhvr>
                                        <p:cTn id="37" dur="450" decel="100000" fill="hold"/>
                                        <p:tgtEl>
                                          <p:spTgt spid="21"/>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21"/>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450" decel="100000" fill="hold"/>
                                        <p:tgtEl>
                                          <p:spTgt spid="25"/>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25"/>
                                        </p:tgtEl>
                                        <p:attrNameLst>
                                          <p:attrName>ppt_y</p:attrName>
                                        </p:attrNameLst>
                                      </p:cBhvr>
                                      <p:tavLst>
                                        <p:tav tm="0">
                                          <p:val>
                                            <p:strVal val="#ppt_y-.03"/>
                                          </p:val>
                                        </p:tav>
                                        <p:tav tm="100000">
                                          <p:val>
                                            <p:strVal val="#ppt_y"/>
                                          </p:val>
                                        </p:tav>
                                      </p:tavLst>
                                    </p:anim>
                                  </p:childTnLst>
                                </p:cTn>
                              </p:par>
                            </p:childTnLst>
                          </p:cTn>
                        </p:par>
                        <p:par>
                          <p:cTn id="46" fill="hold">
                            <p:stCondLst>
                              <p:cond delay="3000"/>
                            </p:stCondLst>
                            <p:childTnLst>
                              <p:par>
                                <p:cTn id="47" presetID="37"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450" decel="100000" fill="hold"/>
                                        <p:tgtEl>
                                          <p:spTgt spid="12"/>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12"/>
                                        </p:tgtEl>
                                        <p:attrNameLst>
                                          <p:attrName>ppt_y</p:attrName>
                                        </p:attrNameLst>
                                      </p:cBhvr>
                                      <p:tavLst>
                                        <p:tav tm="0">
                                          <p:val>
                                            <p:strVal val="#ppt_y-.03"/>
                                          </p:val>
                                        </p:tav>
                                        <p:tav tm="100000">
                                          <p:val>
                                            <p:strVal val="#ppt_y"/>
                                          </p:val>
                                        </p:tav>
                                      </p:tavLst>
                                    </p:anim>
                                  </p:childTnLst>
                                </p:cTn>
                              </p:par>
                            </p:childTnLst>
                          </p:cTn>
                        </p:par>
                        <p:par>
                          <p:cTn id="53" fill="hold">
                            <p:stCondLst>
                              <p:cond delay="3500"/>
                            </p:stCondLst>
                            <p:childTnLst>
                              <p:par>
                                <p:cTn id="54" presetID="37" presetClass="entr" presetSubtype="0"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strVal val="#ppt_x"/>
                                          </p:val>
                                        </p:tav>
                                        <p:tav tm="100000">
                                          <p:val>
                                            <p:strVal val="#ppt_x"/>
                                          </p:val>
                                        </p:tav>
                                      </p:tavLst>
                                    </p:anim>
                                    <p:anim calcmode="lin" valueType="num">
                                      <p:cBhvr>
                                        <p:cTn id="58" dur="450" decel="100000" fill="hold"/>
                                        <p:tgtEl>
                                          <p:spTgt spid="14"/>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14"/>
                                        </p:tgtEl>
                                        <p:attrNameLst>
                                          <p:attrName>ppt_y</p:attrName>
                                        </p:attrNameLst>
                                      </p:cBhvr>
                                      <p:tavLst>
                                        <p:tav tm="0">
                                          <p:val>
                                            <p:strVal val="#ppt_y-.03"/>
                                          </p:val>
                                        </p:tav>
                                        <p:tav tm="100000">
                                          <p:val>
                                            <p:strVal val="#ppt_y"/>
                                          </p:val>
                                        </p:tav>
                                      </p:tavLst>
                                    </p:anim>
                                  </p:childTnLst>
                                </p:cTn>
                              </p:par>
                            </p:childTnLst>
                          </p:cTn>
                        </p:par>
                        <p:par>
                          <p:cTn id="60" fill="hold">
                            <p:stCondLst>
                              <p:cond delay="4000"/>
                            </p:stCondLst>
                            <p:childTnLst>
                              <p:par>
                                <p:cTn id="61" presetID="37"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anim calcmode="lin" valueType="num">
                                      <p:cBhvr>
                                        <p:cTn id="64" dur="500" fill="hold"/>
                                        <p:tgtEl>
                                          <p:spTgt spid="28"/>
                                        </p:tgtEl>
                                        <p:attrNameLst>
                                          <p:attrName>ppt_x</p:attrName>
                                        </p:attrNameLst>
                                      </p:cBhvr>
                                      <p:tavLst>
                                        <p:tav tm="0">
                                          <p:val>
                                            <p:strVal val="#ppt_x"/>
                                          </p:val>
                                        </p:tav>
                                        <p:tav tm="100000">
                                          <p:val>
                                            <p:strVal val="#ppt_x"/>
                                          </p:val>
                                        </p:tav>
                                      </p:tavLst>
                                    </p:anim>
                                    <p:anim calcmode="lin" valueType="num">
                                      <p:cBhvr>
                                        <p:cTn id="65" dur="450" decel="100000" fill="hold"/>
                                        <p:tgtEl>
                                          <p:spTgt spid="28"/>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28"/>
                                        </p:tgtEl>
                                        <p:attrNameLst>
                                          <p:attrName>ppt_y</p:attrName>
                                        </p:attrNameLst>
                                      </p:cBhvr>
                                      <p:tavLst>
                                        <p:tav tm="0">
                                          <p:val>
                                            <p:strVal val="#ppt_y-.03"/>
                                          </p:val>
                                        </p:tav>
                                        <p:tav tm="100000">
                                          <p:val>
                                            <p:strVal val="#ppt_y"/>
                                          </p:val>
                                        </p:tav>
                                      </p:tavLst>
                                    </p:anim>
                                  </p:childTnLst>
                                </p:cTn>
                              </p:par>
                            </p:childTnLst>
                          </p:cTn>
                        </p:par>
                        <p:par>
                          <p:cTn id="67" fill="hold">
                            <p:stCondLst>
                              <p:cond delay="4500"/>
                            </p:stCondLst>
                            <p:childTnLst>
                              <p:par>
                                <p:cTn id="68" presetID="37"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500"/>
                                        <p:tgtEl>
                                          <p:spTgt spid="26"/>
                                        </p:tgtEl>
                                      </p:cBhvr>
                                    </p:animEffect>
                                    <p:anim calcmode="lin" valueType="num">
                                      <p:cBhvr>
                                        <p:cTn id="71" dur="500" fill="hold"/>
                                        <p:tgtEl>
                                          <p:spTgt spid="26"/>
                                        </p:tgtEl>
                                        <p:attrNameLst>
                                          <p:attrName>ppt_x</p:attrName>
                                        </p:attrNameLst>
                                      </p:cBhvr>
                                      <p:tavLst>
                                        <p:tav tm="0">
                                          <p:val>
                                            <p:strVal val="#ppt_x"/>
                                          </p:val>
                                        </p:tav>
                                        <p:tav tm="100000">
                                          <p:val>
                                            <p:strVal val="#ppt_x"/>
                                          </p:val>
                                        </p:tav>
                                      </p:tavLst>
                                    </p:anim>
                                    <p:anim calcmode="lin" valueType="num">
                                      <p:cBhvr>
                                        <p:cTn id="72" dur="450" decel="100000" fill="hold"/>
                                        <p:tgtEl>
                                          <p:spTgt spid="26"/>
                                        </p:tgtEl>
                                        <p:attrNameLst>
                                          <p:attrName>ppt_y</p:attrName>
                                        </p:attrNameLst>
                                      </p:cBhvr>
                                      <p:tavLst>
                                        <p:tav tm="0">
                                          <p:val>
                                            <p:strVal val="#ppt_y+1"/>
                                          </p:val>
                                        </p:tav>
                                        <p:tav tm="100000">
                                          <p:val>
                                            <p:strVal val="#ppt_y-.03"/>
                                          </p:val>
                                        </p:tav>
                                      </p:tavLst>
                                    </p:anim>
                                    <p:anim calcmode="lin" valueType="num">
                                      <p:cBhvr>
                                        <p:cTn id="73" dur="50" accel="100000" fill="hold">
                                          <p:stCondLst>
                                            <p:cond delay="450"/>
                                          </p:stCondLst>
                                        </p:cTn>
                                        <p:tgtEl>
                                          <p:spTgt spid="26"/>
                                        </p:tgtEl>
                                        <p:attrNameLst>
                                          <p:attrName>ppt_y</p:attrName>
                                        </p:attrNameLst>
                                      </p:cBhvr>
                                      <p:tavLst>
                                        <p:tav tm="0">
                                          <p:val>
                                            <p:strVal val="#ppt_y-.03"/>
                                          </p:val>
                                        </p:tav>
                                        <p:tav tm="100000">
                                          <p:val>
                                            <p:strVal val="#ppt_y"/>
                                          </p:val>
                                        </p:tav>
                                      </p:tavLst>
                                    </p:anim>
                                  </p:childTnLst>
                                </p:cTn>
                              </p:par>
                            </p:childTnLst>
                          </p:cTn>
                        </p:par>
                        <p:par>
                          <p:cTn id="74" fill="hold">
                            <p:stCondLst>
                              <p:cond delay="5000"/>
                            </p:stCondLst>
                            <p:childTnLst>
                              <p:par>
                                <p:cTn id="75" presetID="37" presetClass="entr" presetSubtype="0" fill="hold" grpId="0"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strVal val="#ppt_x"/>
                                          </p:val>
                                        </p:tav>
                                        <p:tav tm="100000">
                                          <p:val>
                                            <p:strVal val="#ppt_x"/>
                                          </p:val>
                                        </p:tav>
                                      </p:tavLst>
                                    </p:anim>
                                    <p:anim calcmode="lin" valueType="num">
                                      <p:cBhvr>
                                        <p:cTn id="79" dur="450" decel="100000" fill="hold"/>
                                        <p:tgtEl>
                                          <p:spTgt spid="16"/>
                                        </p:tgtEl>
                                        <p:attrNameLst>
                                          <p:attrName>ppt_y</p:attrName>
                                        </p:attrNameLst>
                                      </p:cBhvr>
                                      <p:tavLst>
                                        <p:tav tm="0">
                                          <p:val>
                                            <p:strVal val="#ppt_y+1"/>
                                          </p:val>
                                        </p:tav>
                                        <p:tav tm="100000">
                                          <p:val>
                                            <p:strVal val="#ppt_y-.03"/>
                                          </p:val>
                                        </p:tav>
                                      </p:tavLst>
                                    </p:anim>
                                    <p:anim calcmode="lin" valueType="num">
                                      <p:cBhvr>
                                        <p:cTn id="80" dur="50" accel="100000" fill="hold">
                                          <p:stCondLst>
                                            <p:cond delay="450"/>
                                          </p:stCondLst>
                                        </p:cTn>
                                        <p:tgtEl>
                                          <p:spTgt spid="16"/>
                                        </p:tgtEl>
                                        <p:attrNameLst>
                                          <p:attrName>ppt_y</p:attrName>
                                        </p:attrNameLst>
                                      </p:cBhvr>
                                      <p:tavLst>
                                        <p:tav tm="0">
                                          <p:val>
                                            <p:strVal val="#ppt_y-.03"/>
                                          </p:val>
                                        </p:tav>
                                        <p:tav tm="100000">
                                          <p:val>
                                            <p:strVal val="#ppt_y"/>
                                          </p:val>
                                        </p:tav>
                                      </p:tavLst>
                                    </p:anim>
                                  </p:childTnLst>
                                </p:cTn>
                              </p:par>
                            </p:childTnLst>
                          </p:cTn>
                        </p:par>
                        <p:par>
                          <p:cTn id="81" fill="hold">
                            <p:stCondLst>
                              <p:cond delay="5500"/>
                            </p:stCondLst>
                            <p:childTnLst>
                              <p:par>
                                <p:cTn id="82" presetID="22" presetClass="entr" presetSubtype="8" fill="hold" grpId="0" nodeType="after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animEffect transition="in" filter="wipe(left)">
                                      <p:cBhvr>
                                        <p:cTn id="84" dur="300"/>
                                        <p:tgtEl>
                                          <p:spTgt spid="7">
                                            <p:txEl>
                                              <p:pRg st="0" end="0"/>
                                            </p:txEl>
                                          </p:spTgt>
                                        </p:tgtEl>
                                      </p:cBhvr>
                                    </p:animEffect>
                                  </p:childTnLst>
                                </p:cTn>
                              </p:par>
                            </p:childTnLst>
                          </p:cTn>
                        </p:par>
                        <p:par>
                          <p:cTn id="85" fill="hold">
                            <p:stCondLst>
                              <p:cond delay="6000"/>
                            </p:stCondLst>
                            <p:childTnLst>
                              <p:par>
                                <p:cTn id="86" presetID="22" presetClass="entr" presetSubtype="8" fill="hold" grpId="0" nodeType="afterEffect">
                                  <p:stCondLst>
                                    <p:cond delay="0"/>
                                  </p:stCondLst>
                                  <p:childTnLst>
                                    <p:set>
                                      <p:cBhvr>
                                        <p:cTn id="87" dur="1" fill="hold">
                                          <p:stCondLst>
                                            <p:cond delay="0"/>
                                          </p:stCondLst>
                                        </p:cTn>
                                        <p:tgtEl>
                                          <p:spTgt spid="3">
                                            <p:txEl>
                                              <p:pRg st="0" end="0"/>
                                            </p:txEl>
                                          </p:spTgt>
                                        </p:tgtEl>
                                        <p:attrNameLst>
                                          <p:attrName>style.visibility</p:attrName>
                                        </p:attrNameLst>
                                      </p:cBhvr>
                                      <p:to>
                                        <p:strVal val="visible"/>
                                      </p:to>
                                    </p:set>
                                    <p:animEffect transition="in" filter="wipe(left)">
                                      <p:cBhvr>
                                        <p:cTn id="88" dur="300"/>
                                        <p:tgtEl>
                                          <p:spTgt spid="3">
                                            <p:txEl>
                                              <p:pRg st="0" end="0"/>
                                            </p:txEl>
                                          </p:spTgt>
                                        </p:tgtEl>
                                      </p:cBhvr>
                                    </p:animEffect>
                                  </p:childTnLst>
                                </p:cTn>
                              </p:par>
                            </p:childTnLst>
                          </p:cTn>
                        </p:par>
                        <p:par>
                          <p:cTn id="89" fill="hold">
                            <p:stCondLst>
                              <p:cond delay="6500"/>
                            </p:stCondLst>
                            <p:childTnLst>
                              <p:par>
                                <p:cTn id="90" presetID="22" presetClass="entr" presetSubtype="8" fill="hold" grpId="0" nodeType="afterEffect">
                                  <p:stCondLst>
                                    <p:cond delay="0"/>
                                  </p:stCondLst>
                                  <p:childTnLst>
                                    <p:set>
                                      <p:cBhvr>
                                        <p:cTn id="91" dur="1" fill="hold">
                                          <p:stCondLst>
                                            <p:cond delay="0"/>
                                          </p:stCondLst>
                                        </p:cTn>
                                        <p:tgtEl>
                                          <p:spTgt spid="4">
                                            <p:txEl>
                                              <p:pRg st="0" end="0"/>
                                            </p:txEl>
                                          </p:spTgt>
                                        </p:tgtEl>
                                        <p:attrNameLst>
                                          <p:attrName>style.visibility</p:attrName>
                                        </p:attrNameLst>
                                      </p:cBhvr>
                                      <p:to>
                                        <p:strVal val="visible"/>
                                      </p:to>
                                    </p:set>
                                    <p:animEffect transition="in" filter="wipe(left)">
                                      <p:cBhvr>
                                        <p:cTn id="92" dur="300"/>
                                        <p:tgtEl>
                                          <p:spTgt spid="4">
                                            <p:txEl>
                                              <p:pRg st="0" end="0"/>
                                            </p:txEl>
                                          </p:spTgt>
                                        </p:tgtEl>
                                      </p:cBhvr>
                                    </p:animEffect>
                                  </p:childTnLst>
                                </p:cTn>
                              </p:par>
                            </p:childTnLst>
                          </p:cTn>
                        </p:par>
                        <p:par>
                          <p:cTn id="93" fill="hold">
                            <p:stCondLst>
                              <p:cond delay="7000"/>
                            </p:stCondLst>
                            <p:childTnLst>
                              <p:par>
                                <p:cTn id="94" presetID="22" presetClass="entr" presetSubtype="8" fill="hold" grpId="0" nodeType="afterEffect">
                                  <p:stCondLst>
                                    <p:cond delay="0"/>
                                  </p:stCondLst>
                                  <p:childTnLst>
                                    <p:set>
                                      <p:cBhvr>
                                        <p:cTn id="95" dur="1" fill="hold">
                                          <p:stCondLst>
                                            <p:cond delay="0"/>
                                          </p:stCondLst>
                                        </p:cTn>
                                        <p:tgtEl>
                                          <p:spTgt spid="20">
                                            <p:txEl>
                                              <p:pRg st="0" end="0"/>
                                            </p:txEl>
                                          </p:spTgt>
                                        </p:tgtEl>
                                        <p:attrNameLst>
                                          <p:attrName>style.visibility</p:attrName>
                                        </p:attrNameLst>
                                      </p:cBhvr>
                                      <p:to>
                                        <p:strVal val="visible"/>
                                      </p:to>
                                    </p:set>
                                    <p:animEffect transition="in" filter="wipe(left)">
                                      <p:cBhvr>
                                        <p:cTn id="96" dur="300"/>
                                        <p:tgtEl>
                                          <p:spTgt spid="20">
                                            <p:txEl>
                                              <p:pRg st="0" end="0"/>
                                            </p:txEl>
                                          </p:spTgt>
                                        </p:tgtEl>
                                      </p:cBhvr>
                                    </p:animEffect>
                                  </p:childTnLst>
                                </p:cTn>
                              </p:par>
                            </p:childTnLst>
                          </p:cTn>
                        </p:par>
                        <p:par>
                          <p:cTn id="97" fill="hold">
                            <p:stCondLst>
                              <p:cond delay="7500"/>
                            </p:stCondLst>
                            <p:childTnLst>
                              <p:par>
                                <p:cTn id="98" presetID="22" presetClass="entr" presetSubtype="8" fill="hold" grpId="0" nodeType="afterEffect">
                                  <p:stCondLst>
                                    <p:cond delay="0"/>
                                  </p:stCondLst>
                                  <p:childTnLst>
                                    <p:set>
                                      <p:cBhvr>
                                        <p:cTn id="99" dur="1" fill="hold">
                                          <p:stCondLst>
                                            <p:cond delay="0"/>
                                          </p:stCondLst>
                                        </p:cTn>
                                        <p:tgtEl>
                                          <p:spTgt spid="22">
                                            <p:txEl>
                                              <p:pRg st="0" end="0"/>
                                            </p:txEl>
                                          </p:spTgt>
                                        </p:tgtEl>
                                        <p:attrNameLst>
                                          <p:attrName>style.visibility</p:attrName>
                                        </p:attrNameLst>
                                      </p:cBhvr>
                                      <p:to>
                                        <p:strVal val="visible"/>
                                      </p:to>
                                    </p:set>
                                    <p:animEffect transition="in" filter="wipe(left)">
                                      <p:cBhvr>
                                        <p:cTn id="100" dur="300"/>
                                        <p:tgtEl>
                                          <p:spTgt spid="22">
                                            <p:txEl>
                                              <p:pRg st="0" end="0"/>
                                            </p:txEl>
                                          </p:spTgt>
                                        </p:tgtEl>
                                      </p:cBhvr>
                                    </p:animEffect>
                                  </p:childTnLst>
                                </p:cTn>
                              </p:par>
                            </p:childTnLst>
                          </p:cTn>
                        </p:par>
                        <p:par>
                          <p:cTn id="101" fill="hold">
                            <p:stCondLst>
                              <p:cond delay="8000"/>
                            </p:stCondLst>
                            <p:childTnLst>
                              <p:par>
                                <p:cTn id="102" presetID="22" presetClass="entr" presetSubtype="8" fill="hold" grpId="0" nodeType="afterEffect">
                                  <p:stCondLst>
                                    <p:cond delay="0"/>
                                  </p:stCondLst>
                                  <p:childTnLst>
                                    <p:set>
                                      <p:cBhvr>
                                        <p:cTn id="103" dur="1" fill="hold">
                                          <p:stCondLst>
                                            <p:cond delay="0"/>
                                          </p:stCondLst>
                                        </p:cTn>
                                        <p:tgtEl>
                                          <p:spTgt spid="18">
                                            <p:txEl>
                                              <p:pRg st="0" end="0"/>
                                            </p:txEl>
                                          </p:spTgt>
                                        </p:tgtEl>
                                        <p:attrNameLst>
                                          <p:attrName>style.visibility</p:attrName>
                                        </p:attrNameLst>
                                      </p:cBhvr>
                                      <p:to>
                                        <p:strVal val="visible"/>
                                      </p:to>
                                    </p:set>
                                    <p:animEffect transition="in" filter="wipe(left)">
                                      <p:cBhvr>
                                        <p:cTn id="104" dur="300"/>
                                        <p:tgtEl>
                                          <p:spTgt spid="18">
                                            <p:txEl>
                                              <p:pRg st="0" end="0"/>
                                            </p:txEl>
                                          </p:spTgt>
                                        </p:tgtEl>
                                      </p:cBhvr>
                                    </p:animEffect>
                                  </p:childTnLst>
                                </p:cTn>
                              </p:par>
                            </p:childTnLst>
                          </p:cTn>
                        </p:par>
                        <p:par>
                          <p:cTn id="105" fill="hold">
                            <p:stCondLst>
                              <p:cond delay="8500"/>
                            </p:stCondLst>
                            <p:childTnLst>
                              <p:par>
                                <p:cTn id="106" presetID="22" presetClass="entr" presetSubtype="8" fill="hold" grpId="0" nodeType="afterEffect">
                                  <p:stCondLst>
                                    <p:cond delay="0"/>
                                  </p:stCondLst>
                                  <p:childTnLst>
                                    <p:set>
                                      <p:cBhvr>
                                        <p:cTn id="107" dur="1" fill="hold">
                                          <p:stCondLst>
                                            <p:cond delay="0"/>
                                          </p:stCondLst>
                                        </p:cTn>
                                        <p:tgtEl>
                                          <p:spTgt spid="5">
                                            <p:txEl>
                                              <p:pRg st="0" end="0"/>
                                            </p:txEl>
                                          </p:spTgt>
                                        </p:tgtEl>
                                        <p:attrNameLst>
                                          <p:attrName>style.visibility</p:attrName>
                                        </p:attrNameLst>
                                      </p:cBhvr>
                                      <p:to>
                                        <p:strVal val="visible"/>
                                      </p:to>
                                    </p:set>
                                    <p:animEffect transition="in" filter="wipe(left)">
                                      <p:cBhvr>
                                        <p:cTn id="108" dur="300"/>
                                        <p:tgtEl>
                                          <p:spTgt spid="5">
                                            <p:txEl>
                                              <p:pRg st="0" end="0"/>
                                            </p:txEl>
                                          </p:spTgt>
                                        </p:tgtEl>
                                      </p:cBhvr>
                                    </p:animEffect>
                                  </p:childTnLst>
                                </p:cTn>
                              </p:par>
                            </p:childTnLst>
                          </p:cTn>
                        </p:par>
                        <p:par>
                          <p:cTn id="109" fill="hold">
                            <p:stCondLst>
                              <p:cond delay="9000"/>
                            </p:stCondLst>
                            <p:childTnLst>
                              <p:par>
                                <p:cTn id="110" presetID="22" presetClass="entr" presetSubtype="8" fill="hold" grpId="0" nodeType="afterEffect">
                                  <p:stCondLst>
                                    <p:cond delay="0"/>
                                  </p:stCondLst>
                                  <p:childTnLst>
                                    <p:set>
                                      <p:cBhvr>
                                        <p:cTn id="111" dur="1" fill="hold">
                                          <p:stCondLst>
                                            <p:cond delay="0"/>
                                          </p:stCondLst>
                                        </p:cTn>
                                        <p:tgtEl>
                                          <p:spTgt spid="32">
                                            <p:txEl>
                                              <p:pRg st="0" end="0"/>
                                            </p:txEl>
                                          </p:spTgt>
                                        </p:tgtEl>
                                        <p:attrNameLst>
                                          <p:attrName>style.visibility</p:attrName>
                                        </p:attrNameLst>
                                      </p:cBhvr>
                                      <p:to>
                                        <p:strVal val="visible"/>
                                      </p:to>
                                    </p:set>
                                    <p:animEffect transition="in" filter="wipe(left)">
                                      <p:cBhvr>
                                        <p:cTn id="112" dur="300"/>
                                        <p:tgtEl>
                                          <p:spTgt spid="32">
                                            <p:txEl>
                                              <p:pRg st="0" end="0"/>
                                            </p:txEl>
                                          </p:spTgt>
                                        </p:tgtEl>
                                      </p:cBhvr>
                                    </p:animEffect>
                                  </p:childTnLst>
                                </p:cTn>
                              </p:par>
                            </p:childTnLst>
                          </p:cTn>
                        </p:par>
                        <p:par>
                          <p:cTn id="113" fill="hold">
                            <p:stCondLst>
                              <p:cond delay="9500"/>
                            </p:stCondLst>
                            <p:childTnLst>
                              <p:par>
                                <p:cTn id="114" presetID="22" presetClass="entr" presetSubtype="8" fill="hold" grpId="0" nodeType="afterEffect">
                                  <p:stCondLst>
                                    <p:cond delay="0"/>
                                  </p:stCondLst>
                                  <p:childTnLst>
                                    <p:set>
                                      <p:cBhvr>
                                        <p:cTn id="115" dur="1" fill="hold">
                                          <p:stCondLst>
                                            <p:cond delay="0"/>
                                          </p:stCondLst>
                                        </p:cTn>
                                        <p:tgtEl>
                                          <p:spTgt spid="6">
                                            <p:txEl>
                                              <p:pRg st="0" end="0"/>
                                            </p:txEl>
                                          </p:spTgt>
                                        </p:tgtEl>
                                        <p:attrNameLst>
                                          <p:attrName>style.visibility</p:attrName>
                                        </p:attrNameLst>
                                      </p:cBhvr>
                                      <p:to>
                                        <p:strVal val="visible"/>
                                      </p:to>
                                    </p:set>
                                    <p:animEffect transition="in" filter="wipe(left)">
                                      <p:cBhvr>
                                        <p:cTn id="116" dur="300"/>
                                        <p:tgtEl>
                                          <p:spTgt spid="6">
                                            <p:txEl>
                                              <p:pRg st="0" end="0"/>
                                            </p:txEl>
                                          </p:spTgt>
                                        </p:tgtEl>
                                      </p:cBhvr>
                                    </p:animEffect>
                                  </p:childTnLst>
                                </p:cTn>
                              </p:par>
                            </p:childTnLst>
                          </p:cTn>
                        </p:par>
                        <p:par>
                          <p:cTn id="117" fill="hold">
                            <p:stCondLst>
                              <p:cond delay="10000"/>
                            </p:stCondLst>
                            <p:childTnLst>
                              <p:par>
                                <p:cTn id="118" presetID="22" presetClass="entr" presetSubtype="8" fill="hold" grpId="0" nodeType="afterEffect">
                                  <p:stCondLst>
                                    <p:cond delay="0"/>
                                  </p:stCondLst>
                                  <p:childTnLst>
                                    <p:set>
                                      <p:cBhvr>
                                        <p:cTn id="119" dur="1" fill="hold">
                                          <p:stCondLst>
                                            <p:cond delay="0"/>
                                          </p:stCondLst>
                                        </p:cTn>
                                        <p:tgtEl>
                                          <p:spTgt spid="31">
                                            <p:txEl>
                                              <p:pRg st="0" end="0"/>
                                            </p:txEl>
                                          </p:spTgt>
                                        </p:tgtEl>
                                        <p:attrNameLst>
                                          <p:attrName>style.visibility</p:attrName>
                                        </p:attrNameLst>
                                      </p:cBhvr>
                                      <p:to>
                                        <p:strVal val="visible"/>
                                      </p:to>
                                    </p:set>
                                    <p:animEffect transition="in" filter="wipe(left)">
                                      <p:cBhvr>
                                        <p:cTn id="120" dur="300"/>
                                        <p:tgtEl>
                                          <p:spTgt spid="31">
                                            <p:txEl>
                                              <p:pRg st="0" end="0"/>
                                            </p:txEl>
                                          </p:spTgt>
                                        </p:tgtEl>
                                      </p:cBhvr>
                                    </p:animEffect>
                                  </p:childTnLst>
                                </p:cTn>
                              </p:par>
                            </p:childTnLst>
                          </p:cTn>
                        </p:par>
                        <p:par>
                          <p:cTn id="121" fill="hold">
                            <p:stCondLst>
                              <p:cond delay="10500"/>
                            </p:stCondLst>
                            <p:childTnLst>
                              <p:par>
                                <p:cTn id="122" presetID="22" presetClass="entr" presetSubtype="8" fill="hold" grpId="0" nodeType="afterEffect">
                                  <p:stCondLst>
                                    <p:cond delay="0"/>
                                  </p:stCondLst>
                                  <p:childTnLst>
                                    <p:set>
                                      <p:cBhvr>
                                        <p:cTn id="123" dur="1" fill="hold">
                                          <p:stCondLst>
                                            <p:cond delay="0"/>
                                          </p:stCondLst>
                                        </p:cTn>
                                        <p:tgtEl>
                                          <p:spTgt spid="30">
                                            <p:txEl>
                                              <p:pRg st="0" end="0"/>
                                            </p:txEl>
                                          </p:spTgt>
                                        </p:tgtEl>
                                        <p:attrNameLst>
                                          <p:attrName>style.visibility</p:attrName>
                                        </p:attrNameLst>
                                      </p:cBhvr>
                                      <p:to>
                                        <p:strVal val="visible"/>
                                      </p:to>
                                    </p:set>
                                    <p:animEffect transition="in" filter="wipe(left)">
                                      <p:cBhvr>
                                        <p:cTn id="124" dur="3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uild="p"/>
      <p:bldP spid="8" grpId="0" bldLvl="0" animBg="1"/>
      <p:bldP spid="10" grpId="0" bldLvl="0" animBg="1"/>
      <p:bldP spid="12" grpId="0" bldLvl="0" animBg="1"/>
      <p:bldP spid="14" grpId="0" bldLvl="0" animBg="1"/>
      <p:bldP spid="16" grpId="0" bldLvl="0" animBg="1"/>
      <p:bldP spid="3" grpId="0" build="p"/>
      <p:bldP spid="4" grpId="0" build="p"/>
      <p:bldP spid="5" grpId="0" build="p"/>
      <p:bldP spid="6" grpId="0" build="p"/>
      <p:bldP spid="18" grpId="0" build="p"/>
      <p:bldP spid="19" grpId="0" bldLvl="0" animBg="1"/>
      <p:bldP spid="20" grpId="0" build="p"/>
      <p:bldP spid="21" grpId="0" bldLvl="0" animBg="1"/>
      <p:bldP spid="22" grpId="0" build="p"/>
      <p:bldP spid="25" grpId="0" bldLvl="0" animBg="1"/>
      <p:bldP spid="26" grpId="0" bldLvl="0" animBg="1"/>
      <p:bldP spid="28" grpId="0" bldLvl="0" animBg="1"/>
      <p:bldP spid="30" grpId="0" build="p"/>
      <p:bldP spid="31" grpId="0" build="p"/>
      <p:bldP spid="3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89965" y="4992370"/>
            <a:ext cx="4170680" cy="2061210"/>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用户是人，具有一定的信息必须有一定的信息来确定用户身份，所以对他们的用户名进行记录注册，通过增设密码来保证用户信息的安全性，选择一个图片作为用户的图片。</a:t>
            </a:r>
          </a:p>
          <a:p>
            <a:pPr algn="just"/>
            <a:endParaRPr lang="en-US" sz="140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just"/>
            <a:endParaRPr lang="en-US" sz="140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pic>
        <p:nvPicPr>
          <p:cNvPr id="18" name="图片 17"/>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19" name="Title 1"/>
          <p:cNvSpPr txBox="1"/>
          <p:nvPr/>
        </p:nvSpPr>
        <p:spPr>
          <a:xfrm>
            <a:off x="3374390" y="295275"/>
            <a:ext cx="5156200"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类图分析：用户类、歌曲类</a:t>
            </a:r>
          </a:p>
        </p:txBody>
      </p:sp>
      <p:pic>
        <p:nvPicPr>
          <p:cNvPr id="27" name="图片 27"/>
          <p:cNvPicPr>
            <a:picLocks noChangeAspect="1"/>
          </p:cNvPicPr>
          <p:nvPr/>
        </p:nvPicPr>
        <p:blipFill>
          <a:blip r:embed="rId4"/>
          <a:stretch>
            <a:fillRect/>
          </a:stretch>
        </p:blipFill>
        <p:spPr>
          <a:xfrm>
            <a:off x="751840" y="1276985"/>
            <a:ext cx="4782185" cy="3176905"/>
          </a:xfrm>
          <a:prstGeom prst="rect">
            <a:avLst/>
          </a:prstGeom>
          <a:noFill/>
          <a:ln w="9525">
            <a:noFill/>
          </a:ln>
        </p:spPr>
      </p:pic>
      <p:sp>
        <p:nvSpPr>
          <p:cNvPr id="2" name="Rectangle 19"/>
          <p:cNvSpPr/>
          <p:nvPr/>
        </p:nvSpPr>
        <p:spPr>
          <a:xfrm>
            <a:off x="5928995" y="4992370"/>
            <a:ext cx="5538470" cy="1845310"/>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歌曲的名称对应了相应的歌曲；每一首歌都有它自己的标签标签对歌曲的类别进行标注；每一首歌都有他的演唱者即歌手名；歌曲的歌词以及所属专辑的图片都通过链接的形式来提供相关信息，相同歌曲本身也是通过链接的形式进行传输。</a:t>
            </a:r>
            <a:endParaRPr lang="en-US" sz="140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just"/>
            <a:endParaRPr lang="en-US" sz="140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pic>
        <p:nvPicPr>
          <p:cNvPr id="34" name="图片 34"/>
          <p:cNvPicPr>
            <a:picLocks noChangeAspect="1"/>
          </p:cNvPicPr>
          <p:nvPr/>
        </p:nvPicPr>
        <p:blipFill>
          <a:blip r:embed="rId5"/>
          <a:stretch>
            <a:fillRect/>
          </a:stretch>
        </p:blipFill>
        <p:spPr>
          <a:xfrm>
            <a:off x="5928678" y="1207453"/>
            <a:ext cx="3333115" cy="3714115"/>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71220" y="4964430"/>
            <a:ext cx="5010150" cy="1630045"/>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歌单与用户名所对应，每一个用户有他自己的歌单，歌单里存放的是用户所喜欢和收藏的歌曲的名字便于用户进行播放和管理；用户收藏和喜欢的歌曲的增加导致歌曲数量的增加，歌单会对歌曲的数量进行存储。</a:t>
            </a:r>
          </a:p>
        </p:txBody>
      </p:sp>
      <p:pic>
        <p:nvPicPr>
          <p:cNvPr id="18" name="图片 17"/>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19" name="Title 1"/>
          <p:cNvSpPr txBox="1"/>
          <p:nvPr/>
        </p:nvSpPr>
        <p:spPr>
          <a:xfrm>
            <a:off x="3256280" y="295275"/>
            <a:ext cx="5417185"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类图分析：歌单类、用户喜好类</a:t>
            </a:r>
          </a:p>
        </p:txBody>
      </p:sp>
      <p:pic>
        <p:nvPicPr>
          <p:cNvPr id="9" name="图片 9"/>
          <p:cNvPicPr>
            <a:picLocks noChangeAspect="1"/>
          </p:cNvPicPr>
          <p:nvPr/>
        </p:nvPicPr>
        <p:blipFill>
          <a:blip r:embed="rId4"/>
          <a:stretch>
            <a:fillRect/>
          </a:stretch>
        </p:blipFill>
        <p:spPr>
          <a:xfrm>
            <a:off x="1153795" y="1421130"/>
            <a:ext cx="3524250" cy="3162300"/>
          </a:xfrm>
          <a:prstGeom prst="rect">
            <a:avLst/>
          </a:prstGeom>
        </p:spPr>
      </p:pic>
      <p:pic>
        <p:nvPicPr>
          <p:cNvPr id="10" name="图片 10"/>
          <p:cNvPicPr>
            <a:picLocks noChangeAspect="1"/>
          </p:cNvPicPr>
          <p:nvPr/>
        </p:nvPicPr>
        <p:blipFill>
          <a:blip r:embed="rId5"/>
          <a:stretch>
            <a:fillRect/>
          </a:stretch>
        </p:blipFill>
        <p:spPr>
          <a:xfrm>
            <a:off x="6797040" y="1207770"/>
            <a:ext cx="3842385" cy="339661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32790" y="5224780"/>
            <a:ext cx="5322570" cy="706755"/>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用于爬取歌曲名歌手名以及相关关键词</a:t>
            </a:r>
          </a:p>
          <a:p>
            <a:pPr algn="just"/>
            <a:endPar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pic>
        <p:nvPicPr>
          <p:cNvPr id="18" name="图片 17"/>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19" name="Title 1"/>
          <p:cNvSpPr txBox="1"/>
          <p:nvPr/>
        </p:nvSpPr>
        <p:spPr>
          <a:xfrm>
            <a:off x="3340100" y="295275"/>
            <a:ext cx="5350510"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类图分析：爬虫类、登陆界面类</a:t>
            </a:r>
          </a:p>
        </p:txBody>
      </p:sp>
      <p:pic>
        <p:nvPicPr>
          <p:cNvPr id="11" name="图片 11"/>
          <p:cNvPicPr>
            <a:picLocks noChangeAspect="1"/>
          </p:cNvPicPr>
          <p:nvPr/>
        </p:nvPicPr>
        <p:blipFill>
          <a:blip r:embed="rId4"/>
          <a:stretch>
            <a:fillRect/>
          </a:stretch>
        </p:blipFill>
        <p:spPr>
          <a:xfrm>
            <a:off x="917575" y="1526540"/>
            <a:ext cx="3959225" cy="3248660"/>
          </a:xfrm>
          <a:prstGeom prst="rect">
            <a:avLst/>
          </a:prstGeom>
        </p:spPr>
      </p:pic>
      <p:sp>
        <p:nvSpPr>
          <p:cNvPr id="2" name="Rectangle 19"/>
          <p:cNvSpPr/>
          <p:nvPr/>
        </p:nvSpPr>
        <p:spPr>
          <a:xfrm>
            <a:off x="6490970" y="5148580"/>
            <a:ext cx="5007610" cy="1938020"/>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用户在登录界面进行登录，在登录时需要输入用户名，以及用户自己设置的密码，然后点击登录按钮进行登录。对于还没有注册的用户，可以点击注册按钮进行自己账号的注册。</a:t>
            </a:r>
          </a:p>
          <a:p>
            <a:pPr algn="just"/>
            <a:endPar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endParaRPr>
          </a:p>
        </p:txBody>
      </p:sp>
      <p:pic>
        <p:nvPicPr>
          <p:cNvPr id="37" name="图片 37"/>
          <p:cNvPicPr>
            <a:picLocks noChangeAspect="1"/>
          </p:cNvPicPr>
          <p:nvPr/>
        </p:nvPicPr>
        <p:blipFill>
          <a:blip r:embed="rId5"/>
          <a:stretch>
            <a:fillRect/>
          </a:stretch>
        </p:blipFill>
        <p:spPr>
          <a:xfrm>
            <a:off x="6055043" y="1207453"/>
            <a:ext cx="3066415" cy="3885565"/>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19175" y="4577080"/>
            <a:ext cx="4175760" cy="1630045"/>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新用户进行注册时需要对自己的用户名进行填写，同时设置密码，并再一次对自己设置的密码进行再一次的确认；在注册成功后点击登录按钮进入登陆界面进行登录。</a:t>
            </a:r>
          </a:p>
        </p:txBody>
      </p:sp>
      <p:pic>
        <p:nvPicPr>
          <p:cNvPr id="18" name="图片 17"/>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19" name="Title 1"/>
          <p:cNvSpPr txBox="1"/>
          <p:nvPr/>
        </p:nvSpPr>
        <p:spPr>
          <a:xfrm>
            <a:off x="2756535" y="295275"/>
            <a:ext cx="6144260"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类图分析：注册界面类、播放界面类</a:t>
            </a:r>
          </a:p>
        </p:txBody>
      </p:sp>
      <p:pic>
        <p:nvPicPr>
          <p:cNvPr id="38" name="图片 38"/>
          <p:cNvPicPr>
            <a:picLocks noChangeAspect="1"/>
          </p:cNvPicPr>
          <p:nvPr/>
        </p:nvPicPr>
        <p:blipFill>
          <a:blip r:embed="rId4"/>
          <a:stretch>
            <a:fillRect/>
          </a:stretch>
        </p:blipFill>
        <p:spPr>
          <a:xfrm>
            <a:off x="910590" y="1510030"/>
            <a:ext cx="3114040" cy="2694940"/>
          </a:xfrm>
          <a:prstGeom prst="rect">
            <a:avLst/>
          </a:prstGeom>
          <a:noFill/>
          <a:ln w="9525">
            <a:noFill/>
          </a:ln>
        </p:spPr>
      </p:pic>
      <p:sp>
        <p:nvSpPr>
          <p:cNvPr id="2" name="Rectangle 19"/>
          <p:cNvSpPr/>
          <p:nvPr/>
        </p:nvSpPr>
        <p:spPr>
          <a:xfrm>
            <a:off x="5951220" y="4577080"/>
            <a:ext cx="6099175" cy="1938020"/>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进入播放界面后用户可以通过播放控件来进行歌曲的播放，播放界面会对当前登录用户的信息进行显示，用户在这个界面可以在收听到喜欢的歌曲时将该歌曲添加到喜欢列表中，还能使歌单弹出对想要播放的歌曲进行选择并跳转播放。通过点击专注模式按钮用户可以进入专注模式。</a:t>
            </a:r>
          </a:p>
        </p:txBody>
      </p:sp>
      <p:pic>
        <p:nvPicPr>
          <p:cNvPr id="40" name="图片 40"/>
          <p:cNvPicPr>
            <a:picLocks noChangeAspect="1"/>
          </p:cNvPicPr>
          <p:nvPr/>
        </p:nvPicPr>
        <p:blipFill>
          <a:blip r:embed="rId5"/>
          <a:stretch>
            <a:fillRect/>
          </a:stretch>
        </p:blipFill>
        <p:spPr>
          <a:xfrm>
            <a:off x="5951220" y="1261745"/>
            <a:ext cx="3230245" cy="3315335"/>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111885" y="4893945"/>
            <a:ext cx="10123170" cy="1014730"/>
          </a:xfrm>
          <a:prstGeom prst="rect">
            <a:avLst/>
          </a:prstGeom>
        </p:spPr>
        <p:txBody>
          <a:bodyPr wrap="square">
            <a:spAutoFit/>
          </a:bodyPr>
          <a:lstStyle/>
          <a:p>
            <a:pPr algn="just"/>
            <a:r>
              <a:rPr lang="en-US" sz="2000">
                <a:solidFill>
                  <a:schemeClr val="tx1">
                    <a:lumMod val="85000"/>
                    <a:lumOff val="15000"/>
                  </a:schemeClr>
                </a:solidFill>
                <a:latin typeface="仿宋" panose="02010609060101010101" charset="-122"/>
                <a:ea typeface="仿宋" panose="02010609060101010101" charset="-122"/>
                <a:cs typeface="仿宋" panose="02010609060101010101" charset="-122"/>
              </a:rPr>
              <a:t>专注界面是该软件所特有的一个界面，主要用于为用户提供一个舒适专注的音乐环境，便于用户的学习或放松等场景。该界面通过一个模式转换按钮来实现专注模式的进入与退出，在进入该模式后会出现一个提示标签来提示用户已经进入专注模式。</a:t>
            </a:r>
          </a:p>
        </p:txBody>
      </p:sp>
      <p:pic>
        <p:nvPicPr>
          <p:cNvPr id="18" name="图片 17"/>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19" name="Title 1"/>
          <p:cNvSpPr txBox="1"/>
          <p:nvPr/>
        </p:nvSpPr>
        <p:spPr>
          <a:xfrm>
            <a:off x="2129790" y="295275"/>
            <a:ext cx="8373110"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类图分析：专注界面类、</a:t>
            </a:r>
            <a:r>
              <a:rPr lang="en-US" altLang="zh-CN" sz="2400" dirty="0">
                <a:solidFill>
                  <a:srgbClr val="3C3C3C"/>
                </a:solidFill>
                <a:latin typeface="幼圆" panose="02010509060101010101" pitchFamily="49" charset="-122"/>
                <a:ea typeface="幼圆" panose="02010509060101010101" pitchFamily="49" charset="-122"/>
              </a:rPr>
              <a:t>DA</a:t>
            </a:r>
            <a:r>
              <a:rPr lang="zh-CN" altLang="en-US" sz="2400" dirty="0">
                <a:solidFill>
                  <a:srgbClr val="3C3C3C"/>
                </a:solidFill>
                <a:latin typeface="幼圆" panose="02010509060101010101" pitchFamily="49" charset="-122"/>
                <a:ea typeface="幼圆" panose="02010509060101010101" pitchFamily="49" charset="-122"/>
              </a:rPr>
              <a:t>类</a:t>
            </a:r>
          </a:p>
        </p:txBody>
      </p:sp>
      <p:pic>
        <p:nvPicPr>
          <p:cNvPr id="43" name="图片 43"/>
          <p:cNvPicPr>
            <a:picLocks noChangeAspect="1"/>
          </p:cNvPicPr>
          <p:nvPr/>
        </p:nvPicPr>
        <p:blipFill>
          <a:blip r:embed="rId4"/>
          <a:stretch>
            <a:fillRect/>
          </a:stretch>
        </p:blipFill>
        <p:spPr>
          <a:xfrm>
            <a:off x="1799273" y="1421130"/>
            <a:ext cx="2971165" cy="3056890"/>
          </a:xfrm>
          <a:prstGeom prst="rect">
            <a:avLst/>
          </a:prstGeom>
          <a:noFill/>
          <a:ln w="9525">
            <a:noFill/>
          </a:ln>
        </p:spPr>
      </p:pic>
      <p:pic>
        <p:nvPicPr>
          <p:cNvPr id="15" name="图片 15"/>
          <p:cNvPicPr>
            <a:picLocks noChangeAspect="1"/>
          </p:cNvPicPr>
          <p:nvPr/>
        </p:nvPicPr>
        <p:blipFill>
          <a:blip r:embed="rId5"/>
          <a:stretch>
            <a:fillRect/>
          </a:stretch>
        </p:blipFill>
        <p:spPr>
          <a:xfrm>
            <a:off x="6365558" y="1493520"/>
            <a:ext cx="3314065" cy="3114040"/>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6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总结汇报</a:t>
            </a:r>
          </a:p>
        </p:txBody>
      </p:sp>
      <p:sp>
        <p:nvSpPr>
          <p:cNvPr id="28" name="Oval 9"/>
          <p:cNvSpPr/>
          <p:nvPr/>
        </p:nvSpPr>
        <p:spPr>
          <a:xfrm>
            <a:off x="1183323" y="2531986"/>
            <a:ext cx="1828800" cy="1828800"/>
          </a:xfrm>
          <a:prstGeom prst="ellipse">
            <a:avLst/>
          </a:prstGeom>
          <a:solidFill>
            <a:srgbClr val="2E31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1</a:t>
            </a:r>
          </a:p>
        </p:txBody>
      </p:sp>
      <p:sp>
        <p:nvSpPr>
          <p:cNvPr id="29" name="Arc 16"/>
          <p:cNvSpPr/>
          <p:nvPr/>
        </p:nvSpPr>
        <p:spPr>
          <a:xfrm>
            <a:off x="1091883" y="2440546"/>
            <a:ext cx="2011680" cy="2011680"/>
          </a:xfrm>
          <a:prstGeom prst="arc">
            <a:avLst>
              <a:gd name="adj1" fmla="val 16200000"/>
              <a:gd name="adj2" fmla="val 12360201"/>
            </a:avLst>
          </a:prstGeom>
          <a:noFill/>
          <a:ln w="38100" cap="rnd">
            <a:solidFill>
              <a:srgbClr val="7F2E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p:cNvSpPr/>
          <p:nvPr/>
        </p:nvSpPr>
        <p:spPr>
          <a:xfrm>
            <a:off x="1142416" y="4708543"/>
            <a:ext cx="1910614" cy="829945"/>
          </a:xfrm>
          <a:prstGeom prst="rect">
            <a:avLst/>
          </a:prstGeom>
        </p:spPr>
        <p:txBody>
          <a:bodyPr wrap="square">
            <a:spAutoFit/>
          </a:bodyPr>
          <a:lstStyle/>
          <a:p>
            <a:pPr algn="ctr" defTabSz="1176655"/>
            <a:r>
              <a:rPr lang="zh-CN" altLang="en-GB" sz="2000" dirty="0">
                <a:solidFill>
                  <a:schemeClr val="tx1">
                    <a:lumMod val="85000"/>
                    <a:lumOff val="15000"/>
                  </a:schemeClr>
                </a:solidFill>
                <a:latin typeface="幼圆" panose="02010509060101010101" pitchFamily="49" charset="-122"/>
                <a:ea typeface="幼圆" panose="02010509060101010101" pitchFamily="49" charset="-122"/>
              </a:rPr>
              <a:t>项目管理</a:t>
            </a:r>
            <a:endParaRPr lang="en-GB" altLang="zh-CN" sz="2000" dirty="0">
              <a:solidFill>
                <a:schemeClr val="tx1">
                  <a:lumMod val="85000"/>
                  <a:lumOff val="15000"/>
                </a:schemeClr>
              </a:solidFill>
              <a:latin typeface="幼圆" panose="02010509060101010101" pitchFamily="49" charset="-122"/>
              <a:ea typeface="幼圆" panose="02010509060101010101" pitchFamily="49" charset="-122"/>
            </a:endParaRPr>
          </a:p>
          <a:p>
            <a:pPr algn="ctr"/>
            <a:endParaRPr lang="en-US" sz="1400" dirty="0">
              <a:solidFill>
                <a:srgbClr val="3C3C3C"/>
              </a:solidFill>
              <a:latin typeface="Roboto" panose="02000000000000000000" pitchFamily="2" charset="0"/>
              <a:ea typeface="Roboto" panose="02000000000000000000" pitchFamily="2" charset="0"/>
            </a:endParaRPr>
          </a:p>
          <a:p>
            <a:pPr algn="ctr"/>
            <a:endParaRPr lang="en-US" sz="1400" dirty="0">
              <a:solidFill>
                <a:srgbClr val="3C3C3C"/>
              </a:solidFill>
              <a:latin typeface="Roboto" panose="02000000000000000000" pitchFamily="2" charset="0"/>
              <a:ea typeface="Roboto" panose="02000000000000000000" pitchFamily="2" charset="0"/>
            </a:endParaRPr>
          </a:p>
        </p:txBody>
      </p:sp>
      <p:sp>
        <p:nvSpPr>
          <p:cNvPr id="31" name="Oval 25"/>
          <p:cNvSpPr/>
          <p:nvPr/>
        </p:nvSpPr>
        <p:spPr>
          <a:xfrm>
            <a:off x="3881214" y="2531986"/>
            <a:ext cx="1828800" cy="1828800"/>
          </a:xfrm>
          <a:prstGeom prst="ellipse">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2</a:t>
            </a:r>
          </a:p>
        </p:txBody>
      </p:sp>
      <p:sp>
        <p:nvSpPr>
          <p:cNvPr id="32" name="Arc 26"/>
          <p:cNvSpPr/>
          <p:nvPr/>
        </p:nvSpPr>
        <p:spPr>
          <a:xfrm>
            <a:off x="3789774" y="2440546"/>
            <a:ext cx="2011680" cy="2011680"/>
          </a:xfrm>
          <a:prstGeom prst="arc">
            <a:avLst>
              <a:gd name="adj1" fmla="val 16200000"/>
              <a:gd name="adj2" fmla="val 368271"/>
            </a:avLst>
          </a:prstGeom>
          <a:noFill/>
          <a:ln w="38100" cap="rnd">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8"/>
          <p:cNvSpPr/>
          <p:nvPr/>
        </p:nvSpPr>
        <p:spPr>
          <a:xfrm>
            <a:off x="3840307" y="4708543"/>
            <a:ext cx="1910614" cy="398780"/>
          </a:xfrm>
          <a:prstGeom prst="rect">
            <a:avLst/>
          </a:prstGeom>
        </p:spPr>
        <p:txBody>
          <a:bodyPr wrap="square">
            <a:spAutoFit/>
          </a:bodyPr>
          <a:lstStyle/>
          <a:p>
            <a:pPr algn="ctr" defTabSz="1176655"/>
            <a:r>
              <a:rPr lang="zh-CN" altLang="en-US" sz="2000" dirty="0">
                <a:solidFill>
                  <a:schemeClr val="tx1">
                    <a:lumMod val="85000"/>
                    <a:lumOff val="15000"/>
                  </a:schemeClr>
                </a:solidFill>
                <a:latin typeface="幼圆" panose="02010509060101010101" pitchFamily="49" charset="-122"/>
                <a:ea typeface="幼圆" panose="02010509060101010101" pitchFamily="49" charset="-122"/>
              </a:rPr>
              <a:t>团队管理</a:t>
            </a:r>
            <a:endParaRPr lang="en-US" sz="1400" dirty="0">
              <a:solidFill>
                <a:srgbClr val="3C3C3C"/>
              </a:solidFill>
              <a:latin typeface="Roboto" panose="02000000000000000000" pitchFamily="2" charset="0"/>
              <a:ea typeface="Roboto" panose="02000000000000000000" pitchFamily="2" charset="0"/>
            </a:endParaRPr>
          </a:p>
        </p:txBody>
      </p:sp>
      <p:sp>
        <p:nvSpPr>
          <p:cNvPr id="51" name="Oval 30"/>
          <p:cNvSpPr/>
          <p:nvPr/>
        </p:nvSpPr>
        <p:spPr>
          <a:xfrm>
            <a:off x="9276997" y="2531986"/>
            <a:ext cx="1828800" cy="1828800"/>
          </a:xfrm>
          <a:prstGeom prst="ellipse">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4</a:t>
            </a:r>
          </a:p>
        </p:txBody>
      </p:sp>
      <p:sp>
        <p:nvSpPr>
          <p:cNvPr id="54" name="Arc 31"/>
          <p:cNvSpPr/>
          <p:nvPr/>
        </p:nvSpPr>
        <p:spPr>
          <a:xfrm>
            <a:off x="9185557" y="2440546"/>
            <a:ext cx="2011680" cy="2011680"/>
          </a:xfrm>
          <a:prstGeom prst="arc">
            <a:avLst>
              <a:gd name="adj1" fmla="val 16200000"/>
              <a:gd name="adj2" fmla="val 14822572"/>
            </a:avLst>
          </a:prstGeom>
          <a:noFill/>
          <a:ln w="38100" cap="rnd">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33"/>
          <p:cNvSpPr/>
          <p:nvPr/>
        </p:nvSpPr>
        <p:spPr>
          <a:xfrm>
            <a:off x="9236090" y="4708543"/>
            <a:ext cx="1910614" cy="829945"/>
          </a:xfrm>
          <a:prstGeom prst="rect">
            <a:avLst/>
          </a:prstGeom>
        </p:spPr>
        <p:txBody>
          <a:bodyPr wrap="square">
            <a:spAutoFit/>
          </a:bodyPr>
          <a:lstStyle/>
          <a:p>
            <a:pPr algn="ctr" defTabSz="1176655"/>
            <a:r>
              <a:rPr lang="zh-CN" altLang="en-US" sz="2000" dirty="0">
                <a:solidFill>
                  <a:schemeClr val="tx1">
                    <a:lumMod val="85000"/>
                    <a:lumOff val="15000"/>
                  </a:schemeClr>
                </a:solidFill>
                <a:latin typeface="幼圆" panose="02010509060101010101" pitchFamily="49" charset="-122"/>
                <a:ea typeface="幼圆" panose="02010509060101010101" pitchFamily="49" charset="-122"/>
              </a:rPr>
              <a:t>总结</a:t>
            </a:r>
            <a:endParaRPr lang="en-GB" altLang="zh-CN" sz="2000" dirty="0">
              <a:solidFill>
                <a:schemeClr val="tx1">
                  <a:lumMod val="85000"/>
                  <a:lumOff val="15000"/>
                </a:schemeClr>
              </a:solidFill>
              <a:latin typeface="幼圆" panose="02010509060101010101" pitchFamily="49" charset="-122"/>
              <a:ea typeface="幼圆" panose="02010509060101010101" pitchFamily="49" charset="-122"/>
            </a:endParaRPr>
          </a:p>
          <a:p>
            <a:pPr algn="ctr"/>
            <a:endParaRPr lang="en-US" sz="1400" dirty="0">
              <a:solidFill>
                <a:srgbClr val="3C3C3C"/>
              </a:solidFill>
              <a:latin typeface="Roboto" panose="02000000000000000000" pitchFamily="2" charset="0"/>
              <a:ea typeface="Roboto" panose="02000000000000000000" pitchFamily="2" charset="0"/>
            </a:endParaRPr>
          </a:p>
          <a:p>
            <a:pPr algn="ctr"/>
            <a:endParaRPr lang="en-US" sz="1400" dirty="0">
              <a:solidFill>
                <a:srgbClr val="3C3C3C"/>
              </a:solidFill>
              <a:latin typeface="Roboto" panose="02000000000000000000" pitchFamily="2" charset="0"/>
              <a:ea typeface="Roboto" panose="02000000000000000000" pitchFamily="2" charset="0"/>
            </a:endParaRPr>
          </a:p>
        </p:txBody>
      </p:sp>
      <p:sp>
        <p:nvSpPr>
          <p:cNvPr id="62" name="Oval 35"/>
          <p:cNvSpPr/>
          <p:nvPr/>
        </p:nvSpPr>
        <p:spPr>
          <a:xfrm>
            <a:off x="6579105" y="2531986"/>
            <a:ext cx="1828800" cy="1828800"/>
          </a:xfrm>
          <a:prstGeom prst="ellipse">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Roboto" panose="02000000000000000000" pitchFamily="2" charset="0"/>
                <a:ea typeface="Roboto" panose="02000000000000000000" pitchFamily="2" charset="0"/>
              </a:rPr>
              <a:t>3</a:t>
            </a:r>
          </a:p>
        </p:txBody>
      </p:sp>
      <p:sp>
        <p:nvSpPr>
          <p:cNvPr id="63" name="Arc 36"/>
          <p:cNvSpPr/>
          <p:nvPr/>
        </p:nvSpPr>
        <p:spPr>
          <a:xfrm>
            <a:off x="6487665" y="2440546"/>
            <a:ext cx="2011680" cy="2011680"/>
          </a:xfrm>
          <a:prstGeom prst="arc">
            <a:avLst>
              <a:gd name="adj1" fmla="val 16200000"/>
              <a:gd name="adj2" fmla="val 7398383"/>
            </a:avLst>
          </a:prstGeom>
          <a:noFill/>
          <a:ln w="38100" cap="rnd">
            <a:solidFill>
              <a:srgbClr val="3636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38"/>
          <p:cNvSpPr/>
          <p:nvPr/>
        </p:nvSpPr>
        <p:spPr>
          <a:xfrm>
            <a:off x="6538198" y="4708543"/>
            <a:ext cx="1910614" cy="398780"/>
          </a:xfrm>
          <a:prstGeom prst="rect">
            <a:avLst/>
          </a:prstGeom>
        </p:spPr>
        <p:txBody>
          <a:bodyPr wrap="square">
            <a:spAutoFit/>
          </a:bodyPr>
          <a:lstStyle/>
          <a:p>
            <a:pPr algn="ctr" defTabSz="1176655"/>
            <a:r>
              <a:rPr lang="zh-CN" altLang="en-US" sz="2000" dirty="0">
                <a:solidFill>
                  <a:schemeClr val="tx1">
                    <a:lumMod val="85000"/>
                    <a:lumOff val="15000"/>
                  </a:schemeClr>
                </a:solidFill>
                <a:latin typeface="幼圆" panose="02010509060101010101" pitchFamily="49" charset="-122"/>
                <a:ea typeface="幼圆" panose="02010509060101010101" pitchFamily="49" charset="-122"/>
              </a:rPr>
              <a:t>技术</a:t>
            </a:r>
            <a:r>
              <a:rPr lang="zh-CN" sz="2000" dirty="0">
                <a:solidFill>
                  <a:schemeClr val="tx1">
                    <a:lumMod val="85000"/>
                    <a:lumOff val="15000"/>
                  </a:schemeClr>
                </a:solidFill>
                <a:latin typeface="幼圆" panose="02010509060101010101" pitchFamily="49" charset="-122"/>
                <a:ea typeface="幼圆" panose="02010509060101010101" pitchFamily="49" charset="-122"/>
              </a:rPr>
              <a:t>部分</a:t>
            </a:r>
            <a:endParaRPr lang="zh-CN" sz="1400" dirty="0">
              <a:solidFill>
                <a:srgbClr val="3C3C3C"/>
              </a:solidFill>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300" fill="hold"/>
                                        <p:tgtEl>
                                          <p:spTgt spid="28"/>
                                        </p:tgtEl>
                                        <p:attrNameLst>
                                          <p:attrName>ppt_w</p:attrName>
                                        </p:attrNameLst>
                                      </p:cBhvr>
                                      <p:tavLst>
                                        <p:tav tm="0">
                                          <p:val>
                                            <p:fltVal val="0"/>
                                          </p:val>
                                        </p:tav>
                                        <p:tav tm="100000">
                                          <p:val>
                                            <p:strVal val="#ppt_w"/>
                                          </p:val>
                                        </p:tav>
                                      </p:tavLst>
                                    </p:anim>
                                    <p:anim calcmode="lin" valueType="num">
                                      <p:cBhvr>
                                        <p:cTn id="8" dur="300" fill="hold"/>
                                        <p:tgtEl>
                                          <p:spTgt spid="28"/>
                                        </p:tgtEl>
                                        <p:attrNameLst>
                                          <p:attrName>ppt_h</p:attrName>
                                        </p:attrNameLst>
                                      </p:cBhvr>
                                      <p:tavLst>
                                        <p:tav tm="0">
                                          <p:val>
                                            <p:fltVal val="0"/>
                                          </p:val>
                                        </p:tav>
                                        <p:tav tm="100000">
                                          <p:val>
                                            <p:strVal val="#ppt_h"/>
                                          </p:val>
                                        </p:tav>
                                      </p:tavLst>
                                    </p:anim>
                                    <p:animEffect transition="in" filter="fade">
                                      <p:cBhvr>
                                        <p:cTn id="9" dur="300"/>
                                        <p:tgtEl>
                                          <p:spTgt spid="2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300"/>
                                        <p:tgtEl>
                                          <p:spTgt spid="29"/>
                                        </p:tgtEl>
                                      </p:cBhvr>
                                    </p:animEffec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300"/>
                                        <p:tgtEl>
                                          <p:spTgt spid="30"/>
                                        </p:tgtEl>
                                      </p:cBhvr>
                                    </p:animEffect>
                                    <p:anim calcmode="lin" valueType="num">
                                      <p:cBhvr>
                                        <p:cTn id="18" dur="300" fill="hold"/>
                                        <p:tgtEl>
                                          <p:spTgt spid="30"/>
                                        </p:tgtEl>
                                        <p:attrNameLst>
                                          <p:attrName>ppt_x</p:attrName>
                                        </p:attrNameLst>
                                      </p:cBhvr>
                                      <p:tavLst>
                                        <p:tav tm="0">
                                          <p:val>
                                            <p:strVal val="#ppt_x"/>
                                          </p:val>
                                        </p:tav>
                                        <p:tav tm="100000">
                                          <p:val>
                                            <p:strVal val="#ppt_x"/>
                                          </p:val>
                                        </p:tav>
                                      </p:tavLst>
                                    </p:anim>
                                    <p:anim calcmode="lin" valueType="num">
                                      <p:cBhvr>
                                        <p:cTn id="19" dur="300" fill="hold"/>
                                        <p:tgtEl>
                                          <p:spTgt spid="30"/>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300" fill="hold"/>
                                        <p:tgtEl>
                                          <p:spTgt spid="31"/>
                                        </p:tgtEl>
                                        <p:attrNameLst>
                                          <p:attrName>ppt_w</p:attrName>
                                        </p:attrNameLst>
                                      </p:cBhvr>
                                      <p:tavLst>
                                        <p:tav tm="0">
                                          <p:val>
                                            <p:fltVal val="0"/>
                                          </p:val>
                                        </p:tav>
                                        <p:tav tm="100000">
                                          <p:val>
                                            <p:strVal val="#ppt_w"/>
                                          </p:val>
                                        </p:tav>
                                      </p:tavLst>
                                    </p:anim>
                                    <p:anim calcmode="lin" valueType="num">
                                      <p:cBhvr>
                                        <p:cTn id="24" dur="300" fill="hold"/>
                                        <p:tgtEl>
                                          <p:spTgt spid="31"/>
                                        </p:tgtEl>
                                        <p:attrNameLst>
                                          <p:attrName>ppt_h</p:attrName>
                                        </p:attrNameLst>
                                      </p:cBhvr>
                                      <p:tavLst>
                                        <p:tav tm="0">
                                          <p:val>
                                            <p:fltVal val="0"/>
                                          </p:val>
                                        </p:tav>
                                        <p:tav tm="100000">
                                          <p:val>
                                            <p:strVal val="#ppt_h"/>
                                          </p:val>
                                        </p:tav>
                                      </p:tavLst>
                                    </p:anim>
                                    <p:animEffect transition="in" filter="fade">
                                      <p:cBhvr>
                                        <p:cTn id="25" dur="300"/>
                                        <p:tgtEl>
                                          <p:spTgt spid="31"/>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300"/>
                                        <p:tgtEl>
                                          <p:spTgt spid="32"/>
                                        </p:tgtEl>
                                      </p:cBhvr>
                                    </p:animEffect>
                                  </p:childTnLst>
                                </p:cTn>
                              </p:par>
                            </p:childTnLst>
                          </p:cTn>
                        </p:par>
                        <p:par>
                          <p:cTn id="30" fill="hold">
                            <p:stCondLst>
                              <p:cond delay="2500"/>
                            </p:stCondLst>
                            <p:childTnLst>
                              <p:par>
                                <p:cTn id="31" presetID="47"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300"/>
                                        <p:tgtEl>
                                          <p:spTgt spid="33"/>
                                        </p:tgtEl>
                                      </p:cBhvr>
                                    </p:animEffect>
                                    <p:anim calcmode="lin" valueType="num">
                                      <p:cBhvr>
                                        <p:cTn id="34" dur="300" fill="hold"/>
                                        <p:tgtEl>
                                          <p:spTgt spid="33"/>
                                        </p:tgtEl>
                                        <p:attrNameLst>
                                          <p:attrName>ppt_x</p:attrName>
                                        </p:attrNameLst>
                                      </p:cBhvr>
                                      <p:tavLst>
                                        <p:tav tm="0">
                                          <p:val>
                                            <p:strVal val="#ppt_x"/>
                                          </p:val>
                                        </p:tav>
                                        <p:tav tm="100000">
                                          <p:val>
                                            <p:strVal val="#ppt_x"/>
                                          </p:val>
                                        </p:tav>
                                      </p:tavLst>
                                    </p:anim>
                                    <p:anim calcmode="lin" valueType="num">
                                      <p:cBhvr>
                                        <p:cTn id="35" dur="300" fill="hold"/>
                                        <p:tgtEl>
                                          <p:spTgt spid="33"/>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p:cTn id="39" dur="300" fill="hold"/>
                                        <p:tgtEl>
                                          <p:spTgt spid="62"/>
                                        </p:tgtEl>
                                        <p:attrNameLst>
                                          <p:attrName>ppt_w</p:attrName>
                                        </p:attrNameLst>
                                      </p:cBhvr>
                                      <p:tavLst>
                                        <p:tav tm="0">
                                          <p:val>
                                            <p:fltVal val="0"/>
                                          </p:val>
                                        </p:tav>
                                        <p:tav tm="100000">
                                          <p:val>
                                            <p:strVal val="#ppt_w"/>
                                          </p:val>
                                        </p:tav>
                                      </p:tavLst>
                                    </p:anim>
                                    <p:anim calcmode="lin" valueType="num">
                                      <p:cBhvr>
                                        <p:cTn id="40" dur="300" fill="hold"/>
                                        <p:tgtEl>
                                          <p:spTgt spid="62"/>
                                        </p:tgtEl>
                                        <p:attrNameLst>
                                          <p:attrName>ppt_h</p:attrName>
                                        </p:attrNameLst>
                                      </p:cBhvr>
                                      <p:tavLst>
                                        <p:tav tm="0">
                                          <p:val>
                                            <p:fltVal val="0"/>
                                          </p:val>
                                        </p:tav>
                                        <p:tav tm="100000">
                                          <p:val>
                                            <p:strVal val="#ppt_h"/>
                                          </p:val>
                                        </p:tav>
                                      </p:tavLst>
                                    </p:anim>
                                    <p:animEffect transition="in" filter="fade">
                                      <p:cBhvr>
                                        <p:cTn id="41" dur="300"/>
                                        <p:tgtEl>
                                          <p:spTgt spid="62"/>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fade">
                                      <p:cBhvr>
                                        <p:cTn id="45" dur="300"/>
                                        <p:tgtEl>
                                          <p:spTgt spid="63"/>
                                        </p:tgtEl>
                                      </p:cBhvr>
                                    </p:animEffect>
                                  </p:childTnLst>
                                </p:cTn>
                              </p:par>
                            </p:childTnLst>
                          </p:cTn>
                        </p:par>
                        <p:par>
                          <p:cTn id="46" fill="hold">
                            <p:stCondLst>
                              <p:cond delay="4000"/>
                            </p:stCondLst>
                            <p:childTnLst>
                              <p:par>
                                <p:cTn id="47" presetID="47" presetClass="entr" presetSubtype="0" fill="hold" grpId="0" nodeType="after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300"/>
                                        <p:tgtEl>
                                          <p:spTgt spid="64"/>
                                        </p:tgtEl>
                                      </p:cBhvr>
                                    </p:animEffect>
                                    <p:anim calcmode="lin" valueType="num">
                                      <p:cBhvr>
                                        <p:cTn id="50" dur="300" fill="hold"/>
                                        <p:tgtEl>
                                          <p:spTgt spid="64"/>
                                        </p:tgtEl>
                                        <p:attrNameLst>
                                          <p:attrName>ppt_x</p:attrName>
                                        </p:attrNameLst>
                                      </p:cBhvr>
                                      <p:tavLst>
                                        <p:tav tm="0">
                                          <p:val>
                                            <p:strVal val="#ppt_x"/>
                                          </p:val>
                                        </p:tav>
                                        <p:tav tm="100000">
                                          <p:val>
                                            <p:strVal val="#ppt_x"/>
                                          </p:val>
                                        </p:tav>
                                      </p:tavLst>
                                    </p:anim>
                                    <p:anim calcmode="lin" valueType="num">
                                      <p:cBhvr>
                                        <p:cTn id="51" dur="300" fill="hold"/>
                                        <p:tgtEl>
                                          <p:spTgt spid="64"/>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53" presetClass="entr" presetSubtype="16" fill="hold" grpId="0" nodeType="afterEffect">
                                  <p:stCondLst>
                                    <p:cond delay="0"/>
                                  </p:stCondLst>
                                  <p:childTnLst>
                                    <p:set>
                                      <p:cBhvr>
                                        <p:cTn id="54" dur="1" fill="hold">
                                          <p:stCondLst>
                                            <p:cond delay="0"/>
                                          </p:stCondLst>
                                        </p:cTn>
                                        <p:tgtEl>
                                          <p:spTgt spid="51"/>
                                        </p:tgtEl>
                                        <p:attrNameLst>
                                          <p:attrName>style.visibility</p:attrName>
                                        </p:attrNameLst>
                                      </p:cBhvr>
                                      <p:to>
                                        <p:strVal val="visible"/>
                                      </p:to>
                                    </p:set>
                                    <p:anim calcmode="lin" valueType="num">
                                      <p:cBhvr>
                                        <p:cTn id="55" dur="300" fill="hold"/>
                                        <p:tgtEl>
                                          <p:spTgt spid="51"/>
                                        </p:tgtEl>
                                        <p:attrNameLst>
                                          <p:attrName>ppt_w</p:attrName>
                                        </p:attrNameLst>
                                      </p:cBhvr>
                                      <p:tavLst>
                                        <p:tav tm="0">
                                          <p:val>
                                            <p:fltVal val="0"/>
                                          </p:val>
                                        </p:tav>
                                        <p:tav tm="100000">
                                          <p:val>
                                            <p:strVal val="#ppt_w"/>
                                          </p:val>
                                        </p:tav>
                                      </p:tavLst>
                                    </p:anim>
                                    <p:anim calcmode="lin" valueType="num">
                                      <p:cBhvr>
                                        <p:cTn id="56" dur="300" fill="hold"/>
                                        <p:tgtEl>
                                          <p:spTgt spid="51"/>
                                        </p:tgtEl>
                                        <p:attrNameLst>
                                          <p:attrName>ppt_h</p:attrName>
                                        </p:attrNameLst>
                                      </p:cBhvr>
                                      <p:tavLst>
                                        <p:tav tm="0">
                                          <p:val>
                                            <p:fltVal val="0"/>
                                          </p:val>
                                        </p:tav>
                                        <p:tav tm="100000">
                                          <p:val>
                                            <p:strVal val="#ppt_h"/>
                                          </p:val>
                                        </p:tav>
                                      </p:tavLst>
                                    </p:anim>
                                    <p:animEffect transition="in" filter="fade">
                                      <p:cBhvr>
                                        <p:cTn id="57" dur="300"/>
                                        <p:tgtEl>
                                          <p:spTgt spid="51"/>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300"/>
                                        <p:tgtEl>
                                          <p:spTgt spid="54"/>
                                        </p:tgtEl>
                                      </p:cBhvr>
                                    </p:animEffect>
                                  </p:childTnLst>
                                </p:cTn>
                              </p:par>
                            </p:childTnLst>
                          </p:cTn>
                        </p:par>
                        <p:par>
                          <p:cTn id="62" fill="hold">
                            <p:stCondLst>
                              <p:cond delay="5500"/>
                            </p:stCondLst>
                            <p:childTnLst>
                              <p:par>
                                <p:cTn id="63" presetID="47" presetClass="entr" presetSubtype="0" fill="hold" grpId="0" nodeType="after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300"/>
                                        <p:tgtEl>
                                          <p:spTgt spid="60"/>
                                        </p:tgtEl>
                                      </p:cBhvr>
                                    </p:animEffect>
                                    <p:anim calcmode="lin" valueType="num">
                                      <p:cBhvr>
                                        <p:cTn id="66" dur="300" fill="hold"/>
                                        <p:tgtEl>
                                          <p:spTgt spid="60"/>
                                        </p:tgtEl>
                                        <p:attrNameLst>
                                          <p:attrName>ppt_x</p:attrName>
                                        </p:attrNameLst>
                                      </p:cBhvr>
                                      <p:tavLst>
                                        <p:tav tm="0">
                                          <p:val>
                                            <p:strVal val="#ppt_x"/>
                                          </p:val>
                                        </p:tav>
                                        <p:tav tm="100000">
                                          <p:val>
                                            <p:strVal val="#ppt_x"/>
                                          </p:val>
                                        </p:tav>
                                      </p:tavLst>
                                    </p:anim>
                                    <p:anim calcmode="lin" valueType="num">
                                      <p:cBhvr>
                                        <p:cTn id="67" dur="3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animBg="1"/>
      <p:bldP spid="30" grpId="0"/>
      <p:bldP spid="31" grpId="0" animBg="1"/>
      <p:bldP spid="32" grpId="0" animBg="1"/>
      <p:bldP spid="33" grpId="0"/>
      <p:bldP spid="51" grpId="0" animBg="1"/>
      <p:bldP spid="54" grpId="0" animBg="1"/>
      <p:bldP spid="60" grpId="0"/>
      <p:bldP spid="62" grpId="0" animBg="1"/>
      <p:bldP spid="63" grpId="0" animBg="1"/>
      <p:bldP spid="6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19" name="Title 1"/>
          <p:cNvSpPr txBox="1"/>
          <p:nvPr/>
        </p:nvSpPr>
        <p:spPr>
          <a:xfrm>
            <a:off x="4291330" y="294640"/>
            <a:ext cx="3609340"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类图分析：</a:t>
            </a:r>
            <a:r>
              <a:rPr lang="en-US" altLang="zh-CN" sz="2400" dirty="0">
                <a:solidFill>
                  <a:srgbClr val="3C3C3C"/>
                </a:solidFill>
                <a:latin typeface="幼圆" panose="02010509060101010101" pitchFamily="49" charset="-122"/>
                <a:ea typeface="幼圆" panose="02010509060101010101" pitchFamily="49" charset="-122"/>
              </a:rPr>
              <a:t>REC_TOOL</a:t>
            </a:r>
            <a:r>
              <a:rPr lang="zh-CN" sz="2400" dirty="0">
                <a:solidFill>
                  <a:srgbClr val="3C3C3C"/>
                </a:solidFill>
                <a:latin typeface="幼圆" panose="02010509060101010101" pitchFamily="49" charset="-122"/>
                <a:ea typeface="幼圆" panose="02010509060101010101" pitchFamily="49" charset="-122"/>
              </a:rPr>
              <a:t>类</a:t>
            </a:r>
          </a:p>
        </p:txBody>
      </p:sp>
      <p:pic>
        <p:nvPicPr>
          <p:cNvPr id="16" name="图片 16"/>
          <p:cNvPicPr>
            <a:picLocks noChangeAspect="1"/>
          </p:cNvPicPr>
          <p:nvPr/>
        </p:nvPicPr>
        <p:blipFill>
          <a:blip r:embed="rId4"/>
          <a:stretch>
            <a:fillRect/>
          </a:stretch>
        </p:blipFill>
        <p:spPr>
          <a:xfrm>
            <a:off x="4094480" y="1665923"/>
            <a:ext cx="3856990" cy="375221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动态行为建模</a:t>
            </a:r>
          </a:p>
        </p:txBody>
      </p:sp>
      <p:sp>
        <p:nvSpPr>
          <p:cNvPr id="42" name="矩形 3"/>
          <p:cNvSpPr>
            <a:spLocks noChangeArrowheads="1"/>
          </p:cNvSpPr>
          <p:nvPr/>
        </p:nvSpPr>
        <p:spPr bwMode="auto">
          <a:xfrm>
            <a:off x="681874" y="2385662"/>
            <a:ext cx="1405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注册序列图</a:t>
            </a:r>
          </a:p>
        </p:txBody>
      </p:sp>
      <p:sp>
        <p:nvSpPr>
          <p:cNvPr id="50" name="矩形 47"/>
          <p:cNvSpPr>
            <a:spLocks noChangeArrowheads="1"/>
          </p:cNvSpPr>
          <p:nvPr/>
        </p:nvSpPr>
        <p:spPr bwMode="auto">
          <a:xfrm>
            <a:off x="681874" y="2777377"/>
            <a:ext cx="4034637" cy="2947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600" dirty="0">
                <a:solidFill>
                  <a:schemeClr val="tx1">
                    <a:lumMod val="85000"/>
                    <a:lumOff val="15000"/>
                  </a:schemeClr>
                </a:solidFill>
                <a:latin typeface="幼圆" panose="02010509060101010101" pitchFamily="49" charset="-122"/>
                <a:ea typeface="幼圆" panose="02010509060101010101" pitchFamily="49" charset="-122"/>
                <a:sym typeface="方正兰亭黑_GBK" panose="02000000000000000000" pitchFamily="2" charset="-122"/>
              </a:rPr>
              <a:t>在注册的时候我们需要给用户提供注册窗口，前端检测两次密码输入是否一致。窗口对象把用户密码发送至服务器，服务器端新建一个临时用户对象，临时用户对象通过调用DA数据库工具类的方法判断自己是否是合法新用户，如果合法，数据库工具类将其加入数据库，否则产生错误信息，随后服务器将临时用户的状态发送给注册窗口类并反馈给用户。</a:t>
            </a:r>
          </a:p>
        </p:txBody>
      </p:sp>
      <p:pic>
        <p:nvPicPr>
          <p:cNvPr id="2" name="图片 1" descr="G:\qq数据\1250658183\Image\Group\[}A{6K2BO)9NA{YK{[7J`R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66030" y="1631950"/>
            <a:ext cx="6532245" cy="456628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utoUpdateAnimBg="0"/>
      <p:bldP spid="50" grpId="0" bldLvl="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动态行为建模</a:t>
            </a:r>
          </a:p>
        </p:txBody>
      </p:sp>
      <p:sp>
        <p:nvSpPr>
          <p:cNvPr id="42" name="矩形 3"/>
          <p:cNvSpPr>
            <a:spLocks noChangeArrowheads="1"/>
          </p:cNvSpPr>
          <p:nvPr/>
        </p:nvSpPr>
        <p:spPr bwMode="auto">
          <a:xfrm>
            <a:off x="681874" y="2385662"/>
            <a:ext cx="242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添加至我喜欢序列图</a:t>
            </a:r>
          </a:p>
        </p:txBody>
      </p:sp>
      <p:sp>
        <p:nvSpPr>
          <p:cNvPr id="50" name="矩形 47"/>
          <p:cNvSpPr>
            <a:spLocks noChangeArrowheads="1"/>
          </p:cNvSpPr>
          <p:nvPr/>
        </p:nvSpPr>
        <p:spPr bwMode="auto">
          <a:xfrm>
            <a:off x="681874" y="2777377"/>
            <a:ext cx="4034637" cy="358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600" dirty="0">
                <a:solidFill>
                  <a:schemeClr val="tx1">
                    <a:lumMod val="85000"/>
                    <a:lumOff val="15000"/>
                  </a:schemeClr>
                </a:solidFill>
                <a:latin typeface="幼圆" panose="02010509060101010101" pitchFamily="49" charset="-122"/>
                <a:ea typeface="幼圆" panose="02010509060101010101" pitchFamily="49" charset="-122"/>
                <a:sym typeface="方正兰亭黑_GBK" panose="02000000000000000000" pitchFamily="2" charset="-122"/>
              </a:rPr>
              <a:t>用户在主界面中点击收藏按钮，主界面将用户数据发送至服务器，服务器根据用户信息新建一个临时对象，临时用户对象调用获取歌单方法，该方法通过借助DA数据库工具类获取当前用户的歌单信息，服务器将获取的歌单信息发送至主窗口弹窗显示。用户选择待定的歌单后，主窗口将用户、歌曲、歌单的信息发送至服务器，服务器新建一个临时歌单类，并将对象的用户、歌单、歌曲的修改通过调用DA类保存至数据库中，并反馈结果给前端显示。</a:t>
            </a:r>
          </a:p>
        </p:txBody>
      </p:sp>
      <p:pic>
        <p:nvPicPr>
          <p:cNvPr id="1073742851" name="图片 1073742850" descr="TIM图片20181226222427"/>
          <p:cNvPicPr>
            <a:picLocks noChangeAspect="1"/>
          </p:cNvPicPr>
          <p:nvPr/>
        </p:nvPicPr>
        <p:blipFill>
          <a:blip r:embed="rId4"/>
          <a:stretch>
            <a:fillRect/>
          </a:stretch>
        </p:blipFill>
        <p:spPr>
          <a:xfrm>
            <a:off x="4970780" y="1726565"/>
            <a:ext cx="7047230" cy="4389120"/>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utoUpdateAnimBg="0"/>
      <p:bldP spid="50"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动态行为建模</a:t>
            </a:r>
          </a:p>
        </p:txBody>
      </p:sp>
      <p:sp>
        <p:nvSpPr>
          <p:cNvPr id="42" name="矩形 3"/>
          <p:cNvSpPr>
            <a:spLocks noChangeArrowheads="1"/>
          </p:cNvSpPr>
          <p:nvPr/>
        </p:nvSpPr>
        <p:spPr bwMode="auto">
          <a:xfrm>
            <a:off x="681874" y="2385662"/>
            <a:ext cx="242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删除歌曲歌单序列图</a:t>
            </a:r>
          </a:p>
        </p:txBody>
      </p:sp>
      <p:sp>
        <p:nvSpPr>
          <p:cNvPr id="50" name="矩形 47"/>
          <p:cNvSpPr>
            <a:spLocks noChangeArrowheads="1"/>
          </p:cNvSpPr>
          <p:nvPr/>
        </p:nvSpPr>
        <p:spPr bwMode="auto">
          <a:xfrm>
            <a:off x="681874" y="2777377"/>
            <a:ext cx="4034637"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600" dirty="0">
                <a:solidFill>
                  <a:schemeClr val="tx1">
                    <a:lumMod val="85000"/>
                    <a:lumOff val="15000"/>
                  </a:schemeClr>
                </a:solidFill>
                <a:latin typeface="幼圆" panose="02010509060101010101" pitchFamily="49" charset="-122"/>
                <a:ea typeface="幼圆" panose="02010509060101010101" pitchFamily="49" charset="-122"/>
                <a:sym typeface="方正兰亭黑_GBK" panose="02000000000000000000" pitchFamily="2" charset="-122"/>
              </a:rPr>
              <a:t>用户点击主界面的删除歌曲按钮，用户对象中的方法把歌名交给服务器歌曲列表对象，列表对象把歌曲名传给数据库，调用DA数据库工具类方法完成删除操作后返回一个状态flag给歌曲列表对象，歌曲列表对象再把flag传给歌曲对象，flag反馈给主窗口，主窗口再弹出删除结果。</a:t>
            </a:r>
          </a:p>
        </p:txBody>
      </p:sp>
      <p:pic>
        <p:nvPicPr>
          <p:cNvPr id="2" name="图片 1"/>
          <p:cNvPicPr>
            <a:picLocks noChangeAspect="1"/>
          </p:cNvPicPr>
          <p:nvPr/>
        </p:nvPicPr>
        <p:blipFill>
          <a:blip r:embed="rId4"/>
          <a:stretch>
            <a:fillRect/>
          </a:stretch>
        </p:blipFill>
        <p:spPr>
          <a:xfrm>
            <a:off x="4716780" y="1791335"/>
            <a:ext cx="7353935" cy="41021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utoUpdateAnimBg="0"/>
      <p:bldP spid="50"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动态行为建模</a:t>
            </a:r>
          </a:p>
        </p:txBody>
      </p:sp>
      <p:sp>
        <p:nvSpPr>
          <p:cNvPr id="42" name="矩形 3"/>
          <p:cNvSpPr>
            <a:spLocks noChangeArrowheads="1"/>
          </p:cNvSpPr>
          <p:nvPr/>
        </p:nvSpPr>
        <p:spPr bwMode="auto">
          <a:xfrm>
            <a:off x="681874" y="2385662"/>
            <a:ext cx="2421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添加至我喜欢序列图</a:t>
            </a:r>
          </a:p>
        </p:txBody>
      </p:sp>
      <p:sp>
        <p:nvSpPr>
          <p:cNvPr id="50" name="矩形 47"/>
          <p:cNvSpPr>
            <a:spLocks noChangeArrowheads="1"/>
          </p:cNvSpPr>
          <p:nvPr/>
        </p:nvSpPr>
        <p:spPr bwMode="auto">
          <a:xfrm>
            <a:off x="681874" y="2777377"/>
            <a:ext cx="4034637" cy="358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600" dirty="0">
                <a:solidFill>
                  <a:schemeClr val="tx1">
                    <a:lumMod val="85000"/>
                    <a:lumOff val="15000"/>
                  </a:schemeClr>
                </a:solidFill>
                <a:latin typeface="幼圆" panose="02010509060101010101" pitchFamily="49" charset="-122"/>
                <a:ea typeface="幼圆" panose="02010509060101010101" pitchFamily="49" charset="-122"/>
                <a:sym typeface="方正兰亭黑_GBK" panose="02000000000000000000" pitchFamily="2" charset="-122"/>
              </a:rPr>
              <a:t>用户在主界面中点击收藏按钮，主界面将用户数据发送至服务器，服务器根据用户信息新建一个临时对象，临时用户对象调用获取歌单方法，该方法通过借助DA数据库工具类获取当前用户的歌单信息，服务器将获取的歌单信息发送至主窗口弹窗显示。用户选择待定的歌单后，主窗口将用户、歌曲、歌单的信息发送至服务器，服务器新建一个临时歌单类，并将对象的用户、歌单、歌曲的修改通过调用DA类保存至数据库中，并反馈结果给前端显示。</a:t>
            </a:r>
          </a:p>
        </p:txBody>
      </p:sp>
      <p:pic>
        <p:nvPicPr>
          <p:cNvPr id="1073742851" name="图片 1073742850" descr="TIM图片20181226222427"/>
          <p:cNvPicPr>
            <a:picLocks noChangeAspect="1"/>
          </p:cNvPicPr>
          <p:nvPr/>
        </p:nvPicPr>
        <p:blipFill>
          <a:blip r:embed="rId4"/>
          <a:stretch>
            <a:fillRect/>
          </a:stretch>
        </p:blipFill>
        <p:spPr>
          <a:xfrm>
            <a:off x="4970780" y="1726565"/>
            <a:ext cx="7047230" cy="4389120"/>
          </a:xfrm>
          <a:prstGeom prst="rect">
            <a:avLst/>
          </a:prstGeom>
          <a:noFill/>
          <a:ln w="9525">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utoUpdateAnimBg="0"/>
      <p:bldP spid="50"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动态行为建模</a:t>
            </a:r>
          </a:p>
        </p:txBody>
      </p:sp>
      <p:sp>
        <p:nvSpPr>
          <p:cNvPr id="42" name="矩形 3"/>
          <p:cNvSpPr>
            <a:spLocks noChangeArrowheads="1"/>
          </p:cNvSpPr>
          <p:nvPr/>
        </p:nvSpPr>
        <p:spPr bwMode="auto">
          <a:xfrm>
            <a:off x="681874" y="2385662"/>
            <a:ext cx="1913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用户分析序列图</a:t>
            </a:r>
          </a:p>
        </p:txBody>
      </p:sp>
      <p:sp>
        <p:nvSpPr>
          <p:cNvPr id="50" name="矩形 47"/>
          <p:cNvSpPr>
            <a:spLocks noChangeArrowheads="1"/>
          </p:cNvSpPr>
          <p:nvPr/>
        </p:nvSpPr>
        <p:spPr bwMode="auto">
          <a:xfrm>
            <a:off x="681874" y="2777377"/>
            <a:ext cx="4034637"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600" dirty="0">
                <a:solidFill>
                  <a:schemeClr val="tx1">
                    <a:lumMod val="85000"/>
                    <a:lumOff val="15000"/>
                  </a:schemeClr>
                </a:solidFill>
                <a:latin typeface="幼圆" panose="02010509060101010101" pitchFamily="49" charset="-122"/>
                <a:ea typeface="幼圆" panose="02010509060101010101" pitchFamily="49" charset="-122"/>
                <a:sym typeface="方正兰亭黑_GBK" panose="02000000000000000000" pitchFamily="2" charset="-122"/>
              </a:rPr>
              <a:t>用户点击所听歌曲，主页面窗口得到用户听歌数据，经窗口对象将歌曲信息传给服务器临时用户对象，服务器调用用户分析对象的方法，利用推荐系统算法得出该用户最喜欢的歌曲，歌手，歌曲类型，写入数据库，DA数据库工具类对象返回以上值给用户对象，经窗口显示给用户分析的结果。</a:t>
            </a:r>
          </a:p>
        </p:txBody>
      </p:sp>
      <p:pic>
        <p:nvPicPr>
          <p:cNvPr id="3" name="图片 3" descr="C:\Users\12506\Desktop\TIM图片201812262232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35675" y="1344930"/>
            <a:ext cx="4905375" cy="5389245"/>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utoUpdateAnimBg="0"/>
      <p:bldP spid="50"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1"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动态行为建模</a:t>
            </a:r>
          </a:p>
        </p:txBody>
      </p:sp>
      <p:sp>
        <p:nvSpPr>
          <p:cNvPr id="42" name="矩形 3"/>
          <p:cNvSpPr>
            <a:spLocks noChangeArrowheads="1"/>
          </p:cNvSpPr>
          <p:nvPr/>
        </p:nvSpPr>
        <p:spPr bwMode="auto">
          <a:xfrm>
            <a:off x="681874" y="2385662"/>
            <a:ext cx="191389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20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专注模式序列图</a:t>
            </a:r>
          </a:p>
        </p:txBody>
      </p:sp>
      <p:sp>
        <p:nvSpPr>
          <p:cNvPr id="50" name="矩形 47"/>
          <p:cNvSpPr>
            <a:spLocks noChangeArrowheads="1"/>
          </p:cNvSpPr>
          <p:nvPr/>
        </p:nvSpPr>
        <p:spPr bwMode="auto">
          <a:xfrm>
            <a:off x="681874" y="2777377"/>
            <a:ext cx="4034637"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None/>
            </a:pPr>
            <a:r>
              <a:rPr lang="zh-CN" altLang="en-US" sz="1600" dirty="0">
                <a:solidFill>
                  <a:schemeClr val="tx1">
                    <a:lumMod val="85000"/>
                    <a:lumOff val="15000"/>
                  </a:schemeClr>
                </a:solidFill>
                <a:latin typeface="幼圆" panose="02010509060101010101" pitchFamily="49" charset="-122"/>
                <a:ea typeface="幼圆" panose="02010509060101010101" pitchFamily="49" charset="-122"/>
                <a:sym typeface="方正兰亭黑_GBK" panose="02000000000000000000" pitchFamily="2" charset="-122"/>
              </a:rPr>
              <a:t>用户在主页面点击专注模式跳转按钮，主页面向服务器发送用户信息以及产生向专注窗口的页面跳转。服务器新建一个临时用户对象，该对象利用数据库工具类获取专注模式对应的歌曲列表并反馈给用户对象，服务器将歌曲列表反馈给已打开的专注页面，用户进入专注模式。</a:t>
            </a:r>
          </a:p>
        </p:txBody>
      </p:sp>
      <p:pic>
        <p:nvPicPr>
          <p:cNvPr id="4" name="图片 4" descr="C:\Users\12506\AppData\Roaming\Tencent\Users\1250658183\TIM\WinTemp\RichOle\7MT%BQXCENU%H3HO8)2BJ1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16780" y="1968500"/>
            <a:ext cx="7389495" cy="326771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p:cBhvr>
                                        <p:cTn id="7" dur="500"/>
                                        <p:tgtEl>
                                          <p:spTgt spid="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p:cBhvr>
                                        <p:cTn id="1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utoUpdateAnimBg="0"/>
      <p:bldP spid="50"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4" cstate="screen"/>
          <a:srcRect/>
          <a:stretch>
            <a:fillRect/>
          </a:stretch>
        </p:blipFill>
        <p:spPr>
          <a:xfrm>
            <a:off x="0" y="1858930"/>
            <a:ext cx="12192000" cy="2971800"/>
          </a:xfrm>
          <a:prstGeom prst="rect">
            <a:avLst/>
          </a:prstGeom>
        </p:spPr>
      </p:pic>
      <p:sp>
        <p:nvSpPr>
          <p:cNvPr id="6" name="TextBox 11"/>
          <p:cNvSpPr txBox="1"/>
          <p:nvPr/>
        </p:nvSpPr>
        <p:spPr>
          <a:xfrm>
            <a:off x="4913138" y="2634671"/>
            <a:ext cx="2365725" cy="923330"/>
          </a:xfrm>
          <a:prstGeom prst="rect">
            <a:avLst/>
          </a:prstGeom>
          <a:noFill/>
        </p:spPr>
        <p:txBody>
          <a:bodyPr wrap="square" rtlCol="0">
            <a:spAutoFit/>
          </a:bodyPr>
          <a:lstStyle/>
          <a:p>
            <a:pPr algn="ctr"/>
            <a:r>
              <a:rPr lang="en-US" altLang="zh-CN" sz="5400" b="1" dirty="0">
                <a:solidFill>
                  <a:srgbClr val="7F2E30"/>
                </a:solidFill>
                <a:latin typeface="方正兰亭超细黑简体" panose="02000000000000000000" pitchFamily="2" charset="-122"/>
                <a:ea typeface="方正兰亭超细黑简体" panose="02000000000000000000" pitchFamily="2" charset="-122"/>
              </a:rPr>
              <a:t>Part.4</a:t>
            </a:r>
            <a:endParaRPr lang="zh-CN" altLang="en-US" sz="5400" b="1" dirty="0">
              <a:solidFill>
                <a:srgbClr val="7F2E30"/>
              </a:solidFill>
              <a:latin typeface="方正兰亭超细黑简体" panose="02000000000000000000" pitchFamily="2" charset="-122"/>
              <a:ea typeface="方正兰亭超细黑简体" panose="02000000000000000000" pitchFamily="2" charset="-122"/>
            </a:endParaRPr>
          </a:p>
        </p:txBody>
      </p:sp>
      <p:sp>
        <p:nvSpPr>
          <p:cNvPr id="8" name="Subtitle 9"/>
          <p:cNvSpPr txBox="1"/>
          <p:nvPr/>
        </p:nvSpPr>
        <p:spPr>
          <a:xfrm>
            <a:off x="4223792" y="3535330"/>
            <a:ext cx="3744416" cy="728980"/>
          </a:xfrm>
          <a:prstGeom prst="rect">
            <a:avLst/>
          </a:prstGeom>
        </p:spPr>
        <p:txBody>
          <a:bodyPr vert="horz" wrap="square" lIns="102742" tIns="51371" rIns="102742" bIns="51371" rtlCol="0">
            <a:spAutoFit/>
          </a:bodyPr>
          <a:lstStyle>
            <a:defPPr>
              <a:defRPr lang="zh-CN"/>
            </a:defPPr>
            <a:lvl1pPr indent="0" algn="r" defTabSz="1087120">
              <a:lnSpc>
                <a:spcPct val="100000"/>
              </a:lnSpc>
              <a:spcBef>
                <a:spcPct val="20000"/>
              </a:spcBef>
              <a:buFont typeface="Arial" panose="020B0604020202020204"/>
              <a:buNone/>
              <a:defRPr sz="2000">
                <a:solidFill>
                  <a:schemeClr val="accent2"/>
                </a:solidFill>
                <a:latin typeface="微软雅黑" panose="020B0503020204020204" pitchFamily="34" charset="-122"/>
                <a:ea typeface="微软雅黑" panose="020B0503020204020204" pitchFamily="34" charset="-122"/>
                <a:cs typeface="Open Sans Light"/>
              </a:defRPr>
            </a:lvl1pPr>
            <a:lvl2pPr marL="108775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2pPr>
            <a:lvl3pPr marL="217487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3pPr>
            <a:lvl4pPr marL="326263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4pPr>
            <a:lvl5pPr marL="434975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5pPr>
            <a:lvl6pPr marL="5437505" indent="0" algn="ctr" defTabSz="1087120">
              <a:spcBef>
                <a:spcPct val="20000"/>
              </a:spcBef>
              <a:buFont typeface="Arial" panose="020B0604020202020204"/>
              <a:buNone/>
              <a:defRPr sz="4800">
                <a:solidFill>
                  <a:schemeClr val="tx1">
                    <a:tint val="75000"/>
                  </a:schemeClr>
                </a:solidFill>
              </a:defRPr>
            </a:lvl6pPr>
            <a:lvl7pPr marL="6524625" indent="0" algn="ctr" defTabSz="1087120">
              <a:spcBef>
                <a:spcPct val="20000"/>
              </a:spcBef>
              <a:buFont typeface="Arial" panose="020B0604020202020204"/>
              <a:buNone/>
              <a:defRPr sz="4800">
                <a:solidFill>
                  <a:schemeClr val="tx1">
                    <a:tint val="75000"/>
                  </a:schemeClr>
                </a:solidFill>
              </a:defRPr>
            </a:lvl7pPr>
            <a:lvl8pPr marL="7612380" indent="0" algn="ctr" defTabSz="1087120">
              <a:spcBef>
                <a:spcPct val="20000"/>
              </a:spcBef>
              <a:buFont typeface="Arial" panose="020B0604020202020204"/>
              <a:buNone/>
              <a:defRPr sz="4800">
                <a:solidFill>
                  <a:schemeClr val="tx1">
                    <a:tint val="75000"/>
                  </a:schemeClr>
                </a:solidFill>
              </a:defRPr>
            </a:lvl8pPr>
            <a:lvl9pPr marL="8699500" indent="0" algn="ctr" defTabSz="1087120">
              <a:spcBef>
                <a:spcPct val="20000"/>
              </a:spcBef>
              <a:buFont typeface="Arial" panose="020B0604020202020204"/>
              <a:buNone/>
              <a:defRPr sz="4800">
                <a:solidFill>
                  <a:schemeClr val="tx1">
                    <a:tint val="75000"/>
                  </a:schemeClr>
                </a:solidFill>
              </a:defRPr>
            </a:lvl9pPr>
          </a:lstStyle>
          <a:p>
            <a:pPr algn="ctr"/>
            <a:r>
              <a:rPr lang="zh-CN" altLang="en-US" sz="2400" dirty="0">
                <a:solidFill>
                  <a:srgbClr val="3C3C3C"/>
                </a:solidFill>
                <a:latin typeface="幼圆" panose="02010509060101010101" pitchFamily="49" charset="-122"/>
                <a:ea typeface="幼圆" panose="02010509060101010101" pitchFamily="49" charset="-122"/>
              </a:rPr>
              <a:t>总结</a:t>
            </a:r>
          </a:p>
          <a:p>
            <a:pPr algn="ctr">
              <a:defRPr/>
            </a:pPr>
            <a:endParaRPr lang="en-US" sz="1400" kern="0" dirty="0">
              <a:solidFill>
                <a:srgbClr val="3C3C3C"/>
              </a:solidFill>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3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24"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altLang="en-US" sz="2400" dirty="0">
                <a:solidFill>
                  <a:srgbClr val="3C3C3C"/>
                </a:solidFill>
                <a:latin typeface="幼圆" panose="02010509060101010101" pitchFamily="49" charset="-122"/>
                <a:ea typeface="幼圆" panose="02010509060101010101" pitchFamily="49" charset="-122"/>
              </a:rPr>
              <a:t>添加标题</a:t>
            </a:r>
            <a:endParaRPr lang="en-GB" altLang="zh-CN" sz="2400" dirty="0">
              <a:solidFill>
                <a:srgbClr val="3C3C3C"/>
              </a:solidFill>
              <a:latin typeface="幼圆" panose="02010509060101010101" pitchFamily="49" charset="-122"/>
              <a:ea typeface="幼圆" panose="02010509060101010101" pitchFamily="49" charset="-122"/>
            </a:endParaRPr>
          </a:p>
        </p:txBody>
      </p:sp>
      <p:grpSp>
        <p:nvGrpSpPr>
          <p:cNvPr id="25" name="Group 6"/>
          <p:cNvGrpSpPr/>
          <p:nvPr/>
        </p:nvGrpSpPr>
        <p:grpSpPr>
          <a:xfrm>
            <a:off x="2748282" y="3910377"/>
            <a:ext cx="2405575" cy="713936"/>
            <a:chOff x="8305802" y="2818812"/>
            <a:chExt cx="2405575" cy="713936"/>
          </a:xfrm>
        </p:grpSpPr>
        <p:sp>
          <p:nvSpPr>
            <p:cNvPr id="26" name="Rectangle 10"/>
            <p:cNvSpPr/>
            <p:nvPr/>
          </p:nvSpPr>
          <p:spPr>
            <a:xfrm>
              <a:off x="8305802" y="2818812"/>
              <a:ext cx="2405575" cy="71393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7" name="TextBox 18"/>
            <p:cNvSpPr txBox="1"/>
            <p:nvPr/>
          </p:nvSpPr>
          <p:spPr>
            <a:xfrm>
              <a:off x="9161345" y="2976509"/>
              <a:ext cx="693420" cy="398780"/>
            </a:xfrm>
            <a:prstGeom prst="rect">
              <a:avLst/>
            </a:prstGeom>
            <a:noFill/>
          </p:spPr>
          <p:txBody>
            <a:bodyPr wrap="none" rtlCol="0">
              <a:spAutoFit/>
            </a:bodyPr>
            <a:lstStyle/>
            <a:p>
              <a:r>
                <a:rPr lang="zh-CN" altLang="en-US" sz="2000" b="1">
                  <a:solidFill>
                    <a:schemeClr val="bg1"/>
                  </a:solidFill>
                </a:rPr>
                <a:t>收藏</a:t>
              </a:r>
            </a:p>
          </p:txBody>
        </p:sp>
      </p:grpSp>
      <p:grpSp>
        <p:nvGrpSpPr>
          <p:cNvPr id="45" name="Group 13"/>
          <p:cNvGrpSpPr/>
          <p:nvPr/>
        </p:nvGrpSpPr>
        <p:grpSpPr>
          <a:xfrm>
            <a:off x="2747888" y="1785031"/>
            <a:ext cx="2405575" cy="713936"/>
            <a:chOff x="858128" y="2818811"/>
            <a:chExt cx="2405575" cy="713936"/>
          </a:xfrm>
        </p:grpSpPr>
        <p:sp>
          <p:nvSpPr>
            <p:cNvPr id="46" name="Rectangle 7"/>
            <p:cNvSpPr/>
            <p:nvPr/>
          </p:nvSpPr>
          <p:spPr>
            <a:xfrm>
              <a:off x="858128" y="2818811"/>
              <a:ext cx="2405575" cy="713936"/>
            </a:xfrm>
            <a:prstGeom prst="rect">
              <a:avLst/>
            </a:prstGeom>
            <a:solidFill>
              <a:srgbClr val="7F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7" name="TextBox 15"/>
            <p:cNvSpPr txBox="1"/>
            <p:nvPr/>
          </p:nvSpPr>
          <p:spPr>
            <a:xfrm>
              <a:off x="1739875" y="2992384"/>
              <a:ext cx="693420" cy="398780"/>
            </a:xfrm>
            <a:prstGeom prst="rect">
              <a:avLst/>
            </a:prstGeom>
            <a:noFill/>
          </p:spPr>
          <p:txBody>
            <a:bodyPr wrap="none" rtlCol="0">
              <a:spAutoFit/>
            </a:bodyPr>
            <a:lstStyle/>
            <a:p>
              <a:r>
                <a:rPr lang="zh-CN" sz="2000" b="1">
                  <a:solidFill>
                    <a:schemeClr val="bg1"/>
                  </a:solidFill>
                </a:rPr>
                <a:t>注册</a:t>
              </a:r>
            </a:p>
          </p:txBody>
        </p:sp>
      </p:grpSp>
      <p:grpSp>
        <p:nvGrpSpPr>
          <p:cNvPr id="49" name="Group 12"/>
          <p:cNvGrpSpPr/>
          <p:nvPr/>
        </p:nvGrpSpPr>
        <p:grpSpPr>
          <a:xfrm>
            <a:off x="2747596" y="2482897"/>
            <a:ext cx="2405575" cy="713936"/>
            <a:chOff x="3340686" y="2818812"/>
            <a:chExt cx="2405575" cy="713936"/>
          </a:xfrm>
        </p:grpSpPr>
        <p:sp>
          <p:nvSpPr>
            <p:cNvPr id="50" name="Rectangle 8"/>
            <p:cNvSpPr/>
            <p:nvPr/>
          </p:nvSpPr>
          <p:spPr>
            <a:xfrm>
              <a:off x="3340686" y="2818812"/>
              <a:ext cx="2405575" cy="71393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1" name="TextBox 16"/>
            <p:cNvSpPr txBox="1"/>
            <p:nvPr/>
          </p:nvSpPr>
          <p:spPr>
            <a:xfrm>
              <a:off x="4222498" y="2991749"/>
              <a:ext cx="693420" cy="398780"/>
            </a:xfrm>
            <a:prstGeom prst="rect">
              <a:avLst/>
            </a:prstGeom>
            <a:noFill/>
          </p:spPr>
          <p:txBody>
            <a:bodyPr wrap="none" rtlCol="0">
              <a:spAutoFit/>
            </a:bodyPr>
            <a:lstStyle/>
            <a:p>
              <a:r>
                <a:rPr lang="zh-CN" sz="2000" b="1">
                  <a:solidFill>
                    <a:schemeClr val="bg1"/>
                  </a:solidFill>
                </a:rPr>
                <a:t>登录</a:t>
              </a:r>
            </a:p>
          </p:txBody>
        </p:sp>
      </p:grpSp>
      <p:grpSp>
        <p:nvGrpSpPr>
          <p:cNvPr id="53" name="Group 11"/>
          <p:cNvGrpSpPr/>
          <p:nvPr/>
        </p:nvGrpSpPr>
        <p:grpSpPr>
          <a:xfrm>
            <a:off x="2747939" y="3196637"/>
            <a:ext cx="2405575" cy="713936"/>
            <a:chOff x="5823244" y="2818812"/>
            <a:chExt cx="2405575" cy="713936"/>
          </a:xfrm>
        </p:grpSpPr>
        <p:sp>
          <p:nvSpPr>
            <p:cNvPr id="54" name="Rectangle 9"/>
            <p:cNvSpPr/>
            <p:nvPr/>
          </p:nvSpPr>
          <p:spPr>
            <a:xfrm>
              <a:off x="5823244" y="2818812"/>
              <a:ext cx="2405575" cy="713936"/>
            </a:xfrm>
            <a:prstGeom prst="rect">
              <a:avLst/>
            </a:prstGeom>
            <a:solidFill>
              <a:srgbClr val="7F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55" name="TextBox 17"/>
            <p:cNvSpPr txBox="1"/>
            <p:nvPr/>
          </p:nvSpPr>
          <p:spPr>
            <a:xfrm>
              <a:off x="6678630" y="2976509"/>
              <a:ext cx="693420" cy="398780"/>
            </a:xfrm>
            <a:prstGeom prst="rect">
              <a:avLst/>
            </a:prstGeom>
            <a:noFill/>
          </p:spPr>
          <p:txBody>
            <a:bodyPr wrap="none" rtlCol="0">
              <a:spAutoFit/>
            </a:bodyPr>
            <a:lstStyle/>
            <a:p>
              <a:r>
                <a:rPr lang="zh-CN" altLang="en-US" sz="2000" b="1">
                  <a:solidFill>
                    <a:schemeClr val="bg1"/>
                  </a:solidFill>
                </a:rPr>
                <a:t>播放</a:t>
              </a:r>
            </a:p>
          </p:txBody>
        </p:sp>
      </p:grpSp>
      <p:grpSp>
        <p:nvGrpSpPr>
          <p:cNvPr id="14" name="Group 13"/>
          <p:cNvGrpSpPr/>
          <p:nvPr/>
        </p:nvGrpSpPr>
        <p:grpSpPr>
          <a:xfrm>
            <a:off x="2747888" y="4608241"/>
            <a:ext cx="2405575" cy="713936"/>
            <a:chOff x="858128" y="2818811"/>
            <a:chExt cx="2405575" cy="713936"/>
          </a:xfrm>
        </p:grpSpPr>
        <p:sp>
          <p:nvSpPr>
            <p:cNvPr id="15" name="Rectangle 7"/>
            <p:cNvSpPr/>
            <p:nvPr/>
          </p:nvSpPr>
          <p:spPr>
            <a:xfrm>
              <a:off x="858128" y="2818811"/>
              <a:ext cx="2405575" cy="713936"/>
            </a:xfrm>
            <a:prstGeom prst="rect">
              <a:avLst/>
            </a:prstGeom>
            <a:solidFill>
              <a:srgbClr val="7F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TextBox 15"/>
            <p:cNvSpPr txBox="1"/>
            <p:nvPr/>
          </p:nvSpPr>
          <p:spPr>
            <a:xfrm>
              <a:off x="1713840" y="2976509"/>
              <a:ext cx="693420" cy="398780"/>
            </a:xfrm>
            <a:prstGeom prst="rect">
              <a:avLst/>
            </a:prstGeom>
            <a:noFill/>
          </p:spPr>
          <p:txBody>
            <a:bodyPr wrap="none" rtlCol="0">
              <a:spAutoFit/>
            </a:bodyPr>
            <a:lstStyle/>
            <a:p>
              <a:r>
                <a:rPr lang="zh-CN" sz="2000" b="1">
                  <a:solidFill>
                    <a:schemeClr val="bg1"/>
                  </a:solidFill>
                </a:rPr>
                <a:t>注册</a:t>
              </a:r>
            </a:p>
          </p:txBody>
        </p:sp>
      </p:grpSp>
      <p:grpSp>
        <p:nvGrpSpPr>
          <p:cNvPr id="17" name="Group 12"/>
          <p:cNvGrpSpPr/>
          <p:nvPr/>
        </p:nvGrpSpPr>
        <p:grpSpPr>
          <a:xfrm>
            <a:off x="2747596" y="5306107"/>
            <a:ext cx="2405575" cy="713936"/>
            <a:chOff x="3340686" y="2818812"/>
            <a:chExt cx="2405575" cy="713936"/>
          </a:xfrm>
        </p:grpSpPr>
        <p:sp>
          <p:nvSpPr>
            <p:cNvPr id="18" name="Rectangle 8"/>
            <p:cNvSpPr/>
            <p:nvPr/>
          </p:nvSpPr>
          <p:spPr>
            <a:xfrm>
              <a:off x="3340686" y="2818812"/>
              <a:ext cx="2405575" cy="71393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19" name="TextBox 16"/>
            <p:cNvSpPr txBox="1"/>
            <p:nvPr/>
          </p:nvSpPr>
          <p:spPr>
            <a:xfrm>
              <a:off x="4222498" y="2991749"/>
              <a:ext cx="693420" cy="398780"/>
            </a:xfrm>
            <a:prstGeom prst="rect">
              <a:avLst/>
            </a:prstGeom>
            <a:noFill/>
          </p:spPr>
          <p:txBody>
            <a:bodyPr wrap="none" rtlCol="0">
              <a:spAutoFit/>
            </a:bodyPr>
            <a:lstStyle/>
            <a:p>
              <a:r>
                <a:rPr lang="zh-CN" sz="2000" b="1">
                  <a:solidFill>
                    <a:schemeClr val="bg1"/>
                  </a:solidFill>
                </a:rPr>
                <a:t>登录</a:t>
              </a:r>
            </a:p>
          </p:txBody>
        </p:sp>
      </p:grpSp>
      <p:grpSp>
        <p:nvGrpSpPr>
          <p:cNvPr id="20" name="Group 6"/>
          <p:cNvGrpSpPr/>
          <p:nvPr/>
        </p:nvGrpSpPr>
        <p:grpSpPr>
          <a:xfrm>
            <a:off x="6322697" y="3910377"/>
            <a:ext cx="2405575" cy="713936"/>
            <a:chOff x="8305802" y="2818812"/>
            <a:chExt cx="2405575" cy="713936"/>
          </a:xfrm>
        </p:grpSpPr>
        <p:sp>
          <p:nvSpPr>
            <p:cNvPr id="21" name="Rectangle 10"/>
            <p:cNvSpPr/>
            <p:nvPr/>
          </p:nvSpPr>
          <p:spPr>
            <a:xfrm>
              <a:off x="8305802" y="2818812"/>
              <a:ext cx="2405575" cy="71393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2" name="TextBox 18"/>
            <p:cNvSpPr txBox="1"/>
            <p:nvPr/>
          </p:nvSpPr>
          <p:spPr>
            <a:xfrm>
              <a:off x="9161345" y="2976509"/>
              <a:ext cx="693420" cy="398780"/>
            </a:xfrm>
            <a:prstGeom prst="rect">
              <a:avLst/>
            </a:prstGeom>
            <a:noFill/>
          </p:spPr>
          <p:txBody>
            <a:bodyPr wrap="none" rtlCol="0">
              <a:spAutoFit/>
            </a:bodyPr>
            <a:lstStyle/>
            <a:p>
              <a:r>
                <a:rPr lang="zh-CN" altLang="en-US" sz="2000" b="1">
                  <a:solidFill>
                    <a:schemeClr val="bg1"/>
                  </a:solidFill>
                </a:rPr>
                <a:t>收藏</a:t>
              </a:r>
            </a:p>
          </p:txBody>
        </p:sp>
      </p:grpSp>
      <p:grpSp>
        <p:nvGrpSpPr>
          <p:cNvPr id="28" name="Group 13"/>
          <p:cNvGrpSpPr/>
          <p:nvPr/>
        </p:nvGrpSpPr>
        <p:grpSpPr>
          <a:xfrm>
            <a:off x="6322303" y="1785031"/>
            <a:ext cx="2405575" cy="713936"/>
            <a:chOff x="858128" y="2818811"/>
            <a:chExt cx="2405575" cy="713936"/>
          </a:xfrm>
        </p:grpSpPr>
        <p:sp>
          <p:nvSpPr>
            <p:cNvPr id="29" name="Rectangle 7"/>
            <p:cNvSpPr/>
            <p:nvPr/>
          </p:nvSpPr>
          <p:spPr>
            <a:xfrm>
              <a:off x="858128" y="2818811"/>
              <a:ext cx="2405575" cy="713936"/>
            </a:xfrm>
            <a:prstGeom prst="rect">
              <a:avLst/>
            </a:prstGeom>
            <a:solidFill>
              <a:srgbClr val="7F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0" name="TextBox 15"/>
            <p:cNvSpPr txBox="1"/>
            <p:nvPr/>
          </p:nvSpPr>
          <p:spPr>
            <a:xfrm>
              <a:off x="1739875" y="2976509"/>
              <a:ext cx="693420" cy="398780"/>
            </a:xfrm>
            <a:prstGeom prst="rect">
              <a:avLst/>
            </a:prstGeom>
            <a:noFill/>
          </p:spPr>
          <p:txBody>
            <a:bodyPr wrap="none" rtlCol="0">
              <a:spAutoFit/>
            </a:bodyPr>
            <a:lstStyle/>
            <a:p>
              <a:r>
                <a:rPr lang="zh-CN" sz="2000" b="1">
                  <a:solidFill>
                    <a:schemeClr val="bg1"/>
                  </a:solidFill>
                </a:rPr>
                <a:t>注册</a:t>
              </a:r>
            </a:p>
          </p:txBody>
        </p:sp>
      </p:grpSp>
      <p:grpSp>
        <p:nvGrpSpPr>
          <p:cNvPr id="32" name="Group 12"/>
          <p:cNvGrpSpPr/>
          <p:nvPr/>
        </p:nvGrpSpPr>
        <p:grpSpPr>
          <a:xfrm>
            <a:off x="6322011" y="2482897"/>
            <a:ext cx="2405575" cy="713936"/>
            <a:chOff x="3340686" y="2818812"/>
            <a:chExt cx="2405575" cy="713936"/>
          </a:xfrm>
        </p:grpSpPr>
        <p:sp>
          <p:nvSpPr>
            <p:cNvPr id="33" name="Rectangle 8"/>
            <p:cNvSpPr/>
            <p:nvPr/>
          </p:nvSpPr>
          <p:spPr>
            <a:xfrm>
              <a:off x="3340686" y="2818812"/>
              <a:ext cx="2405575" cy="71393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4" name="TextBox 16"/>
            <p:cNvSpPr txBox="1"/>
            <p:nvPr/>
          </p:nvSpPr>
          <p:spPr>
            <a:xfrm>
              <a:off x="4222498" y="2991749"/>
              <a:ext cx="693420" cy="398780"/>
            </a:xfrm>
            <a:prstGeom prst="rect">
              <a:avLst/>
            </a:prstGeom>
            <a:noFill/>
          </p:spPr>
          <p:txBody>
            <a:bodyPr wrap="none" rtlCol="0">
              <a:spAutoFit/>
            </a:bodyPr>
            <a:lstStyle/>
            <a:p>
              <a:r>
                <a:rPr lang="zh-CN" sz="2000" b="1">
                  <a:solidFill>
                    <a:schemeClr val="bg1"/>
                  </a:solidFill>
                </a:rPr>
                <a:t>登录</a:t>
              </a:r>
            </a:p>
          </p:txBody>
        </p:sp>
      </p:grpSp>
      <p:grpSp>
        <p:nvGrpSpPr>
          <p:cNvPr id="35" name="Group 11"/>
          <p:cNvGrpSpPr/>
          <p:nvPr/>
        </p:nvGrpSpPr>
        <p:grpSpPr>
          <a:xfrm>
            <a:off x="6322354" y="3196637"/>
            <a:ext cx="2405575" cy="713936"/>
            <a:chOff x="5823244" y="2818812"/>
            <a:chExt cx="2405575" cy="713936"/>
          </a:xfrm>
        </p:grpSpPr>
        <p:sp>
          <p:nvSpPr>
            <p:cNvPr id="36" name="Rectangle 9"/>
            <p:cNvSpPr/>
            <p:nvPr/>
          </p:nvSpPr>
          <p:spPr>
            <a:xfrm>
              <a:off x="5823244" y="2818812"/>
              <a:ext cx="2405575" cy="713936"/>
            </a:xfrm>
            <a:prstGeom prst="rect">
              <a:avLst/>
            </a:prstGeom>
            <a:solidFill>
              <a:srgbClr val="7F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37" name="TextBox 17"/>
            <p:cNvSpPr txBox="1"/>
            <p:nvPr/>
          </p:nvSpPr>
          <p:spPr>
            <a:xfrm>
              <a:off x="6678630" y="2976509"/>
              <a:ext cx="693420" cy="398780"/>
            </a:xfrm>
            <a:prstGeom prst="rect">
              <a:avLst/>
            </a:prstGeom>
            <a:noFill/>
          </p:spPr>
          <p:txBody>
            <a:bodyPr wrap="none" rtlCol="0">
              <a:spAutoFit/>
            </a:bodyPr>
            <a:lstStyle/>
            <a:p>
              <a:r>
                <a:rPr lang="zh-CN" altLang="en-US" sz="2000" b="1">
                  <a:solidFill>
                    <a:schemeClr val="bg1"/>
                  </a:solidFill>
                </a:rPr>
                <a:t>播放</a:t>
              </a:r>
            </a:p>
          </p:txBody>
        </p:sp>
      </p:grpSp>
      <p:grpSp>
        <p:nvGrpSpPr>
          <p:cNvPr id="38" name="Group 13"/>
          <p:cNvGrpSpPr/>
          <p:nvPr/>
        </p:nvGrpSpPr>
        <p:grpSpPr>
          <a:xfrm>
            <a:off x="6322303" y="4608241"/>
            <a:ext cx="2405575" cy="713936"/>
            <a:chOff x="858128" y="2818811"/>
            <a:chExt cx="2405575" cy="713936"/>
          </a:xfrm>
        </p:grpSpPr>
        <p:sp>
          <p:nvSpPr>
            <p:cNvPr id="39" name="Rectangle 7"/>
            <p:cNvSpPr/>
            <p:nvPr/>
          </p:nvSpPr>
          <p:spPr>
            <a:xfrm>
              <a:off x="858128" y="2818811"/>
              <a:ext cx="2405575" cy="713936"/>
            </a:xfrm>
            <a:prstGeom prst="rect">
              <a:avLst/>
            </a:prstGeom>
            <a:solidFill>
              <a:srgbClr val="7F2E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40" name="TextBox 15"/>
            <p:cNvSpPr txBox="1"/>
            <p:nvPr/>
          </p:nvSpPr>
          <p:spPr>
            <a:xfrm>
              <a:off x="1713840" y="2976509"/>
              <a:ext cx="693420" cy="398780"/>
            </a:xfrm>
            <a:prstGeom prst="rect">
              <a:avLst/>
            </a:prstGeom>
            <a:noFill/>
          </p:spPr>
          <p:txBody>
            <a:bodyPr wrap="none" rtlCol="0">
              <a:spAutoFit/>
            </a:bodyPr>
            <a:lstStyle/>
            <a:p>
              <a:r>
                <a:rPr lang="zh-CN" sz="2000" b="1">
                  <a:solidFill>
                    <a:schemeClr val="bg1"/>
                  </a:solidFill>
                </a:rPr>
                <a:t>注册</a:t>
              </a:r>
            </a:p>
          </p:txBody>
        </p:sp>
      </p:grpSp>
      <p:grpSp>
        <p:nvGrpSpPr>
          <p:cNvPr id="41" name="Group 12"/>
          <p:cNvGrpSpPr/>
          <p:nvPr/>
        </p:nvGrpSpPr>
        <p:grpSpPr>
          <a:xfrm>
            <a:off x="6322011" y="5306107"/>
            <a:ext cx="2405575" cy="713936"/>
            <a:chOff x="3340686" y="2818812"/>
            <a:chExt cx="2405575" cy="713936"/>
          </a:xfrm>
        </p:grpSpPr>
        <p:sp>
          <p:nvSpPr>
            <p:cNvPr id="42" name="Rectangle 8"/>
            <p:cNvSpPr/>
            <p:nvPr/>
          </p:nvSpPr>
          <p:spPr>
            <a:xfrm>
              <a:off x="3340686" y="2818812"/>
              <a:ext cx="2405575" cy="713936"/>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43" name="TextBox 16"/>
            <p:cNvSpPr txBox="1"/>
            <p:nvPr/>
          </p:nvSpPr>
          <p:spPr>
            <a:xfrm>
              <a:off x="4222498" y="2991749"/>
              <a:ext cx="693420" cy="398780"/>
            </a:xfrm>
            <a:prstGeom prst="rect">
              <a:avLst/>
            </a:prstGeom>
            <a:noFill/>
          </p:spPr>
          <p:txBody>
            <a:bodyPr wrap="none" rtlCol="0">
              <a:spAutoFit/>
            </a:bodyPr>
            <a:lstStyle/>
            <a:p>
              <a:r>
                <a:rPr lang="zh-CN" sz="2000" b="1">
                  <a:solidFill>
                    <a:schemeClr val="bg1"/>
                  </a:solidFill>
                </a:rPr>
                <a:t>登录</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Left)">
                                      <p:cBhvr>
                                        <p:cTn id="7" dur="500"/>
                                        <p:tgtEl>
                                          <p:spTgt spid="25"/>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strips(downLeft)">
                                      <p:cBhvr>
                                        <p:cTn id="11" dur="500"/>
                                        <p:tgtEl>
                                          <p:spTgt spid="53"/>
                                        </p:tgtEl>
                                      </p:cBhvr>
                                    </p:animEffect>
                                  </p:childTnLst>
                                </p:cTn>
                              </p:par>
                            </p:childTnLst>
                          </p:cTn>
                        </p:par>
                        <p:par>
                          <p:cTn id="12" fill="hold">
                            <p:stCondLst>
                              <p:cond delay="1000"/>
                            </p:stCondLst>
                            <p:childTnLst>
                              <p:par>
                                <p:cTn id="13" presetID="18" presetClass="entr" presetSubtype="12"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strips(downLeft)">
                                      <p:cBhvr>
                                        <p:cTn id="15" dur="500"/>
                                        <p:tgtEl>
                                          <p:spTgt spid="49"/>
                                        </p:tgtEl>
                                      </p:cBhvr>
                                    </p:animEffect>
                                  </p:childTnLst>
                                </p:cTn>
                              </p:par>
                            </p:childTnLst>
                          </p:cTn>
                        </p:par>
                        <p:par>
                          <p:cTn id="16" fill="hold">
                            <p:stCondLst>
                              <p:cond delay="1500"/>
                            </p:stCondLst>
                            <p:childTnLst>
                              <p:par>
                                <p:cTn id="17" presetID="18" presetClass="entr" presetSubtype="12"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strips(downLeft)">
                                      <p:cBhvr>
                                        <p:cTn id="19" dur="500"/>
                                        <p:tgtEl>
                                          <p:spTgt spid="45"/>
                                        </p:tgtEl>
                                      </p:cBhvr>
                                    </p:animEffect>
                                  </p:childTnLst>
                                </p:cTn>
                              </p:par>
                            </p:childTnLst>
                          </p:cTn>
                        </p:par>
                        <p:par>
                          <p:cTn id="20" fill="hold">
                            <p:stCondLst>
                              <p:cond delay="2000"/>
                            </p:stCondLst>
                            <p:childTnLst>
                              <p:par>
                                <p:cTn id="21" presetID="18" presetClass="entr" presetSubtype="12"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strips(downLeft)">
                                      <p:cBhvr>
                                        <p:cTn id="23" dur="500"/>
                                        <p:tgtEl>
                                          <p:spTgt spid="17"/>
                                        </p:tgtEl>
                                      </p:cBhvr>
                                    </p:animEffect>
                                  </p:childTnLst>
                                </p:cTn>
                              </p:par>
                            </p:childTnLst>
                          </p:cTn>
                        </p:par>
                        <p:par>
                          <p:cTn id="24" fill="hold">
                            <p:stCondLst>
                              <p:cond delay="2500"/>
                            </p:stCondLst>
                            <p:childTnLst>
                              <p:par>
                                <p:cTn id="25" presetID="18" presetClass="entr" presetSubtype="1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trips(downLeft)">
                                      <p:cBhvr>
                                        <p:cTn id="27" dur="500"/>
                                        <p:tgtEl>
                                          <p:spTgt spid="14"/>
                                        </p:tgtEl>
                                      </p:cBhvr>
                                    </p:animEffect>
                                  </p:childTnLst>
                                </p:cTn>
                              </p:par>
                            </p:childTnLst>
                          </p:cTn>
                        </p:par>
                        <p:par>
                          <p:cTn id="28" fill="hold">
                            <p:stCondLst>
                              <p:cond delay="3000"/>
                            </p:stCondLst>
                            <p:childTnLst>
                              <p:par>
                                <p:cTn id="29" presetID="18" presetClass="entr" presetSubtype="12"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trips(downLeft)">
                                      <p:cBhvr>
                                        <p:cTn id="31" dur="500"/>
                                        <p:tgtEl>
                                          <p:spTgt spid="20"/>
                                        </p:tgtEl>
                                      </p:cBhvr>
                                    </p:animEffect>
                                  </p:childTnLst>
                                </p:cTn>
                              </p:par>
                            </p:childTnLst>
                          </p:cTn>
                        </p:par>
                        <p:par>
                          <p:cTn id="32" fill="hold">
                            <p:stCondLst>
                              <p:cond delay="3500"/>
                            </p:stCondLst>
                            <p:childTnLst>
                              <p:par>
                                <p:cTn id="33" presetID="18" presetClass="entr" presetSubtype="12"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strips(downLeft)">
                                      <p:cBhvr>
                                        <p:cTn id="35" dur="500"/>
                                        <p:tgtEl>
                                          <p:spTgt spid="35"/>
                                        </p:tgtEl>
                                      </p:cBhvr>
                                    </p:animEffect>
                                  </p:childTnLst>
                                </p:cTn>
                              </p:par>
                            </p:childTnLst>
                          </p:cTn>
                        </p:par>
                        <p:par>
                          <p:cTn id="36" fill="hold">
                            <p:stCondLst>
                              <p:cond delay="4000"/>
                            </p:stCondLst>
                            <p:childTnLst>
                              <p:par>
                                <p:cTn id="37" presetID="18" presetClass="entr" presetSubtype="12"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strips(downLeft)">
                                      <p:cBhvr>
                                        <p:cTn id="39" dur="500"/>
                                        <p:tgtEl>
                                          <p:spTgt spid="32"/>
                                        </p:tgtEl>
                                      </p:cBhvr>
                                    </p:animEffect>
                                  </p:childTnLst>
                                </p:cTn>
                              </p:par>
                            </p:childTnLst>
                          </p:cTn>
                        </p:par>
                        <p:par>
                          <p:cTn id="40" fill="hold">
                            <p:stCondLst>
                              <p:cond delay="4500"/>
                            </p:stCondLst>
                            <p:childTnLst>
                              <p:par>
                                <p:cTn id="41" presetID="18" presetClass="entr" presetSubtype="12"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strips(downLeft)">
                                      <p:cBhvr>
                                        <p:cTn id="43" dur="500"/>
                                        <p:tgtEl>
                                          <p:spTgt spid="28"/>
                                        </p:tgtEl>
                                      </p:cBhvr>
                                    </p:animEffect>
                                  </p:childTnLst>
                                </p:cTn>
                              </p:par>
                            </p:childTnLst>
                          </p:cTn>
                        </p:par>
                        <p:par>
                          <p:cTn id="44" fill="hold">
                            <p:stCondLst>
                              <p:cond delay="5000"/>
                            </p:stCondLst>
                            <p:childTnLst>
                              <p:par>
                                <p:cTn id="45" presetID="18" presetClass="entr" presetSubtype="12" fill="hold"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strips(downLeft)">
                                      <p:cBhvr>
                                        <p:cTn id="47" dur="500"/>
                                        <p:tgtEl>
                                          <p:spTgt spid="41"/>
                                        </p:tgtEl>
                                      </p:cBhvr>
                                    </p:animEffect>
                                  </p:childTnLst>
                                </p:cTn>
                              </p:par>
                            </p:childTnLst>
                          </p:cTn>
                        </p:par>
                        <p:par>
                          <p:cTn id="48" fill="hold">
                            <p:stCondLst>
                              <p:cond delay="5500"/>
                            </p:stCondLst>
                            <p:childTnLst>
                              <p:par>
                                <p:cTn id="49" presetID="18" presetClass="entr" presetSubtype="12" fill="hold"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strips(downLeft)">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5" name="文本框 14"/>
          <p:cNvSpPr txBox="1"/>
          <p:nvPr/>
        </p:nvSpPr>
        <p:spPr>
          <a:xfrm>
            <a:off x="4712585" y="2909010"/>
            <a:ext cx="2954655" cy="923330"/>
          </a:xfrm>
          <a:prstGeom prst="rect">
            <a:avLst/>
          </a:prstGeom>
          <a:noFill/>
          <a:effectLst/>
        </p:spPr>
        <p:txBody>
          <a:bodyPr wrap="none" rtlCol="0">
            <a:spAutoFit/>
          </a:bodyPr>
          <a:lstStyle/>
          <a:p>
            <a:r>
              <a:rPr lang="zh-CN" altLang="en-US" sz="5400" dirty="0">
                <a:solidFill>
                  <a:srgbClr val="3C3C3C"/>
                </a:solidFill>
                <a:latin typeface="微软雅黑" panose="020B0503020204020204" pitchFamily="34" charset="-122"/>
                <a:ea typeface="微软雅黑" panose="020B0503020204020204" pitchFamily="34" charset="-122"/>
              </a:rPr>
              <a:t>谢谢观看</a:t>
            </a:r>
          </a:p>
        </p:txBody>
      </p:sp>
      <p:sp>
        <p:nvSpPr>
          <p:cNvPr id="18" name="文本框 17"/>
          <p:cNvSpPr txBox="1"/>
          <p:nvPr/>
        </p:nvSpPr>
        <p:spPr>
          <a:xfrm>
            <a:off x="4969258" y="3816085"/>
            <a:ext cx="2441309" cy="369332"/>
          </a:xfrm>
          <a:prstGeom prst="rect">
            <a:avLst/>
          </a:prstGeom>
          <a:noFill/>
          <a:effectLst/>
        </p:spPr>
        <p:txBody>
          <a:bodyPr wrap="none" rtlCol="0">
            <a:spAutoFit/>
          </a:bodyPr>
          <a:lstStyle/>
          <a:p>
            <a:r>
              <a:rPr lang="en-US" altLang="zh-CN" b="1" dirty="0">
                <a:solidFill>
                  <a:srgbClr val="3C3C3C"/>
                </a:solidFill>
              </a:rPr>
              <a:t>Thank you to download</a:t>
            </a:r>
            <a:endParaRPr lang="zh-CN" altLang="en-US" sz="2000" dirty="0">
              <a:solidFill>
                <a:srgbClr val="3C3C3C"/>
              </a:solidFill>
              <a:latin typeface="Kozuka Gothic Pro EL" panose="020B0200000000000000" pitchFamily="34" charset="-128"/>
              <a:ea typeface="Kozuka Gothic Pro EL" panose="020B0200000000000000" pitchFamily="34" charset="-128"/>
              <a:cs typeface="Segoe UI Semilight" panose="020B0402040204020203" pitchFamily="34" charset="0"/>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18"/>
                                        </p:tgtEl>
                                        <p:attrNameLst>
                                          <p:attrName>style.visibility</p:attrName>
                                        </p:attrNameLst>
                                      </p:cBhvr>
                                      <p:to>
                                        <p:strVal val="visible"/>
                                      </p:to>
                                    </p:set>
                                    <p:anim by="(-#ppt_w*2)" calcmode="lin" valueType="num">
                                      <p:cBhvr rctx="PPT">
                                        <p:cTn id="16" dur="500" autoRev="1" fill="hold">
                                          <p:stCondLst>
                                            <p:cond delay="0"/>
                                          </p:stCondLst>
                                        </p:cTn>
                                        <p:tgtEl>
                                          <p:spTgt spid="18"/>
                                        </p:tgtEl>
                                        <p:attrNameLst>
                                          <p:attrName>ppt_w</p:attrName>
                                        </p:attrNameLst>
                                      </p:cBhvr>
                                    </p:anim>
                                    <p:anim by="(#ppt_w*0.50)" calcmode="lin" valueType="num">
                                      <p:cBhvr>
                                        <p:cTn id="17" dur="500" decel="50000" autoRev="1" fill="hold">
                                          <p:stCondLst>
                                            <p:cond delay="0"/>
                                          </p:stCondLst>
                                        </p:cTn>
                                        <p:tgtEl>
                                          <p:spTgt spid="18"/>
                                        </p:tgtEl>
                                        <p:attrNameLst>
                                          <p:attrName>ppt_x</p:attrName>
                                        </p:attrNameLst>
                                      </p:cBhvr>
                                    </p:anim>
                                    <p:anim from="(-#ppt_h/2)" to="(#ppt_y)" calcmode="lin" valueType="num">
                                      <p:cBhvr>
                                        <p:cTn id="18" dur="1000" fill="hold">
                                          <p:stCondLst>
                                            <p:cond delay="0"/>
                                          </p:stCondLst>
                                        </p:cTn>
                                        <p:tgtEl>
                                          <p:spTgt spid="18"/>
                                        </p:tgtEl>
                                        <p:attrNameLst>
                                          <p:attrName>ppt_y</p:attrName>
                                        </p:attrNameLst>
                                      </p:cBhvr>
                                    </p:anim>
                                    <p:animRot by="21600000">
                                      <p:cBhvr>
                                        <p:cTn id="19" dur="1000"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4" cstate="screen"/>
          <a:srcRect/>
          <a:stretch>
            <a:fillRect/>
          </a:stretch>
        </p:blipFill>
        <p:spPr>
          <a:xfrm>
            <a:off x="0" y="1858930"/>
            <a:ext cx="12192000" cy="2971800"/>
          </a:xfrm>
          <a:prstGeom prst="rect">
            <a:avLst/>
          </a:prstGeom>
        </p:spPr>
      </p:pic>
      <p:sp>
        <p:nvSpPr>
          <p:cNvPr id="51" name="TextBox 11"/>
          <p:cNvSpPr txBox="1"/>
          <p:nvPr/>
        </p:nvSpPr>
        <p:spPr>
          <a:xfrm>
            <a:off x="4913138" y="2634671"/>
            <a:ext cx="2365725" cy="923330"/>
          </a:xfrm>
          <a:prstGeom prst="rect">
            <a:avLst/>
          </a:prstGeom>
          <a:noFill/>
        </p:spPr>
        <p:txBody>
          <a:bodyPr wrap="square" rtlCol="0">
            <a:spAutoFit/>
          </a:bodyPr>
          <a:lstStyle/>
          <a:p>
            <a:pPr algn="ctr"/>
            <a:r>
              <a:rPr lang="en-US" altLang="zh-CN" sz="5400" b="1" dirty="0">
                <a:solidFill>
                  <a:srgbClr val="7F2E30"/>
                </a:solidFill>
                <a:latin typeface="方正兰亭超细黑简体" panose="02000000000000000000" pitchFamily="2" charset="-122"/>
                <a:ea typeface="方正兰亭超细黑简体" panose="02000000000000000000" pitchFamily="2" charset="-122"/>
              </a:rPr>
              <a:t>Part.1</a:t>
            </a:r>
            <a:endParaRPr lang="zh-CN" altLang="en-US" sz="5400" b="1" dirty="0">
              <a:solidFill>
                <a:srgbClr val="7F2E30"/>
              </a:solidFill>
              <a:latin typeface="方正兰亭超细黑简体" panose="02000000000000000000" pitchFamily="2" charset="-122"/>
              <a:ea typeface="方正兰亭超细黑简体" panose="02000000000000000000" pitchFamily="2" charset="-122"/>
            </a:endParaRPr>
          </a:p>
        </p:txBody>
      </p:sp>
      <p:sp>
        <p:nvSpPr>
          <p:cNvPr id="52" name="Subtitle 9"/>
          <p:cNvSpPr txBox="1"/>
          <p:nvPr/>
        </p:nvSpPr>
        <p:spPr>
          <a:xfrm>
            <a:off x="4223792" y="3535330"/>
            <a:ext cx="3744416" cy="728980"/>
          </a:xfrm>
          <a:prstGeom prst="rect">
            <a:avLst/>
          </a:prstGeom>
        </p:spPr>
        <p:txBody>
          <a:bodyPr vert="horz" wrap="square" lIns="102742" tIns="51371" rIns="102742" bIns="51371" rtlCol="0">
            <a:spAutoFit/>
          </a:bodyPr>
          <a:lstStyle>
            <a:defPPr>
              <a:defRPr lang="zh-CN"/>
            </a:defPPr>
            <a:lvl1pPr indent="0" algn="r" defTabSz="1087120">
              <a:lnSpc>
                <a:spcPct val="100000"/>
              </a:lnSpc>
              <a:spcBef>
                <a:spcPct val="20000"/>
              </a:spcBef>
              <a:buFont typeface="Arial" panose="020B0604020202020204"/>
              <a:buNone/>
              <a:defRPr sz="2000">
                <a:solidFill>
                  <a:schemeClr val="accent2"/>
                </a:solidFill>
                <a:latin typeface="微软雅黑" panose="020B0503020204020204" pitchFamily="34" charset="-122"/>
                <a:ea typeface="微软雅黑" panose="020B0503020204020204" pitchFamily="34" charset="-122"/>
                <a:cs typeface="Open Sans Light"/>
              </a:defRPr>
            </a:lvl1pPr>
            <a:lvl2pPr marL="108775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2pPr>
            <a:lvl3pPr marL="2174875"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3pPr>
            <a:lvl4pPr marL="326263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4pPr>
            <a:lvl5pPr marL="4349750" indent="0" algn="ctr" defTabSz="1087120">
              <a:lnSpc>
                <a:spcPct val="130000"/>
              </a:lnSpc>
              <a:spcBef>
                <a:spcPct val="20000"/>
              </a:spcBef>
              <a:buFont typeface="Arial" panose="020B0604020202020204"/>
              <a:buNone/>
              <a:defRPr sz="3100">
                <a:solidFill>
                  <a:schemeClr val="tx1">
                    <a:tint val="75000"/>
                  </a:schemeClr>
                </a:solidFill>
                <a:latin typeface="Open Sans"/>
                <a:cs typeface="Open Sans"/>
              </a:defRPr>
            </a:lvl5pPr>
            <a:lvl6pPr marL="5437505" indent="0" algn="ctr" defTabSz="1087120">
              <a:spcBef>
                <a:spcPct val="20000"/>
              </a:spcBef>
              <a:buFont typeface="Arial" panose="020B0604020202020204"/>
              <a:buNone/>
              <a:defRPr sz="4800">
                <a:solidFill>
                  <a:schemeClr val="tx1">
                    <a:tint val="75000"/>
                  </a:schemeClr>
                </a:solidFill>
              </a:defRPr>
            </a:lvl6pPr>
            <a:lvl7pPr marL="6524625" indent="0" algn="ctr" defTabSz="1087120">
              <a:spcBef>
                <a:spcPct val="20000"/>
              </a:spcBef>
              <a:buFont typeface="Arial" panose="020B0604020202020204"/>
              <a:buNone/>
              <a:defRPr sz="4800">
                <a:solidFill>
                  <a:schemeClr val="tx1">
                    <a:tint val="75000"/>
                  </a:schemeClr>
                </a:solidFill>
              </a:defRPr>
            </a:lvl7pPr>
            <a:lvl8pPr marL="7612380" indent="0" algn="ctr" defTabSz="1087120">
              <a:spcBef>
                <a:spcPct val="20000"/>
              </a:spcBef>
              <a:buFont typeface="Arial" panose="020B0604020202020204"/>
              <a:buNone/>
              <a:defRPr sz="4800">
                <a:solidFill>
                  <a:schemeClr val="tx1">
                    <a:tint val="75000"/>
                  </a:schemeClr>
                </a:solidFill>
              </a:defRPr>
            </a:lvl8pPr>
            <a:lvl9pPr marL="8699500" indent="0" algn="ctr" defTabSz="1087120">
              <a:spcBef>
                <a:spcPct val="20000"/>
              </a:spcBef>
              <a:buFont typeface="Arial" panose="020B0604020202020204"/>
              <a:buNone/>
              <a:defRPr sz="4800">
                <a:solidFill>
                  <a:schemeClr val="tx1">
                    <a:tint val="75000"/>
                  </a:schemeClr>
                </a:solidFill>
              </a:defRPr>
            </a:lvl9pPr>
          </a:lstStyle>
          <a:p>
            <a:pPr algn="ctr"/>
            <a:r>
              <a:rPr lang="zh-CN" altLang="en-US" sz="2400" dirty="0">
                <a:solidFill>
                  <a:srgbClr val="3C3C3C"/>
                </a:solidFill>
                <a:latin typeface="幼圆" panose="02010509060101010101" pitchFamily="49" charset="-122"/>
                <a:ea typeface="幼圆" panose="02010509060101010101" pitchFamily="49" charset="-122"/>
              </a:rPr>
              <a:t>项目管理</a:t>
            </a:r>
          </a:p>
          <a:p>
            <a:pPr algn="ctr">
              <a:defRPr/>
            </a:pPr>
            <a:endParaRPr lang="en-US" sz="1400" kern="0" dirty="0">
              <a:solidFill>
                <a:srgbClr val="3C3C3C"/>
              </a:solidFill>
            </a:endParaRP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3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 calcmode="lin" valueType="num">
                                      <p:cBhvr additive="base">
                                        <p:cTn id="12" dur="500" fill="hold"/>
                                        <p:tgtEl>
                                          <p:spTgt spid="52"/>
                                        </p:tgtEl>
                                        <p:attrNameLst>
                                          <p:attrName>ppt_x</p:attrName>
                                        </p:attrNameLst>
                                      </p:cBhvr>
                                      <p:tavLst>
                                        <p:tav tm="0">
                                          <p:val>
                                            <p:strVal val="#ppt_x"/>
                                          </p:val>
                                        </p:tav>
                                        <p:tav tm="100000">
                                          <p:val>
                                            <p:strVal val="#ppt_x"/>
                                          </p:val>
                                        </p:tav>
                                      </p:tavLst>
                                    </p:anim>
                                    <p:anim calcmode="lin" valueType="num">
                                      <p:cBhvr additive="base">
                                        <p:cTn id="1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25" name="Title 1"/>
          <p:cNvSpPr txBox="1"/>
          <p:nvPr/>
        </p:nvSpPr>
        <p:spPr>
          <a:xfrm>
            <a:off x="4584700"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项目管理</a:t>
            </a:r>
          </a:p>
        </p:txBody>
      </p:sp>
      <p:sp>
        <p:nvSpPr>
          <p:cNvPr id="30" name="Rectangle 22"/>
          <p:cNvSpPr>
            <a:spLocks noChangeArrowheads="1"/>
          </p:cNvSpPr>
          <p:nvPr/>
        </p:nvSpPr>
        <p:spPr bwMode="auto">
          <a:xfrm>
            <a:off x="1247775" y="2524125"/>
            <a:ext cx="5596255" cy="2773680"/>
          </a:xfrm>
          <a:prstGeom prst="rect">
            <a:avLst/>
          </a:prstGeom>
          <a:solidFill>
            <a:srgbClr val="7F2E30">
              <a:alpha val="70195"/>
            </a:srgbClr>
          </a:solidFill>
          <a:ln>
            <a:noFill/>
          </a:ln>
        </p:spPr>
        <p:txBody>
          <a:bodyPr anchor="ct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eaLnBrk="1" hangingPunct="1"/>
            <a:endParaRPr lang="en-US" altLang="zh-CN" sz="1300">
              <a:solidFill>
                <a:srgbClr val="FFFFFF"/>
              </a:solidFill>
            </a:endParaRPr>
          </a:p>
        </p:txBody>
      </p:sp>
      <p:sp>
        <p:nvSpPr>
          <p:cNvPr id="31" name="矩形 30"/>
          <p:cNvSpPr>
            <a:spLocks noChangeArrowheads="1"/>
          </p:cNvSpPr>
          <p:nvPr/>
        </p:nvSpPr>
        <p:spPr bwMode="auto">
          <a:xfrm>
            <a:off x="1450340" y="2541905"/>
            <a:ext cx="505523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l" eaLnBrk="1" hangingPunct="1">
              <a:spcBef>
                <a:spcPct val="20000"/>
              </a:spcBef>
            </a:pPr>
            <a:r>
              <a:rPr lang="zh-CN" sz="2000" dirty="0">
                <a:solidFill>
                  <a:schemeClr val="bg1"/>
                </a:solidFill>
                <a:latin typeface="仿宋" panose="02010609060101010101" charset="-122"/>
                <a:ea typeface="仿宋" panose="02010609060101010101" charset="-122"/>
                <a:sym typeface="Arial" panose="020B0604020202020204" pitchFamily="34" charset="0"/>
              </a:rPr>
              <a:t>管理一个项目的工作</a:t>
            </a:r>
            <a:r>
              <a:rPr sz="2000" dirty="0">
                <a:solidFill>
                  <a:schemeClr val="bg1"/>
                </a:solidFill>
                <a:latin typeface="仿宋" panose="02010609060101010101" charset="-122"/>
                <a:ea typeface="仿宋" panose="02010609060101010101" charset="-122"/>
                <a:sym typeface="Arial" panose="020B0604020202020204" pitchFamily="34" charset="0"/>
              </a:rPr>
              <a:t>包括识别需求；处理客户的各种需要、关注；平衡相互竞争的项目制约因素等，包括但不限于项目的范围、质量、进度、预算、资源、风险等。</a:t>
            </a:r>
          </a:p>
          <a:p>
            <a:pPr algn="l" eaLnBrk="1" hangingPunct="1">
              <a:spcBef>
                <a:spcPct val="20000"/>
              </a:spcBef>
            </a:pPr>
            <a:r>
              <a:rPr sz="2000" dirty="0">
                <a:solidFill>
                  <a:schemeClr val="bg1"/>
                </a:solidFill>
                <a:latin typeface="仿宋" panose="02010609060101010101" charset="-122"/>
                <a:ea typeface="仿宋" panose="02010609060101010101" charset="-122"/>
                <a:sym typeface="Arial" panose="020B0604020202020204" pitchFamily="34" charset="0"/>
              </a:rPr>
              <a:t>因为在项目开发的过程可能随时发生变化，所以整个项目的生命周期中应该反复开展制定项目管理工作，对计划进行渐进明细</a:t>
            </a:r>
          </a:p>
        </p:txBody>
      </p:sp>
      <p:pic>
        <p:nvPicPr>
          <p:cNvPr id="2" name="图片 1" descr="1390356784645ldlqz"/>
          <p:cNvPicPr>
            <a:picLocks noChangeAspect="1"/>
          </p:cNvPicPr>
          <p:nvPr/>
        </p:nvPicPr>
        <p:blipFill>
          <a:blip r:embed="rId4"/>
          <a:stretch>
            <a:fillRect/>
          </a:stretch>
        </p:blipFill>
        <p:spPr>
          <a:xfrm>
            <a:off x="6929120" y="1751330"/>
            <a:ext cx="5081270" cy="381063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cstate="screen"/>
          <a:srcRect/>
          <a:stretch>
            <a:fillRect/>
          </a:stretch>
        </p:blipFill>
        <p:spPr>
          <a:xfrm>
            <a:off x="0" y="508000"/>
            <a:ext cx="12192000" cy="699541"/>
          </a:xfrm>
          <a:prstGeom prst="rect">
            <a:avLst/>
          </a:prstGeom>
        </p:spPr>
      </p:pic>
      <p:sp>
        <p:nvSpPr>
          <p:cNvPr id="35" name="Title 1"/>
          <p:cNvSpPr txBox="1"/>
          <p:nvPr/>
        </p:nvSpPr>
        <p:spPr>
          <a:xfrm>
            <a:off x="3422015" y="295275"/>
            <a:ext cx="5192395"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altLang="en-US" sz="2400" dirty="0">
                <a:solidFill>
                  <a:srgbClr val="3C3C3C"/>
                </a:solidFill>
                <a:latin typeface="幼圆" panose="02010509060101010101" pitchFamily="49" charset="-122"/>
                <a:ea typeface="幼圆" panose="02010509060101010101" pitchFamily="49" charset="-122"/>
              </a:rPr>
              <a:t>我们小组项目管理过程</a:t>
            </a:r>
            <a:endParaRPr lang="zh-CN" altLang="en-GB" sz="2400" dirty="0">
              <a:solidFill>
                <a:srgbClr val="3C3C3C"/>
              </a:solidFill>
              <a:latin typeface="幼圆" panose="02010509060101010101" pitchFamily="49" charset="-122"/>
              <a:ea typeface="幼圆" panose="02010509060101010101" pitchFamily="49" charset="-122"/>
            </a:endParaRPr>
          </a:p>
        </p:txBody>
      </p:sp>
      <p:sp>
        <p:nvSpPr>
          <p:cNvPr id="48" name="Oval 22"/>
          <p:cNvSpPr>
            <a:spLocks noChangeArrowheads="1"/>
          </p:cNvSpPr>
          <p:nvPr/>
        </p:nvSpPr>
        <p:spPr bwMode="auto">
          <a:xfrm>
            <a:off x="2652128" y="5554781"/>
            <a:ext cx="471056" cy="471056"/>
          </a:xfrm>
          <a:prstGeom prst="ellipse">
            <a:avLst/>
          </a:prstGeom>
          <a:solidFill>
            <a:srgbClr val="363636"/>
          </a:solidFill>
          <a:ln>
            <a:noFill/>
          </a:ln>
        </p:spPr>
        <p:txBody>
          <a:bodyPr anchor="ctr"/>
          <a:lstStyle/>
          <a:p>
            <a:pPr algn="ctr" eaLnBrk="1" hangingPunct="1"/>
            <a:endParaRPr lang="en-AU" altLang="en-US" sz="1600">
              <a:solidFill>
                <a:srgbClr val="FFFFFF"/>
              </a:solidFill>
              <a:latin typeface="FontAwesome"/>
            </a:endParaRPr>
          </a:p>
        </p:txBody>
      </p:sp>
      <p:sp>
        <p:nvSpPr>
          <p:cNvPr id="49" name="Oval 33"/>
          <p:cNvSpPr>
            <a:spLocks noChangeArrowheads="1"/>
          </p:cNvSpPr>
          <p:nvPr/>
        </p:nvSpPr>
        <p:spPr bwMode="auto">
          <a:xfrm>
            <a:off x="6538134" y="5571291"/>
            <a:ext cx="471056" cy="471056"/>
          </a:xfrm>
          <a:prstGeom prst="ellipse">
            <a:avLst/>
          </a:prstGeom>
          <a:solidFill>
            <a:srgbClr val="363636"/>
          </a:solidFill>
          <a:ln>
            <a:noFill/>
          </a:ln>
        </p:spPr>
        <p:txBody>
          <a:bodyPr anchor="ctr"/>
          <a:lstStyle/>
          <a:p>
            <a:pPr algn="ctr" eaLnBrk="1" hangingPunct="1"/>
            <a:endParaRPr lang="en-US" altLang="zh-CN" sz="1600">
              <a:solidFill>
                <a:srgbClr val="FFFFFF"/>
              </a:solidFill>
            </a:endParaRPr>
          </a:p>
        </p:txBody>
      </p:sp>
      <p:sp>
        <p:nvSpPr>
          <p:cNvPr id="51" name="TextBox 15"/>
          <p:cNvSpPr txBox="1">
            <a:spLocks noChangeArrowheads="1"/>
          </p:cNvSpPr>
          <p:nvPr/>
        </p:nvSpPr>
        <p:spPr bwMode="auto">
          <a:xfrm>
            <a:off x="2657235" y="5642227"/>
            <a:ext cx="4608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rgbClr val="FFFFFF"/>
                </a:solidFill>
                <a:latin typeface="微软雅黑" panose="020B0503020204020204" pitchFamily="34" charset="-122"/>
                <a:ea typeface="微软雅黑" panose="020B0503020204020204" pitchFamily="34" charset="-122"/>
                <a:sym typeface="Gill Sans"/>
              </a:rPr>
              <a:t>01</a:t>
            </a:r>
            <a:endParaRPr lang="zh-CN" altLang="en-US" sz="1600" b="1">
              <a:solidFill>
                <a:srgbClr val="FFFFFF"/>
              </a:solidFill>
              <a:latin typeface="微软雅黑" panose="020B0503020204020204" pitchFamily="34" charset="-122"/>
              <a:ea typeface="微软雅黑" panose="020B0503020204020204" pitchFamily="34" charset="-122"/>
              <a:sym typeface="Gill Sans"/>
            </a:endParaRPr>
          </a:p>
        </p:txBody>
      </p:sp>
      <p:sp>
        <p:nvSpPr>
          <p:cNvPr id="52" name="TextBox 15"/>
          <p:cNvSpPr txBox="1">
            <a:spLocks noChangeArrowheads="1"/>
          </p:cNvSpPr>
          <p:nvPr/>
        </p:nvSpPr>
        <p:spPr bwMode="auto">
          <a:xfrm>
            <a:off x="6549119" y="5658737"/>
            <a:ext cx="4595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rgbClr val="FFFFFF"/>
                </a:solidFill>
                <a:latin typeface="微软雅黑" panose="020B0503020204020204" pitchFamily="34" charset="-122"/>
                <a:ea typeface="微软雅黑" panose="020B0503020204020204" pitchFamily="34" charset="-122"/>
                <a:sym typeface="Gill Sans"/>
              </a:rPr>
              <a:t>02</a:t>
            </a:r>
            <a:endParaRPr lang="zh-CN" altLang="en-US" sz="1600" b="1">
              <a:solidFill>
                <a:srgbClr val="FFFFFF"/>
              </a:solidFill>
              <a:latin typeface="微软雅黑" panose="020B0503020204020204" pitchFamily="34" charset="-122"/>
              <a:ea typeface="微软雅黑" panose="020B0503020204020204" pitchFamily="34" charset="-122"/>
              <a:sym typeface="Gill Sans"/>
            </a:endParaRPr>
          </a:p>
        </p:txBody>
      </p:sp>
      <p:sp>
        <p:nvSpPr>
          <p:cNvPr id="58" name="文本框 57"/>
          <p:cNvSpPr txBox="1">
            <a:spLocks noChangeAspect="1"/>
          </p:cNvSpPr>
          <p:nvPr/>
        </p:nvSpPr>
        <p:spPr>
          <a:xfrm>
            <a:off x="2798445" y="5561330"/>
            <a:ext cx="2458720" cy="398780"/>
          </a:xfrm>
          <a:prstGeom prst="rect">
            <a:avLst/>
          </a:prstGeom>
          <a:noFill/>
          <a:ln>
            <a:noFill/>
          </a:ln>
        </p:spPr>
        <p:txBody>
          <a:bodyPr wrap="square">
            <a:spAutoFit/>
          </a:bodyPr>
          <a:lstStyle/>
          <a:p>
            <a:pPr algn="ctr" fontAlgn="ctr"/>
            <a:r>
              <a:rPr lang="zh-CN" sz="2000" dirty="0">
                <a:latin typeface="幼圆" panose="02010509060101010101" pitchFamily="49" charset="-122"/>
                <a:ea typeface="幼圆" panose="02010509060101010101" pitchFamily="49" charset="-122"/>
              </a:rPr>
              <a:t>基础技术调研</a:t>
            </a:r>
            <a:endParaRPr lang="zh-CN" sz="2000" noProof="1">
              <a:latin typeface="Arial" panose="020B0604020202020204" pitchFamily="34" charset="0"/>
              <a:ea typeface="黑体" panose="02010609060101010101" charset="-122"/>
            </a:endParaRPr>
          </a:p>
        </p:txBody>
      </p:sp>
      <p:cxnSp>
        <p:nvCxnSpPr>
          <p:cNvPr id="59" name="直接连接符 58"/>
          <p:cNvCxnSpPr/>
          <p:nvPr/>
        </p:nvCxnSpPr>
        <p:spPr>
          <a:xfrm>
            <a:off x="3890308" y="6026095"/>
            <a:ext cx="276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a:spLocks noChangeAspect="1"/>
          </p:cNvSpPr>
          <p:nvPr/>
        </p:nvSpPr>
        <p:spPr>
          <a:xfrm>
            <a:off x="6778625" y="5554980"/>
            <a:ext cx="2331720" cy="398780"/>
          </a:xfrm>
          <a:prstGeom prst="rect">
            <a:avLst/>
          </a:prstGeom>
          <a:noFill/>
          <a:ln>
            <a:noFill/>
          </a:ln>
        </p:spPr>
        <p:txBody>
          <a:bodyPr wrap="square">
            <a:spAutoFit/>
          </a:bodyPr>
          <a:lstStyle/>
          <a:p>
            <a:pPr algn="ctr" fontAlgn="ctr"/>
            <a:r>
              <a:rPr lang="zh-CN" sz="2000" dirty="0">
                <a:latin typeface="幼圆" panose="02010509060101010101" pitchFamily="49" charset="-122"/>
                <a:ea typeface="幼圆" panose="02010509060101010101" pitchFamily="49" charset="-122"/>
              </a:rPr>
              <a:t>启动项目计划</a:t>
            </a:r>
            <a:endParaRPr lang="zh-CN" sz="2000" noProof="1">
              <a:latin typeface="Arial" panose="020B0604020202020204" pitchFamily="34" charset="0"/>
              <a:ea typeface="黑体" panose="02010609060101010101" charset="-122"/>
            </a:endParaRPr>
          </a:p>
        </p:txBody>
      </p:sp>
      <p:cxnSp>
        <p:nvCxnSpPr>
          <p:cNvPr id="62" name="直接连接符 61"/>
          <p:cNvCxnSpPr/>
          <p:nvPr/>
        </p:nvCxnSpPr>
        <p:spPr>
          <a:xfrm>
            <a:off x="7806230" y="5996885"/>
            <a:ext cx="276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Rectangle 5"/>
          <p:cNvSpPr>
            <a:spLocks noChangeArrowheads="1"/>
          </p:cNvSpPr>
          <p:nvPr/>
        </p:nvSpPr>
        <p:spPr bwMode="auto">
          <a:xfrm>
            <a:off x="1981835" y="1794510"/>
            <a:ext cx="3852545" cy="3261360"/>
          </a:xfrm>
          <a:prstGeom prst="rect">
            <a:avLst/>
          </a:prstGeom>
          <a:solidFill>
            <a:srgbClr val="363636"/>
          </a:solidFill>
          <a:ln>
            <a:noFill/>
          </a:ln>
        </p:spPr>
        <p:txBody>
          <a:bodyPr anchor="ctr"/>
          <a:lstStyle/>
          <a:p>
            <a:pPr algn="ctr" eaLnBrk="1" hangingPunct="1"/>
            <a:endParaRPr lang="id-ID" altLang="en-US" sz="5400">
              <a:solidFill>
                <a:srgbClr val="FFFFFF"/>
              </a:solidFill>
            </a:endParaRPr>
          </a:p>
        </p:txBody>
      </p:sp>
      <p:sp>
        <p:nvSpPr>
          <p:cNvPr id="55" name="TextBox 13"/>
          <p:cNvSpPr txBox="1">
            <a:spLocks noChangeArrowheads="1"/>
          </p:cNvSpPr>
          <p:nvPr/>
        </p:nvSpPr>
        <p:spPr bwMode="auto">
          <a:xfrm>
            <a:off x="2223135" y="1981200"/>
            <a:ext cx="3341370" cy="215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spcBef>
                <a:spcPct val="20000"/>
              </a:spcBef>
            </a:pPr>
            <a:r>
              <a:rPr sz="2000" dirty="0">
                <a:solidFill>
                  <a:schemeClr val="bg1"/>
                </a:solidFill>
                <a:latin typeface="仿宋" panose="02010609060101010101" charset="-122"/>
                <a:ea typeface="仿宋" panose="02010609060101010101" charset="-122"/>
                <a:sym typeface="Arial" panose="020B0604020202020204" pitchFamily="34" charset="0"/>
              </a:rPr>
              <a:t>该阶段是我们小组进行立项之前的探讨阶段，包括提出小组的工作方向并进行组内审议、形成可行性研究报告，预测预期的使用群体、对现有市场的分析、对工作量的调研、对人员的需求等</a:t>
            </a:r>
          </a:p>
        </p:txBody>
      </p:sp>
      <p:sp>
        <p:nvSpPr>
          <p:cNvPr id="2" name="Rectangle 5"/>
          <p:cNvSpPr>
            <a:spLocks noChangeArrowheads="1"/>
          </p:cNvSpPr>
          <p:nvPr/>
        </p:nvSpPr>
        <p:spPr bwMode="auto">
          <a:xfrm>
            <a:off x="5834380" y="1794510"/>
            <a:ext cx="3828415" cy="3268345"/>
          </a:xfrm>
          <a:prstGeom prst="rect">
            <a:avLst/>
          </a:prstGeom>
          <a:solidFill>
            <a:srgbClr val="3A211D"/>
          </a:solidFill>
          <a:ln>
            <a:noFill/>
          </a:ln>
        </p:spPr>
        <p:txBody>
          <a:bodyPr anchor="ctr"/>
          <a:lstStyle/>
          <a:p>
            <a:pPr algn="ctr" eaLnBrk="1" hangingPunct="1"/>
            <a:endParaRPr lang="id-ID" altLang="en-US" sz="5400">
              <a:solidFill>
                <a:srgbClr val="FFFFFF"/>
              </a:solidFill>
            </a:endParaRPr>
          </a:p>
        </p:txBody>
      </p:sp>
      <p:sp>
        <p:nvSpPr>
          <p:cNvPr id="5" name="TextBox 13"/>
          <p:cNvSpPr txBox="1">
            <a:spLocks noChangeArrowheads="1"/>
          </p:cNvSpPr>
          <p:nvPr/>
        </p:nvSpPr>
        <p:spPr bwMode="auto">
          <a:xfrm>
            <a:off x="6033770" y="1981200"/>
            <a:ext cx="3542030" cy="246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spcBef>
                <a:spcPct val="20000"/>
              </a:spcBef>
            </a:pPr>
            <a:r>
              <a:rPr sz="2000" dirty="0">
                <a:solidFill>
                  <a:schemeClr val="bg1"/>
                </a:solidFill>
                <a:latin typeface="仿宋" panose="02010609060101010101" charset="-122"/>
                <a:ea typeface="仿宋" panose="02010609060101010101" charset="-122"/>
                <a:sym typeface="Arial" panose="020B0604020202020204" pitchFamily="34" charset="0"/>
              </a:rPr>
              <a:t>该阶段我们小组明确了项目的目标和范围、初步考虑了可能解决的问题以及可能的解决方案，在技术和管理的要求等。此外，组内划分了每个成员的工作方向，项目的推动速度以及定期评审和跟踪的计划，为项目能够正常启动建立好计划。</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100000">
                                          <p:val>
                                            <p:strVal val="#ppt_x"/>
                                          </p:val>
                                        </p:tav>
                                      </p:tavLst>
                                    </p:anim>
                                    <p:anim calcmode="lin" valueType="num">
                                      <p:cBhvr>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p:cTn id="11" dur="500" fill="hold"/>
                                        <p:tgtEl>
                                          <p:spTgt spid="59"/>
                                        </p:tgtEl>
                                        <p:attrNameLst>
                                          <p:attrName>ppt_x</p:attrName>
                                        </p:attrNameLst>
                                      </p:cBhvr>
                                      <p:tavLst>
                                        <p:tav tm="0">
                                          <p:val>
                                            <p:strVal val="#ppt_x"/>
                                          </p:val>
                                        </p:tav>
                                        <p:tav tm="100000">
                                          <p:val>
                                            <p:strVal val="#ppt_x"/>
                                          </p:val>
                                        </p:tav>
                                      </p:tavLst>
                                    </p:anim>
                                    <p:anim calcmode="lin" valueType="num">
                                      <p:cBhvr>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ppt_x</p:attrName>
                                        </p:attrNameLst>
                                      </p:cBhvr>
                                      <p:tavLst>
                                        <p:tav tm="0">
                                          <p:val>
                                            <p:strVal val="#ppt_x"/>
                                          </p:val>
                                        </p:tav>
                                        <p:tav tm="100000">
                                          <p:val>
                                            <p:strVal val="#ppt_x"/>
                                          </p:val>
                                        </p:tav>
                                      </p:tavLst>
                                    </p:anim>
                                    <p:anim calcmode="lin" valueType="num">
                                      <p:cBhvr>
                                        <p:cTn id="16" dur="50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p:cTn id="19" dur="500" fill="hold"/>
                                        <p:tgtEl>
                                          <p:spTgt spid="62"/>
                                        </p:tgtEl>
                                        <p:attrNameLst>
                                          <p:attrName>ppt_x</p:attrName>
                                        </p:attrNameLst>
                                      </p:cBhvr>
                                      <p:tavLst>
                                        <p:tav tm="0">
                                          <p:val>
                                            <p:strVal val="#ppt_x"/>
                                          </p:val>
                                        </p:tav>
                                        <p:tav tm="100000">
                                          <p:val>
                                            <p:strVal val="#ppt_x"/>
                                          </p:val>
                                        </p:tav>
                                      </p:tavLst>
                                    </p:anim>
                                    <p:anim calcmode="lin" valueType="num">
                                      <p:cBhvr>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4" cstate="screen"/>
          <a:srcRect/>
          <a:stretch>
            <a:fillRect/>
          </a:stretch>
        </p:blipFill>
        <p:spPr>
          <a:xfrm>
            <a:off x="0" y="508000"/>
            <a:ext cx="12192000" cy="699541"/>
          </a:xfrm>
          <a:prstGeom prst="rect">
            <a:avLst/>
          </a:prstGeom>
        </p:spPr>
      </p:pic>
      <p:sp>
        <p:nvSpPr>
          <p:cNvPr id="35" name="Title 1"/>
          <p:cNvSpPr txBox="1"/>
          <p:nvPr/>
        </p:nvSpPr>
        <p:spPr>
          <a:xfrm>
            <a:off x="3422015" y="295275"/>
            <a:ext cx="5192395" cy="1125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altLang="en-US" sz="2400" dirty="0">
                <a:solidFill>
                  <a:srgbClr val="3C3C3C"/>
                </a:solidFill>
                <a:latin typeface="幼圆" panose="02010509060101010101" pitchFamily="49" charset="-122"/>
                <a:ea typeface="幼圆" panose="02010509060101010101" pitchFamily="49" charset="-122"/>
              </a:rPr>
              <a:t>我们小组项目管理过程</a:t>
            </a:r>
            <a:endParaRPr lang="zh-CN" altLang="en-GB" sz="2400" dirty="0">
              <a:solidFill>
                <a:srgbClr val="3C3C3C"/>
              </a:solidFill>
              <a:latin typeface="幼圆" panose="02010509060101010101" pitchFamily="49" charset="-122"/>
              <a:ea typeface="幼圆" panose="02010509060101010101" pitchFamily="49" charset="-122"/>
            </a:endParaRPr>
          </a:p>
        </p:txBody>
      </p:sp>
      <p:sp>
        <p:nvSpPr>
          <p:cNvPr id="48" name="Oval 22"/>
          <p:cNvSpPr>
            <a:spLocks noChangeArrowheads="1"/>
          </p:cNvSpPr>
          <p:nvPr/>
        </p:nvSpPr>
        <p:spPr bwMode="auto">
          <a:xfrm>
            <a:off x="2652128" y="5554781"/>
            <a:ext cx="471056" cy="471056"/>
          </a:xfrm>
          <a:prstGeom prst="ellipse">
            <a:avLst/>
          </a:prstGeom>
          <a:solidFill>
            <a:srgbClr val="363636"/>
          </a:solidFill>
          <a:ln>
            <a:noFill/>
          </a:ln>
        </p:spPr>
        <p:txBody>
          <a:bodyPr anchor="ctr"/>
          <a:lstStyle/>
          <a:p>
            <a:pPr algn="ctr" eaLnBrk="1" hangingPunct="1"/>
            <a:endParaRPr lang="en-AU" altLang="en-US" sz="1600">
              <a:solidFill>
                <a:srgbClr val="FFFFFF"/>
              </a:solidFill>
              <a:latin typeface="FontAwesome"/>
            </a:endParaRPr>
          </a:p>
        </p:txBody>
      </p:sp>
      <p:sp>
        <p:nvSpPr>
          <p:cNvPr id="49" name="Oval 33"/>
          <p:cNvSpPr>
            <a:spLocks noChangeArrowheads="1"/>
          </p:cNvSpPr>
          <p:nvPr/>
        </p:nvSpPr>
        <p:spPr bwMode="auto">
          <a:xfrm>
            <a:off x="6538134" y="5571291"/>
            <a:ext cx="471056" cy="471056"/>
          </a:xfrm>
          <a:prstGeom prst="ellipse">
            <a:avLst/>
          </a:prstGeom>
          <a:solidFill>
            <a:srgbClr val="363636"/>
          </a:solidFill>
          <a:ln>
            <a:noFill/>
          </a:ln>
        </p:spPr>
        <p:txBody>
          <a:bodyPr anchor="ctr"/>
          <a:lstStyle/>
          <a:p>
            <a:pPr algn="ctr" eaLnBrk="1" hangingPunct="1"/>
            <a:endParaRPr lang="en-US" altLang="zh-CN" sz="1600">
              <a:solidFill>
                <a:srgbClr val="FFFFFF"/>
              </a:solidFill>
            </a:endParaRPr>
          </a:p>
        </p:txBody>
      </p:sp>
      <p:sp>
        <p:nvSpPr>
          <p:cNvPr id="51" name="TextBox 15"/>
          <p:cNvSpPr txBox="1">
            <a:spLocks noChangeArrowheads="1"/>
          </p:cNvSpPr>
          <p:nvPr/>
        </p:nvSpPr>
        <p:spPr bwMode="auto">
          <a:xfrm>
            <a:off x="2657235" y="5642227"/>
            <a:ext cx="460842"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rgbClr val="FFFFFF"/>
                </a:solidFill>
                <a:latin typeface="微软雅黑" panose="020B0503020204020204" pitchFamily="34" charset="-122"/>
                <a:ea typeface="微软雅黑" panose="020B0503020204020204" pitchFamily="34" charset="-122"/>
                <a:sym typeface="Gill Sans"/>
              </a:rPr>
              <a:t>03</a:t>
            </a:r>
            <a:endParaRPr lang="zh-CN" altLang="en-US" sz="1600" b="1">
              <a:solidFill>
                <a:srgbClr val="FFFFFF"/>
              </a:solidFill>
              <a:latin typeface="微软雅黑" panose="020B0503020204020204" pitchFamily="34" charset="-122"/>
              <a:ea typeface="微软雅黑" panose="020B0503020204020204" pitchFamily="34" charset="-122"/>
              <a:sym typeface="Gill Sans"/>
            </a:endParaRPr>
          </a:p>
        </p:txBody>
      </p:sp>
      <p:sp>
        <p:nvSpPr>
          <p:cNvPr id="52" name="TextBox 15"/>
          <p:cNvSpPr txBox="1">
            <a:spLocks noChangeArrowheads="1"/>
          </p:cNvSpPr>
          <p:nvPr/>
        </p:nvSpPr>
        <p:spPr bwMode="auto">
          <a:xfrm>
            <a:off x="6549119" y="5658737"/>
            <a:ext cx="459564"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600" b="1">
                <a:solidFill>
                  <a:srgbClr val="FFFFFF"/>
                </a:solidFill>
                <a:latin typeface="微软雅黑" panose="020B0503020204020204" pitchFamily="34" charset="-122"/>
                <a:ea typeface="微软雅黑" panose="020B0503020204020204" pitchFamily="34" charset="-122"/>
                <a:sym typeface="Gill Sans"/>
              </a:rPr>
              <a:t>04</a:t>
            </a:r>
            <a:endParaRPr lang="zh-CN" altLang="en-US" sz="1600" b="1">
              <a:solidFill>
                <a:srgbClr val="FFFFFF"/>
              </a:solidFill>
              <a:latin typeface="微软雅黑" panose="020B0503020204020204" pitchFamily="34" charset="-122"/>
              <a:ea typeface="微软雅黑" panose="020B0503020204020204" pitchFamily="34" charset="-122"/>
              <a:sym typeface="Gill Sans"/>
            </a:endParaRPr>
          </a:p>
        </p:txBody>
      </p:sp>
      <p:sp>
        <p:nvSpPr>
          <p:cNvPr id="58" name="文本框 57"/>
          <p:cNvSpPr txBox="1">
            <a:spLocks noChangeAspect="1"/>
          </p:cNvSpPr>
          <p:nvPr/>
        </p:nvSpPr>
        <p:spPr>
          <a:xfrm>
            <a:off x="2798445" y="5561330"/>
            <a:ext cx="2458720" cy="398780"/>
          </a:xfrm>
          <a:prstGeom prst="rect">
            <a:avLst/>
          </a:prstGeom>
          <a:noFill/>
          <a:ln>
            <a:noFill/>
          </a:ln>
        </p:spPr>
        <p:txBody>
          <a:bodyPr wrap="square">
            <a:spAutoFit/>
          </a:bodyPr>
          <a:lstStyle/>
          <a:p>
            <a:pPr algn="ctr" fontAlgn="ctr"/>
            <a:r>
              <a:rPr lang="zh-CN" sz="2000" dirty="0">
                <a:latin typeface="幼圆" panose="02010509060101010101" pitchFamily="49" charset="-122"/>
                <a:ea typeface="幼圆" panose="02010509060101010101" pitchFamily="49" charset="-122"/>
              </a:rPr>
              <a:t>评审项目计划</a:t>
            </a:r>
            <a:endParaRPr lang="zh-CN" sz="2000" noProof="1">
              <a:latin typeface="Arial" panose="020B0604020202020204" pitchFamily="34" charset="0"/>
              <a:ea typeface="黑体" panose="02010609060101010101" charset="-122"/>
            </a:endParaRPr>
          </a:p>
        </p:txBody>
      </p:sp>
      <p:cxnSp>
        <p:nvCxnSpPr>
          <p:cNvPr id="59" name="直接连接符 58"/>
          <p:cNvCxnSpPr/>
          <p:nvPr/>
        </p:nvCxnSpPr>
        <p:spPr>
          <a:xfrm>
            <a:off x="3890308" y="6026095"/>
            <a:ext cx="276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a:spLocks noChangeAspect="1"/>
          </p:cNvSpPr>
          <p:nvPr/>
        </p:nvSpPr>
        <p:spPr>
          <a:xfrm>
            <a:off x="6778625" y="5554980"/>
            <a:ext cx="2331720" cy="398780"/>
          </a:xfrm>
          <a:prstGeom prst="rect">
            <a:avLst/>
          </a:prstGeom>
          <a:noFill/>
          <a:ln>
            <a:noFill/>
          </a:ln>
        </p:spPr>
        <p:txBody>
          <a:bodyPr wrap="square">
            <a:spAutoFit/>
          </a:bodyPr>
          <a:lstStyle/>
          <a:p>
            <a:pPr algn="ctr" fontAlgn="ctr"/>
            <a:r>
              <a:rPr lang="zh-CN" sz="2000" dirty="0">
                <a:latin typeface="幼圆" panose="02010509060101010101" pitchFamily="49" charset="-122"/>
                <a:ea typeface="幼圆" panose="02010509060101010101" pitchFamily="49" charset="-122"/>
              </a:rPr>
              <a:t>管理开发文档</a:t>
            </a:r>
            <a:endParaRPr lang="zh-CN" sz="2000" noProof="1">
              <a:latin typeface="Arial" panose="020B0604020202020204" pitchFamily="34" charset="0"/>
              <a:ea typeface="黑体" panose="02010609060101010101" charset="-122"/>
            </a:endParaRPr>
          </a:p>
        </p:txBody>
      </p:sp>
      <p:cxnSp>
        <p:nvCxnSpPr>
          <p:cNvPr id="62" name="直接连接符 61"/>
          <p:cNvCxnSpPr/>
          <p:nvPr/>
        </p:nvCxnSpPr>
        <p:spPr>
          <a:xfrm>
            <a:off x="7806230" y="5996885"/>
            <a:ext cx="276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Rectangle 5"/>
          <p:cNvSpPr>
            <a:spLocks noChangeArrowheads="1"/>
          </p:cNvSpPr>
          <p:nvPr/>
        </p:nvSpPr>
        <p:spPr bwMode="auto">
          <a:xfrm>
            <a:off x="1981835" y="1794510"/>
            <a:ext cx="3852545" cy="3261360"/>
          </a:xfrm>
          <a:prstGeom prst="rect">
            <a:avLst/>
          </a:prstGeom>
          <a:solidFill>
            <a:srgbClr val="7F2E30"/>
          </a:solidFill>
          <a:ln>
            <a:noFill/>
          </a:ln>
        </p:spPr>
        <p:txBody>
          <a:bodyPr anchor="ctr"/>
          <a:lstStyle/>
          <a:p>
            <a:pPr algn="ctr" eaLnBrk="1" hangingPunct="1"/>
            <a:endParaRPr lang="id-ID" altLang="en-US" sz="5400">
              <a:solidFill>
                <a:srgbClr val="FFFFFF"/>
              </a:solidFill>
            </a:endParaRPr>
          </a:p>
        </p:txBody>
      </p:sp>
      <p:sp>
        <p:nvSpPr>
          <p:cNvPr id="55" name="TextBox 13"/>
          <p:cNvSpPr txBox="1">
            <a:spLocks noChangeArrowheads="1"/>
          </p:cNvSpPr>
          <p:nvPr/>
        </p:nvSpPr>
        <p:spPr bwMode="auto">
          <a:xfrm>
            <a:off x="2223135" y="1981200"/>
            <a:ext cx="3341370" cy="215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spcBef>
                <a:spcPct val="20000"/>
              </a:spcBef>
            </a:pPr>
            <a:r>
              <a:rPr sz="2000" dirty="0">
                <a:solidFill>
                  <a:schemeClr val="bg1"/>
                </a:solidFill>
                <a:latin typeface="仿宋" panose="02010609060101010101" charset="-122"/>
                <a:ea typeface="仿宋" panose="02010609060101010101" charset="-122"/>
                <a:sym typeface="Arial" panose="020B0604020202020204" pitchFamily="34" charset="0"/>
              </a:rPr>
              <a:t>在项目计划的过程中，小组应当较为严格的遵守项目计划制度表，以使得项目推进可以有条不紊。对于一些不可避免的变更，小组内进行适当的控制和调整，但要确保整个项目计划的完整性和一致性。</a:t>
            </a:r>
          </a:p>
        </p:txBody>
      </p:sp>
      <p:sp>
        <p:nvSpPr>
          <p:cNvPr id="2" name="Rectangle 5"/>
          <p:cNvSpPr>
            <a:spLocks noChangeArrowheads="1"/>
          </p:cNvSpPr>
          <p:nvPr/>
        </p:nvSpPr>
        <p:spPr bwMode="auto">
          <a:xfrm>
            <a:off x="5834380" y="1794510"/>
            <a:ext cx="3828415" cy="3268345"/>
          </a:xfrm>
          <a:prstGeom prst="rect">
            <a:avLst/>
          </a:prstGeom>
          <a:solidFill>
            <a:srgbClr val="C00000"/>
          </a:solidFill>
          <a:ln>
            <a:noFill/>
          </a:ln>
        </p:spPr>
        <p:txBody>
          <a:bodyPr anchor="ctr"/>
          <a:lstStyle/>
          <a:p>
            <a:pPr algn="ctr" eaLnBrk="1" hangingPunct="1"/>
            <a:endParaRPr lang="id-ID" altLang="en-US" sz="5400">
              <a:solidFill>
                <a:srgbClr val="FFFFFF"/>
              </a:solidFill>
            </a:endParaRPr>
          </a:p>
        </p:txBody>
      </p:sp>
      <p:sp>
        <p:nvSpPr>
          <p:cNvPr id="5" name="TextBox 13"/>
          <p:cNvSpPr txBox="1">
            <a:spLocks noChangeArrowheads="1"/>
          </p:cNvSpPr>
          <p:nvPr/>
        </p:nvSpPr>
        <p:spPr bwMode="auto">
          <a:xfrm>
            <a:off x="6033770" y="1978025"/>
            <a:ext cx="3542030" cy="307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l" eaLnBrk="1" hangingPunct="1">
              <a:spcBef>
                <a:spcPct val="20000"/>
              </a:spcBef>
            </a:pPr>
            <a:r>
              <a:rPr sz="2000" dirty="0">
                <a:solidFill>
                  <a:schemeClr val="bg1"/>
                </a:solidFill>
                <a:latin typeface="仿宋" panose="02010609060101010101" charset="-122"/>
                <a:ea typeface="仿宋" panose="02010609060101010101" charset="-122"/>
                <a:sym typeface="Arial" panose="020B0604020202020204" pitchFamily="34" charset="0"/>
              </a:rPr>
              <a:t>项目开发的过程中同时也伴随着文档的迭代。开发过程中小组同时进行着各种文档的不断完善，检查项目的实现方向与文档计划是否出现偏差。项目开发过程中的说明文档、接口文档等也要随着编码实现过程不断形成，并在项目的最后阶段进行完善和封装，形成项目维护文档。</a:t>
            </a:r>
          </a:p>
        </p:txBody>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100000">
                                          <p:val>
                                            <p:strVal val="#ppt_x"/>
                                          </p:val>
                                        </p:tav>
                                      </p:tavLst>
                                    </p:anim>
                                    <p:anim calcmode="lin" valueType="num">
                                      <p:cBhvr>
                                        <p:cTn id="8" dur="500" fill="hold"/>
                                        <p:tgtEl>
                                          <p:spTgt spid="5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p:cTn id="11" dur="500" fill="hold"/>
                                        <p:tgtEl>
                                          <p:spTgt spid="59"/>
                                        </p:tgtEl>
                                        <p:attrNameLst>
                                          <p:attrName>ppt_x</p:attrName>
                                        </p:attrNameLst>
                                      </p:cBhvr>
                                      <p:tavLst>
                                        <p:tav tm="0">
                                          <p:val>
                                            <p:strVal val="#ppt_x"/>
                                          </p:val>
                                        </p:tav>
                                        <p:tav tm="100000">
                                          <p:val>
                                            <p:strVal val="#ppt_x"/>
                                          </p:val>
                                        </p:tav>
                                      </p:tavLst>
                                    </p:anim>
                                    <p:anim calcmode="lin" valueType="num">
                                      <p:cBhvr>
                                        <p:cTn id="12" dur="500" fill="hold"/>
                                        <p:tgtEl>
                                          <p:spTgt spid="5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 calcmode="lin" valueType="num">
                                      <p:cBhvr>
                                        <p:cTn id="15" dur="500" fill="hold"/>
                                        <p:tgtEl>
                                          <p:spTgt spid="61"/>
                                        </p:tgtEl>
                                        <p:attrNameLst>
                                          <p:attrName>ppt_x</p:attrName>
                                        </p:attrNameLst>
                                      </p:cBhvr>
                                      <p:tavLst>
                                        <p:tav tm="0">
                                          <p:val>
                                            <p:strVal val="#ppt_x"/>
                                          </p:val>
                                        </p:tav>
                                        <p:tav tm="100000">
                                          <p:val>
                                            <p:strVal val="#ppt_x"/>
                                          </p:val>
                                        </p:tav>
                                      </p:tavLst>
                                    </p:anim>
                                    <p:anim calcmode="lin" valueType="num">
                                      <p:cBhvr>
                                        <p:cTn id="16" dur="500" fill="hold"/>
                                        <p:tgtEl>
                                          <p:spTgt spid="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 calcmode="lin" valueType="num">
                                      <p:cBhvr>
                                        <p:cTn id="19" dur="500" fill="hold"/>
                                        <p:tgtEl>
                                          <p:spTgt spid="62"/>
                                        </p:tgtEl>
                                        <p:attrNameLst>
                                          <p:attrName>ppt_x</p:attrName>
                                        </p:attrNameLst>
                                      </p:cBhvr>
                                      <p:tavLst>
                                        <p:tav tm="0">
                                          <p:val>
                                            <p:strVal val="#ppt_x"/>
                                          </p:val>
                                        </p:tav>
                                        <p:tav tm="100000">
                                          <p:val>
                                            <p:strVal val="#ppt_x"/>
                                          </p:val>
                                        </p:tav>
                                      </p:tavLst>
                                    </p:anim>
                                    <p:anim calcmode="lin" valueType="num">
                                      <p:cBhvr>
                                        <p:cTn id="2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08785" y="1419860"/>
            <a:ext cx="4343400" cy="4248785"/>
            <a:chOff x="1066291" y="2029940"/>
            <a:chExt cx="2269165" cy="3275714"/>
          </a:xfrm>
        </p:grpSpPr>
        <p:sp>
          <p:nvSpPr>
            <p:cNvPr id="4" name="Rounded Rectangle 3"/>
            <p:cNvSpPr/>
            <p:nvPr/>
          </p:nvSpPr>
          <p:spPr>
            <a:xfrm>
              <a:off x="1066291" y="2029940"/>
              <a:ext cx="2269165" cy="3275714"/>
            </a:xfrm>
            <a:prstGeom prst="roundRect">
              <a:avLst>
                <a:gd name="adj" fmla="val 4016"/>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66291" y="4412519"/>
              <a:ext cx="2269165" cy="457200"/>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08509" y="2195103"/>
              <a:ext cx="184731" cy="230832"/>
            </a:xfrm>
            <a:prstGeom prst="rect">
              <a:avLst/>
            </a:prstGeom>
            <a:noFill/>
          </p:spPr>
          <p:txBody>
            <a:bodyPr wrap="square" rtlCol="0">
              <a:spAutoFit/>
            </a:bodyPr>
            <a:lstStyle/>
            <a:p>
              <a:pPr algn="ctr"/>
              <a:endParaRPr lang="en-US" sz="9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20" name="Rectangle 19"/>
            <p:cNvSpPr/>
            <p:nvPr/>
          </p:nvSpPr>
          <p:spPr>
            <a:xfrm>
              <a:off x="1211388" y="2118891"/>
              <a:ext cx="2053877" cy="2206003"/>
            </a:xfrm>
            <a:prstGeom prst="rect">
              <a:avLst/>
            </a:prstGeom>
          </p:spPr>
          <p:txBody>
            <a:bodyPr wrap="square">
              <a:spAutoFit/>
            </a:bodyPr>
            <a:lstStyle/>
            <a:p>
              <a:pPr algn="l"/>
              <a:r>
                <a:rPr lang="en-US" sz="2000" dirty="0">
                  <a:solidFill>
                    <a:schemeClr val="tx1">
                      <a:lumMod val="85000"/>
                      <a:lumOff val="15000"/>
                    </a:schemeClr>
                  </a:solidFill>
                  <a:latin typeface="仿宋" panose="02010609060101010101" charset="-122"/>
                  <a:ea typeface="仿宋" panose="02010609060101010101" charset="-122"/>
                </a:rPr>
                <a:t>需求分析阶段是软件设计的基础，规定了小组的项目的工作方向以及项目应该达到的目标和能力。我们小组秉承的原则有：</a:t>
              </a:r>
            </a:p>
            <a:p>
              <a:pPr algn="l"/>
              <a:r>
                <a:rPr lang="en-US" sz="2000" dirty="0">
                  <a:solidFill>
                    <a:schemeClr val="tx1">
                      <a:lumMod val="85000"/>
                      <a:lumOff val="15000"/>
                    </a:schemeClr>
                  </a:solidFill>
                  <a:latin typeface="仿宋" panose="02010609060101010101" charset="-122"/>
                  <a:ea typeface="仿宋" panose="02010609060101010101" charset="-122"/>
                </a:rPr>
                <a:t>需求分类管理；需求划分优先级；需求必须文档化；需求一旦变化，必须对希求变更的影响进行评估；</a:t>
              </a:r>
            </a:p>
            <a:p>
              <a:pPr algn="l"/>
              <a:endParaRPr lang="en-US" sz="2000" dirty="0">
                <a:solidFill>
                  <a:schemeClr val="tx1">
                    <a:lumMod val="85000"/>
                    <a:lumOff val="15000"/>
                  </a:schemeClr>
                </a:solidFill>
                <a:latin typeface="仿宋" panose="02010609060101010101" charset="-122"/>
                <a:ea typeface="仿宋" panose="02010609060101010101" charset="-122"/>
              </a:endParaRPr>
            </a:p>
            <a:p>
              <a:pPr algn="l"/>
              <a:r>
                <a:rPr lang="en-US" sz="2000" dirty="0">
                  <a:solidFill>
                    <a:schemeClr val="tx1">
                      <a:lumMod val="85000"/>
                      <a:lumOff val="15000"/>
                    </a:schemeClr>
                  </a:solidFill>
                  <a:latin typeface="仿宋" panose="02010609060101010101" charset="-122"/>
                  <a:ea typeface="仿宋" panose="02010609060101010101" charset="-122"/>
                </a:rPr>
                <a:t>需求分析最终完成需求分析文档</a:t>
              </a:r>
            </a:p>
          </p:txBody>
        </p:sp>
        <p:sp>
          <p:nvSpPr>
            <p:cNvPr id="8" name="TextBox 7"/>
            <p:cNvSpPr txBox="1"/>
            <p:nvPr/>
          </p:nvSpPr>
          <p:spPr>
            <a:xfrm>
              <a:off x="1678021" y="4487768"/>
              <a:ext cx="1249680" cy="307450"/>
            </a:xfrm>
            <a:prstGeom prst="rect">
              <a:avLst/>
            </a:prstGeom>
            <a:noFill/>
          </p:spPr>
          <p:txBody>
            <a:bodyPr wrap="square" rtlCol="0">
              <a:spAutoFit/>
            </a:bodyPr>
            <a:lstStyle/>
            <a:p>
              <a:pPr defTabSz="1176655"/>
              <a:r>
                <a:rPr lang="zh-CN" sz="2000" dirty="0">
                  <a:solidFill>
                    <a:schemeClr val="bg1"/>
                  </a:solidFill>
                  <a:latin typeface="幼圆" panose="02010509060101010101" pitchFamily="49" charset="-122"/>
                  <a:ea typeface="幼圆" panose="02010509060101010101" pitchFamily="49" charset="-122"/>
                </a:rPr>
                <a:t>需求阶段管理</a:t>
              </a:r>
            </a:p>
          </p:txBody>
        </p:sp>
      </p:grpSp>
      <p:grpSp>
        <p:nvGrpSpPr>
          <p:cNvPr id="3" name="Group 2"/>
          <p:cNvGrpSpPr/>
          <p:nvPr/>
        </p:nvGrpSpPr>
        <p:grpSpPr>
          <a:xfrm>
            <a:off x="6052185" y="1420495"/>
            <a:ext cx="4447540" cy="4248150"/>
            <a:chOff x="3663042" y="2029940"/>
            <a:chExt cx="2269165" cy="3275714"/>
          </a:xfrm>
        </p:grpSpPr>
        <p:sp>
          <p:nvSpPr>
            <p:cNvPr id="25" name="Rounded Rectangle 24"/>
            <p:cNvSpPr/>
            <p:nvPr/>
          </p:nvSpPr>
          <p:spPr>
            <a:xfrm>
              <a:off x="3663042" y="2029940"/>
              <a:ext cx="2269165" cy="3275714"/>
            </a:xfrm>
            <a:prstGeom prst="roundRect">
              <a:avLst>
                <a:gd name="adj" fmla="val 4016"/>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63042" y="4412519"/>
              <a:ext cx="2269165" cy="457200"/>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3841649" y="2118353"/>
              <a:ext cx="1990496" cy="2206333"/>
            </a:xfrm>
            <a:prstGeom prst="rect">
              <a:avLst/>
            </a:prstGeom>
          </p:spPr>
          <p:txBody>
            <a:bodyPr wrap="square">
              <a:spAutoFit/>
            </a:bodyPr>
            <a:lstStyle/>
            <a:p>
              <a:pPr algn="l"/>
              <a:r>
                <a:rPr lang="en-US" sz="2000" dirty="0">
                  <a:solidFill>
                    <a:schemeClr val="tx1">
                      <a:lumMod val="85000"/>
                      <a:lumOff val="15000"/>
                    </a:schemeClr>
                  </a:solidFill>
                  <a:latin typeface="仿宋" panose="02010609060101010101" charset="-122"/>
                  <a:ea typeface="仿宋" panose="02010609060101010101" charset="-122"/>
                </a:rPr>
                <a:t>软件的设计阶段可分为概要设计和详细设计两个阶段；主要完成了：建立系统的总体结构、划分功能模块；定义各功能模块接口；数据库设计；设计各模块具体实现算法；确定模块间详细接口；</a:t>
              </a:r>
            </a:p>
            <a:p>
              <a:pPr algn="l"/>
              <a:endParaRPr lang="en-US" sz="2000" dirty="0">
                <a:solidFill>
                  <a:schemeClr val="tx1">
                    <a:lumMod val="85000"/>
                    <a:lumOff val="15000"/>
                  </a:schemeClr>
                </a:solidFill>
                <a:latin typeface="仿宋" panose="02010609060101010101" charset="-122"/>
                <a:ea typeface="仿宋" panose="02010609060101010101" charset="-122"/>
              </a:endParaRPr>
            </a:p>
            <a:p>
              <a:pPr algn="l"/>
              <a:r>
                <a:rPr lang="en-US" sz="2000" dirty="0">
                  <a:solidFill>
                    <a:schemeClr val="tx1">
                      <a:lumMod val="85000"/>
                      <a:lumOff val="15000"/>
                    </a:schemeClr>
                  </a:solidFill>
                  <a:latin typeface="仿宋" panose="02010609060101010101" charset="-122"/>
                  <a:ea typeface="仿宋" panose="02010609060101010101" charset="-122"/>
                </a:rPr>
                <a:t>设计阶段最终完成了详细设计文档、模块接口说明书。</a:t>
              </a:r>
            </a:p>
          </p:txBody>
        </p:sp>
        <p:sp>
          <p:nvSpPr>
            <p:cNvPr id="30" name="TextBox 29"/>
            <p:cNvSpPr txBox="1"/>
            <p:nvPr/>
          </p:nvSpPr>
          <p:spPr>
            <a:xfrm>
              <a:off x="4306256" y="4487634"/>
              <a:ext cx="1249680" cy="307496"/>
            </a:xfrm>
            <a:prstGeom prst="rect">
              <a:avLst/>
            </a:prstGeom>
            <a:noFill/>
          </p:spPr>
          <p:txBody>
            <a:bodyPr wrap="square" rtlCol="0">
              <a:spAutoFit/>
            </a:bodyPr>
            <a:lstStyle/>
            <a:p>
              <a:pPr defTabSz="1176655"/>
              <a:r>
                <a:rPr lang="zh-CN" sz="2000" dirty="0">
                  <a:solidFill>
                    <a:schemeClr val="bg1"/>
                  </a:solidFill>
                  <a:latin typeface="幼圆" panose="02010509060101010101" pitchFamily="49" charset="-122"/>
                  <a:ea typeface="幼圆" panose="02010509060101010101" pitchFamily="49" charset="-122"/>
                </a:rPr>
                <a:t>设计阶段管理</a:t>
              </a:r>
            </a:p>
          </p:txBody>
        </p:sp>
      </p:grpSp>
      <p:pic>
        <p:nvPicPr>
          <p:cNvPr id="39" name="图片 38"/>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0" name="Title 1"/>
          <p:cNvSpPr txBox="1"/>
          <p:nvPr/>
        </p:nvSpPr>
        <p:spPr>
          <a:xfrm>
            <a:off x="4585335"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项目管理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08785" y="1419860"/>
            <a:ext cx="4343400" cy="4248785"/>
            <a:chOff x="1066291" y="2029940"/>
            <a:chExt cx="2269165" cy="3275714"/>
          </a:xfrm>
        </p:grpSpPr>
        <p:sp>
          <p:nvSpPr>
            <p:cNvPr id="4" name="Rounded Rectangle 3"/>
            <p:cNvSpPr/>
            <p:nvPr/>
          </p:nvSpPr>
          <p:spPr>
            <a:xfrm>
              <a:off x="1066291" y="2029940"/>
              <a:ext cx="2269165" cy="3275714"/>
            </a:xfrm>
            <a:prstGeom prst="roundRect">
              <a:avLst>
                <a:gd name="adj" fmla="val 4016"/>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66291" y="4412519"/>
              <a:ext cx="2269165" cy="457200"/>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108509" y="2195103"/>
              <a:ext cx="184731" cy="230832"/>
            </a:xfrm>
            <a:prstGeom prst="rect">
              <a:avLst/>
            </a:prstGeom>
            <a:noFill/>
          </p:spPr>
          <p:txBody>
            <a:bodyPr wrap="square" rtlCol="0">
              <a:spAutoFit/>
            </a:bodyPr>
            <a:lstStyle/>
            <a:p>
              <a:pPr algn="ctr"/>
              <a:endParaRPr lang="en-US" sz="900" b="1" dirty="0">
                <a:solidFill>
                  <a:schemeClr val="tx1">
                    <a:lumMod val="85000"/>
                    <a:lumOff val="15000"/>
                  </a:schemeClr>
                </a:solidFill>
                <a:latin typeface="Roboto" panose="02000000000000000000" pitchFamily="2" charset="0"/>
                <a:ea typeface="Roboto" panose="02000000000000000000" pitchFamily="2" charset="0"/>
              </a:endParaRPr>
            </a:p>
          </p:txBody>
        </p:sp>
        <p:sp>
          <p:nvSpPr>
            <p:cNvPr id="20" name="Rectangle 19"/>
            <p:cNvSpPr/>
            <p:nvPr/>
          </p:nvSpPr>
          <p:spPr>
            <a:xfrm>
              <a:off x="1211388" y="2118891"/>
              <a:ext cx="2053877" cy="2206003"/>
            </a:xfrm>
            <a:prstGeom prst="rect">
              <a:avLst/>
            </a:prstGeom>
          </p:spPr>
          <p:txBody>
            <a:bodyPr wrap="square">
              <a:spAutoFit/>
            </a:bodyPr>
            <a:lstStyle/>
            <a:p>
              <a:pPr algn="l"/>
              <a:r>
                <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sym typeface="+mn-ea"/>
                </a:rPr>
                <a:t>开发阶段主要完成了：</a:t>
              </a:r>
              <a:endPar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l"/>
              <a:r>
                <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sym typeface="+mn-ea"/>
                </a:rPr>
                <a:t>编写程序源代码；进行模块测试和调试 ；进行小组内各功能部件的合并，进行功能交接，前后端合并等工作。</a:t>
              </a:r>
              <a:endPar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l"/>
              <a:endPar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l"/>
              <a:endPar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l"/>
              <a:endPar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endParaRPr>
            </a:p>
            <a:p>
              <a:pPr algn="l"/>
              <a:r>
                <a:rPr lang="en-US" sz="2000" dirty="0">
                  <a:solidFill>
                    <a:schemeClr val="tx1">
                      <a:lumMod val="85000"/>
                      <a:lumOff val="15000"/>
                    </a:schemeClr>
                  </a:solidFill>
                  <a:latin typeface="仿宋" panose="02010609060101010101" charset="-122"/>
                  <a:ea typeface="仿宋" panose="02010609060101010101" charset="-122"/>
                  <a:cs typeface="仿宋" panose="02010609060101010101" charset="-122"/>
                  <a:sym typeface="+mn-ea"/>
                </a:rPr>
                <a:t>开发阶段完成了项目的总结文档。</a:t>
              </a:r>
              <a:endParaRPr lang="en-US" sz="2000" dirty="0">
                <a:solidFill>
                  <a:schemeClr val="tx1">
                    <a:lumMod val="85000"/>
                    <a:lumOff val="15000"/>
                  </a:schemeClr>
                </a:solidFill>
                <a:latin typeface="仿宋" panose="02010609060101010101" charset="-122"/>
                <a:ea typeface="仿宋" panose="02010609060101010101" charset="-122"/>
              </a:endParaRPr>
            </a:p>
          </p:txBody>
        </p:sp>
        <p:sp>
          <p:nvSpPr>
            <p:cNvPr id="8" name="TextBox 7"/>
            <p:cNvSpPr txBox="1"/>
            <p:nvPr/>
          </p:nvSpPr>
          <p:spPr>
            <a:xfrm>
              <a:off x="1678021" y="4487768"/>
              <a:ext cx="1249680" cy="307450"/>
            </a:xfrm>
            <a:prstGeom prst="rect">
              <a:avLst/>
            </a:prstGeom>
            <a:noFill/>
          </p:spPr>
          <p:txBody>
            <a:bodyPr wrap="square" rtlCol="0">
              <a:spAutoFit/>
            </a:bodyPr>
            <a:lstStyle/>
            <a:p>
              <a:pPr defTabSz="1176655"/>
              <a:r>
                <a:rPr lang="zh-CN" sz="2000" dirty="0">
                  <a:solidFill>
                    <a:schemeClr val="bg1"/>
                  </a:solidFill>
                  <a:latin typeface="幼圆" panose="02010509060101010101" pitchFamily="49" charset="-122"/>
                  <a:ea typeface="幼圆" panose="02010509060101010101" pitchFamily="49" charset="-122"/>
                </a:rPr>
                <a:t>开发阶段管理</a:t>
              </a:r>
            </a:p>
          </p:txBody>
        </p:sp>
      </p:grpSp>
      <p:grpSp>
        <p:nvGrpSpPr>
          <p:cNvPr id="3" name="Group 2"/>
          <p:cNvGrpSpPr/>
          <p:nvPr/>
        </p:nvGrpSpPr>
        <p:grpSpPr>
          <a:xfrm>
            <a:off x="6052185" y="1420495"/>
            <a:ext cx="4447540" cy="4248150"/>
            <a:chOff x="3663042" y="2029940"/>
            <a:chExt cx="2269165" cy="3275714"/>
          </a:xfrm>
        </p:grpSpPr>
        <p:sp>
          <p:nvSpPr>
            <p:cNvPr id="25" name="Rounded Rectangle 24"/>
            <p:cNvSpPr/>
            <p:nvPr/>
          </p:nvSpPr>
          <p:spPr>
            <a:xfrm>
              <a:off x="3663042" y="2029940"/>
              <a:ext cx="2269165" cy="3275714"/>
            </a:xfrm>
            <a:prstGeom prst="roundRect">
              <a:avLst>
                <a:gd name="adj" fmla="val 4016"/>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663042" y="4412519"/>
              <a:ext cx="2269165" cy="457200"/>
            </a:xfrm>
            <a:prstGeom prst="rect">
              <a:avLst/>
            </a:prstGeom>
            <a:solidFill>
              <a:srgbClr val="3636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3841649" y="2118353"/>
              <a:ext cx="1990496" cy="2206333"/>
            </a:xfrm>
            <a:prstGeom prst="rect">
              <a:avLst/>
            </a:prstGeom>
          </p:spPr>
          <p:txBody>
            <a:bodyPr wrap="square">
              <a:spAutoFit/>
            </a:bodyPr>
            <a:lstStyle/>
            <a:p>
              <a:pPr algn="l"/>
              <a:r>
                <a:rPr lang="en-US" sz="2000" dirty="0">
                  <a:solidFill>
                    <a:schemeClr val="tx1">
                      <a:lumMod val="85000"/>
                      <a:lumOff val="15000"/>
                    </a:schemeClr>
                  </a:solidFill>
                  <a:latin typeface="仿宋" panose="02010609060101010101" charset="-122"/>
                  <a:ea typeface="仿宋" panose="02010609060101010101" charset="-122"/>
                  <a:sym typeface="+mn-ea"/>
                </a:rPr>
                <a:t>测试阶段主要完成了执行整个系统的测试和调试阶段，测试整个系统的健壮性，完善了用户手册、以及完善了总结报告等；</a:t>
              </a:r>
            </a:p>
            <a:p>
              <a:pPr algn="l"/>
              <a:endParaRPr lang="en-US" sz="2000" dirty="0">
                <a:solidFill>
                  <a:schemeClr val="tx1">
                    <a:lumMod val="85000"/>
                    <a:lumOff val="15000"/>
                  </a:schemeClr>
                </a:solidFill>
                <a:latin typeface="仿宋" panose="02010609060101010101" charset="-122"/>
                <a:ea typeface="仿宋" panose="02010609060101010101" charset="-122"/>
                <a:sym typeface="+mn-ea"/>
              </a:endParaRPr>
            </a:p>
            <a:p>
              <a:pPr algn="l"/>
              <a:endParaRPr lang="en-US" sz="2000" dirty="0">
                <a:solidFill>
                  <a:schemeClr val="tx1">
                    <a:lumMod val="85000"/>
                    <a:lumOff val="15000"/>
                  </a:schemeClr>
                </a:solidFill>
                <a:latin typeface="仿宋" panose="02010609060101010101" charset="-122"/>
                <a:ea typeface="仿宋" panose="02010609060101010101" charset="-122"/>
              </a:endParaRPr>
            </a:p>
            <a:p>
              <a:pPr algn="l"/>
              <a:endParaRPr lang="en-US" sz="2000" dirty="0">
                <a:solidFill>
                  <a:schemeClr val="tx1">
                    <a:lumMod val="85000"/>
                    <a:lumOff val="15000"/>
                  </a:schemeClr>
                </a:solidFill>
                <a:latin typeface="仿宋" panose="02010609060101010101" charset="-122"/>
                <a:ea typeface="仿宋" panose="02010609060101010101" charset="-122"/>
              </a:endParaRPr>
            </a:p>
            <a:p>
              <a:pPr algn="l"/>
              <a:endParaRPr lang="en-US" sz="2000" dirty="0">
                <a:solidFill>
                  <a:schemeClr val="tx1">
                    <a:lumMod val="85000"/>
                    <a:lumOff val="15000"/>
                  </a:schemeClr>
                </a:solidFill>
                <a:latin typeface="仿宋" panose="02010609060101010101" charset="-122"/>
                <a:ea typeface="仿宋" panose="02010609060101010101" charset="-122"/>
              </a:endParaRPr>
            </a:p>
            <a:p>
              <a:pPr algn="l"/>
              <a:r>
                <a:rPr lang="en-US" sz="2000" dirty="0">
                  <a:solidFill>
                    <a:schemeClr val="tx1">
                      <a:lumMod val="85000"/>
                      <a:lumOff val="15000"/>
                    </a:schemeClr>
                  </a:solidFill>
                  <a:latin typeface="仿宋" panose="02010609060101010101" charset="-122"/>
                  <a:ea typeface="仿宋" panose="02010609060101010101" charset="-122"/>
                  <a:sym typeface="+mn-ea"/>
                </a:rPr>
                <a:t>完成文档：用户使用手册</a:t>
              </a:r>
              <a:endParaRPr lang="en-US" sz="2000" dirty="0">
                <a:solidFill>
                  <a:schemeClr val="tx1">
                    <a:lumMod val="85000"/>
                    <a:lumOff val="15000"/>
                  </a:schemeClr>
                </a:solidFill>
                <a:latin typeface="仿宋" panose="02010609060101010101" charset="-122"/>
                <a:ea typeface="仿宋" panose="02010609060101010101" charset="-122"/>
              </a:endParaRPr>
            </a:p>
          </p:txBody>
        </p:sp>
        <p:sp>
          <p:nvSpPr>
            <p:cNvPr id="30" name="TextBox 29"/>
            <p:cNvSpPr txBox="1"/>
            <p:nvPr/>
          </p:nvSpPr>
          <p:spPr>
            <a:xfrm>
              <a:off x="4306256" y="4487634"/>
              <a:ext cx="1249680" cy="307496"/>
            </a:xfrm>
            <a:prstGeom prst="rect">
              <a:avLst/>
            </a:prstGeom>
            <a:noFill/>
          </p:spPr>
          <p:txBody>
            <a:bodyPr wrap="square" rtlCol="0">
              <a:spAutoFit/>
            </a:bodyPr>
            <a:lstStyle/>
            <a:p>
              <a:pPr defTabSz="1176655"/>
              <a:r>
                <a:rPr lang="zh-CN" sz="2000" dirty="0">
                  <a:solidFill>
                    <a:schemeClr val="bg1"/>
                  </a:solidFill>
                  <a:latin typeface="幼圆" panose="02010509060101010101" pitchFamily="49" charset="-122"/>
                  <a:ea typeface="幼圆" panose="02010509060101010101" pitchFamily="49" charset="-122"/>
                </a:rPr>
                <a:t>测试阶段管理</a:t>
              </a:r>
            </a:p>
          </p:txBody>
        </p:sp>
      </p:grpSp>
      <p:pic>
        <p:nvPicPr>
          <p:cNvPr id="39" name="图片 38"/>
          <p:cNvPicPr>
            <a:picLocks noChangeAspect="1"/>
          </p:cNvPicPr>
          <p:nvPr/>
        </p:nvPicPr>
        <p:blipFill rotWithShape="1">
          <a:blip r:embed="rId3" cstate="screen"/>
          <a:srcRect/>
          <a:stretch>
            <a:fillRect/>
          </a:stretch>
        </p:blipFill>
        <p:spPr>
          <a:xfrm>
            <a:off x="0" y="508000"/>
            <a:ext cx="12192000" cy="699541"/>
          </a:xfrm>
          <a:prstGeom prst="rect">
            <a:avLst/>
          </a:prstGeom>
        </p:spPr>
      </p:pic>
      <p:sp>
        <p:nvSpPr>
          <p:cNvPr id="40" name="Title 1"/>
          <p:cNvSpPr txBox="1"/>
          <p:nvPr/>
        </p:nvSpPr>
        <p:spPr>
          <a:xfrm>
            <a:off x="4585335" y="295001"/>
            <a:ext cx="3022600" cy="11255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1176655"/>
            <a:r>
              <a:rPr lang="zh-CN" sz="2400" dirty="0">
                <a:solidFill>
                  <a:srgbClr val="3C3C3C"/>
                </a:solidFill>
                <a:latin typeface="幼圆" panose="02010509060101010101" pitchFamily="49" charset="-122"/>
                <a:ea typeface="幼圆" panose="02010509060101010101" pitchFamily="49" charset="-122"/>
              </a:rPr>
              <a:t>项目管理</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0.8|4.7|0.8"/>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4"/>
</p:tagLst>
</file>

<file path=ppt/tags/tag4.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TIMING" val="|0.8"/>
</p:tagLst>
</file>

<file path=ppt/tags/tag6.xml><?xml version="1.0" encoding="utf-8"?>
<p:tagLst xmlns:a="http://schemas.openxmlformats.org/drawingml/2006/main" xmlns:r="http://schemas.openxmlformats.org/officeDocument/2006/relationships" xmlns:p="http://schemas.openxmlformats.org/presentationml/2006/main">
  <p:tag name="TIMING" val="|0.1"/>
</p:tagLst>
</file>

<file path=ppt/tags/tag7.xml><?xml version="1.0" encoding="utf-8"?>
<p:tagLst xmlns:a="http://schemas.openxmlformats.org/drawingml/2006/main" xmlns:r="http://schemas.openxmlformats.org/officeDocument/2006/relationships" xmlns:p="http://schemas.openxmlformats.org/presentationml/2006/main">
  <p:tag name="TIMING" val="|0.4"/>
</p:tagLst>
</file>

<file path=ppt/tags/tag8.xml><?xml version="1.0" encoding="utf-8"?>
<p:tagLst xmlns:a="http://schemas.openxmlformats.org/drawingml/2006/main" xmlns:r="http://schemas.openxmlformats.org/officeDocument/2006/relationships" xmlns:p="http://schemas.openxmlformats.org/presentationml/2006/main">
  <p:tag name="TIMING" val="|0.4|0.8"/>
</p:tagLst>
</file>

<file path=ppt/theme/theme1.xml><?xml version="1.0" encoding="utf-8"?>
<a:theme xmlns:a="http://schemas.openxmlformats.org/drawingml/2006/main" name="第一PPT，www.1ppt.com">
  <a:themeElements>
    <a:clrScheme name="Single Blue">
      <a:dk1>
        <a:sysClr val="windowText" lastClr="000000"/>
      </a:dk1>
      <a:lt1>
        <a:sysClr val="window" lastClr="FFFFFF"/>
      </a:lt1>
      <a:dk2>
        <a:srgbClr val="231D1F"/>
      </a:dk2>
      <a:lt2>
        <a:srgbClr val="ECF0F1"/>
      </a:lt2>
      <a:accent1>
        <a:srgbClr val="4B7FA7"/>
      </a:accent1>
      <a:accent2>
        <a:srgbClr val="4B7FA7"/>
      </a:accent2>
      <a:accent3>
        <a:srgbClr val="4B7FA7"/>
      </a:accent3>
      <a:accent4>
        <a:srgbClr val="4B7FA7"/>
      </a:accent4>
      <a:accent5>
        <a:srgbClr val="4B7FA7"/>
      </a:accent5>
      <a:accent6>
        <a:srgbClr val="4B7FA7"/>
      </a:accent6>
      <a:hlink>
        <a:srgbClr val="4B7FA7"/>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TotalTime>
  <Words>1362</Words>
  <Application>Microsoft Office PowerPoint</Application>
  <PresentationFormat>宽屏</PresentationFormat>
  <Paragraphs>227</Paragraphs>
  <Slides>39</Slides>
  <Notes>37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Adobe Garamond Pro Bold</vt:lpstr>
      <vt:lpstr>FontAwesome</vt:lpstr>
      <vt:lpstr>Kozuka Gothic Pro EL</vt:lpstr>
      <vt:lpstr>方正兰亭超细黑简体</vt:lpstr>
      <vt:lpstr>仿宋</vt:lpstr>
      <vt:lpstr>微软雅黑</vt:lpstr>
      <vt:lpstr>幼圆</vt:lpstr>
      <vt:lpstr>Arial</vt:lpstr>
      <vt:lpstr>Arial Narrow</vt:lpstr>
      <vt:lpstr>Calibri</vt:lpstr>
      <vt:lpstr>Calibri Light</vt:lpstr>
      <vt:lpstr>Roboto</vt:lpstr>
      <vt:lpstr>Source Sans Pro</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dc:title>
  <dc:creator>第一PPT</dc:creator>
  <cp:keywords>www.1ppt.com</cp:keywords>
  <dc:description>www.1ppt.com</dc:description>
  <cp:lastModifiedBy>宇欣 赫</cp:lastModifiedBy>
  <cp:revision>1162</cp:revision>
  <dcterms:created xsi:type="dcterms:W3CDTF">2015-03-01T11:49:00Z</dcterms:created>
  <dcterms:modified xsi:type="dcterms:W3CDTF">2019-01-02T01:32:00Z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y fmtid="{D5CDD505-2E9C-101B-9397-08002B2CF9AE}" pid="3" name="KSORubyTemplateID">
    <vt:lpwstr>2</vt:lpwstr>
  </property>
</Properties>
</file>