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37230" autoAdjust="0"/>
  </p:normalViewPr>
  <p:slideViewPr>
    <p:cSldViewPr snapToGrid="0">
      <p:cViewPr varScale="1">
        <p:scale>
          <a:sx n="27" d="100"/>
          <a:sy n="27" d="100"/>
        </p:scale>
        <p:origin x="24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41C7-4872-4766-A5AF-A3A66D2B893C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B7DC9-1711-4895-B134-C10629922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连接较为紧密的部分可以被看成一个社区，其内部的节点之间有较为紧密的连接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社区划分的目标是使得划分后的社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区内部的连接较为紧密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而在社区之间的连接较为稀疏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算法实现：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对每个节点，将每个点尝试划分到与其邻接的点所在的社区中，计算此时的模块度，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判断划分前后的模块度是否增大，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，则接受本次的划分，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quit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第一步划分出来的社区聚合成为一个点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B7DC9-1711-4895-B134-C106299224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B7DC9-1711-4895-B134-C106299224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0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8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672D75-2FFA-44A7-96D5-F9187BA23A6F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253995-03D8-429F-88C0-B63C0F54CE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Douban</a:t>
            </a:r>
            <a:r>
              <a:rPr lang="en-US" altLang="zh-CN" dirty="0" smtClean="0"/>
              <a:t> Movie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Jiancong Gao, Linyang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37197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5" y="1846418"/>
            <a:ext cx="3514725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28" y="3354283"/>
            <a:ext cx="9532793" cy="23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nary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imgsrc.baidu.com/forum/pic/item/50a6ddc451da81cbabc3f6315966d016082431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971589"/>
            <a:ext cx="6096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KNNBasic</a:t>
            </a:r>
            <a:endParaRPr lang="zh-CN" altLang="en-US" dirty="0"/>
          </a:p>
        </p:txBody>
      </p:sp>
      <p:pic>
        <p:nvPicPr>
          <p:cNvPr id="3074" name="Picture 2" descr="http://imgsrc.baidu.com/forum/pic/item/4b355266d01609243c00d7e7df0735fae7cd34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30484"/>
            <a:ext cx="605071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KNNwithMeans</a:t>
            </a:r>
            <a:endParaRPr lang="zh-CN" altLang="en-US" dirty="0"/>
          </a:p>
        </p:txBody>
      </p:sp>
      <p:pic>
        <p:nvPicPr>
          <p:cNvPr id="5122" name="Picture 2" descr="http://imgsrc.baidu.com/forum/pic/item/4b355266d01609243c00d7e7df0735fae7cd34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94389"/>
            <a:ext cx="4449278" cy="29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KNNBaseline</a:t>
            </a:r>
            <a:endParaRPr lang="zh-CN" altLang="en-US" dirty="0"/>
          </a:p>
        </p:txBody>
      </p:sp>
      <p:pic>
        <p:nvPicPr>
          <p:cNvPr id="4100" name="Picture 4" descr="http://imgsrc.baidu.com/forum/pic/item/2dde0924ab18972b4d1f7536edcd7b899f510a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22200"/>
            <a:ext cx="4124425" cy="281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endParaRPr lang="zh-CN" altLang="en-US" dirty="0"/>
          </a:p>
        </p:txBody>
      </p:sp>
      <p:pic>
        <p:nvPicPr>
          <p:cNvPr id="6148" name="Picture 4" descr="http://imgsrc.baidu.com/forum/w%3D580/sign=520f3ff26c09c93d07f20effaf3cf8bb/56d0972bd40735fa7dd53b4595510fb30e2408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8929"/>
            <a:ext cx="3510814" cy="5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mgsrc.baidu.com/forum/w%3D580/sign=e32627c5c23d70cf4cfaaa05c8ddd1ba/6ae3d40735fae6cde791de9d04b30f2443a70f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54064"/>
            <a:ext cx="5859975" cy="8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mgsrc.baidu.com/forum/w%3D580/sign=fa1189f17bcf3bc7e800cde4e101babd/29cf35fae6cd7b8903494f7f042442a7d8330e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70769"/>
            <a:ext cx="5003539" cy="22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1195647" y="1925781"/>
          <a:ext cx="9861666" cy="3654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611">
                  <a:extLst>
                    <a:ext uri="{9D8B030D-6E8A-4147-A177-3AD203B41FA5}">
                      <a16:colId xmlns:a16="http://schemas.microsoft.com/office/drawing/2014/main" val="2087497023"/>
                    </a:ext>
                  </a:extLst>
                </a:gridCol>
                <a:gridCol w="1643611">
                  <a:extLst>
                    <a:ext uri="{9D8B030D-6E8A-4147-A177-3AD203B41FA5}">
                      <a16:colId xmlns:a16="http://schemas.microsoft.com/office/drawing/2014/main" val="2041495726"/>
                    </a:ext>
                  </a:extLst>
                </a:gridCol>
                <a:gridCol w="1643611">
                  <a:extLst>
                    <a:ext uri="{9D8B030D-6E8A-4147-A177-3AD203B41FA5}">
                      <a16:colId xmlns:a16="http://schemas.microsoft.com/office/drawing/2014/main" val="543066606"/>
                    </a:ext>
                  </a:extLst>
                </a:gridCol>
                <a:gridCol w="1643611">
                  <a:extLst>
                    <a:ext uri="{9D8B030D-6E8A-4147-A177-3AD203B41FA5}">
                      <a16:colId xmlns:a16="http://schemas.microsoft.com/office/drawing/2014/main" val="1670580701"/>
                    </a:ext>
                  </a:extLst>
                </a:gridCol>
                <a:gridCol w="1643611">
                  <a:extLst>
                    <a:ext uri="{9D8B030D-6E8A-4147-A177-3AD203B41FA5}">
                      <a16:colId xmlns:a16="http://schemas.microsoft.com/office/drawing/2014/main" val="1362212232"/>
                    </a:ext>
                  </a:extLst>
                </a:gridCol>
                <a:gridCol w="1643611">
                  <a:extLst>
                    <a:ext uri="{9D8B030D-6E8A-4147-A177-3AD203B41FA5}">
                      <a16:colId xmlns:a16="http://schemas.microsoft.com/office/drawing/2014/main" val="3480903267"/>
                    </a:ext>
                  </a:extLst>
                </a:gridCol>
              </a:tblGrid>
              <a:tr h="730818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BaselineOnly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KNNBasic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KNNwithMeans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KNNBaseline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SVD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65768317"/>
                  </a:ext>
                </a:extLst>
              </a:tr>
              <a:tr h="730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precision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0.9346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0.8592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0.8701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0.8749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0.9119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0949305"/>
                  </a:ext>
                </a:extLst>
              </a:tr>
              <a:tr h="730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recall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0.1344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0.1519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0.1697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0.1613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0.1536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7011807"/>
                  </a:ext>
                </a:extLst>
              </a:tr>
              <a:tr h="730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0.6849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0.7092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0.6837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0.6641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0.6770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3687966"/>
                  </a:ext>
                </a:extLst>
              </a:tr>
              <a:tr h="730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0.8635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0.9108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0.8750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0.8513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0.8595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4453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Top-N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4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Directors</a:t>
            </a:r>
          </a:p>
          <a:p>
            <a:r>
              <a:rPr lang="en-US" altLang="zh-CN" dirty="0" smtClean="0"/>
              <a:t>Actors</a:t>
            </a:r>
          </a:p>
          <a:p>
            <a:r>
              <a:rPr lang="en-US" altLang="zh-CN" dirty="0" smtClean="0"/>
              <a:t>Type</a:t>
            </a:r>
          </a:p>
          <a:p>
            <a:r>
              <a:rPr lang="en-US" altLang="zh-CN" dirty="0" smtClean="0"/>
              <a:t>Countries</a:t>
            </a:r>
          </a:p>
          <a:p>
            <a:r>
              <a:rPr lang="en-US" altLang="zh-CN" dirty="0" smtClean="0"/>
              <a:t>Summary: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6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 .</a:t>
                </a:r>
                <a:r>
                  <a:rPr lang="en-US" altLang="zh-CN" dirty="0" err="1" smtClean="0"/>
                  <a:t>sql</a:t>
                </a:r>
                <a:r>
                  <a:rPr lang="en-US" altLang="zh-CN" dirty="0" smtClean="0"/>
                  <a:t> file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 smtClean="0"/>
                  <a:t> MySQL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Python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5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Social </a:t>
            </a:r>
            <a:r>
              <a:rPr lang="en-US" altLang="zh-CN" dirty="0" smtClean="0"/>
              <a:t>Factors: </a:t>
            </a:r>
          </a:p>
          <a:p>
            <a:pPr lvl="1"/>
            <a:r>
              <a:rPr lang="en-US" altLang="zh-CN" dirty="0" smtClean="0"/>
              <a:t>Following Users &amp; Follower</a:t>
            </a:r>
          </a:p>
          <a:p>
            <a:r>
              <a:rPr lang="en-US" altLang="zh-CN" dirty="0" smtClean="0"/>
              <a:t>Comments:</a:t>
            </a:r>
          </a:p>
          <a:p>
            <a:pPr lvl="1"/>
            <a:r>
              <a:rPr lang="en-US" altLang="zh-CN" dirty="0" smtClean="0"/>
              <a:t>Semantic Analysis</a:t>
            </a:r>
          </a:p>
          <a:p>
            <a:pPr lvl="1"/>
            <a:r>
              <a:rPr lang="en-US" altLang="zh-CN" dirty="0" smtClean="0"/>
              <a:t>Keyword (Actors, Directors, Type, …)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7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490" y="286603"/>
            <a:ext cx="10644160" cy="60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479290"/>
            <a:ext cx="10357190" cy="57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12678 Nodes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16144 Edges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85" y="58024"/>
            <a:ext cx="6661464" cy="65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- Layout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j-lt"/>
              </a:rPr>
              <a:t>Barnes-Hut Algorithm – Physics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</a:rPr>
              <a:t>Linear Force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U</a:t>
            </a:r>
            <a:r>
              <a:rPr lang="en-US" altLang="zh-CN" dirty="0" smtClean="0">
                <a:latin typeface="+mj-lt"/>
              </a:rPr>
              <a:t>niversal Gravitation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</a:rPr>
              <a:t>Consider those nodes who are </a:t>
            </a:r>
          </a:p>
          <a:p>
            <a:pPr marL="201168" lvl="1" indent="0">
              <a:buNone/>
            </a:pPr>
            <a:r>
              <a:rPr lang="en-US" altLang="zh-CN" dirty="0" smtClean="0">
                <a:latin typeface="+mj-lt"/>
              </a:rPr>
              <a:t>   close to </a:t>
            </a:r>
            <a:r>
              <a:rPr lang="en-US" altLang="zh-CN" dirty="0">
                <a:latin typeface="+mj-lt"/>
              </a:rPr>
              <a:t>each other as a </a:t>
            </a:r>
            <a:r>
              <a:rPr lang="en-US" altLang="zh-CN" dirty="0" smtClean="0">
                <a:latin typeface="+mj-lt"/>
              </a:rPr>
              <a:t>unity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>
              <a:latin typeface="+mj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j-lt"/>
              </a:rPr>
              <a:t>Center and Edge</a:t>
            </a:r>
            <a:endParaRPr lang="zh-CN" altLang="en-US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98" y="2307774"/>
            <a:ext cx="5538900" cy="35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- Node Size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j-lt"/>
              </a:rPr>
              <a:t>In degree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6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- Color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Community Division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CN" b="1" dirty="0"/>
                  <a:t>Fast </a:t>
                </a:r>
                <a:r>
                  <a:rPr lang="en-US" altLang="zh-CN" b="1" dirty="0" smtClean="0"/>
                  <a:t>Unfolding </a:t>
                </a:r>
                <a:r>
                  <a:rPr lang="en-US" altLang="zh-CN" dirty="0" smtClean="0"/>
                  <a:t>Algorithm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Modularity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num>
                      <m:den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dirty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dirty="0">
                                        <a:latin typeface="Cambria Math" panose="02040503050406030204" pitchFamily="18" charset="0"/>
                                      </a:rPr>
                                      <m:t>tot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	</a:t>
                </a:r>
                <a:endParaRPr lang="en-US" altLang="zh-CN" sz="24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Implement 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en-US" altLang="zh-CN" sz="1600" dirty="0"/>
                  <a:t>Initialization</a:t>
                </a:r>
                <a:r>
                  <a:rPr lang="en-US" altLang="zh-CN" sz="1600" dirty="0" smtClean="0"/>
                  <a:t>	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en-US" altLang="zh-CN" sz="1600" dirty="0"/>
                  <a:t>Modularity </a:t>
                </a:r>
                <a:r>
                  <a:rPr lang="en-US" altLang="zh-CN" sz="1600" dirty="0" smtClean="0"/>
                  <a:t>Optimization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en-US" altLang="zh-CN" sz="1600" dirty="0"/>
                  <a:t>Community </a:t>
                </a:r>
                <a:r>
                  <a:rPr lang="en-US" altLang="zh-CN" sz="1600" dirty="0" smtClean="0"/>
                  <a:t>Aggregation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en-US" altLang="zh-CN" sz="1600" dirty="0" smtClean="0"/>
                  <a:t>Repeat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11" y="2249112"/>
            <a:ext cx="5305212" cy="3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- Label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j-lt"/>
              </a:rPr>
              <a:t>User ID – Followed Users – Following Users </a:t>
            </a:r>
            <a:endParaRPr lang="zh-CN" altLang="en-US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71" y="2253193"/>
            <a:ext cx="6181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1695</TotalTime>
  <Words>267</Words>
  <Application>Microsoft Office PowerPoint</Application>
  <PresentationFormat>宽屏</PresentationFormat>
  <Paragraphs>91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Arial</vt:lpstr>
      <vt:lpstr>Calibri</vt:lpstr>
      <vt:lpstr>Calibri Light</vt:lpstr>
      <vt:lpstr>Cambria Math</vt:lpstr>
      <vt:lpstr>Wingdings</vt:lpstr>
      <vt:lpstr>回顾</vt:lpstr>
      <vt:lpstr>Douban Movie Recommendation</vt:lpstr>
      <vt:lpstr>Data</vt:lpstr>
      <vt:lpstr>Data</vt:lpstr>
      <vt:lpstr>Data</vt:lpstr>
      <vt:lpstr>Visualization</vt:lpstr>
      <vt:lpstr>Visualization - Layout</vt:lpstr>
      <vt:lpstr>Visualization - Node Size</vt:lpstr>
      <vt:lpstr>Visualization - Color</vt:lpstr>
      <vt:lpstr>Visualization - Label</vt:lpstr>
      <vt:lpstr>PowerPoint 演示文稿</vt:lpstr>
      <vt:lpstr>Baseline model</vt:lpstr>
      <vt:lpstr>KNNBasic</vt:lpstr>
      <vt:lpstr>KNNwithMeans</vt:lpstr>
      <vt:lpstr>KNNBaseline</vt:lpstr>
      <vt:lpstr>SVD</vt:lpstr>
      <vt:lpstr>Results</vt:lpstr>
      <vt:lpstr>Top-N</vt:lpstr>
      <vt:lpstr>Future Work</vt:lpstr>
      <vt:lpstr>Content-based</vt:lpstr>
      <vt:lpstr>User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Douban Movie Recommendation</dc:title>
  <dc:creator>Jiancong Gao</dc:creator>
  <cp:lastModifiedBy>Léon He</cp:lastModifiedBy>
  <cp:revision>50</cp:revision>
  <dcterms:created xsi:type="dcterms:W3CDTF">2018-05-24T15:54:57Z</dcterms:created>
  <dcterms:modified xsi:type="dcterms:W3CDTF">2018-06-19T16:30:02Z</dcterms:modified>
</cp:coreProperties>
</file>