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9" r:id="rId4"/>
    <p:sldId id="270" r:id="rId5"/>
    <p:sldId id="271" r:id="rId6"/>
    <p:sldId id="272" r:id="rId7"/>
    <p:sldId id="273" r:id="rId8"/>
    <p:sldId id="264" r:id="rId9"/>
    <p:sldId id="275" r:id="rId10"/>
    <p:sldId id="265" r:id="rId11"/>
    <p:sldId id="266" r:id="rId12"/>
    <p:sldId id="277" r:id="rId13"/>
    <p:sldId id="278" r:id="rId14"/>
    <p:sldId id="267" r:id="rId15"/>
    <p:sldId id="276" r:id="rId16"/>
    <p:sldId id="268" r:id="rId17"/>
    <p:sldId id="257" r:id="rId18"/>
    <p:sldId id="261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Sheet1!$B$12:$D$12</c:f>
              <c:numCache>
                <c:formatCode>0.0000</c:formatCode>
                <c:ptCount val="3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</c:numCache>
            </c:numRef>
          </c:cat>
          <c:val>
            <c:numRef>
              <c:f>Sheet1!$B$11:$D$11</c:f>
              <c:numCache>
                <c:formatCode>0.0000</c:formatCode>
                <c:ptCount val="3"/>
                <c:pt idx="0">
                  <c:v>0.92171284427809197</c:v>
                </c:pt>
                <c:pt idx="1">
                  <c:v>0.88483034667015203</c:v>
                </c:pt>
                <c:pt idx="2">
                  <c:v>0.90356423173803502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DE-465A-90D6-80237F32E5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341024"/>
        <c:axId val="175334368"/>
      </c:lineChart>
      <c:catAx>
        <c:axId val="175341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lambda_v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334368"/>
        <c:crosses val="autoZero"/>
        <c:auto val="1"/>
        <c:lblAlgn val="ctr"/>
        <c:lblOffset val="100"/>
        <c:noMultiLvlLbl val="0"/>
      </c:catAx>
      <c:valAx>
        <c:axId val="17533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RMSE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34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47E-1482-49C7-87EC-D8BFFDFBE01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3F81-B248-4B65-9BB6-4B08BCE009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1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47E-1482-49C7-87EC-D8BFFDFBE01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3F81-B248-4B65-9BB6-4B08BCE00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1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47E-1482-49C7-87EC-D8BFFDFBE01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3F81-B248-4B65-9BB6-4B08BCE00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51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47E-1482-49C7-87EC-D8BFFDFBE01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3F81-B248-4B65-9BB6-4B08BCE00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2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47E-1482-49C7-87EC-D8BFFDFBE01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3F81-B248-4B65-9BB6-4B08BCE009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47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47E-1482-49C7-87EC-D8BFFDFBE01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3F81-B248-4B65-9BB6-4B08BCE00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17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47E-1482-49C7-87EC-D8BFFDFBE01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3F81-B248-4B65-9BB6-4B08BCE00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6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47E-1482-49C7-87EC-D8BFFDFBE01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3F81-B248-4B65-9BB6-4B08BCE00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79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47E-1482-49C7-87EC-D8BFFDFBE01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3F81-B248-4B65-9BB6-4B08BCE00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64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89B47E-1482-49C7-87EC-D8BFFDFBE01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003F81-B248-4B65-9BB6-4B08BCE00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47E-1482-49C7-87EC-D8BFFDFBE01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3F81-B248-4B65-9BB6-4B08BCE00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0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89B47E-1482-49C7-87EC-D8BFFDFBE017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003F81-B248-4B65-9BB6-4B08BCE009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0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%3A//arxiv.org/abs/1206.4684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link.zhihu.com/?target=http%3A//183.91.33.15/cache/cs.nju.edu.cn/lwj/paper/IJCAI13_CTRSR.pdf%3Fich_args%3D99b0e28877e747f74fdea11f031896ea_1_0_0_3_5199396a9360dbaac7e884b71980e8913889d6d9e32c3f42ab97dc47bd61b3c4_b048b21b6dc8b5440ef03aaab384341b_1_0%26ich_ip%3D33-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Douban</a:t>
            </a:r>
            <a:r>
              <a:rPr lang="en-US" altLang="zh-CN" dirty="0" smtClean="0"/>
              <a:t> Movie Recommendation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Jiancong Gao, Linyang 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Parameters  (EM-</a:t>
            </a:r>
            <a:r>
              <a:rPr lang="en-US" altLang="zh-CN" dirty="0" err="1" smtClean="0"/>
              <a:t>algo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31750"/>
            <a:ext cx="6530563" cy="3838044"/>
          </a:xfrm>
        </p:spPr>
      </p:pic>
    </p:spTree>
    <p:extLst>
      <p:ext uri="{BB962C8B-B14F-4D97-AF65-F5344CB8AC3E}">
        <p14:creationId xmlns:p14="http://schemas.microsoft.com/office/powerpoint/2010/main" val="23214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Parameters  (EM-</a:t>
            </a:r>
            <a:r>
              <a:rPr lang="en-US" altLang="zh-CN" dirty="0" err="1"/>
              <a:t>algo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82091"/>
            <a:ext cx="8060042" cy="9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6" y="2674203"/>
            <a:ext cx="4810974" cy="2145077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629" y="2381156"/>
            <a:ext cx="5411195" cy="27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Small Dataset</a:t>
                </a:r>
              </a:p>
              <a:p>
                <a:r>
                  <a:rPr lang="en-US" altLang="zh-CN" dirty="0" smtClean="0"/>
                  <a:t>Use average 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of movie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Preference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Overall Rating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0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/>
              <a:t> </a:t>
            </a:r>
            <a:r>
              <a:rPr lang="en-US" altLang="zh-CN" b="1" dirty="0" smtClean="0"/>
              <a:t>all</a:t>
            </a:r>
            <a:r>
              <a:rPr lang="en-US" altLang="zh-CN" b="1" dirty="0"/>
              <a:t>: </a:t>
            </a:r>
            <a:r>
              <a:rPr lang="en-US" altLang="zh-CN" dirty="0"/>
              <a:t>’title’, ’directors’, ’year’, ’actors’, ’type</a:t>
            </a:r>
            <a:r>
              <a:rPr lang="en-US" altLang="zh-CN" dirty="0" smtClean="0"/>
              <a:t>’, ’countries</a:t>
            </a:r>
            <a:r>
              <a:rPr lang="en-US" altLang="zh-CN" dirty="0"/>
              <a:t>’, ’summary’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b="1" dirty="0"/>
              <a:t>summary: </a:t>
            </a:r>
            <a:r>
              <a:rPr lang="en-US" altLang="zh-CN" dirty="0"/>
              <a:t>’summary’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b="1" dirty="0"/>
              <a:t>other: </a:t>
            </a:r>
            <a:r>
              <a:rPr lang="en-US" altLang="zh-CN" dirty="0"/>
              <a:t>title’, ’directors’, ’year’, ’actors</a:t>
            </a:r>
            <a:r>
              <a:rPr lang="en-US" altLang="zh-CN" dirty="0" smtClean="0"/>
              <a:t>’, ’type</a:t>
            </a:r>
            <a:r>
              <a:rPr lang="en-US" altLang="zh-CN" dirty="0"/>
              <a:t>’, ’countries’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5025"/>
              </p:ext>
            </p:extLst>
          </p:nvPr>
        </p:nvGraphicFramePr>
        <p:xfrm>
          <a:off x="2765135" y="3574473"/>
          <a:ext cx="5312063" cy="167563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31028">
                  <a:extLst>
                    <a:ext uri="{9D8B030D-6E8A-4147-A177-3AD203B41FA5}">
                      <a16:colId xmlns:a16="http://schemas.microsoft.com/office/drawing/2014/main" val="2927425054"/>
                    </a:ext>
                  </a:extLst>
                </a:gridCol>
                <a:gridCol w="2199781">
                  <a:extLst>
                    <a:ext uri="{9D8B030D-6E8A-4147-A177-3AD203B41FA5}">
                      <a16:colId xmlns:a16="http://schemas.microsoft.com/office/drawing/2014/main" val="4015778613"/>
                    </a:ext>
                  </a:extLst>
                </a:gridCol>
                <a:gridCol w="1450226">
                  <a:extLst>
                    <a:ext uri="{9D8B030D-6E8A-4147-A177-3AD203B41FA5}">
                      <a16:colId xmlns:a16="http://schemas.microsoft.com/office/drawing/2014/main" val="831152639"/>
                    </a:ext>
                  </a:extLst>
                </a:gridCol>
                <a:gridCol w="831028">
                  <a:extLst>
                    <a:ext uri="{9D8B030D-6E8A-4147-A177-3AD203B41FA5}">
                      <a16:colId xmlns:a16="http://schemas.microsoft.com/office/drawing/2014/main" val="2808788670"/>
                    </a:ext>
                  </a:extLst>
                </a:gridCol>
              </a:tblGrid>
              <a:tr h="558544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summary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other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413434"/>
                  </a:ext>
                </a:extLst>
              </a:tr>
              <a:tr h="558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RMSE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0.9217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</a:rPr>
                        <a:t>0.8790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0.8867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9661055"/>
                  </a:ext>
                </a:extLst>
              </a:tr>
              <a:tr h="558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MAE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0.7458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</a:rPr>
                        <a:t>0.7279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0.7303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79056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8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423176"/>
              </p:ext>
            </p:extLst>
          </p:nvPr>
        </p:nvGraphicFramePr>
        <p:xfrm>
          <a:off x="2708564" y="89120"/>
          <a:ext cx="7287490" cy="196281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16498">
                  <a:extLst>
                    <a:ext uri="{9D8B030D-6E8A-4147-A177-3AD203B41FA5}">
                      <a16:colId xmlns:a16="http://schemas.microsoft.com/office/drawing/2014/main" val="1175942020"/>
                    </a:ext>
                  </a:extLst>
                </a:gridCol>
                <a:gridCol w="6170992">
                  <a:extLst>
                    <a:ext uri="{9D8B030D-6E8A-4147-A177-3AD203B41FA5}">
                      <a16:colId xmlns:a16="http://schemas.microsoft.com/office/drawing/2014/main" val="4117857331"/>
                    </a:ext>
                  </a:extLst>
                </a:gridCol>
              </a:tblGrid>
              <a:tr h="6542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Topic1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'</a:t>
                      </a:r>
                      <a:r>
                        <a:rPr lang="zh-CN" altLang="en-US" sz="1600" dirty="0" smtClean="0"/>
                        <a:t>美国</a:t>
                      </a:r>
                      <a:r>
                        <a:rPr lang="en-US" altLang="zh-CN" sz="1600" dirty="0" smtClean="0"/>
                        <a:t>', '2016', '</a:t>
                      </a:r>
                      <a:r>
                        <a:rPr lang="zh-CN" altLang="en-US" sz="1600" dirty="0" smtClean="0"/>
                        <a:t>爱情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电影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喜剧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日本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发现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生活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一部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工作</a:t>
                      </a:r>
                      <a:r>
                        <a:rPr lang="en-US" altLang="zh-CN" sz="1600" dirty="0" smtClean="0"/>
                        <a:t>’</a:t>
                      </a:r>
                      <a:endParaRPr lang="en-US" altLang="zh-CN" sz="1600" dirty="0" smtClean="0"/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6695995"/>
                  </a:ext>
                </a:extLst>
              </a:tr>
              <a:tr h="6542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Topic2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'</a:t>
                      </a:r>
                      <a:r>
                        <a:rPr lang="zh-CN" altLang="en-US" sz="1600" dirty="0" smtClean="0"/>
                        <a:t>美国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本片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喜剧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孩子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母亲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女儿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两人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之间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生活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妻子</a:t>
                      </a:r>
                      <a:r>
                        <a:rPr lang="en-US" altLang="zh-CN" sz="1600" dirty="0" smtClean="0"/>
                        <a:t>‘</a:t>
                      </a:r>
                      <a:endParaRPr lang="en-US" altLang="zh-CN" sz="1600" dirty="0" smtClean="0"/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41770962"/>
                  </a:ext>
                </a:extLst>
              </a:tr>
              <a:tr h="6542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Topic3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'</a:t>
                      </a:r>
                      <a:r>
                        <a:rPr lang="zh-CN" altLang="en-US" sz="1600" dirty="0" smtClean="0"/>
                        <a:t>发现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来到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法国</a:t>
                      </a:r>
                      <a:r>
                        <a:rPr lang="en-US" altLang="zh-CN" sz="1600" dirty="0" smtClean="0"/>
                        <a:t>‘, '</a:t>
                      </a:r>
                      <a:r>
                        <a:rPr lang="zh-CN" altLang="en-US" sz="1600" dirty="0" smtClean="0"/>
                        <a:t>改编</a:t>
                      </a:r>
                      <a:r>
                        <a:rPr lang="en-US" altLang="zh-CN" sz="1600" dirty="0" smtClean="0"/>
                        <a:t>‘, '</a:t>
                      </a:r>
                      <a:r>
                        <a:rPr lang="zh-CN" altLang="en-US" sz="1600" dirty="0" smtClean="0"/>
                        <a:t>战争</a:t>
                      </a:r>
                      <a:r>
                        <a:rPr lang="en-US" altLang="zh-CN" sz="1600" dirty="0" smtClean="0"/>
                        <a:t>‘, '</a:t>
                      </a:r>
                      <a:r>
                        <a:rPr lang="zh-CN" altLang="en-US" sz="1600" dirty="0" smtClean="0"/>
                        <a:t>动作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两人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战争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之中</a:t>
                      </a:r>
                      <a:r>
                        <a:rPr lang="en-US" altLang="zh-CN" sz="1600" dirty="0" smtClean="0"/>
                        <a:t>', '</a:t>
                      </a:r>
                      <a:r>
                        <a:rPr lang="zh-CN" altLang="en-US" sz="1600" dirty="0" smtClean="0"/>
                        <a:t>配音</a:t>
                      </a:r>
                      <a:r>
                        <a:rPr lang="en-US" altLang="zh-CN" sz="1600" dirty="0" smtClean="0"/>
                        <a:t>'</a:t>
                      </a:r>
                      <a:endParaRPr lang="zh-CN" altLang="en-US" sz="1600" dirty="0"/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41670702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249346"/>
              </p:ext>
            </p:extLst>
          </p:nvPr>
        </p:nvGraphicFramePr>
        <p:xfrm>
          <a:off x="748144" y="2290922"/>
          <a:ext cx="4705350" cy="391579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val="606284746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3200701994"/>
                    </a:ext>
                  </a:extLst>
                </a:gridCol>
              </a:tblGrid>
              <a:tr h="35598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Recommendation by preference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56924087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神奇动物在哪里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0.7475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964972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隐藏人物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0.6794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46147777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魔发精灵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0.6530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40848060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雄狮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0.6366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11054157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西葫芦的生活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0.5736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37608677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幸运是我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0.5597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93940938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欢乐好声音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0.5509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3400962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陆垚知马俐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0.5371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9944905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情圣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0.4957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39347151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将来的事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0.4665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68323660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677360"/>
              </p:ext>
            </p:extLst>
          </p:nvPr>
        </p:nvGraphicFramePr>
        <p:xfrm>
          <a:off x="6532417" y="2192210"/>
          <a:ext cx="4800599" cy="411321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01734">
                  <a:extLst>
                    <a:ext uri="{9D8B030D-6E8A-4147-A177-3AD203B41FA5}">
                      <a16:colId xmlns:a16="http://schemas.microsoft.com/office/drawing/2014/main" val="1162681365"/>
                    </a:ext>
                  </a:extLst>
                </a:gridCol>
                <a:gridCol w="1998865">
                  <a:extLst>
                    <a:ext uri="{9D8B030D-6E8A-4147-A177-3AD203B41FA5}">
                      <a16:colId xmlns:a16="http://schemas.microsoft.com/office/drawing/2014/main" val="2377865471"/>
                    </a:ext>
                  </a:extLst>
                </a:gridCol>
              </a:tblGrid>
              <a:tr h="35598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Recommendation by overall</a:t>
                      </a:r>
                      <a:r>
                        <a:rPr lang="en-US" altLang="zh-CN" sz="1800" u="none" strike="noStrike" baseline="0" dirty="0" smtClean="0">
                          <a:effectLst/>
                        </a:rPr>
                        <a:t> rating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07336792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隐藏人物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4.9794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2032787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伊丽莎白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4.8481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85439558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西葫芦的生活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4.7736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06044770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欢乐好声音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4.7009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05080544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神奇动物在哪里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4.6975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10518409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西蒙</a:t>
                      </a:r>
                      <a:r>
                        <a:rPr lang="en-US" altLang="zh-CN" sz="1800" u="none" strike="noStrike">
                          <a:effectLst/>
                        </a:rPr>
                        <a:t>·</a:t>
                      </a:r>
                      <a:r>
                        <a:rPr lang="zh-CN" altLang="en-US" sz="1800" u="none" strike="noStrike">
                          <a:effectLst/>
                        </a:rPr>
                        <a:t>阿姆斯特尔：麻木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4.6974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71419294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海边的曼彻斯特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4.6922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59707174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一个叫欧维的男人决定去死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4.6698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65887269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控方证人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4.6660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1844704"/>
                  </a:ext>
                </a:extLst>
              </a:tr>
              <a:tr h="3559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新世纪福音战士剧场版：复兴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4.6199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4367072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48144" y="304799"/>
            <a:ext cx="176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User 0:</a:t>
            </a:r>
          </a:p>
          <a:p>
            <a:r>
              <a:rPr lang="en-US" altLang="zh-CN" sz="2400" dirty="0" smtClean="0"/>
              <a:t>Top-topics &amp; Top-movies</a:t>
            </a:r>
          </a:p>
        </p:txBody>
      </p:sp>
    </p:spTree>
    <p:extLst>
      <p:ext uri="{BB962C8B-B14F-4D97-AF65-F5344CB8AC3E}">
        <p14:creationId xmlns:p14="http://schemas.microsoft.com/office/powerpoint/2010/main" val="8239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 smtClean="0"/>
                  <a:t>小</a:t>
                </a:r>
                <a:r>
                  <a:rPr lang="zh-CN" altLang="en-US" dirty="0"/>
                  <a:t>的时候内容影响小，</a:t>
                </a:r>
                <a:r>
                  <a:rPr lang="en-US" altLang="zh-CN" dirty="0"/>
                  <a:t>CTR </a:t>
                </a:r>
                <a:r>
                  <a:rPr lang="zh-CN" altLang="en-US" dirty="0"/>
                  <a:t>贴近</a:t>
                </a:r>
                <a:r>
                  <a:rPr lang="en-US" altLang="zh-CN" dirty="0" smtClean="0"/>
                  <a:t>CF;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大的时候内容</a:t>
                </a:r>
                <a:r>
                  <a:rPr lang="zh-CN" altLang="en-US" dirty="0" smtClean="0"/>
                  <a:t>影响大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CTR </a:t>
                </a:r>
                <a:r>
                  <a:rPr lang="zh-CN" altLang="en-US" dirty="0"/>
                  <a:t>贴近</a:t>
                </a:r>
                <a:r>
                  <a:rPr lang="en-US" altLang="zh-CN" dirty="0"/>
                  <a:t>LDA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104470"/>
              </p:ext>
            </p:extLst>
          </p:nvPr>
        </p:nvGraphicFramePr>
        <p:xfrm>
          <a:off x="6677891" y="2204566"/>
          <a:ext cx="4835236" cy="2921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78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206538" cy="4023360"/>
              </a:xfrm>
            </p:spPr>
            <p:txBody>
              <a:bodyPr/>
              <a:lstStyle/>
              <a:p>
                <a:r>
                  <a:rPr lang="zh-CN" altLang="en-US" dirty="0" smtClean="0"/>
                  <a:t>偏移量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越高，说明内容对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影响越小。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很热门的电影，这些</a:t>
                </a:r>
                <a:r>
                  <a:rPr lang="zh-CN" altLang="en-US" dirty="0"/>
                  <a:t>大众化</a:t>
                </a:r>
                <a:r>
                  <a:rPr lang="zh-CN" altLang="en-US" dirty="0" smtClean="0"/>
                  <a:t>电影被不同爱好的人观看</a:t>
                </a:r>
                <a:endParaRPr lang="en-US" altLang="zh-CN" dirty="0" smtClean="0"/>
              </a:p>
              <a:p>
                <a:r>
                  <a:rPr lang="zh-CN" altLang="en-US" dirty="0"/>
                  <a:t>平均每部电影打分率为3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4</a:t>
                </a:r>
                <a:r>
                  <a:rPr lang="en-US" altLang="zh-CN" dirty="0"/>
                  <a:t>%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9" name="内容占位符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206538" cy="4023360"/>
              </a:xfrm>
              <a:blipFill>
                <a:blip r:embed="rId2"/>
                <a:stretch>
                  <a:fillRect l="-1171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671640"/>
              </p:ext>
            </p:extLst>
          </p:nvPr>
        </p:nvGraphicFramePr>
        <p:xfrm>
          <a:off x="6825241" y="2025791"/>
          <a:ext cx="4625542" cy="334423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70720">
                  <a:extLst>
                    <a:ext uri="{9D8B030D-6E8A-4147-A177-3AD203B41FA5}">
                      <a16:colId xmlns:a16="http://schemas.microsoft.com/office/drawing/2014/main" val="3982709794"/>
                    </a:ext>
                  </a:extLst>
                </a:gridCol>
                <a:gridCol w="1496994">
                  <a:extLst>
                    <a:ext uri="{9D8B030D-6E8A-4147-A177-3AD203B41FA5}">
                      <a16:colId xmlns:a16="http://schemas.microsoft.com/office/drawing/2014/main" val="18815234"/>
                    </a:ext>
                  </a:extLst>
                </a:gridCol>
                <a:gridCol w="857828">
                  <a:extLst>
                    <a:ext uri="{9D8B030D-6E8A-4147-A177-3AD203B41FA5}">
                      <a16:colId xmlns:a16="http://schemas.microsoft.com/office/drawing/2014/main" val="2276231657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title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rate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#</a:t>
                      </a:r>
                      <a:r>
                        <a:rPr lang="en-US" altLang="zh-CN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rated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49196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釜山行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8.2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53.4%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752432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七月与安生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7.6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32.4%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755644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大鱼海棠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21.0%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986449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驴得水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8.3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34.5%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9767552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爱乐之城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8.4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41.2%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2027102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湄公河行动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34.9%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1662553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星球大战外传：侠盗一号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7.3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21.4%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681063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从你的全世界路过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5.3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18.9%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742953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太空旅客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6.9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23.1%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8785116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摆渡人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21.8%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5177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6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è¿éåå¾çæè¿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99" y="3819141"/>
            <a:ext cx="540067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73444"/>
            <a:ext cx="4832465" cy="402336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Social </a:t>
            </a:r>
            <a:r>
              <a:rPr lang="en-US" altLang="zh-CN" sz="2400" dirty="0" smtClean="0"/>
              <a:t>Relation</a:t>
            </a:r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ICML12</a:t>
            </a:r>
            <a:r>
              <a:rPr lang="zh-CN" altLang="en-US" dirty="0">
                <a:hlinkClick r:id="rId3"/>
              </a:rPr>
              <a:t>－</a:t>
            </a:r>
            <a:r>
              <a:rPr lang="en-US" altLang="zh-CN" dirty="0">
                <a:hlinkClick r:id="rId3"/>
              </a:rPr>
              <a:t>Collaborative Topic Regression with Social Matrix Factorization </a:t>
            </a:r>
            <a:r>
              <a:rPr lang="en-US" altLang="zh-CN" dirty="0" smtClean="0">
                <a:hlinkClick r:id="rId3"/>
              </a:rPr>
              <a:t>for Recommendation Systems</a:t>
            </a:r>
            <a:endParaRPr lang="en-US" altLang="zh-CN" dirty="0"/>
          </a:p>
          <a:p>
            <a:r>
              <a:rPr lang="en-US" altLang="zh-CN" dirty="0" smtClean="0">
                <a:hlinkClick r:id="rId4"/>
              </a:rPr>
              <a:t>IJCAI13</a:t>
            </a:r>
            <a:r>
              <a:rPr lang="zh-CN" altLang="en-US" dirty="0">
                <a:hlinkClick r:id="rId4"/>
              </a:rPr>
              <a:t>－</a:t>
            </a:r>
            <a:r>
              <a:rPr lang="en-US" altLang="zh-CN" dirty="0">
                <a:hlinkClick r:id="rId4"/>
              </a:rPr>
              <a:t>Collaborative Topic Regression with Social Regularization for Tag </a:t>
            </a:r>
            <a:r>
              <a:rPr lang="en-US" altLang="zh-CN" dirty="0" smtClean="0">
                <a:hlinkClick r:id="rId4"/>
              </a:rPr>
              <a:t>Recommendation</a:t>
            </a:r>
            <a:endParaRPr lang="en-US" altLang="zh-CN" dirty="0" smtClean="0"/>
          </a:p>
        </p:txBody>
      </p:sp>
      <p:pic>
        <p:nvPicPr>
          <p:cNvPr id="9218" name="Picture 2" descr="æ¦çæ¨¡å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887" y="122748"/>
            <a:ext cx="52197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19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Online CTR</a:t>
            </a:r>
          </a:p>
          <a:p>
            <a:r>
              <a:rPr lang="en-US" altLang="zh-CN" b="1" dirty="0"/>
              <a:t>Online Bayesian Collaborative Topic Regression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90" y="2249157"/>
            <a:ext cx="3814990" cy="27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 Task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79" y="1908609"/>
            <a:ext cx="5710224" cy="4022725"/>
          </a:xfrm>
        </p:spPr>
      </p:pic>
    </p:spTree>
    <p:extLst>
      <p:ext uri="{BB962C8B-B14F-4D97-AF65-F5344CB8AC3E}">
        <p14:creationId xmlns:p14="http://schemas.microsoft.com/office/powerpoint/2010/main" val="34678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Baseline: Collaborative Filtering</a:t>
            </a:r>
            <a:endParaRPr lang="zh-CN" altLang="en-US" dirty="0"/>
          </a:p>
        </p:txBody>
      </p:sp>
      <p:pic>
        <p:nvPicPr>
          <p:cNvPr id="4" name="Picture 2" descr="http://imgsrc.baidu.com/forum/pic/item/4b355266d01609243c00d7e7df0735fae7cd346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308358"/>
            <a:ext cx="3990700" cy="265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597236" y="2500745"/>
            <a:ext cx="4585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Disadvantage of </a:t>
            </a:r>
            <a:r>
              <a:rPr lang="en-US" altLang="zh-CN" sz="2400" dirty="0" smtClean="0"/>
              <a:t>CF: </a:t>
            </a:r>
            <a:r>
              <a:rPr lang="en-US" altLang="zh-CN" sz="2400" b="1" dirty="0" smtClean="0"/>
              <a:t>Cold Start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/>
              <a:t>(completely depends on rating information)</a:t>
            </a:r>
          </a:p>
        </p:txBody>
      </p:sp>
    </p:spTree>
    <p:extLst>
      <p:ext uri="{BB962C8B-B14F-4D97-AF65-F5344CB8AC3E}">
        <p14:creationId xmlns:p14="http://schemas.microsoft.com/office/powerpoint/2010/main" val="27053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Collaborative Topic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 CTR = PMF+LDA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8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 Factorization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缺点：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隐空间解释性差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冷启动问题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è¿éå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148464"/>
            <a:ext cx="55626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3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Matrix Factorization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388745"/>
            <a:ext cx="4911302" cy="2937686"/>
          </a:xfrm>
        </p:spPr>
      </p:pic>
      <p:pic>
        <p:nvPicPr>
          <p:cNvPr id="5122" name="Picture 2" descr="https://img-blog.csdn.net/20170722125005055?watermark/2/text/aHR0cDovL2Jsb2cuY3Nkbi5uZXQvbG1tNjg5NTA3MQ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47" y="1900767"/>
            <a:ext cx="4295775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8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 Model: LDA</a:t>
            </a:r>
            <a:endParaRPr lang="zh-CN" altLang="en-US" dirty="0"/>
          </a:p>
        </p:txBody>
      </p:sp>
      <p:pic>
        <p:nvPicPr>
          <p:cNvPr id="6146" name="Picture 2" descr="https://images2015.cnblogs.com/blog/1042406/201705/1042406-20170517134339588-82544117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6595" y="1832408"/>
            <a:ext cx="640175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226128" y="2570017"/>
            <a:ext cx="3110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Latent </a:t>
            </a:r>
            <a:r>
              <a:rPr lang="en-US" altLang="zh-CN" sz="2000" dirty="0" err="1"/>
              <a:t>Dirichlet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allocation</a:t>
            </a:r>
          </a:p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88" y="3579015"/>
            <a:ext cx="3616739" cy="124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CTR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915593" cy="402336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为主题先验参数，生成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 smtClean="0"/>
                  <a:t>主题后验参数，生成对应主题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，然后</a:t>
                </a:r>
                <a:r>
                  <a:rPr lang="zh-CN" altLang="en-US" dirty="0"/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 smtClean="0"/>
                  <a:t>作为</a:t>
                </a:r>
                <a:r>
                  <a:rPr lang="zh-CN" altLang="en-US" dirty="0"/>
                  <a:t>单词先验参数生成单词后验参数，最终生成</a:t>
                </a:r>
                <a:r>
                  <a:rPr lang="zh-CN" altLang="en-US" dirty="0" smtClean="0"/>
                  <a:t>单词（</a:t>
                </a:r>
                <a:r>
                  <a:rPr lang="zh-CN" altLang="en-US" dirty="0"/>
                  <a:t>分布对应</a:t>
                </a:r>
                <a:r>
                  <a:rPr lang="en-US" altLang="zh-CN" dirty="0"/>
                  <a:t>LDA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 由</a:t>
                </a:r>
                <a:r>
                  <a:rPr lang="zh-CN" altLang="en-US" dirty="0"/>
                  <a:t>主题后验</a:t>
                </a:r>
                <a:r>
                  <a:rPr lang="zh-CN" altLang="en-US" dirty="0" smtClean="0"/>
                  <a:t>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加入</a:t>
                </a:r>
                <a:r>
                  <a:rPr lang="zh-CN" altLang="en-US" dirty="0"/>
                  <a:t>干扰</a:t>
                </a:r>
                <a:r>
                  <a:rPr lang="zh-CN" altLang="en-US" dirty="0" smtClean="0"/>
                  <a:t>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 smtClean="0"/>
                  <a:t>得到</a:t>
                </a:r>
                <a:r>
                  <a:rPr lang="zh-CN" altLang="en-US" dirty="0"/>
                  <a:t>隐</a:t>
                </a:r>
                <a:r>
                  <a:rPr lang="zh-CN" altLang="en-US" dirty="0" smtClean="0"/>
                  <a:t>物品向量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，和隐用户</a:t>
                </a:r>
                <a:r>
                  <a:rPr lang="zh-CN" altLang="en-US" dirty="0" smtClean="0"/>
                  <a:t>向量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得到评分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915593" cy="4023360"/>
              </a:xfrm>
              <a:blipFill>
                <a:blip r:embed="rId2"/>
                <a:stretch>
                  <a:fillRect l="-2978" r="-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78" y="2105477"/>
            <a:ext cx="5307250" cy="2657442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50" y="1982481"/>
            <a:ext cx="4336105" cy="327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5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7647"/>
            <a:ext cx="4267571" cy="113079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43634"/>
            <a:ext cx="4219080" cy="3365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205" y="2278659"/>
            <a:ext cx="5307250" cy="26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443</Words>
  <Application>Microsoft Office PowerPoint</Application>
  <PresentationFormat>宽屏</PresentationFormat>
  <Paragraphs>145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宋体</vt:lpstr>
      <vt:lpstr>Arial</vt:lpstr>
      <vt:lpstr>Calibri</vt:lpstr>
      <vt:lpstr>Calibri Light</vt:lpstr>
      <vt:lpstr>Cambria Math</vt:lpstr>
      <vt:lpstr>Wingdings</vt:lpstr>
      <vt:lpstr>回顾</vt:lpstr>
      <vt:lpstr>Douban Movie Recommendation</vt:lpstr>
      <vt:lpstr>Recommendation Task</vt:lpstr>
      <vt:lpstr>Baseline: Collaborative Filtering</vt:lpstr>
      <vt:lpstr>Collaborative Topic Regression</vt:lpstr>
      <vt:lpstr>Matrix Factorization</vt:lpstr>
      <vt:lpstr>Probabilistic Matrix Factorization</vt:lpstr>
      <vt:lpstr>Topic Model: LDA</vt:lpstr>
      <vt:lpstr>CTR Model</vt:lpstr>
      <vt:lpstr>Model</vt:lpstr>
      <vt:lpstr>Learning Parameters  (EM-algo)</vt:lpstr>
      <vt:lpstr>Learning Parameters  (EM-algo)</vt:lpstr>
      <vt:lpstr>Prediction</vt:lpstr>
      <vt:lpstr>Experiment</vt:lpstr>
      <vt:lpstr>Experiment</vt:lpstr>
      <vt:lpstr>PowerPoint 演示文稿</vt:lpstr>
      <vt:lpstr>Experiment</vt:lpstr>
      <vt:lpstr>Experiment</vt:lpstr>
      <vt:lpstr>Future work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Jiancong Gao</dc:creator>
  <cp:lastModifiedBy>Jiancong Gao</cp:lastModifiedBy>
  <cp:revision>16</cp:revision>
  <dcterms:created xsi:type="dcterms:W3CDTF">2018-06-20T16:32:14Z</dcterms:created>
  <dcterms:modified xsi:type="dcterms:W3CDTF">2018-06-21T06:44:11Z</dcterms:modified>
</cp:coreProperties>
</file>