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2"/>
  </p:notesMasterIdLst>
  <p:sldIdLst>
    <p:sldId id="256" r:id="rId2"/>
    <p:sldId id="297" r:id="rId3"/>
    <p:sldId id="336" r:id="rId4"/>
    <p:sldId id="298" r:id="rId5"/>
    <p:sldId id="339" r:id="rId6"/>
    <p:sldId id="340" r:id="rId7"/>
    <p:sldId id="337" r:id="rId8"/>
    <p:sldId id="341" r:id="rId9"/>
    <p:sldId id="299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318" r:id="rId28"/>
    <p:sldId id="319" r:id="rId29"/>
    <p:sldId id="320" r:id="rId30"/>
    <p:sldId id="321" r:id="rId31"/>
    <p:sldId id="322" r:id="rId32"/>
    <p:sldId id="342" r:id="rId33"/>
    <p:sldId id="343" r:id="rId34"/>
    <p:sldId id="344" r:id="rId35"/>
    <p:sldId id="345" r:id="rId36"/>
    <p:sldId id="346" r:id="rId37"/>
    <p:sldId id="347" r:id="rId38"/>
    <p:sldId id="323" r:id="rId39"/>
    <p:sldId id="324" r:id="rId40"/>
    <p:sldId id="325" r:id="rId41"/>
    <p:sldId id="326" r:id="rId42"/>
    <p:sldId id="327" r:id="rId43"/>
    <p:sldId id="329" r:id="rId44"/>
    <p:sldId id="330" r:id="rId45"/>
    <p:sldId id="331" r:id="rId46"/>
    <p:sldId id="332" r:id="rId47"/>
    <p:sldId id="333" r:id="rId48"/>
    <p:sldId id="334" r:id="rId49"/>
    <p:sldId id="348" r:id="rId50"/>
    <p:sldId id="295" r:id="rId51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1" autoAdjust="0"/>
    <p:restoredTop sz="71833" autoAdjust="0"/>
  </p:normalViewPr>
  <p:slideViewPr>
    <p:cSldViewPr>
      <p:cViewPr varScale="1">
        <p:scale>
          <a:sx n="53" d="100"/>
          <a:sy n="53" d="100"/>
        </p:scale>
        <p:origin x="184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AB7E8EB-C8FC-44FF-9C81-C6B8DCC26B7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211697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.com.cn/jsref/dom_obj_window.asp" TargetMode="External"/><Relationship Id="rId7" Type="http://schemas.openxmlformats.org/officeDocument/2006/relationships/hyperlink" Target="http://www.w3school.com.cn/jsref/dom_obj_location.asp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w3school.com.cn/jsref/dom_obj_history.asp" TargetMode="External"/><Relationship Id="rId5" Type="http://schemas.openxmlformats.org/officeDocument/2006/relationships/hyperlink" Target="http://www.w3school.com.cn/jsref/dom_obj_screen.asp" TargetMode="External"/><Relationship Id="rId4" Type="http://schemas.openxmlformats.org/officeDocument/2006/relationships/hyperlink" Target="http://www.w3school.com.cn/jsref/dom_obj_navigator.asp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DBB39D35-E2B0-44E1-A31B-C14D1003BB52}" type="slidenum">
              <a:rPr lang="en-US" altLang="zh-TW" smtClean="0"/>
              <a:pPr/>
              <a:t>1</a:t>
            </a:fld>
            <a:endParaRPr lang="en-US" altLang="zh-TW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8991102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Null:</a:t>
            </a:r>
            <a:r>
              <a:rPr lang="zh-CN" altLang="en-US" dirty="0" smtClean="0"/>
              <a:t>表示变量值为空</a:t>
            </a:r>
          </a:p>
          <a:p>
            <a:r>
              <a:rPr lang="en-US" altLang="zh-CN" dirty="0" smtClean="0"/>
              <a:t>Undefined</a:t>
            </a:r>
            <a:r>
              <a:rPr lang="zh-CN" altLang="en-US" dirty="0" smtClean="0"/>
              <a:t>：变量没有指向任何对象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变量初始化：</a:t>
            </a:r>
          </a:p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 x</a:t>
            </a:r>
            <a:r>
              <a:rPr lang="zh-CN" altLang="en-US" dirty="0" smtClean="0"/>
              <a:t>；</a:t>
            </a:r>
          </a:p>
          <a:p>
            <a:r>
              <a:rPr lang="en-US" altLang="zh-CN" dirty="0" smtClean="0"/>
              <a:t>If(x==null){ alert(“null”)}</a:t>
            </a:r>
          </a:p>
          <a:p>
            <a:r>
              <a:rPr lang="en-US" altLang="zh-CN" dirty="0" smtClean="0"/>
              <a:t>If(</a:t>
            </a:r>
            <a:r>
              <a:rPr lang="en-US" altLang="zh-CN" dirty="0" err="1" smtClean="0"/>
              <a:t>typeof</a:t>
            </a:r>
            <a:r>
              <a:rPr lang="en-US" altLang="zh-CN" dirty="0" smtClean="0"/>
              <a:t>(x)==“undefined”){ alert(“</a:t>
            </a:r>
            <a:r>
              <a:rPr lang="en-US" altLang="zh-CN" dirty="0" err="1" smtClean="0"/>
              <a:t>undefine</a:t>
            </a:r>
            <a:r>
              <a:rPr lang="en-US" altLang="zh-CN" dirty="0" smtClean="0"/>
              <a:t>”);}</a:t>
            </a:r>
          </a:p>
          <a:p>
            <a:r>
              <a:rPr lang="en-US" altLang="zh-CN" dirty="0" smtClean="0"/>
              <a:t>If(!x){ alert(“</a:t>
            </a:r>
            <a:r>
              <a:rPr lang="zh-CN" altLang="en-US" dirty="0" smtClean="0"/>
              <a:t>变量没有初始化或变量为空或变量为</a:t>
            </a:r>
            <a:r>
              <a:rPr lang="en-US" altLang="zh-CN" dirty="0" smtClean="0"/>
              <a:t>0”) }</a:t>
            </a:r>
          </a:p>
          <a:p>
            <a:r>
              <a:rPr lang="zh-CN" altLang="en-US" dirty="0" smtClean="0"/>
              <a:t>推荐用最后一种方法</a:t>
            </a: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057561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B7E8EB-C8FC-44FF-9C81-C6B8DCC26B73}" type="slidenum">
              <a:rPr lang="en-US" altLang="zh-TW" smtClean="0"/>
              <a:pPr>
                <a:defRPr/>
              </a:pPr>
              <a:t>19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271984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zh-CN" smtClean="0"/>
              <a:t>Eval</a:t>
            </a:r>
            <a:r>
              <a:rPr lang="zh-CN" altLang="en-US" smtClean="0"/>
              <a:t>函数</a:t>
            </a:r>
            <a:r>
              <a:rPr lang="en-US" altLang="zh-CN" smtClean="0"/>
              <a:t>:</a:t>
            </a:r>
            <a:r>
              <a:rPr lang="zh-CN" altLang="en-US" smtClean="0"/>
              <a:t>可以对以字符串形式表示的任意有效的 </a:t>
            </a:r>
            <a:r>
              <a:rPr lang="en-US" altLang="zh-CN" smtClean="0"/>
              <a:t>Jscript</a:t>
            </a:r>
            <a:r>
              <a:rPr lang="zh-CN" altLang="en-US" smtClean="0"/>
              <a:t>代码求值</a:t>
            </a:r>
            <a:endParaRPr lang="en-US" altLang="zh-CN" smtClean="0"/>
          </a:p>
          <a:p>
            <a:pPr>
              <a:spcBef>
                <a:spcPct val="0"/>
              </a:spcBef>
            </a:pPr>
            <a:r>
              <a:rPr lang="zh-CN" altLang="en-US" smtClean="0"/>
              <a:t>如</a:t>
            </a:r>
            <a:r>
              <a:rPr lang="en-US" altLang="zh-CN" smtClean="0"/>
              <a:t>:var anExpression = "6 * 9 % 7"; 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var total = eval(anExpression); // </a:t>
            </a:r>
            <a:r>
              <a:rPr lang="zh-CN" altLang="en-US" smtClean="0"/>
              <a:t>将变量 </a:t>
            </a:r>
            <a:r>
              <a:rPr lang="en-US" altLang="zh-CN" smtClean="0"/>
              <a:t>total </a:t>
            </a:r>
            <a:r>
              <a:rPr lang="zh-CN" altLang="en-US" smtClean="0"/>
              <a:t>赋值为 </a:t>
            </a:r>
            <a:r>
              <a:rPr lang="en-US" altLang="zh-CN" smtClean="0"/>
              <a:t>5</a:t>
            </a:r>
            <a:r>
              <a:rPr lang="zh-CN" altLang="en-US" smtClean="0"/>
              <a:t>。</a:t>
            </a:r>
            <a:endParaRPr lang="en-US" altLang="zh-CN" smtClean="0"/>
          </a:p>
          <a:p>
            <a:pPr>
              <a:spcBef>
                <a:spcPct val="0"/>
              </a:spcBef>
            </a:pPr>
            <a:endParaRPr lang="en-US" altLang="zh-CN" smtClean="0"/>
          </a:p>
          <a:p>
            <a:pPr>
              <a:spcBef>
                <a:spcPct val="0"/>
              </a:spcBef>
            </a:pPr>
            <a:r>
              <a:rPr lang="en-US" altLang="zh-CN" b="1" smtClean="0"/>
              <a:t>isNaN </a:t>
            </a:r>
            <a:r>
              <a:rPr lang="zh-CN" altLang="en-US" b="1" smtClean="0"/>
              <a:t>方法</a:t>
            </a:r>
          </a:p>
          <a:p>
            <a:pPr>
              <a:spcBef>
                <a:spcPct val="0"/>
              </a:spcBef>
            </a:pPr>
            <a:r>
              <a:rPr lang="zh-CN" altLang="en-US" smtClean="0"/>
              <a:t>返回一个 </a:t>
            </a:r>
            <a:r>
              <a:rPr lang="en-US" altLang="zh-CN" smtClean="0"/>
              <a:t>Boolean </a:t>
            </a:r>
            <a:r>
              <a:rPr lang="zh-CN" altLang="en-US" smtClean="0"/>
              <a:t>值，指明提供的值是否是保留值 </a:t>
            </a:r>
            <a:r>
              <a:rPr lang="en-US" altLang="zh-CN" b="1" smtClean="0"/>
              <a:t>NaN</a:t>
            </a:r>
            <a:r>
              <a:rPr lang="en-US" altLang="zh-CN" smtClean="0"/>
              <a:t> </a:t>
            </a:r>
            <a:r>
              <a:rPr lang="zh-CN" altLang="en-US" smtClean="0"/>
              <a:t>（不是数字）。 </a:t>
            </a:r>
          </a:p>
          <a:p>
            <a:pPr>
              <a:spcBef>
                <a:spcPct val="0"/>
              </a:spcBef>
            </a:pPr>
            <a:endParaRPr lang="en-US" altLang="zh-CN" smtClean="0"/>
          </a:p>
          <a:p>
            <a:pPr>
              <a:spcBef>
                <a:spcPct val="0"/>
              </a:spcBef>
            </a:pPr>
            <a:r>
              <a:rPr lang="zh-CN" altLang="en-US" smtClean="0"/>
              <a:t> </a:t>
            </a:r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EE72776-9816-493F-9597-C27F711A954F}" type="slidenum">
              <a:rPr lang="zh-CN" altLang="en-US"/>
              <a:pPr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56210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先接触一下，在</a:t>
            </a:r>
            <a:r>
              <a:rPr lang="en-US" altLang="zh-CN" smtClean="0"/>
              <a:t>JQuery</a:t>
            </a:r>
            <a:r>
              <a:rPr lang="zh-CN" altLang="en-US" smtClean="0"/>
              <a:t>应用多</a:t>
            </a:r>
          </a:p>
        </p:txBody>
      </p:sp>
    </p:spTree>
    <p:extLst>
      <p:ext uri="{BB962C8B-B14F-4D97-AF65-F5344CB8AC3E}">
        <p14:creationId xmlns:p14="http://schemas.microsoft.com/office/powerpoint/2010/main" val="451050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它们的相同之处包括： </a:t>
            </a:r>
            <a:br>
              <a:rPr lang="zh-CN" altLang="en-US" dirty="0" smtClean="0"/>
            </a:br>
            <a:r>
              <a:rPr lang="zh-CN" altLang="en-US" dirty="0" smtClean="0"/>
              <a:t>它们的语法和 </a:t>
            </a:r>
            <a:r>
              <a:rPr lang="en-US" altLang="zh-CN" dirty="0" smtClean="0"/>
              <a:t>C </a:t>
            </a:r>
            <a:r>
              <a:rPr lang="zh-CN" altLang="en-US" dirty="0" smtClean="0"/>
              <a:t>语言都很相似；</a:t>
            </a:r>
          </a:p>
          <a:p>
            <a:r>
              <a:rPr lang="zh-CN" altLang="en-US" dirty="0" smtClean="0"/>
              <a:t>它们都是面向对象的（虽然实现的方式略有不同）；</a:t>
            </a:r>
          </a:p>
          <a:p>
            <a:r>
              <a:rPr lang="en-US" altLang="zh-CN" dirty="0" smtClean="0"/>
              <a:t>JavaScript </a:t>
            </a:r>
            <a:r>
              <a:rPr lang="zh-CN" altLang="en-US" dirty="0" smtClean="0"/>
              <a:t>在设计时参照了 </a:t>
            </a:r>
            <a:r>
              <a:rPr lang="en-US" altLang="zh-CN" dirty="0" smtClean="0"/>
              <a:t>Java </a:t>
            </a:r>
            <a:r>
              <a:rPr lang="zh-CN" altLang="en-US" dirty="0" smtClean="0"/>
              <a:t>的命名规则；</a:t>
            </a:r>
          </a:p>
          <a:p>
            <a:r>
              <a:rPr lang="zh-CN" altLang="en-US" dirty="0" smtClean="0"/>
              <a:t>它们的不同之处包括： </a:t>
            </a:r>
            <a:br>
              <a:rPr lang="zh-CN" altLang="en-US" dirty="0" smtClean="0"/>
            </a:br>
            <a:r>
              <a:rPr lang="en-US" altLang="zh-CN" dirty="0" smtClean="0"/>
              <a:t>JavaScript </a:t>
            </a:r>
            <a:r>
              <a:rPr lang="zh-CN" altLang="en-US" dirty="0" smtClean="0"/>
              <a:t>是动态类型语言，而 </a:t>
            </a:r>
            <a:r>
              <a:rPr lang="en-US" altLang="zh-CN" dirty="0" smtClean="0"/>
              <a:t>Java </a:t>
            </a:r>
            <a:r>
              <a:rPr lang="zh-CN" altLang="en-US" dirty="0" smtClean="0"/>
              <a:t>是静态类型语言；</a:t>
            </a:r>
          </a:p>
          <a:p>
            <a:r>
              <a:rPr lang="en-US" altLang="zh-CN" dirty="0" smtClean="0"/>
              <a:t>JavaScript </a:t>
            </a:r>
            <a:r>
              <a:rPr lang="zh-CN" altLang="en-US" dirty="0" smtClean="0"/>
              <a:t>是弱类型的，</a:t>
            </a:r>
            <a:r>
              <a:rPr lang="en-US" altLang="zh-CN" dirty="0" smtClean="0"/>
              <a:t>Java </a:t>
            </a:r>
            <a:r>
              <a:rPr lang="zh-CN" altLang="en-US" dirty="0" smtClean="0"/>
              <a:t>属于强类型；</a:t>
            </a:r>
          </a:p>
          <a:p>
            <a:r>
              <a:rPr lang="en-US" altLang="zh-CN" dirty="0" smtClean="0"/>
              <a:t>JavaScript </a:t>
            </a:r>
            <a:r>
              <a:rPr lang="zh-CN" altLang="en-US" dirty="0" smtClean="0"/>
              <a:t>的面向对象是基于原型的（</a:t>
            </a:r>
            <a:r>
              <a:rPr lang="en-US" altLang="zh-CN" dirty="0" smtClean="0"/>
              <a:t>prototype-based</a:t>
            </a:r>
            <a:r>
              <a:rPr lang="zh-CN" altLang="en-US" dirty="0" smtClean="0"/>
              <a:t>）实现的，</a:t>
            </a:r>
            <a:r>
              <a:rPr lang="en-US" altLang="zh-CN" dirty="0" smtClean="0"/>
              <a:t>Java </a:t>
            </a:r>
            <a:r>
              <a:rPr lang="zh-CN" altLang="en-US" dirty="0" smtClean="0"/>
              <a:t>是基于类（</a:t>
            </a:r>
            <a:r>
              <a:rPr lang="en-US" altLang="zh-CN" dirty="0" smtClean="0"/>
              <a:t>class-based</a:t>
            </a:r>
            <a:r>
              <a:rPr lang="zh-CN" altLang="en-US" dirty="0" smtClean="0"/>
              <a:t>）的；</a:t>
            </a:r>
          </a:p>
          <a:p>
            <a:r>
              <a:rPr lang="en-US" altLang="zh-CN" dirty="0" smtClean="0"/>
              <a:t>JavaScript </a:t>
            </a:r>
            <a:r>
              <a:rPr lang="zh-CN" altLang="en-US" dirty="0" smtClean="0"/>
              <a:t>除了长得和 </a:t>
            </a:r>
            <a:r>
              <a:rPr lang="en-US" altLang="zh-CN" dirty="0" smtClean="0"/>
              <a:t>Java </a:t>
            </a:r>
            <a:r>
              <a:rPr lang="zh-CN" altLang="en-US" dirty="0" smtClean="0"/>
              <a:t>比较像之外，语言风格相去甚远。</a:t>
            </a:r>
            <a:r>
              <a:rPr lang="en-US" altLang="zh-CN" dirty="0" smtClean="0"/>
              <a:t>JavaScript </a:t>
            </a:r>
            <a:r>
              <a:rPr lang="zh-CN" altLang="en-US" dirty="0" smtClean="0"/>
              <a:t>在设计时所参考的对象不包括 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，而包括了像 </a:t>
            </a:r>
            <a:r>
              <a:rPr lang="en-US" altLang="zh-CN" dirty="0" smtClean="0"/>
              <a:t>Self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Scheme </a:t>
            </a:r>
            <a:r>
              <a:rPr lang="zh-CN" altLang="en-US" dirty="0" smtClean="0"/>
              <a:t>这样的语言。</a:t>
            </a:r>
          </a:p>
        </p:txBody>
      </p:sp>
    </p:spTree>
    <p:extLst>
      <p:ext uri="{BB962C8B-B14F-4D97-AF65-F5344CB8AC3E}">
        <p14:creationId xmlns:p14="http://schemas.microsoft.com/office/powerpoint/2010/main" val="813792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41936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16207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不同于服务器端脚本语言，例如</a:t>
            </a:r>
            <a:r>
              <a:rPr lang="en-US" altLang="zh-CN" dirty="0" smtClean="0"/>
              <a:t>PHP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  <a:cs typeface="+mn-cs"/>
              </a:rPr>
              <a:t>与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  <a:cs typeface="+mn-cs"/>
              </a:rPr>
              <a:t>ASP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  <a:cs typeface="+mn-cs"/>
              </a:rPr>
              <a:t>，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主要被作为客户端脚本语言在用户的浏览器上运行，不需要服务器的支持。所以在早期程序员比较青睐于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以减少对服务器的负担，而与此同时也带来另一个问题：安全性。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AJAX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Jquery.js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V8</a:t>
            </a:r>
            <a:r>
              <a:rPr lang="zh-CN" altLang="en-US" dirty="0" smtClean="0"/>
              <a:t>引擎</a:t>
            </a:r>
            <a:r>
              <a:rPr lang="en-US" altLang="zh-CN" dirty="0" smtClean="0"/>
              <a:t> Node.js</a:t>
            </a:r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7160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DOM Document Object Model</a:t>
            </a:r>
          </a:p>
          <a:p>
            <a:r>
              <a:rPr lang="en-US" altLang="zh-CN" dirty="0" smtClean="0"/>
              <a:t>Html</a:t>
            </a:r>
            <a:r>
              <a:rPr lang="zh-CN" altLang="en-US" dirty="0" smtClean="0"/>
              <a:t>元素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BOM</a:t>
            </a:r>
            <a:r>
              <a:rPr lang="en-US" altLang="zh-CN" baseline="0" dirty="0" smtClean="0"/>
              <a:t> Browser</a:t>
            </a:r>
            <a:r>
              <a:rPr lang="en-US" altLang="zh-CN" dirty="0" smtClean="0"/>
              <a:t> Object Model</a:t>
            </a:r>
            <a:endParaRPr lang="en-US" altLang="zh-CN" baseline="0" dirty="0" smtClean="0"/>
          </a:p>
          <a:p>
            <a:r>
              <a:rPr lang="en-US" altLang="zh-CN" dirty="0" smtClean="0">
                <a:hlinkClick r:id="rId3" tooltip="HTML DOM Window 对象"/>
              </a:rPr>
              <a:t>Window</a:t>
            </a:r>
            <a:endParaRPr lang="en-US" altLang="zh-CN" dirty="0" smtClean="0"/>
          </a:p>
          <a:p>
            <a:r>
              <a:rPr lang="en-US" altLang="zh-CN" dirty="0" smtClean="0">
                <a:hlinkClick r:id="rId4" tooltip="HTML DOM Navigator 对象"/>
              </a:rPr>
              <a:t>Navigator</a:t>
            </a:r>
            <a:endParaRPr lang="en-US" altLang="zh-CN" dirty="0" smtClean="0"/>
          </a:p>
          <a:p>
            <a:r>
              <a:rPr lang="en-US" altLang="zh-CN" dirty="0" smtClean="0">
                <a:hlinkClick r:id="rId5" tooltip="HTML DOM Screen 对象"/>
              </a:rPr>
              <a:t>Screen</a:t>
            </a:r>
            <a:endParaRPr lang="en-US" altLang="zh-CN" dirty="0" smtClean="0"/>
          </a:p>
          <a:p>
            <a:r>
              <a:rPr lang="en-US" altLang="zh-CN" dirty="0" smtClean="0">
                <a:hlinkClick r:id="rId6" tooltip="HTML DOM History 对象"/>
              </a:rPr>
              <a:t>History</a:t>
            </a:r>
            <a:endParaRPr lang="en-US" altLang="zh-CN" dirty="0" smtClean="0"/>
          </a:p>
          <a:p>
            <a:r>
              <a:rPr lang="en-US" altLang="zh-CN" dirty="0" smtClean="0">
                <a:hlinkClick r:id="rId7" tooltip="HTML DOM Location 对象"/>
              </a:rPr>
              <a:t>Location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B7E8EB-C8FC-44FF-9C81-C6B8DCC26B73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059855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 err="1" smtClean="0"/>
              <a:t>Spket</a:t>
            </a:r>
            <a:endParaRPr lang="en-US" altLang="zh-CN" b="1" dirty="0" smtClean="0"/>
          </a:p>
          <a:p>
            <a:r>
              <a:rPr lang="en-US" altLang="zh-CN" b="1" dirty="0" err="1" smtClean="0"/>
              <a:t>Webstorm</a:t>
            </a:r>
            <a:endParaRPr lang="en-US" altLang="zh-CN" b="1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B7E8EB-C8FC-44FF-9C81-C6B8DCC26B73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364455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B96C341-CB4D-42EA-9FF6-A415DECF9CB3}" type="slidenum">
              <a:rPr lang="zh-CN" altLang="en-US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7454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Thunder://</a:t>
            </a:r>
          </a:p>
          <a:p>
            <a:r>
              <a:rPr lang="en-US" altLang="zh-CN" smtClean="0"/>
              <a:t>Qq://</a:t>
            </a:r>
          </a:p>
          <a:p>
            <a:r>
              <a:rPr lang="en-US" altLang="zh-CN" smtClean="0"/>
              <a:t>mailto:</a:t>
            </a:r>
          </a:p>
          <a:p>
            <a:r>
              <a:rPr lang="en-US" altLang="zh-CN" smtClean="0"/>
              <a:t>ftp://</a:t>
            </a:r>
          </a:p>
        </p:txBody>
      </p:sp>
    </p:spTree>
    <p:extLst>
      <p:ext uri="{BB962C8B-B14F-4D97-AF65-F5344CB8AC3E}">
        <p14:creationId xmlns:p14="http://schemas.microsoft.com/office/powerpoint/2010/main" val="2051274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ctr">
              <a:defRPr sz="4800"/>
            </a:lvl1pPr>
          </a:lstStyle>
          <a:p>
            <a:pPr lvl="0"/>
            <a:r>
              <a:rPr lang="zh-CN" altLang="en-US" noProof="0" dirty="0" smtClean="0"/>
              <a:t>按一下编辑母版标题样式</a:t>
            </a:r>
            <a:endParaRPr lang="zh-TW" altLang="en-US" noProof="0" dirty="0" smtClean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200">
                <a:latin typeface="+mj-ea"/>
                <a:ea typeface="+mj-ea"/>
              </a:defRPr>
            </a:lvl1pPr>
          </a:lstStyle>
          <a:p>
            <a:pPr lvl="0"/>
            <a:r>
              <a:rPr lang="zh-CN" altLang="en-US" noProof="0" dirty="0" smtClean="0"/>
              <a:t>按一下</a:t>
            </a:r>
            <a:r>
              <a:rPr lang="zh-TW" altLang="en-US" noProof="0" dirty="0" smtClean="0"/>
              <a:t>以</a:t>
            </a:r>
            <a:r>
              <a:rPr lang="zh-CN" altLang="en-US" noProof="0" dirty="0" smtClean="0"/>
              <a:t>编辑模板副标题样式</a:t>
            </a:r>
            <a:endParaRPr lang="zh-TW" altLang="en-US" noProof="0" dirty="0" smtClean="0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A0A867-5ADF-4160-A05B-BF9C1A6C354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3287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B7FA94-E4AB-4B95-A0AD-E8918F33769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68295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4FAAAC-7856-4074-988E-CF6BB8952FA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79081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7467600" cy="7921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95400"/>
            <a:ext cx="4038600" cy="48307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07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ACF283-D74C-4EB3-93F6-5B0AEBDE082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7467600" cy="7921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4D6E97-E45C-4E46-9AF8-F2080BFB1EA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6BE7A9-F7BD-4F7C-B62C-E1037267DE7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36761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1D1222-25DE-4D91-9393-CE81F036059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21384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5BFA77-C059-4878-AE0E-DA5340CF0CA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32573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B5C4B0-8A15-4387-BA91-DBD3771CC3E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31930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D3EA42-F8D8-4424-BB3F-E8C24893354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53052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680559-6EEA-43E6-BE69-69A4ADBB383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11538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5F960B-BE62-44BE-B304-FD935D8F237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088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1153A2-31B2-485A-8B09-5356C95D274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28905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按一下编辑母版标题样式</a:t>
            </a:r>
            <a:endParaRPr lang="zh-TW" altLang="en-US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按一下以编辑母片</a:t>
            </a:r>
            <a:endParaRPr lang="zh-TW" altLang="en-US" dirty="0" smtClean="0"/>
          </a:p>
          <a:p>
            <a:pPr lvl="1"/>
            <a:r>
              <a:rPr lang="zh-CN" altLang="en-US" dirty="0" smtClean="0"/>
              <a:t>第二层</a:t>
            </a:r>
            <a:endParaRPr lang="zh-TW" altLang="en-US" dirty="0" smtClean="0"/>
          </a:p>
          <a:p>
            <a:pPr lvl="2"/>
            <a:r>
              <a:rPr lang="zh-CN" altLang="en-US" dirty="0" smtClean="0"/>
              <a:t>第三层</a:t>
            </a:r>
            <a:endParaRPr lang="zh-TW" altLang="en-US" dirty="0" smtClean="0"/>
          </a:p>
          <a:p>
            <a:pPr lvl="3"/>
            <a:r>
              <a:rPr lang="zh-CN" altLang="en-US" dirty="0" smtClean="0"/>
              <a:t>第四层</a:t>
            </a:r>
            <a:endParaRPr lang="zh-TW" altLang="en-US" dirty="0" smtClean="0"/>
          </a:p>
          <a:p>
            <a:pPr lvl="4"/>
            <a:r>
              <a:rPr lang="zh-CN" altLang="en-US" dirty="0" smtClean="0"/>
              <a:t>第五层</a:t>
            </a:r>
            <a:endParaRPr lang="zh-TW" altLang="en-US" dirty="0" smtClean="0"/>
          </a:p>
        </p:txBody>
      </p:sp>
      <p:grpSp>
        <p:nvGrpSpPr>
          <p:cNvPr id="1032" name="Group 8"/>
          <p:cNvGrpSpPr>
            <a:grpSpLocks/>
          </p:cNvGrpSpPr>
          <p:nvPr userDrawn="1"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</p:grpSp>
      <p:sp>
        <p:nvSpPr>
          <p:cNvPr id="37" name="文本框 36"/>
          <p:cNvSpPr txBox="1"/>
          <p:nvPr userDrawn="1"/>
        </p:nvSpPr>
        <p:spPr>
          <a:xfrm>
            <a:off x="6660231" y="6402388"/>
            <a:ext cx="2993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QQ</a:t>
            </a:r>
            <a:r>
              <a:rPr lang="zh-CN" altLang="en-US" sz="1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群：</a:t>
            </a:r>
            <a:r>
              <a:rPr lang="en-US" altLang="zh-CN" sz="1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467681328</a:t>
            </a:r>
          </a:p>
          <a:p>
            <a:pPr algn="ctr"/>
            <a:r>
              <a:rPr lang="en-US" altLang="zh-CN" sz="1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www.longtengtest.com</a:t>
            </a:r>
            <a:endParaRPr lang="zh-CN" altLang="en-US" sz="14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6272893"/>
            <a:ext cx="648072" cy="58510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9" r:id="rId12"/>
    <p:sldLayoutId id="2147483890" r:id="rId13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900" b="1" kern="1200">
          <a:solidFill>
            <a:schemeClr val="tx2"/>
          </a:solidFill>
          <a:latin typeface="+mn-ea"/>
          <a:ea typeface="+mn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Arial" panose="020B0604020202020204" pitchFamily="34" charset="0"/>
          <a:ea typeface="新細明體" pitchFamily="18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Arial" panose="020B0604020202020204" pitchFamily="34" charset="0"/>
          <a:ea typeface="新細明體" pitchFamily="18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Arial" panose="020B0604020202020204" pitchFamily="34" charset="0"/>
          <a:ea typeface="新細明體" pitchFamily="18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Arial" panose="020B0604020202020204" pitchFamily="34" charset="0"/>
          <a:ea typeface="新細明體" pitchFamily="18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Arial" panose="020B0604020202020204" pitchFamily="34" charset="0"/>
          <a:ea typeface="新細明體" pitchFamily="18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Arial" panose="020B0604020202020204" pitchFamily="34" charset="0"/>
          <a:ea typeface="新細明體" pitchFamily="18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Arial" panose="020B0604020202020204" pitchFamily="34" charset="0"/>
          <a:ea typeface="新細明體" pitchFamily="18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Arial" panose="020B0604020202020204" pitchFamily="34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kumimoji="1" sz="3000" kern="1200">
          <a:solidFill>
            <a:schemeClr val="tx1"/>
          </a:solidFill>
          <a:latin typeface="+mj-ea"/>
          <a:ea typeface="+mj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kumimoji="1" sz="2600" kern="1200">
          <a:solidFill>
            <a:schemeClr val="tx1"/>
          </a:solidFill>
          <a:latin typeface="+mj-ea"/>
          <a:ea typeface="+mj-ea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kumimoji="1" sz="2300" kern="1200">
          <a:solidFill>
            <a:schemeClr val="tx1"/>
          </a:solidFill>
          <a:latin typeface="+mj-ea"/>
          <a:ea typeface="+mj-ea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kumimoji="1" sz="2000" kern="1200">
          <a:solidFill>
            <a:schemeClr val="tx1"/>
          </a:solidFill>
          <a:latin typeface="+mj-ea"/>
          <a:ea typeface="+mj-ea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kumimoji="1" sz="2000" kern="1200">
          <a:solidFill>
            <a:schemeClr val="tx1"/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JavaScript </a:t>
            </a:r>
            <a:r>
              <a:rPr lang="zh-CN" altLang="en-US" dirty="0" smtClean="0">
                <a:ea typeface="宋体" pitchFamily="2" charset="-122"/>
              </a:rPr>
              <a:t>语法基础</a:t>
            </a:r>
            <a:endParaRPr lang="zh-TW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2357422" y="5643578"/>
            <a:ext cx="30956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zh-CN" altLang="en-US" sz="28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讲师：高老师  </a:t>
            </a:r>
            <a:endParaRPr lang="zh-CN" altLang="en-US" sz="28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QQ图片2016051717264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00298" y="3000372"/>
            <a:ext cx="3000396" cy="23353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428604"/>
            <a:ext cx="7675562" cy="863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600" dirty="0" smtClean="0">
                <a:ea typeface="宋体" pitchFamily="2" charset="-122"/>
              </a:rPr>
              <a:t>JavaScript</a:t>
            </a:r>
            <a:r>
              <a:rPr lang="zh-CN" altLang="en-US" sz="3600" dirty="0" smtClean="0">
                <a:ea typeface="宋体" pitchFamily="2" charset="-122"/>
              </a:rPr>
              <a:t>作为客户端程序嵌入网页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chemeClr val="accent2"/>
              </a:buClr>
              <a:buFont typeface="Wingdings" pitchFamily="2" charset="2"/>
              <a:buChar char="n"/>
            </a:pPr>
            <a:r>
              <a:rPr lang="zh-CN" altLang="en-US" dirty="0" smtClean="0">
                <a:ea typeface="宋体" pitchFamily="2" charset="-122"/>
              </a:rPr>
              <a:t>使用</a:t>
            </a:r>
            <a:r>
              <a:rPr lang="en-US" altLang="zh-CN" dirty="0" smtClean="0">
                <a:ea typeface="宋体" pitchFamily="2" charset="-122"/>
              </a:rPr>
              <a:t>Script</a:t>
            </a:r>
            <a:r>
              <a:rPr lang="zh-CN" altLang="en-US" dirty="0" smtClean="0">
                <a:ea typeface="宋体" pitchFamily="2" charset="-122"/>
              </a:rPr>
              <a:t>标记</a:t>
            </a:r>
          </a:p>
          <a:p>
            <a:pPr eaLnBrk="1" hangingPunct="1">
              <a:buClr>
                <a:schemeClr val="accent2"/>
              </a:buClr>
              <a:buFont typeface="Wingdings" pitchFamily="2" charset="2"/>
              <a:buChar char="n"/>
            </a:pPr>
            <a:r>
              <a:rPr lang="zh-CN" altLang="en-US" dirty="0" smtClean="0">
                <a:ea typeface="宋体" pitchFamily="2" charset="-122"/>
              </a:rPr>
              <a:t>使用外部文件</a:t>
            </a:r>
          </a:p>
          <a:p>
            <a:pPr eaLnBrk="1" hangingPunct="1">
              <a:buClr>
                <a:schemeClr val="accent2"/>
              </a:buClr>
              <a:buFont typeface="Wingdings" pitchFamily="2" charset="2"/>
              <a:buChar char="n"/>
            </a:pPr>
            <a:r>
              <a:rPr lang="zh-CN" altLang="en-US" dirty="0" smtClean="0">
                <a:ea typeface="宋体" pitchFamily="2" charset="-122"/>
              </a:rPr>
              <a:t>在事件处理程序中使用</a:t>
            </a:r>
            <a:r>
              <a:rPr lang="en-US" altLang="zh-CN" dirty="0" smtClean="0">
                <a:ea typeface="宋体" pitchFamily="2" charset="-122"/>
              </a:rPr>
              <a:t>JavaScript</a:t>
            </a:r>
          </a:p>
        </p:txBody>
      </p:sp>
      <p:cxnSp>
        <p:nvCxnSpPr>
          <p:cNvPr id="4" name="直接连接符 3"/>
          <p:cNvCxnSpPr/>
          <p:nvPr/>
        </p:nvCxnSpPr>
        <p:spPr bwMode="auto">
          <a:xfrm>
            <a:off x="714348" y="1428736"/>
            <a:ext cx="79208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ea typeface="宋体" pitchFamily="2" charset="-122"/>
              </a:rPr>
              <a:t>使用</a:t>
            </a:r>
            <a:r>
              <a:rPr lang="en-US" altLang="zh-CN" dirty="0" smtClean="0">
                <a:ea typeface="宋体" pitchFamily="2" charset="-122"/>
              </a:rPr>
              <a:t>Script</a:t>
            </a:r>
            <a:r>
              <a:rPr lang="zh-CN" altLang="en-US" dirty="0" smtClean="0">
                <a:ea typeface="宋体" pitchFamily="2" charset="-122"/>
              </a:rPr>
              <a:t>标记示例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48" y="2000240"/>
            <a:ext cx="8015286" cy="4738686"/>
          </a:xfrm>
          <a:solidFill>
            <a:schemeClr val="bg1"/>
          </a:solidFill>
          <a:ln w="28575">
            <a:solidFill>
              <a:schemeClr val="tx1"/>
            </a:solidFill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 smtClean="0">
                <a:latin typeface="Courier New" pitchFamily="49" charset="0"/>
                <a:ea typeface="宋体" pitchFamily="2" charset="-122"/>
              </a:rPr>
              <a:t>&lt;HTML&gt;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 smtClean="0">
                <a:latin typeface="Courier New" pitchFamily="49" charset="0"/>
                <a:ea typeface="宋体" pitchFamily="2" charset="-122"/>
              </a:rPr>
              <a:t>  &lt;HEAD&gt;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solidFill>
                  <a:srgbClr val="993300"/>
                </a:solidFill>
                <a:latin typeface="Courier New" pitchFamily="49" charset="0"/>
                <a:ea typeface="宋体" pitchFamily="2" charset="-122"/>
              </a:rPr>
              <a:t>    &lt; script type=“text/</a:t>
            </a:r>
            <a:r>
              <a:rPr lang="en-US" altLang="zh-CN" sz="2000" dirty="0" err="1" smtClean="0">
                <a:solidFill>
                  <a:srgbClr val="993300"/>
                </a:solidFill>
                <a:latin typeface="Courier New" pitchFamily="49" charset="0"/>
                <a:ea typeface="宋体" pitchFamily="2" charset="-122"/>
              </a:rPr>
              <a:t>javascript</a:t>
            </a:r>
            <a:r>
              <a:rPr lang="en-US" altLang="zh-CN" sz="2000" dirty="0" smtClean="0">
                <a:solidFill>
                  <a:srgbClr val="993300"/>
                </a:solidFill>
                <a:latin typeface="Courier New" pitchFamily="49" charset="0"/>
                <a:ea typeface="宋体" pitchFamily="2" charset="-122"/>
              </a:rPr>
              <a:t>”&gt;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 smtClean="0">
                <a:solidFill>
                  <a:srgbClr val="993300"/>
                </a:solidFill>
                <a:latin typeface="Courier New" pitchFamily="49" charset="0"/>
                <a:ea typeface="宋体" pitchFamily="2" charset="-122"/>
              </a:rPr>
              <a:t>      &lt;!--</a:t>
            </a:r>
            <a:r>
              <a:rPr lang="zh-CN" altLang="en-US" sz="2000" dirty="0" smtClean="0">
                <a:solidFill>
                  <a:srgbClr val="993300"/>
                </a:solidFill>
                <a:latin typeface="Courier New" pitchFamily="49" charset="0"/>
                <a:ea typeface="宋体" pitchFamily="2" charset="-122"/>
              </a:rPr>
              <a:t>对较早的浏览器隐藏脚本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000" dirty="0" smtClean="0">
                <a:solidFill>
                  <a:srgbClr val="993300"/>
                </a:solidFill>
                <a:latin typeface="Courier New" pitchFamily="49" charset="0"/>
                <a:ea typeface="宋体" pitchFamily="2" charset="-122"/>
              </a:rPr>
              <a:t>       </a:t>
            </a:r>
            <a:r>
              <a:rPr lang="en-US" altLang="zh-CN" sz="2000" dirty="0" err="1" smtClean="0">
                <a:solidFill>
                  <a:srgbClr val="993300"/>
                </a:solidFill>
                <a:latin typeface="Courier New" pitchFamily="49" charset="0"/>
                <a:ea typeface="宋体" pitchFamily="2" charset="-122"/>
              </a:rPr>
              <a:t>document.write</a:t>
            </a:r>
            <a:r>
              <a:rPr lang="en-US" altLang="zh-CN" sz="2000" dirty="0" smtClean="0">
                <a:solidFill>
                  <a:srgbClr val="993300"/>
                </a:solidFill>
                <a:latin typeface="Courier New" pitchFamily="49" charset="0"/>
                <a:ea typeface="宋体" pitchFamily="2" charset="-122"/>
              </a:rPr>
              <a:t>("</a:t>
            </a:r>
            <a:r>
              <a:rPr lang="zh-CN" altLang="en-US" sz="2000" dirty="0" smtClean="0">
                <a:solidFill>
                  <a:srgbClr val="993300"/>
                </a:solidFill>
                <a:latin typeface="Courier New" pitchFamily="49" charset="0"/>
                <a:ea typeface="宋体" pitchFamily="2" charset="-122"/>
              </a:rPr>
              <a:t>欢迎使用</a:t>
            </a:r>
            <a:r>
              <a:rPr lang="en-US" altLang="zh-CN" sz="2000" dirty="0" smtClean="0">
                <a:solidFill>
                  <a:srgbClr val="993300"/>
                </a:solidFill>
                <a:latin typeface="Courier New" pitchFamily="49" charset="0"/>
                <a:ea typeface="宋体" pitchFamily="2" charset="-122"/>
              </a:rPr>
              <a:t>JavaScript");</a:t>
            </a:r>
            <a:endParaRPr lang="zh-CN" altLang="en-US" sz="2000" dirty="0" smtClean="0">
              <a:solidFill>
                <a:srgbClr val="993300"/>
              </a:solidFill>
              <a:latin typeface="Courier New" pitchFamily="49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000" dirty="0" smtClean="0">
                <a:solidFill>
                  <a:srgbClr val="993300"/>
                </a:solidFill>
                <a:latin typeface="Courier New" pitchFamily="49" charset="0"/>
                <a:ea typeface="宋体" pitchFamily="2" charset="-122"/>
              </a:rPr>
              <a:t>      </a:t>
            </a:r>
            <a:r>
              <a:rPr lang="en-US" altLang="zh-CN" sz="2000" dirty="0" smtClean="0">
                <a:solidFill>
                  <a:srgbClr val="993300"/>
                </a:solidFill>
                <a:latin typeface="Courier New" pitchFamily="49" charset="0"/>
                <a:ea typeface="宋体" pitchFamily="2" charset="-122"/>
              </a:rPr>
              <a:t>--&gt;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 smtClean="0">
                <a:solidFill>
                  <a:srgbClr val="993300"/>
                </a:solidFill>
                <a:latin typeface="Courier New" pitchFamily="49" charset="0"/>
                <a:ea typeface="宋体" pitchFamily="2" charset="-122"/>
              </a:rPr>
              <a:t>    &lt;/script&gt;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 smtClean="0">
                <a:latin typeface="Courier New" pitchFamily="49" charset="0"/>
                <a:ea typeface="宋体" pitchFamily="2" charset="-122"/>
              </a:rPr>
              <a:t>  &lt;/head&gt;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 smtClean="0">
                <a:latin typeface="Courier New" pitchFamily="49" charset="0"/>
                <a:ea typeface="宋体" pitchFamily="2" charset="-122"/>
              </a:rPr>
              <a:t>  &lt;body&gt;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 smtClean="0">
                <a:latin typeface="Courier New" pitchFamily="49" charset="0"/>
                <a:ea typeface="宋体" pitchFamily="2" charset="-122"/>
              </a:rPr>
              <a:t>    &lt;P&gt;</a:t>
            </a:r>
            <a:r>
              <a:rPr lang="zh-CN" altLang="en-US" sz="2000" dirty="0" smtClean="0">
                <a:latin typeface="Courier New" pitchFamily="49" charset="0"/>
                <a:ea typeface="宋体" pitchFamily="2" charset="-122"/>
              </a:rPr>
              <a:t>祝学有所成</a:t>
            </a:r>
            <a:r>
              <a:rPr lang="en-US" altLang="zh-CN" sz="2000" dirty="0" smtClean="0">
                <a:latin typeface="Courier New" pitchFamily="49" charset="0"/>
                <a:ea typeface="宋体" pitchFamily="2" charset="-122"/>
              </a:rPr>
              <a:t>!!!&lt;/P&gt;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 smtClean="0">
                <a:latin typeface="Courier New" pitchFamily="49" charset="0"/>
                <a:ea typeface="宋体" pitchFamily="2" charset="-122"/>
              </a:rPr>
              <a:t>  &lt;/body&gt;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 smtClean="0">
                <a:latin typeface="Courier New" pitchFamily="49" charset="0"/>
                <a:ea typeface="宋体" pitchFamily="2" charset="-122"/>
              </a:rPr>
              <a:t>&lt;/HTML&gt;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2000" dirty="0" smtClean="0">
              <a:latin typeface="Courier New" pitchFamily="49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000" dirty="0" smtClean="0">
                <a:latin typeface="Courier New" pitchFamily="49" charset="0"/>
                <a:ea typeface="宋体" pitchFamily="2" charset="-122"/>
              </a:rPr>
              <a:t>注：在</a:t>
            </a:r>
            <a:r>
              <a:rPr lang="en-US" altLang="zh-CN" sz="2000" dirty="0" smtClean="0">
                <a:latin typeface="Courier New" pitchFamily="49" charset="0"/>
                <a:ea typeface="宋体" pitchFamily="2" charset="-122"/>
              </a:rPr>
              <a:t>&lt;head&gt;</a:t>
            </a:r>
            <a:r>
              <a:rPr lang="zh-CN" altLang="en-US" sz="2000" dirty="0" smtClean="0">
                <a:latin typeface="Courier New" pitchFamily="49" charset="0"/>
                <a:ea typeface="宋体" pitchFamily="2" charset="-122"/>
              </a:rPr>
              <a:t>中的</a:t>
            </a:r>
            <a:r>
              <a:rPr lang="en-US" altLang="zh-CN" sz="2000" dirty="0" smtClean="0">
                <a:latin typeface="Courier New" pitchFamily="49" charset="0"/>
                <a:ea typeface="宋体" pitchFamily="2" charset="-122"/>
              </a:rPr>
              <a:t>&lt;script&gt;</a:t>
            </a:r>
            <a:r>
              <a:rPr lang="zh-CN" altLang="en-US" sz="2000" dirty="0" smtClean="0">
                <a:latin typeface="Courier New" pitchFamily="49" charset="0"/>
                <a:ea typeface="宋体" pitchFamily="2" charset="-122"/>
              </a:rPr>
              <a:t>在</a:t>
            </a:r>
            <a:r>
              <a:rPr lang="en-US" altLang="zh-CN" sz="2000" dirty="0" smtClean="0">
                <a:latin typeface="Courier New" pitchFamily="49" charset="0"/>
                <a:ea typeface="宋体" pitchFamily="2" charset="-122"/>
              </a:rPr>
              <a:t>body</a:t>
            </a:r>
            <a:r>
              <a:rPr lang="zh-CN" altLang="en-US" sz="2000" dirty="0" smtClean="0">
                <a:latin typeface="Courier New" pitchFamily="49" charset="0"/>
                <a:ea typeface="宋体" pitchFamily="2" charset="-122"/>
              </a:rPr>
              <a:t>加载之前就已经运行。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000" dirty="0" smtClean="0">
                <a:latin typeface="Courier New" pitchFamily="49" charset="0"/>
                <a:ea typeface="宋体" pitchFamily="2" charset="-122"/>
              </a:rPr>
              <a:t> </a:t>
            </a:r>
            <a:r>
              <a:rPr lang="en-US" altLang="zh-CN" sz="2000" dirty="0" smtClean="0">
                <a:latin typeface="Courier New" pitchFamily="49" charset="0"/>
                <a:ea typeface="宋体" pitchFamily="2" charset="-122"/>
              </a:rPr>
              <a:t>&lt;script&gt;</a:t>
            </a:r>
            <a:r>
              <a:rPr lang="zh-CN" altLang="en-US" sz="2000" dirty="0" smtClean="0">
                <a:latin typeface="Courier New" pitchFamily="49" charset="0"/>
                <a:ea typeface="宋体" pitchFamily="2" charset="-122"/>
              </a:rPr>
              <a:t>可以用多个，</a:t>
            </a:r>
            <a:r>
              <a:rPr lang="en-US" altLang="zh-CN" sz="2000" dirty="0" smtClean="0">
                <a:latin typeface="Courier New" pitchFamily="49" charset="0"/>
                <a:ea typeface="宋体" pitchFamily="2" charset="-122"/>
              </a:rPr>
              <a:t>body</a:t>
            </a:r>
            <a:r>
              <a:rPr lang="zh-CN" altLang="en-US" sz="2000" dirty="0" smtClean="0">
                <a:latin typeface="Courier New" pitchFamily="49" charset="0"/>
                <a:ea typeface="宋体" pitchFamily="2" charset="-122"/>
              </a:rPr>
              <a:t>中也可以用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915988" y="1905000"/>
            <a:ext cx="6551612" cy="1800225"/>
          </a:xfrm>
          <a:prstGeom prst="rect">
            <a:avLst/>
          </a:prstGeom>
          <a:noFill/>
          <a:ln w="28575" algn="ctr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714348" y="1428736"/>
            <a:ext cx="79208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ea typeface="宋体" pitchFamily="2" charset="-122"/>
              </a:rPr>
              <a:t>使用外部文件示例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71" y="1785926"/>
            <a:ext cx="8113741" cy="2289187"/>
          </a:xfrm>
          <a:solidFill>
            <a:schemeClr val="bg1"/>
          </a:solidFill>
          <a:ln w="28575" cap="flat">
            <a:solidFill>
              <a:srgbClr val="000000"/>
            </a:solidFill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000" tIns="46800" rIns="90000" bIns="46800"/>
          <a:lstStyle/>
          <a:p>
            <a:pPr eaLnBrk="1" hangingPunct="1">
              <a:buFontTx/>
              <a:buNone/>
              <a:defRPr/>
            </a:pPr>
            <a:r>
              <a:rPr lang="en-US" altLang="zh-CN" sz="1800" dirty="0" smtClean="0">
                <a:latin typeface="Courier New" pitchFamily="49" charset="0"/>
                <a:ea typeface="宋体" pitchFamily="2" charset="-122"/>
              </a:rPr>
              <a:t>&lt;HTML&gt;</a:t>
            </a:r>
          </a:p>
          <a:p>
            <a:pPr eaLnBrk="1" hangingPunct="1">
              <a:buFontTx/>
              <a:buNone/>
              <a:defRPr/>
            </a:pPr>
            <a:r>
              <a:rPr lang="en-US" altLang="zh-CN" sz="1800" dirty="0" smtClean="0">
                <a:latin typeface="Courier New" pitchFamily="49" charset="0"/>
                <a:ea typeface="宋体" pitchFamily="2" charset="-122"/>
              </a:rPr>
              <a:t>  &lt;HEAD&gt;</a:t>
            </a:r>
          </a:p>
          <a:p>
            <a:pPr eaLnBrk="1" hangingPunct="1">
              <a:buFontTx/>
              <a:buNone/>
              <a:defRPr/>
            </a:pPr>
            <a:r>
              <a:rPr lang="en-US" altLang="zh-CN" sz="1800" dirty="0" smtClean="0">
                <a:latin typeface="Courier New" pitchFamily="49" charset="0"/>
                <a:ea typeface="宋体" pitchFamily="2" charset="-122"/>
              </a:rPr>
              <a:t>     </a:t>
            </a:r>
            <a:r>
              <a:rPr lang="en-US" altLang="zh-CN" sz="1800" dirty="0" smtClean="0">
                <a:solidFill>
                  <a:srgbClr val="993300"/>
                </a:solidFill>
                <a:latin typeface="Courier New" pitchFamily="49" charset="0"/>
                <a:ea typeface="宋体" pitchFamily="2" charset="-122"/>
              </a:rPr>
              <a:t>&lt;script </a:t>
            </a:r>
            <a:r>
              <a:rPr lang="en-US" altLang="zh-CN" sz="1800" dirty="0" err="1" smtClean="0">
                <a:solidFill>
                  <a:srgbClr val="993300"/>
                </a:solidFill>
                <a:latin typeface="Courier New" pitchFamily="49" charset="0"/>
                <a:ea typeface="宋体" pitchFamily="2" charset="-122"/>
              </a:rPr>
              <a:t>src</a:t>
            </a:r>
            <a:r>
              <a:rPr lang="en-US" altLang="zh-CN" sz="1800" dirty="0" smtClean="0">
                <a:solidFill>
                  <a:srgbClr val="993300"/>
                </a:solidFill>
                <a:latin typeface="Courier New" pitchFamily="49" charset="0"/>
                <a:ea typeface="宋体" pitchFamily="2" charset="-122"/>
              </a:rPr>
              <a:t> = "test.js"&gt; &lt;/script&gt;</a:t>
            </a:r>
          </a:p>
          <a:p>
            <a:pPr eaLnBrk="1" hangingPunct="1">
              <a:buFontTx/>
              <a:buNone/>
              <a:defRPr/>
            </a:pPr>
            <a:r>
              <a:rPr lang="en-US" altLang="zh-CN" sz="1800" dirty="0" smtClean="0">
                <a:latin typeface="Courier New" pitchFamily="49" charset="0"/>
                <a:ea typeface="宋体" pitchFamily="2" charset="-122"/>
              </a:rPr>
              <a:t>  &lt;/head&gt;</a:t>
            </a:r>
          </a:p>
          <a:p>
            <a:pPr eaLnBrk="1" hangingPunct="1">
              <a:buFontTx/>
              <a:buNone/>
              <a:defRPr/>
            </a:pPr>
            <a:r>
              <a:rPr lang="en-US" altLang="zh-CN" sz="1800" dirty="0" smtClean="0">
                <a:latin typeface="Courier New" pitchFamily="49" charset="0"/>
                <a:ea typeface="宋体" pitchFamily="2" charset="-122"/>
              </a:rPr>
              <a:t>  &lt;body&gt;</a:t>
            </a:r>
          </a:p>
          <a:p>
            <a:pPr eaLnBrk="1" hangingPunct="1">
              <a:buFontTx/>
              <a:buNone/>
              <a:defRPr/>
            </a:pPr>
            <a:r>
              <a:rPr lang="en-US" altLang="zh-CN" sz="1800" dirty="0" smtClean="0">
                <a:latin typeface="Courier New" pitchFamily="49" charset="0"/>
                <a:ea typeface="宋体" pitchFamily="2" charset="-122"/>
              </a:rPr>
              <a:t>    &lt;P&gt;</a:t>
            </a:r>
            <a:r>
              <a:rPr lang="zh-CN" altLang="en-US" sz="1800" dirty="0" smtClean="0">
                <a:latin typeface="Courier New" pitchFamily="49" charset="0"/>
                <a:ea typeface="宋体" pitchFamily="2" charset="-122"/>
              </a:rPr>
              <a:t>祝学有所成</a:t>
            </a:r>
            <a:r>
              <a:rPr lang="en-US" altLang="zh-CN" sz="1800" dirty="0" smtClean="0">
                <a:latin typeface="Courier New" pitchFamily="49" charset="0"/>
                <a:ea typeface="宋体" pitchFamily="2" charset="-122"/>
              </a:rPr>
              <a:t>!!! </a:t>
            </a:r>
          </a:p>
          <a:p>
            <a:pPr eaLnBrk="1" hangingPunct="1">
              <a:buFontTx/>
              <a:buNone/>
              <a:defRPr/>
            </a:pPr>
            <a:r>
              <a:rPr lang="en-US" altLang="zh-CN" sz="1800" dirty="0" smtClean="0">
                <a:latin typeface="Courier New" pitchFamily="49" charset="0"/>
                <a:ea typeface="宋体" pitchFamily="2" charset="-122"/>
              </a:rPr>
              <a:t>  &lt;</a:t>
            </a:r>
            <a:r>
              <a:rPr lang="en-US" altLang="zh-CN" sz="1800" u="sng" dirty="0" smtClean="0">
                <a:latin typeface="Courier New" pitchFamily="49" charset="0"/>
                <a:ea typeface="宋体" pitchFamily="2" charset="-122"/>
              </a:rPr>
              <a:t>/</a:t>
            </a:r>
            <a:r>
              <a:rPr lang="en-US" altLang="zh-CN" sz="1800" dirty="0" smtClean="0">
                <a:latin typeface="Courier New" pitchFamily="49" charset="0"/>
                <a:ea typeface="宋体" pitchFamily="2" charset="-122"/>
              </a:rPr>
              <a:t>body&gt;</a:t>
            </a:r>
          </a:p>
          <a:p>
            <a:pPr eaLnBrk="1" hangingPunct="1">
              <a:buFontTx/>
              <a:buNone/>
              <a:defRPr/>
            </a:pPr>
            <a:r>
              <a:rPr lang="en-US" altLang="zh-CN" sz="1800" dirty="0" smtClean="0">
                <a:latin typeface="Courier New" pitchFamily="49" charset="0"/>
                <a:ea typeface="宋体" pitchFamily="2" charset="-122"/>
              </a:rPr>
              <a:t>&lt;/html&gt;</a:t>
            </a:r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468313" y="4797425"/>
            <a:ext cx="8351837" cy="1222375"/>
          </a:xfrm>
          <a:prstGeom prst="rect">
            <a:avLst/>
          </a:prstGeom>
          <a:solidFill>
            <a:schemeClr val="bg1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marL="342900" indent="-342900">
              <a:spcBef>
                <a:spcPct val="20000"/>
              </a:spcBef>
            </a:pPr>
            <a:r>
              <a:rPr lang="en-US" altLang="zh-CN" b="1">
                <a:latin typeface="Courier New" pitchFamily="49" charset="0"/>
                <a:ea typeface="宋体" pitchFamily="2" charset="-122"/>
              </a:rPr>
              <a:t>document.write("</a:t>
            </a:r>
            <a:r>
              <a:rPr lang="zh-CN" altLang="en-US" b="1">
                <a:latin typeface="Courier New" pitchFamily="49" charset="0"/>
                <a:ea typeface="宋体" pitchFamily="2" charset="-122"/>
              </a:rPr>
              <a:t>嗨！你好吗？</a:t>
            </a:r>
            <a:r>
              <a:rPr lang="en-US" altLang="zh-CN" b="1">
                <a:latin typeface="Courier New" pitchFamily="49" charset="0"/>
                <a:ea typeface="宋体" pitchFamily="2" charset="-122"/>
              </a:rPr>
              <a:t>")</a:t>
            </a:r>
          </a:p>
          <a:p>
            <a:pPr marL="342900" indent="-342900">
              <a:spcBef>
                <a:spcPct val="20000"/>
              </a:spcBef>
            </a:pPr>
            <a:endParaRPr lang="en-US" altLang="zh-CN" b="1">
              <a:latin typeface="Courier New" pitchFamily="49" charset="0"/>
              <a:ea typeface="宋体" pitchFamily="2" charset="-122"/>
            </a:endParaRPr>
          </a:p>
          <a:p>
            <a:pPr marL="342900" indent="-342900">
              <a:spcBef>
                <a:spcPct val="20000"/>
              </a:spcBef>
            </a:pPr>
            <a:r>
              <a:rPr lang="zh-CN" altLang="en-US" b="1">
                <a:latin typeface="Courier New" pitchFamily="49" charset="0"/>
                <a:ea typeface="宋体" pitchFamily="2" charset="-122"/>
              </a:rPr>
              <a:t>注：优点是多页面可以共享，减少网络流量。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468313" y="4437063"/>
            <a:ext cx="2089150" cy="2873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b="1">
                <a:latin typeface="Courier New" pitchFamily="49" charset="0"/>
                <a:ea typeface="宋体" pitchFamily="2" charset="-122"/>
              </a:rPr>
              <a:t>test.js</a:t>
            </a:r>
          </a:p>
        </p:txBody>
      </p:sp>
      <p:sp>
        <p:nvSpPr>
          <p:cNvPr id="66566" name="Line 6"/>
          <p:cNvSpPr>
            <a:spLocks noChangeShapeType="1"/>
          </p:cNvSpPr>
          <p:nvPr/>
        </p:nvSpPr>
        <p:spPr bwMode="auto">
          <a:xfrm flipH="1">
            <a:off x="2195513" y="2420938"/>
            <a:ext cx="1655762" cy="2376487"/>
          </a:xfrm>
          <a:prstGeom prst="line">
            <a:avLst/>
          </a:prstGeom>
          <a:noFill/>
          <a:ln w="28575">
            <a:solidFill>
              <a:srgbClr val="993300"/>
            </a:solidFill>
            <a:round/>
            <a:headEnd/>
            <a:tailEnd type="triangl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000" tIns="46800" rIns="90000" bIns="46800"/>
          <a:lstStyle/>
          <a:p>
            <a:pPr>
              <a:defRPr/>
            </a:pPr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714348" y="1428736"/>
            <a:ext cx="79208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8640763" cy="8636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smtClean="0">
                <a:ea typeface="宋体" pitchFamily="2" charset="-122"/>
              </a:rPr>
              <a:t>在事件处理程序中使用</a:t>
            </a:r>
            <a:r>
              <a:rPr lang="en-US" altLang="zh-CN" sz="3600" smtClean="0">
                <a:ea typeface="宋体" pitchFamily="2" charset="-122"/>
              </a:rPr>
              <a:t>JavaScript</a:t>
            </a:r>
            <a:r>
              <a:rPr lang="zh-CN" altLang="en-US" sz="3600" smtClean="0">
                <a:ea typeface="宋体" pitchFamily="2" charset="-122"/>
              </a:rPr>
              <a:t>示例</a:t>
            </a:r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857224" y="1714488"/>
            <a:ext cx="7632700" cy="4606925"/>
          </a:xfrm>
          <a:prstGeom prst="rect">
            <a:avLst/>
          </a:prstGeom>
          <a:solidFill>
            <a:schemeClr val="bg1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marL="342900" indent="-342900">
              <a:spcBef>
                <a:spcPct val="20000"/>
              </a:spcBef>
            </a:pPr>
            <a:r>
              <a:rPr lang="en-US" altLang="zh-CN" b="1">
                <a:latin typeface="Courier New" pitchFamily="49" charset="0"/>
                <a:ea typeface="宋体" pitchFamily="2" charset="-122"/>
              </a:rPr>
              <a:t>&lt;HTML&gt;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b="1">
                <a:latin typeface="Courier New" pitchFamily="49" charset="0"/>
                <a:ea typeface="宋体" pitchFamily="2" charset="-122"/>
              </a:rPr>
              <a:t>  &lt;HEAD&gt;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b="1">
                <a:latin typeface="Courier New" pitchFamily="49" charset="0"/>
                <a:ea typeface="宋体" pitchFamily="2" charset="-122"/>
              </a:rPr>
              <a:t>    &lt;TITLE&gt;JavaScript</a:t>
            </a:r>
            <a:r>
              <a:rPr lang="zh-CN" altLang="en-US" b="1">
                <a:latin typeface="Courier New" pitchFamily="49" charset="0"/>
                <a:ea typeface="宋体" pitchFamily="2" charset="-122"/>
              </a:rPr>
              <a:t>示例</a:t>
            </a:r>
            <a:r>
              <a:rPr lang="en-US" altLang="zh-CN" b="1">
                <a:latin typeface="Courier New" pitchFamily="49" charset="0"/>
                <a:ea typeface="宋体" pitchFamily="2" charset="-122"/>
              </a:rPr>
              <a:t>&lt;/TITLE&gt;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b="1">
                <a:latin typeface="Courier New" pitchFamily="49" charset="0"/>
                <a:ea typeface="宋体" pitchFamily="2" charset="-122"/>
              </a:rPr>
              <a:t>  &lt;/HEAD&gt;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b="1">
                <a:latin typeface="Courier New" pitchFamily="49" charset="0"/>
                <a:ea typeface="宋体" pitchFamily="2" charset="-122"/>
              </a:rPr>
              <a:t>  &lt;BODY&gt;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b="1">
                <a:latin typeface="Courier New" pitchFamily="49" charset="0"/>
                <a:ea typeface="宋体" pitchFamily="2" charset="-122"/>
              </a:rPr>
              <a:t>    &lt;FORM&gt;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b="1">
                <a:latin typeface="Courier New" pitchFamily="49" charset="0"/>
                <a:ea typeface="宋体" pitchFamily="2" charset="-122"/>
              </a:rPr>
              <a:t>      &lt;INPUT TYPE="button" VALUE="</a:t>
            </a:r>
            <a:r>
              <a:rPr lang="zh-CN" altLang="en-US" b="1">
                <a:latin typeface="Courier New" pitchFamily="49" charset="0"/>
                <a:ea typeface="宋体" pitchFamily="2" charset="-122"/>
              </a:rPr>
              <a:t>你好</a:t>
            </a:r>
            <a:r>
              <a:rPr lang="en-US" altLang="zh-CN" b="1">
                <a:latin typeface="Courier New" pitchFamily="49" charset="0"/>
                <a:ea typeface="宋体" pitchFamily="2" charset="-122"/>
              </a:rPr>
              <a:t>" 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b="1">
                <a:latin typeface="Courier New" pitchFamily="49" charset="0"/>
                <a:ea typeface="宋体" pitchFamily="2" charset="-122"/>
              </a:rPr>
              <a:t>      </a:t>
            </a:r>
            <a:r>
              <a:rPr lang="en-US" altLang="zh-CN" b="1">
                <a:solidFill>
                  <a:srgbClr val="993300"/>
                </a:solidFill>
                <a:latin typeface="Courier New" pitchFamily="49" charset="0"/>
                <a:ea typeface="宋体" pitchFamily="2" charset="-122"/>
              </a:rPr>
              <a:t>onClick='alert("</a:t>
            </a:r>
            <a:r>
              <a:rPr lang="zh-CN" altLang="en-US" b="1">
                <a:solidFill>
                  <a:srgbClr val="993300"/>
                </a:solidFill>
                <a:latin typeface="Courier New" pitchFamily="49" charset="0"/>
                <a:ea typeface="宋体" pitchFamily="2" charset="-122"/>
              </a:rPr>
              <a:t>你好！！</a:t>
            </a:r>
            <a:r>
              <a:rPr lang="en-US" altLang="zh-CN" b="1">
                <a:solidFill>
                  <a:srgbClr val="993300"/>
                </a:solidFill>
                <a:latin typeface="Courier New" pitchFamily="49" charset="0"/>
                <a:ea typeface="宋体" pitchFamily="2" charset="-122"/>
              </a:rPr>
              <a:t>"); '</a:t>
            </a:r>
            <a:r>
              <a:rPr lang="en-US" altLang="zh-CN" b="1">
                <a:latin typeface="Courier New" pitchFamily="49" charset="0"/>
                <a:ea typeface="宋体" pitchFamily="2" charset="-122"/>
              </a:rPr>
              <a:t>&gt;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b="1">
                <a:latin typeface="Courier New" pitchFamily="49" charset="0"/>
                <a:ea typeface="宋体" pitchFamily="2" charset="-122"/>
              </a:rPr>
              <a:t>     &lt;a href=“javascript:alert(‘</a:t>
            </a:r>
            <a:r>
              <a:rPr lang="zh-CN" altLang="en-US" b="1">
                <a:latin typeface="Courier New" pitchFamily="49" charset="0"/>
                <a:ea typeface="宋体" pitchFamily="2" charset="-122"/>
              </a:rPr>
              <a:t>您好！’</a:t>
            </a:r>
            <a:r>
              <a:rPr lang="en-US" altLang="zh-CN" b="1">
                <a:latin typeface="Courier New" pitchFamily="49" charset="0"/>
                <a:ea typeface="宋体" pitchFamily="2" charset="-122"/>
              </a:rPr>
              <a:t>)”&gt;</a:t>
            </a:r>
            <a:r>
              <a:rPr lang="zh-CN" altLang="en-US" b="1">
                <a:latin typeface="Courier New" pitchFamily="49" charset="0"/>
                <a:ea typeface="宋体" pitchFamily="2" charset="-122"/>
              </a:rPr>
              <a:t>点击</a:t>
            </a:r>
            <a:r>
              <a:rPr lang="en-US" altLang="zh-CN" b="1">
                <a:latin typeface="Courier New" pitchFamily="49" charset="0"/>
                <a:ea typeface="宋体" pitchFamily="2" charset="-122"/>
              </a:rPr>
              <a:t>&lt;/a&gt;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b="1">
                <a:latin typeface="Courier New" pitchFamily="49" charset="0"/>
                <a:ea typeface="宋体" pitchFamily="2" charset="-122"/>
              </a:rPr>
              <a:t>    &lt;/FORM&gt;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b="1">
                <a:latin typeface="Courier New" pitchFamily="49" charset="0"/>
                <a:ea typeface="宋体" pitchFamily="2" charset="-122"/>
              </a:rPr>
              <a:t>  &lt;/BODY&gt;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b="1">
                <a:latin typeface="Courier New" pitchFamily="49" charset="0"/>
                <a:ea typeface="宋体" pitchFamily="2" charset="-122"/>
              </a:rPr>
              <a:t>&lt;/HTML&gt;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1619672" y="4365104"/>
            <a:ext cx="4176713" cy="288925"/>
          </a:xfrm>
          <a:prstGeom prst="rect">
            <a:avLst/>
          </a:prstGeom>
          <a:noFill/>
          <a:ln w="28575" algn="ctr">
            <a:solidFill>
              <a:srgbClr val="9933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714348" y="1428736"/>
            <a:ext cx="79208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ea typeface="宋体" pitchFamily="2" charset="-122"/>
              </a:rPr>
              <a:t>使用</a:t>
            </a:r>
            <a:r>
              <a:rPr lang="en-US" altLang="zh-CN" smtClean="0">
                <a:ea typeface="宋体" pitchFamily="2" charset="-122"/>
              </a:rPr>
              <a:t>Alert/Confirm/Write</a:t>
            </a:r>
            <a:r>
              <a:rPr lang="zh-CN" altLang="en-US" smtClean="0">
                <a:ea typeface="宋体" pitchFamily="2" charset="-122"/>
              </a:rPr>
              <a:t>方法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chemeClr val="accent2"/>
              </a:buClr>
              <a:buFont typeface="Wingdings" pitchFamily="2" charset="2"/>
              <a:buChar char="n"/>
            </a:pPr>
            <a:r>
              <a:rPr lang="zh-CN" altLang="en-US" sz="2400" smtClean="0">
                <a:ea typeface="宋体" pitchFamily="2" charset="-122"/>
              </a:rPr>
              <a:t>使用窗口的</a:t>
            </a:r>
            <a:r>
              <a:rPr lang="en-US" altLang="zh-CN" sz="2400" smtClean="0">
                <a:ea typeface="宋体" pitchFamily="2" charset="-122"/>
              </a:rPr>
              <a:t>Alert</a:t>
            </a:r>
            <a:r>
              <a:rPr lang="zh-CN" altLang="en-US" sz="2400" smtClean="0">
                <a:ea typeface="宋体" pitchFamily="2" charset="-122"/>
              </a:rPr>
              <a:t>方法，可以生成一个对话框</a:t>
            </a:r>
          </a:p>
          <a:p>
            <a:pPr eaLnBrk="1" hangingPunct="1">
              <a:buClr>
                <a:schemeClr val="accent2"/>
              </a:buClr>
              <a:buFont typeface="Wingdings" pitchFamily="2" charset="2"/>
              <a:buChar char="n"/>
            </a:pPr>
            <a:r>
              <a:rPr lang="zh-CN" altLang="en-US" sz="2400" smtClean="0">
                <a:ea typeface="宋体" pitchFamily="2" charset="-122"/>
              </a:rPr>
              <a:t>使用窗口的</a:t>
            </a:r>
            <a:r>
              <a:rPr lang="en-US" altLang="zh-CN" sz="2400" smtClean="0">
                <a:ea typeface="宋体" pitchFamily="2" charset="-122"/>
              </a:rPr>
              <a:t>Confirm</a:t>
            </a:r>
            <a:r>
              <a:rPr lang="zh-CN" altLang="en-US" sz="2400" smtClean="0">
                <a:ea typeface="宋体" pitchFamily="2" charset="-122"/>
              </a:rPr>
              <a:t>方法，可以生成一个确认对话框</a:t>
            </a:r>
          </a:p>
          <a:p>
            <a:pPr eaLnBrk="1" hangingPunct="1">
              <a:buClr>
                <a:schemeClr val="accent2"/>
              </a:buClr>
              <a:buFont typeface="Wingdings" pitchFamily="2" charset="2"/>
              <a:buChar char="n"/>
            </a:pPr>
            <a:r>
              <a:rPr lang="zh-CN" altLang="en-US" sz="2400" smtClean="0">
                <a:ea typeface="宋体" pitchFamily="2" charset="-122"/>
              </a:rPr>
              <a:t>使用</a:t>
            </a:r>
            <a:r>
              <a:rPr lang="en-US" altLang="zh-CN" sz="2400" smtClean="0">
                <a:ea typeface="宋体" pitchFamily="2" charset="-122"/>
              </a:rPr>
              <a:t>document</a:t>
            </a:r>
            <a:r>
              <a:rPr lang="zh-CN" altLang="en-US" sz="2400" smtClean="0">
                <a:ea typeface="宋体" pitchFamily="2" charset="-122"/>
              </a:rPr>
              <a:t>的</a:t>
            </a:r>
            <a:r>
              <a:rPr lang="en-US" altLang="zh-CN" sz="2400" smtClean="0">
                <a:ea typeface="宋体" pitchFamily="2" charset="-122"/>
              </a:rPr>
              <a:t>Write</a:t>
            </a:r>
            <a:r>
              <a:rPr lang="zh-CN" altLang="en-US" sz="2400" smtClean="0">
                <a:ea typeface="宋体" pitchFamily="2" charset="-122"/>
              </a:rPr>
              <a:t>方法可以创建页面内容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684213" y="3285703"/>
            <a:ext cx="7920037" cy="3095625"/>
          </a:xfrm>
          <a:prstGeom prst="rect">
            <a:avLst/>
          </a:prstGeom>
          <a:solidFill>
            <a:schemeClr val="bg1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zh-CN" b="1" dirty="0">
                <a:latin typeface="Courier New" pitchFamily="49" charset="0"/>
                <a:ea typeface="宋体" pitchFamily="2" charset="-122"/>
              </a:rPr>
              <a:t>&lt;HTML&gt;&lt;HEAD&gt;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b="1" dirty="0">
                <a:latin typeface="Courier New" pitchFamily="49" charset="0"/>
                <a:ea typeface="宋体" pitchFamily="2" charset="-122"/>
              </a:rPr>
              <a:t> &lt;SCRIPT LANGUAGE="JavaScript"&gt;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b="1" dirty="0">
                <a:latin typeface="Courier New" pitchFamily="49" charset="0"/>
                <a:ea typeface="宋体" pitchFamily="2" charset="-122"/>
              </a:rPr>
              <a:t>  &lt;!--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b="1" dirty="0">
                <a:latin typeface="Courier New" pitchFamily="49" charset="0"/>
                <a:ea typeface="宋体" pitchFamily="2" charset="-122"/>
              </a:rPr>
              <a:t>    </a:t>
            </a:r>
            <a:r>
              <a:rPr lang="en-US" altLang="zh-CN" b="1" dirty="0">
                <a:solidFill>
                  <a:srgbClr val="993300"/>
                </a:solidFill>
                <a:latin typeface="Courier New" pitchFamily="49" charset="0"/>
                <a:ea typeface="宋体" pitchFamily="2" charset="-122"/>
              </a:rPr>
              <a:t>alert("</a:t>
            </a:r>
            <a:r>
              <a:rPr lang="zh-CN" altLang="en-US" b="1" dirty="0">
                <a:solidFill>
                  <a:srgbClr val="993300"/>
                </a:solidFill>
                <a:latin typeface="Courier New" pitchFamily="49" charset="0"/>
                <a:ea typeface="宋体" pitchFamily="2" charset="-122"/>
              </a:rPr>
              <a:t>确定</a:t>
            </a:r>
            <a:r>
              <a:rPr lang="en-US" altLang="zh-CN" b="1" dirty="0">
                <a:solidFill>
                  <a:srgbClr val="993300"/>
                </a:solidFill>
                <a:latin typeface="Courier New" pitchFamily="49" charset="0"/>
                <a:ea typeface="宋体" pitchFamily="2" charset="-122"/>
              </a:rPr>
              <a:t>");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b="1" dirty="0">
                <a:solidFill>
                  <a:srgbClr val="993300"/>
                </a:solidFill>
                <a:latin typeface="Courier New" pitchFamily="49" charset="0"/>
                <a:ea typeface="宋体" pitchFamily="2" charset="-122"/>
              </a:rPr>
              <a:t>    </a:t>
            </a:r>
            <a:r>
              <a:rPr lang="en-US" altLang="zh-CN" b="1" dirty="0" err="1">
                <a:solidFill>
                  <a:srgbClr val="993300"/>
                </a:solidFill>
                <a:latin typeface="Courier New" pitchFamily="49" charset="0"/>
                <a:ea typeface="宋体" pitchFamily="2" charset="-122"/>
              </a:rPr>
              <a:t>document.write</a:t>
            </a:r>
            <a:r>
              <a:rPr lang="en-US" altLang="zh-CN" b="1" dirty="0">
                <a:solidFill>
                  <a:srgbClr val="993300"/>
                </a:solidFill>
                <a:latin typeface="Courier New" pitchFamily="49" charset="0"/>
                <a:ea typeface="宋体" pitchFamily="2" charset="-122"/>
              </a:rPr>
              <a:t>("</a:t>
            </a:r>
            <a:r>
              <a:rPr lang="zh-CN" altLang="en-US" b="1" dirty="0">
                <a:solidFill>
                  <a:srgbClr val="993300"/>
                </a:solidFill>
                <a:latin typeface="Courier New" pitchFamily="49" charset="0"/>
                <a:ea typeface="宋体" pitchFamily="2" charset="-122"/>
              </a:rPr>
              <a:t>谢谢</a:t>
            </a:r>
            <a:r>
              <a:rPr lang="en-US" altLang="zh-CN" b="1" dirty="0">
                <a:solidFill>
                  <a:srgbClr val="993300"/>
                </a:solidFill>
                <a:latin typeface="Courier New" pitchFamily="49" charset="0"/>
                <a:ea typeface="宋体" pitchFamily="2" charset="-122"/>
              </a:rPr>
              <a:t>!");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b="1" dirty="0">
                <a:latin typeface="Courier New" pitchFamily="49" charset="0"/>
                <a:ea typeface="宋体" pitchFamily="2" charset="-122"/>
              </a:rPr>
              <a:t>    if(</a:t>
            </a:r>
            <a:r>
              <a:rPr lang="en-US" altLang="zh-CN" b="1" dirty="0">
                <a:solidFill>
                  <a:srgbClr val="993300"/>
                </a:solidFill>
                <a:latin typeface="Courier New" pitchFamily="49" charset="0"/>
                <a:ea typeface="宋体" pitchFamily="2" charset="-122"/>
              </a:rPr>
              <a:t>confirm("</a:t>
            </a:r>
            <a:r>
              <a:rPr lang="zh-CN" altLang="en-US" b="1" dirty="0">
                <a:solidFill>
                  <a:srgbClr val="993300"/>
                </a:solidFill>
                <a:latin typeface="Courier New" pitchFamily="49" charset="0"/>
                <a:ea typeface="宋体" pitchFamily="2" charset="-122"/>
              </a:rPr>
              <a:t>是否要关闭当前窗口？</a:t>
            </a:r>
            <a:r>
              <a:rPr lang="en-US" altLang="zh-CN" b="1" dirty="0">
                <a:solidFill>
                  <a:srgbClr val="993300"/>
                </a:solidFill>
                <a:latin typeface="Courier New" pitchFamily="49" charset="0"/>
                <a:ea typeface="宋体" pitchFamily="2" charset="-122"/>
              </a:rPr>
              <a:t>")</a:t>
            </a:r>
            <a:r>
              <a:rPr lang="en-US" altLang="zh-CN" b="1" dirty="0">
                <a:latin typeface="Courier New" pitchFamily="49" charset="0"/>
                <a:ea typeface="宋体" pitchFamily="2" charset="-122"/>
              </a:rPr>
              <a:t>) {</a:t>
            </a:r>
            <a:r>
              <a:rPr lang="en-US" altLang="zh-CN" b="1" dirty="0" err="1">
                <a:latin typeface="Courier New" pitchFamily="49" charset="0"/>
                <a:ea typeface="宋体" pitchFamily="2" charset="-122"/>
              </a:rPr>
              <a:t>window.close</a:t>
            </a:r>
            <a:r>
              <a:rPr lang="en-US" altLang="zh-CN" b="1" dirty="0">
                <a:latin typeface="Courier New" pitchFamily="49" charset="0"/>
                <a:ea typeface="宋体" pitchFamily="2" charset="-122"/>
              </a:rPr>
              <a:t>();}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b="1" dirty="0">
                <a:latin typeface="Courier New" pitchFamily="49" charset="0"/>
                <a:ea typeface="宋体" pitchFamily="2" charset="-122"/>
              </a:rPr>
              <a:t>   --&gt;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b="1" dirty="0">
                <a:latin typeface="Courier New" pitchFamily="49" charset="0"/>
                <a:ea typeface="宋体" pitchFamily="2" charset="-122"/>
              </a:rPr>
              <a:t> &lt;/SCRIPT&gt;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b="1" dirty="0">
                <a:latin typeface="Courier New" pitchFamily="49" charset="0"/>
                <a:ea typeface="宋体" pitchFamily="2" charset="-122"/>
              </a:rPr>
              <a:t>&lt;/HEAD&gt;&lt;/HTML&gt;</a:t>
            </a: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714348" y="1428736"/>
            <a:ext cx="79208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ea typeface="宋体" pitchFamily="2" charset="-122"/>
              </a:rPr>
              <a:t>变量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chemeClr val="accent2"/>
              </a:buClr>
              <a:buFont typeface="Wingdings" pitchFamily="2" charset="2"/>
              <a:buChar char="n"/>
            </a:pPr>
            <a:r>
              <a:rPr lang="zh-CN" altLang="en-US" dirty="0" smtClean="0">
                <a:ea typeface="宋体" pitchFamily="2" charset="-122"/>
              </a:rPr>
              <a:t>变量是一种引用内存位置的容器</a:t>
            </a:r>
            <a:endParaRPr lang="en-US" altLang="zh-CN" dirty="0" smtClean="0">
              <a:ea typeface="宋体" pitchFamily="2" charset="-122"/>
            </a:endParaRPr>
          </a:p>
          <a:p>
            <a:pPr>
              <a:buClr>
                <a:schemeClr val="accent2"/>
              </a:buClr>
              <a:buFont typeface="Wingdings" pitchFamily="2" charset="2"/>
              <a:buChar char="n"/>
            </a:pPr>
            <a:r>
              <a:rPr lang="zh-CN" altLang="en-US" dirty="0" smtClean="0">
                <a:ea typeface="宋体" pitchFamily="2" charset="-122"/>
              </a:rPr>
              <a:t>与其他语言一样，</a:t>
            </a:r>
            <a:r>
              <a:rPr lang="en-US" altLang="zh-CN" dirty="0" smtClean="0">
                <a:ea typeface="宋体" pitchFamily="2" charset="-122"/>
              </a:rPr>
              <a:t>JavaScript </a:t>
            </a:r>
            <a:r>
              <a:rPr lang="zh-CN" altLang="en-US" dirty="0" smtClean="0">
                <a:ea typeface="宋体" pitchFamily="2" charset="-122"/>
              </a:rPr>
              <a:t>变量可用于存放值（比如 </a:t>
            </a:r>
            <a:r>
              <a:rPr lang="en-US" altLang="zh-CN" dirty="0" smtClean="0">
                <a:ea typeface="宋体" pitchFamily="2" charset="-122"/>
              </a:rPr>
              <a:t>x=2</a:t>
            </a:r>
            <a:r>
              <a:rPr lang="zh-CN" altLang="en-US" dirty="0" smtClean="0">
                <a:ea typeface="宋体" pitchFamily="2" charset="-122"/>
              </a:rPr>
              <a:t>）和表达式（比如 </a:t>
            </a:r>
            <a:r>
              <a:rPr lang="en-US" altLang="zh-CN" dirty="0" smtClean="0">
                <a:ea typeface="宋体" pitchFamily="2" charset="-122"/>
              </a:rPr>
              <a:t>z=</a:t>
            </a:r>
            <a:r>
              <a:rPr lang="en-US" altLang="zh-CN" dirty="0" err="1" smtClean="0">
                <a:ea typeface="宋体" pitchFamily="2" charset="-122"/>
              </a:rPr>
              <a:t>x+y</a:t>
            </a:r>
            <a:r>
              <a:rPr lang="zh-CN" altLang="en-US" dirty="0" smtClean="0">
                <a:ea typeface="宋体" pitchFamily="2" charset="-122"/>
              </a:rPr>
              <a:t>）。</a:t>
            </a:r>
            <a:endParaRPr lang="en-US" altLang="zh-CN" dirty="0" smtClean="0">
              <a:ea typeface="宋体" pitchFamily="2" charset="-122"/>
            </a:endParaRPr>
          </a:p>
          <a:p>
            <a:pPr>
              <a:buClr>
                <a:schemeClr val="accent2"/>
              </a:buClr>
              <a:buFont typeface="Wingdings" pitchFamily="2" charset="2"/>
              <a:buChar char="n"/>
            </a:pPr>
            <a:r>
              <a:rPr lang="zh-CN" altLang="en-US" dirty="0" smtClean="0">
                <a:ea typeface="宋体" pitchFamily="2" charset="-122"/>
              </a:rPr>
              <a:t>变量必须以字母开头</a:t>
            </a:r>
            <a:endParaRPr lang="en-US" altLang="zh-CN" dirty="0" smtClean="0">
              <a:ea typeface="宋体" pitchFamily="2" charset="-122"/>
            </a:endParaRPr>
          </a:p>
          <a:p>
            <a:pPr>
              <a:buClr>
                <a:schemeClr val="accent2"/>
              </a:buClr>
              <a:buFont typeface="Wingdings" pitchFamily="2" charset="2"/>
              <a:buChar char="n"/>
            </a:pP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</a:rPr>
              <a:t>变量也能以 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$ </a:t>
            </a: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</a:rPr>
              <a:t>和 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_ </a:t>
            </a: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</a:rPr>
              <a:t>符号开头（不过我们不推荐这么做）</a:t>
            </a:r>
            <a:endParaRPr lang="en-US" altLang="zh-CN" dirty="0" smtClean="0">
              <a:solidFill>
                <a:srgbClr val="FF0000"/>
              </a:solidFill>
              <a:ea typeface="宋体" pitchFamily="2" charset="-122"/>
            </a:endParaRPr>
          </a:p>
          <a:p>
            <a:pPr>
              <a:buClr>
                <a:schemeClr val="accent2"/>
              </a:buClr>
              <a:buFont typeface="Wingdings" pitchFamily="2" charset="2"/>
              <a:buChar char="n"/>
            </a:pPr>
            <a:r>
              <a:rPr lang="zh-CN" altLang="en-US" dirty="0" smtClean="0">
                <a:ea typeface="宋体" pitchFamily="2" charset="-122"/>
              </a:rPr>
              <a:t>变量名称对大小写敏感（</a:t>
            </a:r>
            <a:r>
              <a:rPr lang="en-US" altLang="zh-CN" dirty="0" smtClean="0">
                <a:ea typeface="宋体" pitchFamily="2" charset="-122"/>
              </a:rPr>
              <a:t>y </a:t>
            </a:r>
            <a:r>
              <a:rPr lang="zh-CN" altLang="en-US" dirty="0" smtClean="0">
                <a:ea typeface="宋体" pitchFamily="2" charset="-122"/>
              </a:rPr>
              <a:t>和 </a:t>
            </a:r>
            <a:r>
              <a:rPr lang="en-US" altLang="zh-CN" dirty="0" smtClean="0">
                <a:ea typeface="宋体" pitchFamily="2" charset="-122"/>
              </a:rPr>
              <a:t>Y </a:t>
            </a:r>
            <a:r>
              <a:rPr lang="zh-CN" altLang="en-US" dirty="0" smtClean="0">
                <a:ea typeface="宋体" pitchFamily="2" charset="-122"/>
              </a:rPr>
              <a:t>是不同的变量）</a:t>
            </a:r>
          </a:p>
          <a:p>
            <a:pPr eaLnBrk="1" hangingPunct="1">
              <a:buClr>
                <a:schemeClr val="accent2"/>
              </a:buClr>
              <a:buFont typeface="Wingdings" pitchFamily="2" charset="2"/>
              <a:buChar char="n"/>
            </a:pPr>
            <a:endParaRPr lang="zh-CN" altLang="en-US" dirty="0" smtClean="0">
              <a:ea typeface="宋体" pitchFamily="2" charset="-122"/>
            </a:endParaRPr>
          </a:p>
        </p:txBody>
      </p:sp>
      <p:cxnSp>
        <p:nvCxnSpPr>
          <p:cNvPr id="4" name="直接连接符 3"/>
          <p:cNvCxnSpPr/>
          <p:nvPr/>
        </p:nvCxnSpPr>
        <p:spPr bwMode="auto">
          <a:xfrm>
            <a:off x="714348" y="1428736"/>
            <a:ext cx="79208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ea typeface="宋体" pitchFamily="2" charset="-122"/>
              </a:rPr>
              <a:t>声明变量</a:t>
            </a:r>
          </a:p>
        </p:txBody>
      </p:sp>
      <p:cxnSp>
        <p:nvCxnSpPr>
          <p:cNvPr id="4" name="直接连接符 3"/>
          <p:cNvCxnSpPr/>
          <p:nvPr/>
        </p:nvCxnSpPr>
        <p:spPr bwMode="auto">
          <a:xfrm>
            <a:off x="714348" y="1428736"/>
            <a:ext cx="79208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09600" y="1537618"/>
            <a:ext cx="8229600" cy="5059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3000" dirty="0" smtClean="0">
                <a:latin typeface="+mj-ea"/>
                <a:ea typeface="宋体" pitchFamily="2" charset="-122"/>
              </a:rPr>
              <a:t>在 </a:t>
            </a:r>
            <a:r>
              <a:rPr lang="en-US" altLang="zh-CN" sz="3000" dirty="0" smtClean="0">
                <a:latin typeface="+mj-ea"/>
                <a:ea typeface="宋体" pitchFamily="2" charset="-122"/>
              </a:rPr>
              <a:t>JavaScript </a:t>
            </a:r>
            <a:r>
              <a:rPr lang="zh-CN" altLang="en-US" sz="3000" dirty="0" smtClean="0">
                <a:latin typeface="+mj-ea"/>
                <a:ea typeface="宋体" pitchFamily="2" charset="-122"/>
              </a:rPr>
              <a:t>中创建变量通常称为声明变量。</a:t>
            </a:r>
          </a:p>
          <a:p>
            <a:r>
              <a:rPr lang="zh-CN" altLang="en-US" sz="3000" dirty="0" smtClean="0">
                <a:latin typeface="+mj-ea"/>
                <a:ea typeface="宋体" pitchFamily="2" charset="-122"/>
              </a:rPr>
              <a:t>我们使用 </a:t>
            </a:r>
            <a:r>
              <a:rPr lang="en-US" altLang="zh-CN" sz="3000" dirty="0" err="1" smtClean="0">
                <a:latin typeface="+mj-ea"/>
                <a:ea typeface="宋体" pitchFamily="2" charset="-122"/>
              </a:rPr>
              <a:t>var</a:t>
            </a:r>
            <a:r>
              <a:rPr lang="en-US" altLang="zh-CN" sz="3000" dirty="0" smtClean="0">
                <a:latin typeface="+mj-ea"/>
                <a:ea typeface="宋体" pitchFamily="2" charset="-122"/>
              </a:rPr>
              <a:t> </a:t>
            </a:r>
            <a:r>
              <a:rPr lang="zh-CN" altLang="en-US" sz="3000" dirty="0" smtClean="0">
                <a:latin typeface="+mj-ea"/>
                <a:ea typeface="宋体" pitchFamily="2" charset="-122"/>
              </a:rPr>
              <a:t>关键词来声明变量：</a:t>
            </a:r>
            <a:endParaRPr lang="en-US" altLang="zh-CN" sz="3000" dirty="0" smtClean="0">
              <a:latin typeface="+mj-ea"/>
              <a:ea typeface="宋体" pitchFamily="2" charset="-122"/>
            </a:endParaRPr>
          </a:p>
          <a:p>
            <a:r>
              <a:rPr lang="en-US" altLang="zh-CN" sz="3000" dirty="0" err="1" smtClean="0">
                <a:latin typeface="+mj-ea"/>
                <a:ea typeface="宋体" pitchFamily="2" charset="-122"/>
              </a:rPr>
              <a:t>var</a:t>
            </a:r>
            <a:r>
              <a:rPr lang="en-US" altLang="zh-CN" sz="3000" dirty="0" smtClean="0">
                <a:latin typeface="+mj-ea"/>
                <a:ea typeface="宋体" pitchFamily="2" charset="-122"/>
              </a:rPr>
              <a:t> </a:t>
            </a:r>
            <a:r>
              <a:rPr lang="en-US" altLang="zh-CN" sz="3000" dirty="0" err="1" smtClean="0">
                <a:latin typeface="+mj-ea"/>
                <a:ea typeface="宋体" pitchFamily="2" charset="-122"/>
              </a:rPr>
              <a:t>arname</a:t>
            </a:r>
            <a:r>
              <a:rPr lang="en-US" altLang="zh-CN" sz="3000" dirty="0" smtClean="0">
                <a:latin typeface="+mj-ea"/>
                <a:ea typeface="宋体" pitchFamily="2" charset="-122"/>
              </a:rPr>
              <a:t>; </a:t>
            </a:r>
          </a:p>
          <a:p>
            <a:r>
              <a:rPr lang="zh-CN" altLang="en-US" sz="3000" dirty="0" smtClean="0">
                <a:latin typeface="+mj-ea"/>
                <a:ea typeface="宋体" pitchFamily="2" charset="-122"/>
              </a:rPr>
              <a:t>变量声明之后，该变量是空的（它没有值）。</a:t>
            </a:r>
            <a:endParaRPr lang="en-US" altLang="zh-CN" sz="3000" dirty="0" smtClean="0">
              <a:latin typeface="+mj-ea"/>
              <a:ea typeface="宋体" pitchFamily="2" charset="-122"/>
            </a:endParaRPr>
          </a:p>
          <a:p>
            <a:endParaRPr lang="zh-CN" altLang="en-US" sz="3000" dirty="0" smtClean="0">
              <a:latin typeface="+mj-ea"/>
              <a:ea typeface="宋体" pitchFamily="2" charset="-122"/>
            </a:endParaRPr>
          </a:p>
          <a:p>
            <a:r>
              <a:rPr lang="zh-CN" altLang="en-US" sz="3000" dirty="0" smtClean="0">
                <a:latin typeface="+mj-ea"/>
                <a:ea typeface="宋体" pitchFamily="2" charset="-122"/>
              </a:rPr>
              <a:t>如需向变量赋值，请使用等号：</a:t>
            </a:r>
          </a:p>
          <a:p>
            <a:r>
              <a:rPr lang="en-US" altLang="zh-CN" sz="3000" dirty="0" err="1" smtClean="0">
                <a:latin typeface="+mj-ea"/>
                <a:ea typeface="宋体" pitchFamily="2" charset="-122"/>
              </a:rPr>
              <a:t>carname</a:t>
            </a:r>
            <a:r>
              <a:rPr lang="en-US" altLang="zh-CN" sz="3000" dirty="0" smtClean="0">
                <a:latin typeface="+mj-ea"/>
                <a:ea typeface="宋体" pitchFamily="2" charset="-122"/>
              </a:rPr>
              <a:t>="Volvo"; </a:t>
            </a:r>
          </a:p>
          <a:p>
            <a:endParaRPr lang="en-US" altLang="zh-CN" sz="3000" dirty="0" smtClean="0">
              <a:latin typeface="+mj-ea"/>
              <a:ea typeface="宋体" pitchFamily="2" charset="-122"/>
            </a:endParaRPr>
          </a:p>
          <a:p>
            <a:r>
              <a:rPr lang="zh-CN" altLang="en-US" sz="3000" dirty="0" smtClean="0">
                <a:latin typeface="+mj-ea"/>
                <a:ea typeface="宋体" pitchFamily="2" charset="-122"/>
              </a:rPr>
              <a:t>也可以在声明变量时对其赋值：</a:t>
            </a:r>
          </a:p>
          <a:p>
            <a:r>
              <a:rPr lang="en-US" altLang="zh-CN" sz="3000" dirty="0" err="1" smtClean="0">
                <a:latin typeface="+mj-ea"/>
                <a:ea typeface="宋体" pitchFamily="2" charset="-122"/>
              </a:rPr>
              <a:t>var</a:t>
            </a:r>
            <a:r>
              <a:rPr lang="en-US" altLang="zh-CN" sz="3000" dirty="0" smtClean="0">
                <a:latin typeface="+mj-ea"/>
                <a:ea typeface="宋体" pitchFamily="2" charset="-122"/>
              </a:rPr>
              <a:t> </a:t>
            </a:r>
            <a:r>
              <a:rPr lang="en-US" altLang="zh-CN" sz="3000" dirty="0" err="1" smtClean="0">
                <a:latin typeface="+mj-ea"/>
                <a:ea typeface="宋体" pitchFamily="2" charset="-122"/>
              </a:rPr>
              <a:t>carname</a:t>
            </a:r>
            <a:r>
              <a:rPr lang="en-US" altLang="zh-CN" sz="3000" dirty="0" smtClean="0">
                <a:latin typeface="+mj-ea"/>
                <a:ea typeface="宋体" pitchFamily="2" charset="-122"/>
              </a:rPr>
              <a:t>="Volvo";</a:t>
            </a:r>
            <a:endParaRPr lang="zh-CN" altLang="en-US" sz="3000" dirty="0" smtClean="0">
              <a:latin typeface="+mj-ea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ea typeface="宋体" pitchFamily="2" charset="-122"/>
              </a:rPr>
              <a:t>变量的作用域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57200" y="2060575"/>
            <a:ext cx="8291513" cy="3349625"/>
            <a:chOff x="4342" y="7551"/>
            <a:chExt cx="6423" cy="3795"/>
          </a:xfrm>
        </p:grpSpPr>
        <p:sp>
          <p:nvSpPr>
            <p:cNvPr id="15364" name="Text Box 4"/>
            <p:cNvSpPr txBox="1">
              <a:spLocks noChangeArrowheads="1"/>
            </p:cNvSpPr>
            <p:nvPr/>
          </p:nvSpPr>
          <p:spPr bwMode="auto">
            <a:xfrm>
              <a:off x="4342" y="8003"/>
              <a:ext cx="1302" cy="141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kumimoji="1" lang="en-US" altLang="zh-CN" sz="2000" b="1" dirty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Function1</a:t>
              </a:r>
              <a:r>
                <a:rPr kumimoji="1" lang="zh-CN" altLang="en-US" sz="2000" b="1" dirty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、</a:t>
              </a:r>
              <a:r>
                <a:rPr kumimoji="1" lang="en-US" altLang="zh-CN" sz="2000" b="1" dirty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Function2</a:t>
              </a:r>
              <a:r>
                <a:rPr kumimoji="1" lang="zh-CN" altLang="en-US" sz="2000" b="1" dirty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和</a:t>
              </a:r>
              <a:r>
                <a:rPr kumimoji="1" lang="en-US" altLang="zh-CN" sz="2000" b="1" dirty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Function3</a:t>
              </a:r>
              <a:r>
                <a:rPr kumimoji="1" lang="zh-CN" altLang="en-US" sz="2000" b="1" dirty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都可以访问</a:t>
              </a:r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5905" y="7551"/>
              <a:ext cx="4860" cy="3795"/>
              <a:chOff x="5905" y="7551"/>
              <a:chExt cx="4860" cy="3795"/>
            </a:xfrm>
          </p:grpSpPr>
          <p:sp>
            <p:nvSpPr>
              <p:cNvPr id="15366" name="Text Box 6"/>
              <p:cNvSpPr txBox="1">
                <a:spLocks noChangeArrowheads="1"/>
              </p:cNvSpPr>
              <p:nvPr/>
            </p:nvSpPr>
            <p:spPr bwMode="auto">
              <a:xfrm>
                <a:off x="5905" y="7551"/>
                <a:ext cx="4860" cy="3795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kumimoji="1" lang="zh-CN" altLang="en-GB" sz="2000" b="1">
                    <a:latin typeface="Times New Roman" pitchFamily="18" charset="0"/>
                    <a:ea typeface="宋体" pitchFamily="2" charset="-122"/>
                  </a:rPr>
                  <a:t>脚本</a:t>
                </a:r>
              </a:p>
              <a:p>
                <a:endParaRPr kumimoji="1" lang="zh-CN" altLang="en-US" sz="2000" b="1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5367" name="Text Box 7"/>
              <p:cNvSpPr txBox="1">
                <a:spLocks noChangeArrowheads="1"/>
              </p:cNvSpPr>
              <p:nvPr/>
            </p:nvSpPr>
            <p:spPr bwMode="auto">
              <a:xfrm>
                <a:off x="6145" y="8061"/>
                <a:ext cx="4275" cy="3000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kumimoji="1" lang="zh-CN" altLang="en-GB" sz="2000" b="1">
                    <a:latin typeface="Times New Roman" pitchFamily="18" charset="0"/>
                    <a:ea typeface="宋体" pitchFamily="2" charset="-122"/>
                  </a:rPr>
                  <a:t>全局变量</a:t>
                </a:r>
                <a:endParaRPr kumimoji="1" lang="zh-CN" altLang="en-US" sz="2000" b="1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5368" name="Text Box 8"/>
              <p:cNvSpPr txBox="1">
                <a:spLocks noChangeArrowheads="1"/>
              </p:cNvSpPr>
              <p:nvPr/>
            </p:nvSpPr>
            <p:spPr bwMode="auto">
              <a:xfrm>
                <a:off x="6355" y="8646"/>
                <a:ext cx="1407" cy="1037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rPr>
                  <a:t>Function1</a:t>
                </a:r>
                <a:br>
                  <a:rPr kumimoji="1" lang="en-US" altLang="zh-CN" sz="2000" b="1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rPr>
                </a:br>
                <a:r>
                  <a:rPr kumimoji="1" lang="zh-CN" altLang="en-US" sz="2000" b="1">
                    <a:solidFill>
                      <a:srgbClr val="000000"/>
                    </a:solidFill>
                    <a:latin typeface="宋体" pitchFamily="2" charset="-122"/>
                    <a:ea typeface="宋体" pitchFamily="2" charset="-122"/>
                  </a:rPr>
                  <a:t>局部变量</a:t>
                </a:r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rPr>
                  <a:t>a</a:t>
                </a:r>
              </a:p>
            </p:txBody>
          </p:sp>
          <p:sp>
            <p:nvSpPr>
              <p:cNvPr id="15369" name="Text Box 9"/>
              <p:cNvSpPr txBox="1">
                <a:spLocks noChangeArrowheads="1"/>
              </p:cNvSpPr>
              <p:nvPr/>
            </p:nvSpPr>
            <p:spPr bwMode="auto">
              <a:xfrm>
                <a:off x="6355" y="9818"/>
                <a:ext cx="1371" cy="1040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rPr>
                  <a:t>Function2</a:t>
                </a:r>
                <a:br>
                  <a:rPr kumimoji="1" lang="en-US" altLang="zh-CN" sz="2000" b="1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rPr>
                </a:br>
                <a:r>
                  <a:rPr kumimoji="1" lang="zh-CN" altLang="en-US" sz="2000" b="1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rPr>
                  <a:t>局部变量</a:t>
                </a:r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rPr>
                  <a:t>b</a:t>
                </a:r>
              </a:p>
            </p:txBody>
          </p:sp>
          <p:sp>
            <p:nvSpPr>
              <p:cNvPr id="15370" name="Text Box 10"/>
              <p:cNvSpPr txBox="1">
                <a:spLocks noChangeArrowheads="1"/>
              </p:cNvSpPr>
              <p:nvPr/>
            </p:nvSpPr>
            <p:spPr bwMode="auto">
              <a:xfrm>
                <a:off x="8410" y="9261"/>
                <a:ext cx="1512" cy="1064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rPr>
                  <a:t>Function3</a:t>
                </a:r>
                <a:br>
                  <a:rPr kumimoji="1" lang="en-US" altLang="zh-CN" sz="2000" b="1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rPr>
                </a:br>
                <a:r>
                  <a:rPr kumimoji="1" lang="zh-CN" altLang="en-US" sz="2000" b="1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rPr>
                  <a:t>局部变量</a:t>
                </a:r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rPr>
                  <a:t>c</a:t>
                </a:r>
              </a:p>
            </p:txBody>
          </p:sp>
        </p:grpSp>
      </p:grpSp>
      <p:cxnSp>
        <p:nvCxnSpPr>
          <p:cNvPr id="11" name="直接连接符 10"/>
          <p:cNvCxnSpPr/>
          <p:nvPr/>
        </p:nvCxnSpPr>
        <p:spPr bwMode="auto">
          <a:xfrm>
            <a:off x="714348" y="1428736"/>
            <a:ext cx="79208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ea typeface="宋体" pitchFamily="2" charset="-122"/>
              </a:rPr>
              <a:t>数据类型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412875"/>
            <a:ext cx="8424862" cy="1584325"/>
          </a:xfrm>
        </p:spPr>
        <p:txBody>
          <a:bodyPr/>
          <a:lstStyle/>
          <a:p>
            <a:pPr eaLnBrk="1" hangingPunct="1">
              <a:buClr>
                <a:schemeClr val="accent2"/>
              </a:buClr>
              <a:buFont typeface="Wingdings" pitchFamily="2" charset="2"/>
              <a:buChar char="n"/>
            </a:pPr>
            <a:r>
              <a:rPr lang="zh-CN" altLang="en-US" sz="2800" smtClean="0">
                <a:ea typeface="宋体" pitchFamily="2" charset="-122"/>
              </a:rPr>
              <a:t>在</a:t>
            </a:r>
            <a:r>
              <a:rPr lang="en-US" altLang="zh-CN" sz="2800" smtClean="0">
                <a:ea typeface="宋体" pitchFamily="2" charset="-122"/>
              </a:rPr>
              <a:t>JavaScript</a:t>
            </a:r>
            <a:r>
              <a:rPr lang="zh-CN" altLang="en-US" sz="2800" smtClean="0">
                <a:ea typeface="宋体" pitchFamily="2" charset="-122"/>
              </a:rPr>
              <a:t>中有四种基本的数据类型</a:t>
            </a:r>
          </a:p>
          <a:p>
            <a:pPr eaLnBrk="1" hangingPunct="1">
              <a:buClr>
                <a:schemeClr val="accent2"/>
              </a:buClr>
              <a:buFont typeface="Wingdings" pitchFamily="2" charset="2"/>
              <a:buChar char="n"/>
            </a:pPr>
            <a:r>
              <a:rPr lang="zh-CN" altLang="en-US" sz="2800" smtClean="0">
                <a:ea typeface="宋体" pitchFamily="2" charset="-122"/>
              </a:rPr>
              <a:t>基本类型属于弱类型</a:t>
            </a:r>
          </a:p>
        </p:txBody>
      </p:sp>
      <p:graphicFrame>
        <p:nvGraphicFramePr>
          <p:cNvPr id="72708" name="Group 4"/>
          <p:cNvGraphicFramePr>
            <a:graphicFrameLocks noGrp="1"/>
          </p:cNvGraphicFramePr>
          <p:nvPr>
            <p:ph sz="half" idx="2"/>
          </p:nvPr>
        </p:nvGraphicFramePr>
        <p:xfrm>
          <a:off x="323850" y="3068638"/>
          <a:ext cx="8640763" cy="2449514"/>
        </p:xfrm>
        <a:graphic>
          <a:graphicData uri="http://schemas.openxmlformats.org/drawingml/2006/table">
            <a:tbl>
              <a:tblPr/>
              <a:tblGrid>
                <a:gridCol w="2735263"/>
                <a:gridCol w="5905500"/>
              </a:tblGrid>
              <a:tr h="4905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数据类型</a:t>
                      </a:r>
                      <a:endParaRPr kumimoji="1" lang="zh-CN" altLang="en-GB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描述</a:t>
                      </a:r>
                      <a:endParaRPr kumimoji="1" lang="zh-CN" alt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数字型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en-GB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(Number)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整数或实数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逻辑型或布尔型 </a:t>
                      </a:r>
                      <a:r>
                        <a:rPr kumimoji="1" lang="en-GB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(Boolean)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True</a:t>
                      </a:r>
                      <a:r>
                        <a:rPr kumimoji="1" lang="zh-CN" alt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或</a:t>
                      </a:r>
                      <a:r>
                        <a:rPr kumimoji="1" lang="en-GB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False</a:t>
                      </a:r>
                      <a:endParaRPr kumimoji="1" lang="zh-CN" alt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字符串型</a:t>
                      </a:r>
                      <a:r>
                        <a:rPr kumimoji="1" lang="en-GB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(String)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如“</a:t>
                      </a:r>
                      <a:r>
                        <a:rPr kumimoji="1" lang="en-GB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Hello World”</a:t>
                      </a:r>
                      <a:r>
                        <a:rPr kumimoji="1" lang="zh-CN" alt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，“</a:t>
                      </a:r>
                      <a:r>
                        <a:rPr kumimoji="1" lang="en-GB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123.4”</a:t>
                      </a:r>
                      <a:endParaRPr kumimoji="1" lang="zh-CN" alt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空型 </a:t>
                      </a:r>
                      <a:r>
                        <a:rPr kumimoji="1" lang="en-GB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(null)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表示空值的特殊关键字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5" name="直接连接符 4"/>
          <p:cNvCxnSpPr/>
          <p:nvPr/>
        </p:nvCxnSpPr>
        <p:spPr bwMode="auto">
          <a:xfrm>
            <a:off x="714348" y="1428736"/>
            <a:ext cx="79208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ea typeface="宋体" pitchFamily="2" charset="-122"/>
              </a:rPr>
              <a:t>运算符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chemeClr val="accent2"/>
              </a:buClr>
              <a:buFont typeface="Wingdings" pitchFamily="2" charset="2"/>
              <a:buChar char="n"/>
            </a:pPr>
            <a:r>
              <a:rPr lang="zh-CN" altLang="en-US" smtClean="0">
                <a:ea typeface="宋体" pitchFamily="2" charset="-122"/>
              </a:rPr>
              <a:t>算术运算符</a:t>
            </a:r>
          </a:p>
          <a:p>
            <a:pPr eaLnBrk="1" hangingPunct="1">
              <a:buClr>
                <a:schemeClr val="accent2"/>
              </a:buClr>
              <a:buFont typeface="Wingdings" pitchFamily="2" charset="2"/>
              <a:buChar char="n"/>
            </a:pPr>
            <a:r>
              <a:rPr lang="zh-CN" altLang="en-US" smtClean="0">
                <a:ea typeface="宋体" pitchFamily="2" charset="-122"/>
              </a:rPr>
              <a:t>比较运算符</a:t>
            </a:r>
          </a:p>
          <a:p>
            <a:pPr eaLnBrk="1" hangingPunct="1">
              <a:buClr>
                <a:schemeClr val="accent2"/>
              </a:buClr>
              <a:buFont typeface="Wingdings" pitchFamily="2" charset="2"/>
              <a:buChar char="n"/>
            </a:pPr>
            <a:r>
              <a:rPr lang="zh-CN" altLang="en-US" smtClean="0">
                <a:ea typeface="宋体" pitchFamily="2" charset="-122"/>
              </a:rPr>
              <a:t>逻辑运算符</a:t>
            </a:r>
          </a:p>
          <a:p>
            <a:pPr eaLnBrk="1" hangingPunct="1">
              <a:buClr>
                <a:schemeClr val="accent2"/>
              </a:buClr>
              <a:buFont typeface="Wingdings" pitchFamily="2" charset="2"/>
              <a:buChar char="n"/>
            </a:pPr>
            <a:r>
              <a:rPr lang="zh-CN" altLang="en-US" smtClean="0">
                <a:ea typeface="宋体" pitchFamily="2" charset="-122"/>
              </a:rPr>
              <a:t>字符串运算符</a:t>
            </a:r>
          </a:p>
          <a:p>
            <a:pPr eaLnBrk="1" hangingPunct="1">
              <a:buClr>
                <a:schemeClr val="accent2"/>
              </a:buClr>
              <a:buFont typeface="Wingdings" pitchFamily="2" charset="2"/>
              <a:buChar char="n"/>
            </a:pPr>
            <a:r>
              <a:rPr lang="zh-CN" altLang="en-US" smtClean="0">
                <a:ea typeface="宋体" pitchFamily="2" charset="-122"/>
              </a:rPr>
              <a:t>求值运算符</a:t>
            </a:r>
          </a:p>
        </p:txBody>
      </p:sp>
      <p:cxnSp>
        <p:nvCxnSpPr>
          <p:cNvPr id="4" name="直接连接符 3"/>
          <p:cNvCxnSpPr/>
          <p:nvPr/>
        </p:nvCxnSpPr>
        <p:spPr bwMode="auto">
          <a:xfrm>
            <a:off x="714348" y="1428736"/>
            <a:ext cx="79208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4400" smtClean="0">
                <a:ea typeface="宋体" pitchFamily="2" charset="-122"/>
              </a:rPr>
              <a:t>目录</a:t>
            </a:r>
            <a:endParaRPr lang="zh-CN" altLang="en-US" sz="2800" smtClean="0">
              <a:solidFill>
                <a:schemeClr val="hlink"/>
              </a:solidFill>
              <a:ea typeface="宋体" pitchFamily="2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828800" y="2306638"/>
            <a:ext cx="762000" cy="665162"/>
            <a:chOff x="1110" y="2656"/>
            <a:chExt cx="1549" cy="1351"/>
          </a:xfrm>
        </p:grpSpPr>
        <p:sp>
          <p:nvSpPr>
            <p:cNvPr id="4110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111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93190" name="AutoShape 6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828800" y="3221038"/>
            <a:ext cx="762000" cy="665162"/>
            <a:chOff x="3174" y="2656"/>
            <a:chExt cx="1549" cy="1351"/>
          </a:xfrm>
        </p:grpSpPr>
        <p:sp>
          <p:nvSpPr>
            <p:cNvPr id="4107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108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93194" name="AutoShape 10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4101" name="Line 11"/>
          <p:cNvSpPr>
            <a:spLocks noChangeShapeType="1"/>
          </p:cNvSpPr>
          <p:nvPr/>
        </p:nvSpPr>
        <p:spPr bwMode="auto">
          <a:xfrm>
            <a:off x="2438400" y="2916238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2" name="Text Box 12"/>
          <p:cNvSpPr txBox="1">
            <a:spLocks noChangeArrowheads="1"/>
          </p:cNvSpPr>
          <p:nvPr/>
        </p:nvSpPr>
        <p:spPr bwMode="auto">
          <a:xfrm>
            <a:off x="3505200" y="2382838"/>
            <a:ext cx="252253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400">
                <a:ea typeface="宋体" pitchFamily="2" charset="-122"/>
              </a:rPr>
              <a:t>什么是</a:t>
            </a:r>
            <a:r>
              <a:rPr lang="en-US" altLang="zh-CN" sz="2400">
                <a:ea typeface="宋体" pitchFamily="2" charset="-122"/>
              </a:rPr>
              <a:t>JavaScript</a:t>
            </a:r>
          </a:p>
        </p:txBody>
      </p:sp>
      <p:sp>
        <p:nvSpPr>
          <p:cNvPr id="4103" name="Text Box 13"/>
          <p:cNvSpPr txBox="1">
            <a:spLocks noChangeArrowheads="1"/>
          </p:cNvSpPr>
          <p:nvPr/>
        </p:nvSpPr>
        <p:spPr bwMode="gray">
          <a:xfrm>
            <a:off x="2025650" y="240506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ea typeface="宋体" pitchFamily="2" charset="-122"/>
              </a:rPr>
              <a:t>1</a:t>
            </a:r>
          </a:p>
        </p:txBody>
      </p:sp>
      <p:sp>
        <p:nvSpPr>
          <p:cNvPr id="4104" name="Line 14"/>
          <p:cNvSpPr>
            <a:spLocks noChangeShapeType="1"/>
          </p:cNvSpPr>
          <p:nvPr/>
        </p:nvSpPr>
        <p:spPr bwMode="auto">
          <a:xfrm>
            <a:off x="2438400" y="3830638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5" name="Text Box 15"/>
          <p:cNvSpPr txBox="1">
            <a:spLocks noChangeArrowheads="1"/>
          </p:cNvSpPr>
          <p:nvPr/>
        </p:nvSpPr>
        <p:spPr bwMode="auto">
          <a:xfrm>
            <a:off x="3505200" y="3297238"/>
            <a:ext cx="313213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dirty="0">
                <a:ea typeface="宋体" pitchFamily="2" charset="-122"/>
              </a:rPr>
              <a:t>JavaScript</a:t>
            </a:r>
            <a:r>
              <a:rPr lang="zh-CN" altLang="en-US" sz="2400" dirty="0">
                <a:ea typeface="宋体" pitchFamily="2" charset="-122"/>
              </a:rPr>
              <a:t>的语法基础</a:t>
            </a:r>
            <a:endParaRPr lang="en-US" altLang="zh-CN" sz="2400" dirty="0">
              <a:ea typeface="宋体" pitchFamily="2" charset="-122"/>
            </a:endParaRPr>
          </a:p>
        </p:txBody>
      </p:sp>
      <p:sp>
        <p:nvSpPr>
          <p:cNvPr id="4106" name="Text Box 16"/>
          <p:cNvSpPr txBox="1">
            <a:spLocks noChangeArrowheads="1"/>
          </p:cNvSpPr>
          <p:nvPr/>
        </p:nvSpPr>
        <p:spPr bwMode="gray">
          <a:xfrm>
            <a:off x="2025650" y="331946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ea typeface="宋体" pitchFamily="2" charset="-122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ea typeface="宋体" pitchFamily="2" charset="-122"/>
              </a:rPr>
              <a:t>算术运算符</a:t>
            </a:r>
          </a:p>
        </p:txBody>
      </p:sp>
      <p:graphicFrame>
        <p:nvGraphicFramePr>
          <p:cNvPr id="18478" name="Group 46"/>
          <p:cNvGraphicFramePr>
            <a:graphicFrameLocks noGrp="1"/>
          </p:cNvGraphicFramePr>
          <p:nvPr>
            <p:ph idx="1"/>
          </p:nvPr>
        </p:nvGraphicFramePr>
        <p:xfrm>
          <a:off x="357158" y="1571612"/>
          <a:ext cx="8642350" cy="4982719"/>
        </p:xfrm>
        <a:graphic>
          <a:graphicData uri="http://schemas.openxmlformats.org/drawingml/2006/table">
            <a:tbl>
              <a:tblPr/>
              <a:tblGrid>
                <a:gridCol w="936625"/>
                <a:gridCol w="4862513"/>
                <a:gridCol w="2843212"/>
              </a:tblGrid>
              <a:tr h="393439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运算符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说明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示例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83513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如果操作数都是数字时执行加法运算，如果其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中的操作数有字符串时，会执行连接字符串的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作用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 = 5 + 8 //</a:t>
                      </a:r>
                      <a:r>
                        <a:rPr kumimoji="1" lang="zh-CN" alt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结果是</a:t>
                      </a:r>
                      <a:r>
                        <a:rPr kumimoji="1" lang="en-GB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13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 ="5"+ 8 //</a:t>
                      </a:r>
                      <a:r>
                        <a:rPr kumimoji="1" lang="zh-CN" alt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结果是</a:t>
                      </a:r>
                      <a:r>
                        <a:rPr kumimoji="1" lang="en-GB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"58</a:t>
                      </a:r>
                      <a:r>
                        <a:rPr kumimoji="1" lang="en-GB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"</a:t>
                      </a:r>
                      <a:endParaRPr kumimoji="1" lang="en-GB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3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减法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 = 8 – 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3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*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乘法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 = 8 * 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3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除法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 = 20 / 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3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%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取余 </a:t>
                      </a:r>
                      <a:r>
                        <a:rPr kumimoji="1" lang="en-GB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- </a:t>
                      </a:r>
                      <a:r>
                        <a:rPr kumimoji="1" lang="zh-CN" alt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相除之后的余数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10 % 3 = 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51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++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一元递增。此运算符只计算一个操作数，将操作数的值加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。返回的值取决于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++</a:t>
                      </a: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运算符是位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于操作数之前还是位于操作数之后。 </a:t>
                      </a:r>
                      <a:endParaRPr kumimoji="1" lang="zh-CN" alt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++x</a:t>
                      </a:r>
                      <a:r>
                        <a:rPr kumimoji="1" lang="zh-CN" alt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返回递增后的</a:t>
                      </a:r>
                      <a:r>
                        <a:rPr kumimoji="1" lang="en-GB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  <a:r>
                        <a:rPr kumimoji="1" lang="zh-CN" alt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值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x++</a:t>
                      </a: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返回递增前的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值 </a:t>
                      </a:r>
                      <a:endParaRPr kumimoji="1" lang="en-GB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51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 -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一元递减。此运算符只计算一个操作数。返回的值取决于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--</a:t>
                      </a: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运算符是位于操作数之前还是位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于操作数之后</a:t>
                      </a:r>
                      <a:endParaRPr kumimoji="1" lang="zh-CN" alt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--x</a:t>
                      </a:r>
                      <a:r>
                        <a:rPr kumimoji="1" lang="zh-CN" alt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返回递减后的</a:t>
                      </a:r>
                      <a:r>
                        <a:rPr kumimoji="1" lang="en-GB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  <a:r>
                        <a:rPr kumimoji="1" lang="zh-CN" alt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值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x--</a:t>
                      </a: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返回递减前的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值 </a:t>
                      </a:r>
                      <a:endParaRPr kumimoji="1" lang="en-GB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一元求反。此运算符返回操作数的相反数 </a:t>
                      </a:r>
                      <a:endParaRPr kumimoji="1" lang="zh-CN" alt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如果</a:t>
                      </a:r>
                      <a:r>
                        <a:rPr kumimoji="1" lang="en-GB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  <a:r>
                        <a:rPr kumimoji="1" lang="zh-CN" alt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等于</a:t>
                      </a:r>
                      <a:r>
                        <a:rPr kumimoji="1" lang="en-GB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  <a:r>
                        <a:rPr kumimoji="1" lang="zh-CN" alt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，则</a:t>
                      </a:r>
                      <a:r>
                        <a:rPr kumimoji="1" lang="en-GB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 =-5</a:t>
                      </a:r>
                      <a:endParaRPr kumimoji="1" lang="en-GB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" name="直接连接符 3"/>
          <p:cNvCxnSpPr/>
          <p:nvPr/>
        </p:nvCxnSpPr>
        <p:spPr bwMode="auto">
          <a:xfrm>
            <a:off x="714348" y="1428736"/>
            <a:ext cx="79208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ea typeface="宋体" pitchFamily="2" charset="-122"/>
              </a:rPr>
              <a:t>比较运算符</a:t>
            </a:r>
          </a:p>
        </p:txBody>
      </p:sp>
      <p:graphicFrame>
        <p:nvGraphicFramePr>
          <p:cNvPr id="75779" name="Group 3"/>
          <p:cNvGraphicFramePr>
            <a:graphicFrameLocks noGrp="1"/>
          </p:cNvGraphicFramePr>
          <p:nvPr>
            <p:ph idx="1"/>
          </p:nvPr>
        </p:nvGraphicFramePr>
        <p:xfrm>
          <a:off x="323850" y="1622247"/>
          <a:ext cx="8640763" cy="4164207"/>
        </p:xfrm>
        <a:graphic>
          <a:graphicData uri="http://schemas.openxmlformats.org/drawingml/2006/table">
            <a:tbl>
              <a:tblPr/>
              <a:tblGrid>
                <a:gridCol w="935038"/>
                <a:gridCol w="6121400"/>
                <a:gridCol w="1584325"/>
              </a:tblGrid>
              <a:tr h="5762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运算符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说明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示例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= = 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等于。如果两个操作数相等，则返回</a:t>
                      </a:r>
                      <a:r>
                        <a:rPr kumimoji="1" lang="en-GB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True</a:t>
                      </a:r>
                      <a:endParaRPr kumimoji="1" lang="zh-CN" alt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 = = b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!=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不等于。如果两个操作数不等，则返回</a:t>
                      </a:r>
                      <a:r>
                        <a:rPr kumimoji="1" lang="en-GB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True</a:t>
                      </a:r>
                      <a:endParaRPr kumimoji="1" lang="zh-CN" alt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Var2 != 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46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&gt;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大于。如果左操作数大于右操作数，则返回</a:t>
                      </a:r>
                      <a:r>
                        <a:rPr kumimoji="1" lang="en-GB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True</a:t>
                      </a:r>
                      <a:endParaRPr kumimoji="1" lang="zh-CN" alt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Var1 &gt; var2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46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&gt;=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大于或等于。如果左操作数大于或等于右操作数，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则返回</a:t>
                      </a:r>
                      <a:r>
                        <a:rPr kumimoji="1" lang="en-GB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True</a:t>
                      </a:r>
                      <a:endParaRPr kumimoji="1" lang="zh-CN" alt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Var1 &gt;= 5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Var1 &gt;= var2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&lt;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小于。如果左操作数小于右操作数，则返回</a:t>
                      </a:r>
                      <a:r>
                        <a:rPr kumimoji="1" lang="en-GB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True</a:t>
                      </a:r>
                      <a:endParaRPr kumimoji="1" lang="zh-CN" alt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Var2 &lt; var1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3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&lt;=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小于或等于。如果左操作数小于或等于右操作数，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则返</a:t>
                      </a:r>
                      <a:r>
                        <a:rPr kumimoji="1" lang="en-GB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True</a:t>
                      </a:r>
                      <a:endParaRPr kumimoji="1" lang="zh-CN" alt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Var2 &lt;= 4</a:t>
                      </a: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Var2 &lt;= var1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" name="直接连接符 3"/>
          <p:cNvCxnSpPr/>
          <p:nvPr/>
        </p:nvCxnSpPr>
        <p:spPr bwMode="auto">
          <a:xfrm>
            <a:off x="714348" y="1428736"/>
            <a:ext cx="79208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ea typeface="宋体" pitchFamily="2" charset="-122"/>
              </a:rPr>
              <a:t>逻辑运算符 </a:t>
            </a:r>
          </a:p>
        </p:txBody>
      </p:sp>
      <p:graphicFrame>
        <p:nvGraphicFramePr>
          <p:cNvPr id="76803" name="Group 3"/>
          <p:cNvGraphicFramePr>
            <a:graphicFrameLocks noGrp="1"/>
          </p:cNvGraphicFramePr>
          <p:nvPr>
            <p:ph idx="1"/>
          </p:nvPr>
        </p:nvGraphicFramePr>
        <p:xfrm>
          <a:off x="500034" y="1857364"/>
          <a:ext cx="8229600" cy="2862264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7159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运算符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例子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说明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7159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And(&amp;&amp;)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expr1 &amp;&amp; expr2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逻辑与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43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Or (||)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expr1 || expr2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逻辑或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59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Not (!)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!</a:t>
                      </a:r>
                      <a:r>
                        <a:rPr kumimoji="1" lang="en-GB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expr</a:t>
                      </a:r>
                      <a:endParaRPr kumimoji="1" lang="en-GB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逻辑非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" name="直接连接符 3"/>
          <p:cNvCxnSpPr/>
          <p:nvPr/>
        </p:nvCxnSpPr>
        <p:spPr bwMode="auto">
          <a:xfrm>
            <a:off x="714348" y="1428736"/>
            <a:ext cx="79208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ea typeface="宋体" pitchFamily="2" charset="-122"/>
              </a:rPr>
              <a:t>字符串运算符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466975"/>
            <a:ext cx="8229600" cy="1681163"/>
          </a:xfrm>
          <a:solidFill>
            <a:schemeClr val="bg1"/>
          </a:solidFill>
          <a:ln w="28575">
            <a:solidFill>
              <a:schemeClr val="tx1"/>
            </a:solidFill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altLang="zh-CN" sz="2000" dirty="0" smtClean="0">
                <a:latin typeface="Courier New" pitchFamily="49" charset="0"/>
                <a:ea typeface="宋体" pitchFamily="2" charset="-122"/>
              </a:rPr>
              <a:t>x = "yellow";</a:t>
            </a:r>
          </a:p>
          <a:p>
            <a:pPr eaLnBrk="1" hangingPunct="1">
              <a:buFontTx/>
              <a:buNone/>
              <a:defRPr/>
            </a:pPr>
            <a:r>
              <a:rPr lang="en-US" altLang="zh-CN" sz="2000" dirty="0" smtClean="0">
                <a:latin typeface="Courier New" pitchFamily="49" charset="0"/>
                <a:ea typeface="宋体" pitchFamily="2" charset="-122"/>
              </a:rPr>
              <a:t>y = "green";</a:t>
            </a:r>
          </a:p>
          <a:p>
            <a:pPr eaLnBrk="1" hangingPunct="1">
              <a:buFontTx/>
              <a:buNone/>
              <a:defRPr/>
            </a:pPr>
            <a:r>
              <a:rPr lang="en-US" altLang="zh-CN" sz="2000" dirty="0" smtClean="0">
                <a:latin typeface="Courier New" pitchFamily="49" charset="0"/>
                <a:ea typeface="宋体" pitchFamily="2" charset="-122"/>
              </a:rPr>
              <a:t>z = x + y + "white";  </a:t>
            </a:r>
            <a:r>
              <a:rPr lang="zh-CN" altLang="en-US" sz="2000" dirty="0" smtClean="0">
                <a:latin typeface="Courier New" pitchFamily="49" charset="0"/>
                <a:ea typeface="宋体" pitchFamily="2" charset="-122"/>
              </a:rPr>
              <a:t>则</a:t>
            </a:r>
            <a:r>
              <a:rPr lang="en-US" altLang="zh-CN" sz="2000" dirty="0" smtClean="0">
                <a:latin typeface="Courier New" pitchFamily="49" charset="0"/>
                <a:ea typeface="宋体" pitchFamily="2" charset="-122"/>
              </a:rPr>
              <a:t>z</a:t>
            </a:r>
            <a:r>
              <a:rPr lang="zh-CN" altLang="en-US" sz="2000" dirty="0" smtClean="0">
                <a:latin typeface="Courier New" pitchFamily="49" charset="0"/>
                <a:ea typeface="宋体" pitchFamily="2" charset="-122"/>
              </a:rPr>
              <a:t>为</a:t>
            </a:r>
            <a:r>
              <a:rPr lang="en-US" altLang="zh-CN" sz="2000" dirty="0" err="1" smtClean="0">
                <a:latin typeface="Courier New" pitchFamily="49" charset="0"/>
                <a:ea typeface="宋体" pitchFamily="2" charset="-122"/>
              </a:rPr>
              <a:t>yellowgreenwhite</a:t>
            </a:r>
            <a:endParaRPr lang="en-US" altLang="zh-CN" sz="2000" dirty="0" smtClean="0">
              <a:latin typeface="Courier New" pitchFamily="49" charset="0"/>
              <a:ea typeface="宋体" pitchFamily="2" charset="-122"/>
            </a:endParaRPr>
          </a:p>
          <a:p>
            <a:pPr eaLnBrk="1" hangingPunct="1">
              <a:buFontTx/>
              <a:buNone/>
              <a:defRPr/>
            </a:pPr>
            <a:r>
              <a:rPr lang="en-US" altLang="zh-CN" sz="2000" dirty="0" smtClean="0">
                <a:latin typeface="Courier New" pitchFamily="49" charset="0"/>
                <a:ea typeface="宋体" pitchFamily="2" charset="-122"/>
              </a:rPr>
              <a:t>w = y + 9;            </a:t>
            </a:r>
            <a:r>
              <a:rPr lang="zh-CN" altLang="en-US" sz="2000" dirty="0" smtClean="0">
                <a:latin typeface="Courier New" pitchFamily="49" charset="0"/>
                <a:ea typeface="宋体" pitchFamily="2" charset="-122"/>
              </a:rPr>
              <a:t>则</a:t>
            </a:r>
            <a:r>
              <a:rPr lang="en-US" altLang="zh-CN" sz="2000" dirty="0" smtClean="0">
                <a:latin typeface="Courier New" pitchFamily="49" charset="0"/>
                <a:ea typeface="宋体" pitchFamily="2" charset="-122"/>
              </a:rPr>
              <a:t>w</a:t>
            </a:r>
            <a:r>
              <a:rPr lang="zh-CN" altLang="en-US" sz="2000" dirty="0" smtClean="0">
                <a:latin typeface="Courier New" pitchFamily="49" charset="0"/>
                <a:ea typeface="宋体" pitchFamily="2" charset="-122"/>
              </a:rPr>
              <a:t>为</a:t>
            </a:r>
            <a:r>
              <a:rPr lang="en-US" altLang="zh-CN" sz="2000" dirty="0" smtClean="0">
                <a:latin typeface="Courier New" pitchFamily="49" charset="0"/>
                <a:ea typeface="宋体" pitchFamily="2" charset="-122"/>
              </a:rPr>
              <a:t>green9</a:t>
            </a:r>
          </a:p>
        </p:txBody>
      </p:sp>
      <p:cxnSp>
        <p:nvCxnSpPr>
          <p:cNvPr id="4" name="直接连接符 3"/>
          <p:cNvCxnSpPr/>
          <p:nvPr/>
        </p:nvCxnSpPr>
        <p:spPr bwMode="auto">
          <a:xfrm>
            <a:off x="714348" y="1428736"/>
            <a:ext cx="79208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ea typeface="宋体" pitchFamily="2" charset="-122"/>
              </a:rPr>
              <a:t>求值运算符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Clr>
                <a:schemeClr val="accent2"/>
              </a:buClr>
              <a:buFont typeface="Wingdings" pitchFamily="2" charset="2"/>
              <a:buChar char="n"/>
            </a:pPr>
            <a:r>
              <a:rPr lang="zh-CN" altLang="en-US" smtClean="0">
                <a:ea typeface="宋体" pitchFamily="2" charset="-122"/>
              </a:rPr>
              <a:t>通常这些运算符包括：</a:t>
            </a:r>
          </a:p>
          <a:p>
            <a:pPr lvl="1" eaLnBrk="1" hangingPunct="1">
              <a:spcBef>
                <a:spcPct val="30000"/>
              </a:spcBef>
              <a:buClr>
                <a:schemeClr val="accent2"/>
              </a:buClr>
              <a:buFont typeface="Wingdings" pitchFamily="2" charset="2"/>
              <a:buChar char="n"/>
            </a:pPr>
            <a:r>
              <a:rPr lang="zh-CN" altLang="en-US" smtClean="0">
                <a:ea typeface="宋体" pitchFamily="2" charset="-122"/>
              </a:rPr>
              <a:t>条件运算符： </a:t>
            </a:r>
            <a:r>
              <a:rPr lang="en-US" altLang="zh-CN" smtClean="0">
                <a:ea typeface="宋体" pitchFamily="2" charset="-122"/>
              </a:rPr>
              <a:t>(condition) ? trueVal : falseVal </a:t>
            </a:r>
          </a:p>
          <a:p>
            <a:pPr lvl="1" eaLnBrk="1" hangingPunct="1">
              <a:spcBef>
                <a:spcPct val="30000"/>
              </a:spcBef>
              <a:buClr>
                <a:schemeClr val="accent2"/>
              </a:buClr>
              <a:buFont typeface="Wingdings" pitchFamily="2" charset="2"/>
              <a:buChar char="n"/>
            </a:pPr>
            <a:endParaRPr lang="en-US" altLang="zh-CN" smtClean="0">
              <a:ea typeface="宋体" pitchFamily="2" charset="-122"/>
            </a:endParaRPr>
          </a:p>
          <a:p>
            <a:pPr lvl="1" eaLnBrk="1" hangingPunct="1">
              <a:spcBef>
                <a:spcPct val="30000"/>
              </a:spcBef>
              <a:buClr>
                <a:schemeClr val="accent2"/>
              </a:buClr>
              <a:buFont typeface="Wingdings" pitchFamily="2" charset="2"/>
              <a:buChar char="n"/>
            </a:pPr>
            <a:endParaRPr lang="en-US" altLang="zh-CN" smtClean="0">
              <a:ea typeface="宋体" pitchFamily="2" charset="-122"/>
            </a:endParaRPr>
          </a:p>
          <a:p>
            <a:pPr lvl="1" eaLnBrk="1" hangingPunct="1">
              <a:spcBef>
                <a:spcPct val="0"/>
              </a:spcBef>
              <a:buClr>
                <a:schemeClr val="accent2"/>
              </a:buClr>
              <a:buFont typeface="Wingdings" pitchFamily="2" charset="2"/>
              <a:buChar char="n"/>
            </a:pPr>
            <a:r>
              <a:rPr lang="en-US" altLang="zh-CN" smtClean="0">
                <a:ea typeface="宋体" pitchFamily="2" charset="-122"/>
              </a:rPr>
              <a:t>typeof </a:t>
            </a:r>
            <a:r>
              <a:rPr lang="zh-CN" altLang="en-US" smtClean="0">
                <a:ea typeface="宋体" pitchFamily="2" charset="-122"/>
              </a:rPr>
              <a:t>运算符</a:t>
            </a:r>
          </a:p>
          <a:p>
            <a:pPr lvl="1" eaLnBrk="1" hangingPunct="1">
              <a:spcBef>
                <a:spcPct val="0"/>
              </a:spcBef>
              <a:buClr>
                <a:schemeClr val="accent2"/>
              </a:buClr>
              <a:buFont typeface="Wingdings" pitchFamily="2" charset="2"/>
              <a:buChar char="n"/>
            </a:pPr>
            <a:r>
              <a:rPr lang="zh-CN" altLang="en-US" smtClean="0">
                <a:ea typeface="宋体" pitchFamily="2" charset="-122"/>
              </a:rPr>
              <a:t>    </a:t>
            </a:r>
            <a:r>
              <a:rPr lang="en-US" altLang="zh-CN" smtClean="0">
                <a:ea typeface="宋体" pitchFamily="2" charset="-122"/>
              </a:rPr>
              <a:t>typeof </a:t>
            </a:r>
            <a:r>
              <a:rPr lang="zh-CN" altLang="en-US" smtClean="0">
                <a:ea typeface="宋体" pitchFamily="2" charset="-122"/>
              </a:rPr>
              <a:t>运算符返回字符串，该字符串代表操作数的类型</a:t>
            </a:r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1403350" y="5013325"/>
            <a:ext cx="6840538" cy="792163"/>
          </a:xfrm>
          <a:prstGeom prst="rect">
            <a:avLst/>
          </a:prstGeom>
          <a:solidFill>
            <a:schemeClr val="bg1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lvl="1">
              <a:spcBef>
                <a:spcPct val="20000"/>
              </a:spcBef>
              <a:defRPr/>
            </a:pPr>
            <a:r>
              <a:rPr lang="fr-FR" b="1">
                <a:latin typeface="Courier New" pitchFamily="49" charset="0"/>
                <a:ea typeface="宋体" pitchFamily="2" charset="-122"/>
              </a:rPr>
              <a:t>var x = 5;</a:t>
            </a:r>
          </a:p>
          <a:p>
            <a:pPr lvl="1">
              <a:spcBef>
                <a:spcPct val="20000"/>
              </a:spcBef>
              <a:defRPr/>
            </a:pPr>
            <a:r>
              <a:rPr lang="fr-FR" b="1">
                <a:latin typeface="Courier New" pitchFamily="49" charset="0"/>
                <a:ea typeface="宋体" pitchFamily="2" charset="-122"/>
              </a:rPr>
              <a:t>document.write(typeof(x));</a:t>
            </a:r>
            <a:endParaRPr lang="en-US" altLang="zh-CN" b="1"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78853" name="Rectangle 5"/>
          <p:cNvSpPr>
            <a:spLocks noChangeArrowheads="1"/>
          </p:cNvSpPr>
          <p:nvPr/>
        </p:nvSpPr>
        <p:spPr bwMode="auto">
          <a:xfrm>
            <a:off x="1331913" y="2708275"/>
            <a:ext cx="6911975" cy="647700"/>
          </a:xfrm>
          <a:prstGeom prst="rect">
            <a:avLst/>
          </a:prstGeom>
          <a:solidFill>
            <a:schemeClr val="bg1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lvl="1">
              <a:defRPr/>
            </a:pPr>
            <a:r>
              <a:rPr lang="en-US" altLang="zh-CN" b="1">
                <a:latin typeface="Courier New" pitchFamily="49" charset="0"/>
                <a:ea typeface="宋体" pitchFamily="2" charset="-122"/>
              </a:rPr>
              <a:t>status = (age &gt;= 18) ? "adult" : "minor"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ea typeface="宋体" pitchFamily="2" charset="-122"/>
              </a:rPr>
              <a:t>表达式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12875"/>
            <a:ext cx="8640763" cy="47529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Char char="n"/>
            </a:pPr>
            <a:r>
              <a:rPr lang="zh-CN" altLang="en-US" smtClean="0">
                <a:ea typeface="宋体" pitchFamily="2" charset="-122"/>
              </a:rPr>
              <a:t>表达式用于在不同上下文中操作和计算变量。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Char char="n"/>
            </a:pPr>
            <a:r>
              <a:rPr lang="zh-CN" altLang="en-US" smtClean="0">
                <a:ea typeface="宋体" pitchFamily="2" charset="-122"/>
              </a:rPr>
              <a:t>表达式是任意一组有效的文字、变量和运算符，其计算结果为一个值。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Char char="n"/>
            </a:pPr>
            <a:r>
              <a:rPr lang="zh-CN" altLang="en-US" smtClean="0">
                <a:ea typeface="宋体" pitchFamily="2" charset="-122"/>
              </a:rPr>
              <a:t>表达式类型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  <a:buClr>
                <a:schemeClr val="accent2"/>
              </a:buClr>
              <a:buFont typeface="Wingdings" pitchFamily="2" charset="2"/>
              <a:buChar char="n"/>
            </a:pPr>
            <a:r>
              <a:rPr lang="zh-CN" altLang="en-US" smtClean="0">
                <a:ea typeface="宋体" pitchFamily="2" charset="-122"/>
              </a:rPr>
              <a:t>算术：计算结果为一个数字</a:t>
            </a:r>
          </a:p>
          <a:p>
            <a:pPr lvl="1" eaLnBrk="1" hangingPunct="1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Char char="n"/>
            </a:pPr>
            <a:r>
              <a:rPr lang="zh-CN" altLang="en-US" smtClean="0">
                <a:ea typeface="宋体" pitchFamily="2" charset="-122"/>
              </a:rPr>
              <a:t>逻辑：计算结果为一个布尔值</a:t>
            </a:r>
          </a:p>
          <a:p>
            <a:pPr lvl="1" eaLnBrk="1" hangingPunct="1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Char char="n"/>
            </a:pPr>
            <a:r>
              <a:rPr lang="zh-CN" altLang="en-US" smtClean="0">
                <a:ea typeface="宋体" pitchFamily="2" charset="-122"/>
              </a:rPr>
              <a:t>字符串：计算结果为一个字符串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Clr>
                <a:schemeClr val="accent2"/>
              </a:buClr>
              <a:buFont typeface="Wingdings" pitchFamily="2" charset="2"/>
              <a:buChar char="n"/>
            </a:pPr>
            <a:r>
              <a:rPr lang="zh-CN" altLang="en-US" smtClean="0">
                <a:ea typeface="宋体" pitchFamily="2" charset="-122"/>
              </a:rPr>
              <a:t>表达式通过运算符组合变量和文字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ea typeface="宋体" pitchFamily="2" charset="-122"/>
              </a:rPr>
              <a:t>条件语句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chemeClr val="accent2"/>
              </a:buClr>
              <a:buFont typeface="Wingdings" pitchFamily="2" charset="2"/>
              <a:buChar char="n"/>
            </a:pPr>
            <a:r>
              <a:rPr lang="en-US" altLang="zh-CN" smtClean="0">
                <a:ea typeface="宋体" pitchFamily="2" charset="-122"/>
              </a:rPr>
              <a:t>if …else</a:t>
            </a:r>
            <a:r>
              <a:rPr lang="zh-CN" altLang="en-US" smtClean="0">
                <a:ea typeface="宋体" pitchFamily="2" charset="-122"/>
              </a:rPr>
              <a:t>语句</a:t>
            </a:r>
          </a:p>
          <a:p>
            <a:pPr eaLnBrk="1" hangingPunct="1">
              <a:buClr>
                <a:schemeClr val="accent2"/>
              </a:buClr>
              <a:buFont typeface="Wingdings" pitchFamily="2" charset="2"/>
              <a:buChar char="n"/>
            </a:pPr>
            <a:endParaRPr lang="zh-CN" altLang="en-US" smtClean="0">
              <a:ea typeface="宋体" pitchFamily="2" charset="-122"/>
            </a:endParaRPr>
          </a:p>
          <a:p>
            <a:pPr eaLnBrk="1" hangingPunct="1">
              <a:buClr>
                <a:schemeClr val="accent2"/>
              </a:buClr>
              <a:buFont typeface="Wingdings" pitchFamily="2" charset="2"/>
              <a:buChar char="n"/>
            </a:pPr>
            <a:endParaRPr lang="zh-CN" altLang="en-US" smtClean="0">
              <a:ea typeface="宋体" pitchFamily="2" charset="-122"/>
            </a:endParaRPr>
          </a:p>
          <a:p>
            <a:pPr eaLnBrk="1" hangingPunct="1">
              <a:buClr>
                <a:schemeClr val="accent2"/>
              </a:buClr>
              <a:buFont typeface="Wingdings" pitchFamily="2" charset="2"/>
              <a:buChar char="n"/>
            </a:pPr>
            <a:r>
              <a:rPr lang="en-US" altLang="zh-CN" smtClean="0">
                <a:ea typeface="宋体" pitchFamily="2" charset="-122"/>
              </a:rPr>
              <a:t>switch</a:t>
            </a:r>
            <a:r>
              <a:rPr lang="zh-CN" altLang="en-US" smtClean="0">
                <a:ea typeface="宋体" pitchFamily="2" charset="-122"/>
              </a:rPr>
              <a:t>语句</a:t>
            </a:r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3059113" y="1412875"/>
            <a:ext cx="5724525" cy="1368425"/>
          </a:xfrm>
          <a:prstGeom prst="rect">
            <a:avLst/>
          </a:prstGeom>
          <a:solidFill>
            <a:schemeClr val="bg1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zh-CN" b="1" dirty="0">
                <a:latin typeface="Courier New" pitchFamily="49" charset="0"/>
                <a:ea typeface="宋体" pitchFamily="2" charset="-122"/>
              </a:rPr>
              <a:t>if (condition)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b="1" dirty="0">
                <a:latin typeface="Courier New" pitchFamily="49" charset="0"/>
                <a:ea typeface="宋体" pitchFamily="2" charset="-122"/>
              </a:rPr>
              <a:t>{ statements; }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b="1" dirty="0">
                <a:latin typeface="Courier New" pitchFamily="49" charset="0"/>
                <a:ea typeface="宋体" pitchFamily="2" charset="-122"/>
              </a:rPr>
              <a:t>else   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b="1" dirty="0">
                <a:latin typeface="Courier New" pitchFamily="49" charset="0"/>
                <a:ea typeface="宋体" pitchFamily="2" charset="-122"/>
              </a:rPr>
              <a:t>{ statements2; }</a:t>
            </a:r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3059113" y="3141663"/>
            <a:ext cx="5761037" cy="3311525"/>
          </a:xfrm>
          <a:prstGeom prst="rect">
            <a:avLst/>
          </a:prstGeom>
          <a:solidFill>
            <a:schemeClr val="bg1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zh-CN" b="1" dirty="0">
                <a:latin typeface="Courier New" pitchFamily="49" charset="0"/>
                <a:ea typeface="宋体" pitchFamily="2" charset="-122"/>
              </a:rPr>
              <a:t>switch (expression){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b="1" dirty="0">
                <a:latin typeface="Courier New" pitchFamily="49" charset="0"/>
                <a:ea typeface="宋体" pitchFamily="2" charset="-122"/>
              </a:rPr>
              <a:t>case value1: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b="1" dirty="0">
                <a:latin typeface="Courier New" pitchFamily="49" charset="0"/>
                <a:ea typeface="宋体" pitchFamily="2" charset="-122"/>
              </a:rPr>
              <a:t>  statements;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b="1" dirty="0">
                <a:latin typeface="Courier New" pitchFamily="49" charset="0"/>
                <a:ea typeface="宋体" pitchFamily="2" charset="-122"/>
              </a:rPr>
              <a:t>  break;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b="1" dirty="0">
                <a:latin typeface="Courier New" pitchFamily="49" charset="0"/>
                <a:ea typeface="宋体" pitchFamily="2" charset="-122"/>
              </a:rPr>
              <a:t>case value2: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b="1" dirty="0">
                <a:latin typeface="Courier New" pitchFamily="49" charset="0"/>
                <a:ea typeface="宋体" pitchFamily="2" charset="-122"/>
              </a:rPr>
              <a:t>  statements;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b="1" dirty="0">
                <a:latin typeface="Courier New" pitchFamily="49" charset="0"/>
                <a:ea typeface="宋体" pitchFamily="2" charset="-122"/>
              </a:rPr>
              <a:t>  break;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b="1" dirty="0">
                <a:latin typeface="Courier New" pitchFamily="49" charset="0"/>
                <a:ea typeface="宋体" pitchFamily="2" charset="-122"/>
              </a:rPr>
              <a:t>...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b="1" dirty="0">
                <a:latin typeface="Courier New" pitchFamily="49" charset="0"/>
                <a:ea typeface="宋体" pitchFamily="2" charset="-122"/>
              </a:rPr>
              <a:t>default :statements;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b="1" dirty="0">
                <a:latin typeface="Courier New" pitchFamily="49" charset="0"/>
                <a:ea typeface="宋体" pitchFamily="2" charset="-122"/>
              </a:rPr>
              <a:t>}</a:t>
            </a:r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714348" y="1428736"/>
            <a:ext cx="79208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ea typeface="宋体" pitchFamily="2" charset="-122"/>
              </a:rPr>
              <a:t>循环语句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Char char="n"/>
            </a:pPr>
            <a:r>
              <a:rPr lang="en-US" altLang="zh-CN" dirty="0" smtClean="0">
                <a:ea typeface="宋体" pitchFamily="2" charset="-122"/>
              </a:rPr>
              <a:t>for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Char char="n"/>
            </a:pPr>
            <a:r>
              <a:rPr lang="en-US" altLang="zh-CN" dirty="0" smtClean="0">
                <a:ea typeface="宋体" pitchFamily="2" charset="-122"/>
              </a:rPr>
              <a:t>do…while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Char char="n"/>
            </a:pPr>
            <a:r>
              <a:rPr lang="en-US" altLang="zh-CN" dirty="0" smtClean="0">
                <a:ea typeface="宋体" pitchFamily="2" charset="-122"/>
              </a:rPr>
              <a:t>while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Char char="n"/>
            </a:pPr>
            <a:r>
              <a:rPr lang="en-US" altLang="zh-CN" dirty="0" smtClean="0">
                <a:ea typeface="宋体" pitchFamily="2" charset="-122"/>
              </a:rPr>
              <a:t>break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Char char="n"/>
            </a:pPr>
            <a:r>
              <a:rPr lang="en-US" altLang="zh-CN" dirty="0" smtClean="0">
                <a:ea typeface="宋体" pitchFamily="2" charset="-122"/>
              </a:rPr>
              <a:t>Continue</a:t>
            </a:r>
          </a:p>
        </p:txBody>
      </p:sp>
      <p:cxnSp>
        <p:nvCxnSpPr>
          <p:cNvPr id="4" name="直接连接符 3"/>
          <p:cNvCxnSpPr/>
          <p:nvPr/>
        </p:nvCxnSpPr>
        <p:spPr bwMode="auto">
          <a:xfrm>
            <a:off x="714348" y="1428736"/>
            <a:ext cx="79208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ea typeface="宋体" pitchFamily="2" charset="-122"/>
              </a:rPr>
              <a:t>函数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spcBef>
                <a:spcPct val="0"/>
              </a:spcBef>
              <a:buClr>
                <a:schemeClr val="accent2"/>
              </a:buClr>
              <a:buFont typeface="Wingdings" pitchFamily="2" charset="2"/>
              <a:buChar char="n"/>
            </a:pPr>
            <a:r>
              <a:rPr lang="zh-CN" altLang="en-US" smtClean="0">
                <a:ea typeface="宋体" pitchFamily="2" charset="-122"/>
              </a:rPr>
              <a:t>预定义函数</a:t>
            </a:r>
          </a:p>
          <a:p>
            <a:pPr lvl="1" algn="just" eaLnBrk="1" hangingPunct="1">
              <a:buClr>
                <a:schemeClr val="accent2"/>
              </a:buClr>
              <a:buFont typeface="Wingdings" pitchFamily="2" charset="2"/>
              <a:buChar char="n"/>
            </a:pPr>
            <a:r>
              <a:rPr lang="en-US" altLang="zh-CN" smtClean="0">
                <a:ea typeface="宋体" pitchFamily="2" charset="-122"/>
              </a:rPr>
              <a:t>eval </a:t>
            </a:r>
            <a:r>
              <a:rPr lang="zh-CN" altLang="en-US" smtClean="0">
                <a:ea typeface="宋体" pitchFamily="2" charset="-122"/>
              </a:rPr>
              <a:t>函数：可以对以字符串形式表示的任意有效的 </a:t>
            </a:r>
            <a:r>
              <a:rPr lang="en-US" altLang="zh-CN" smtClean="0">
                <a:ea typeface="宋体" pitchFamily="2" charset="-122"/>
              </a:rPr>
              <a:t>Jscript</a:t>
            </a:r>
            <a:r>
              <a:rPr lang="zh-CN" altLang="en-US" smtClean="0">
                <a:ea typeface="宋体" pitchFamily="2" charset="-122"/>
              </a:rPr>
              <a:t>代码求值</a:t>
            </a:r>
            <a:endParaRPr lang="en-US" altLang="zh-CN" smtClean="0">
              <a:ea typeface="宋体" pitchFamily="2" charset="-122"/>
            </a:endParaRPr>
          </a:p>
          <a:p>
            <a:pPr lvl="1">
              <a:spcBef>
                <a:spcPct val="0"/>
              </a:spcBef>
            </a:pPr>
            <a:r>
              <a:rPr lang="zh-CN" altLang="en-US" smtClean="0">
                <a:ea typeface="宋体" pitchFamily="2" charset="-122"/>
              </a:rPr>
              <a:t>如</a:t>
            </a:r>
            <a:r>
              <a:rPr lang="en-US" altLang="zh-CN" smtClean="0">
                <a:ea typeface="宋体" pitchFamily="2" charset="-122"/>
              </a:rPr>
              <a:t>:var anExpression = "6 * 9 % 7"; </a:t>
            </a:r>
          </a:p>
          <a:p>
            <a:pPr lvl="1">
              <a:spcBef>
                <a:spcPct val="0"/>
              </a:spcBef>
            </a:pPr>
            <a:r>
              <a:rPr lang="en-US" altLang="zh-CN" smtClean="0">
                <a:ea typeface="宋体" pitchFamily="2" charset="-122"/>
              </a:rPr>
              <a:t>var total = eval(anExpression); // </a:t>
            </a:r>
            <a:r>
              <a:rPr lang="zh-CN" altLang="en-US" smtClean="0">
                <a:ea typeface="宋体" pitchFamily="2" charset="-122"/>
              </a:rPr>
              <a:t>将变量 </a:t>
            </a:r>
            <a:r>
              <a:rPr lang="en-US" altLang="zh-CN" smtClean="0">
                <a:ea typeface="宋体" pitchFamily="2" charset="-122"/>
              </a:rPr>
              <a:t>total </a:t>
            </a:r>
            <a:r>
              <a:rPr lang="zh-CN" altLang="en-US" smtClean="0">
                <a:ea typeface="宋体" pitchFamily="2" charset="-122"/>
              </a:rPr>
              <a:t>赋值为 </a:t>
            </a:r>
            <a:r>
              <a:rPr lang="en-US" altLang="zh-CN" smtClean="0">
                <a:ea typeface="宋体" pitchFamily="2" charset="-122"/>
              </a:rPr>
              <a:t>5</a:t>
            </a:r>
            <a:r>
              <a:rPr lang="zh-CN" altLang="en-US" smtClean="0">
                <a:ea typeface="宋体" pitchFamily="2" charset="-122"/>
              </a:rPr>
              <a:t>。</a:t>
            </a:r>
          </a:p>
          <a:p>
            <a:pPr lvl="1" algn="just" eaLnBrk="1" hangingPunct="1">
              <a:buClr>
                <a:schemeClr val="accent2"/>
              </a:buClr>
              <a:buFont typeface="Wingdings" pitchFamily="2" charset="2"/>
              <a:buChar char="n"/>
            </a:pPr>
            <a:endParaRPr lang="zh-CN" altLang="en-US" smtClean="0">
              <a:ea typeface="宋体" pitchFamily="2" charset="-122"/>
            </a:endParaRPr>
          </a:p>
          <a:p>
            <a:pPr lvl="1" algn="just" eaLnBrk="1" hangingPunct="1">
              <a:spcBef>
                <a:spcPct val="0"/>
              </a:spcBef>
              <a:buClr>
                <a:schemeClr val="accent2"/>
              </a:buClr>
              <a:buFont typeface="Wingdings" pitchFamily="2" charset="2"/>
              <a:buChar char="n"/>
            </a:pPr>
            <a:r>
              <a:rPr lang="en-US" altLang="zh-CN" smtClean="0">
                <a:ea typeface="宋体" pitchFamily="2" charset="-122"/>
              </a:rPr>
              <a:t>isNaN </a:t>
            </a:r>
            <a:r>
              <a:rPr lang="zh-CN" altLang="en-US" smtClean="0">
                <a:ea typeface="宋体" pitchFamily="2" charset="-122"/>
              </a:rPr>
              <a:t>函数：返回一个 </a:t>
            </a:r>
            <a:r>
              <a:rPr lang="en-US" altLang="zh-CN" smtClean="0">
                <a:ea typeface="宋体" pitchFamily="2" charset="-122"/>
              </a:rPr>
              <a:t>Boolean </a:t>
            </a:r>
            <a:r>
              <a:rPr lang="zh-CN" altLang="en-US" smtClean="0">
                <a:ea typeface="宋体" pitchFamily="2" charset="-122"/>
              </a:rPr>
              <a:t>值，指明提供的值是否是保留值 </a:t>
            </a:r>
            <a:r>
              <a:rPr lang="en-US" altLang="zh-CN" b="1" smtClean="0">
                <a:ea typeface="宋体" pitchFamily="2" charset="-122"/>
              </a:rPr>
              <a:t>NaN</a:t>
            </a:r>
            <a:r>
              <a:rPr lang="en-US" altLang="zh-CN" smtClean="0">
                <a:ea typeface="宋体" pitchFamily="2" charset="-122"/>
              </a:rPr>
              <a:t> </a:t>
            </a:r>
            <a:r>
              <a:rPr lang="zh-CN" altLang="en-US" smtClean="0">
                <a:ea typeface="宋体" pitchFamily="2" charset="-122"/>
              </a:rPr>
              <a:t>（不是数字）。 </a:t>
            </a:r>
          </a:p>
        </p:txBody>
      </p:sp>
      <p:cxnSp>
        <p:nvCxnSpPr>
          <p:cNvPr id="4" name="直接连接符 3"/>
          <p:cNvCxnSpPr/>
          <p:nvPr/>
        </p:nvCxnSpPr>
        <p:spPr bwMode="auto">
          <a:xfrm>
            <a:off x="714348" y="1428736"/>
            <a:ext cx="79208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用户自定义函数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spcBef>
                <a:spcPct val="0"/>
              </a:spcBef>
              <a:buClr>
                <a:schemeClr val="accent2"/>
              </a:buClr>
              <a:buFont typeface="Wingdings" pitchFamily="2" charset="2"/>
              <a:buChar char="n"/>
            </a:pPr>
            <a:r>
              <a:rPr lang="zh-CN" altLang="en-US" dirty="0" smtClean="0">
                <a:ea typeface="宋体" pitchFamily="2" charset="-122"/>
              </a:rPr>
              <a:t>创建用户定义的函数</a:t>
            </a:r>
          </a:p>
          <a:p>
            <a:pPr eaLnBrk="1" hangingPunct="1">
              <a:spcBef>
                <a:spcPct val="0"/>
              </a:spcBef>
              <a:buClr>
                <a:schemeClr val="accent2"/>
              </a:buClr>
              <a:buFont typeface="Wingdings" pitchFamily="2" charset="2"/>
              <a:buChar char="n"/>
            </a:pPr>
            <a:endParaRPr lang="zh-CN" altLang="en-US" dirty="0" smtClean="0">
              <a:ea typeface="宋体" pitchFamily="2" charset="-122"/>
            </a:endParaRPr>
          </a:p>
          <a:p>
            <a:pPr eaLnBrk="1" hangingPunct="1">
              <a:spcBef>
                <a:spcPct val="0"/>
              </a:spcBef>
              <a:buClr>
                <a:schemeClr val="accent2"/>
              </a:buClr>
              <a:buFont typeface="Wingdings" pitchFamily="2" charset="2"/>
              <a:buChar char="n"/>
            </a:pPr>
            <a:r>
              <a:rPr lang="zh-CN" altLang="en-US" dirty="0" smtClean="0">
                <a:ea typeface="宋体" pitchFamily="2" charset="-122"/>
              </a:rPr>
              <a:t>               </a:t>
            </a:r>
          </a:p>
          <a:p>
            <a:pPr eaLnBrk="1" hangingPunct="1">
              <a:spcBef>
                <a:spcPct val="0"/>
              </a:spcBef>
              <a:buClr>
                <a:schemeClr val="accent2"/>
              </a:buClr>
              <a:buFont typeface="Wingdings" pitchFamily="2" charset="2"/>
              <a:buChar char="n"/>
            </a:pPr>
            <a:r>
              <a:rPr lang="zh-CN" altLang="en-US" dirty="0" smtClean="0">
                <a:ea typeface="宋体" pitchFamily="2" charset="-122"/>
              </a:rPr>
              <a:t>不需声明返回值类型、参数类型，定义以</a:t>
            </a:r>
            <a:r>
              <a:rPr lang="en-US" altLang="zh-CN" dirty="0" smtClean="0">
                <a:ea typeface="宋体" pitchFamily="2" charset="-122"/>
              </a:rPr>
              <a:t>function</a:t>
            </a:r>
            <a:r>
              <a:rPr lang="zh-CN" altLang="en-US" dirty="0" smtClean="0">
                <a:ea typeface="宋体" pitchFamily="2" charset="-122"/>
              </a:rPr>
              <a:t>开头</a:t>
            </a:r>
          </a:p>
          <a:p>
            <a:pPr eaLnBrk="1" hangingPunct="1">
              <a:spcBef>
                <a:spcPct val="0"/>
              </a:spcBef>
              <a:buClr>
                <a:schemeClr val="accent2"/>
              </a:buClr>
              <a:buFont typeface="Wingdings" pitchFamily="2" charset="2"/>
              <a:buChar char="n"/>
            </a:pPr>
            <a:r>
              <a:rPr lang="en-US" altLang="zh-CN" dirty="0" smtClean="0">
                <a:ea typeface="宋体" pitchFamily="2" charset="-122"/>
              </a:rPr>
              <a:t>return </a:t>
            </a:r>
            <a:r>
              <a:rPr lang="zh-CN" altLang="en-US" dirty="0" smtClean="0">
                <a:ea typeface="宋体" pitchFamily="2" charset="-122"/>
              </a:rPr>
              <a:t>语句</a:t>
            </a:r>
          </a:p>
          <a:p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1066800" y="2351085"/>
            <a:ext cx="5976938" cy="720725"/>
          </a:xfrm>
          <a:prstGeom prst="rect">
            <a:avLst/>
          </a:prstGeom>
          <a:solidFill>
            <a:schemeClr val="bg1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zh-CN" b="1" dirty="0">
                <a:latin typeface="Courier New" pitchFamily="49" charset="0"/>
                <a:ea typeface="宋体" pitchFamily="2" charset="-122"/>
              </a:rPr>
              <a:t>function </a:t>
            </a:r>
            <a:r>
              <a:rPr lang="en-US" altLang="zh-CN" b="1" dirty="0" err="1">
                <a:latin typeface="Courier New" pitchFamily="49" charset="0"/>
                <a:ea typeface="宋体" pitchFamily="2" charset="-122"/>
              </a:rPr>
              <a:t>funcName</a:t>
            </a:r>
            <a:r>
              <a:rPr lang="en-US" altLang="zh-CN" b="1" dirty="0">
                <a:latin typeface="Courier New" pitchFamily="49" charset="0"/>
                <a:ea typeface="宋体" pitchFamily="2" charset="-122"/>
              </a:rPr>
              <a:t>(argument1,argument2,etc)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b="1" dirty="0">
                <a:latin typeface="Courier New" pitchFamily="49" charset="0"/>
                <a:ea typeface="宋体" pitchFamily="2" charset="-122"/>
              </a:rPr>
              <a:t>{statements; }</a:t>
            </a: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714348" y="1428736"/>
            <a:ext cx="79208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ea typeface="宋体" pitchFamily="2" charset="-122"/>
              </a:rPr>
              <a:t>JavaScript</a:t>
            </a:r>
            <a:r>
              <a:rPr lang="zh-CN" altLang="en-US" dirty="0" smtClean="0">
                <a:ea typeface="宋体" pitchFamily="2" charset="-122"/>
              </a:rPr>
              <a:t>历史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Char char="n"/>
            </a:pPr>
            <a:r>
              <a:rPr lang="en-US" altLang="zh-CN" sz="2800" dirty="0" smtClean="0">
                <a:ea typeface="宋体" pitchFamily="2" charset="-122"/>
              </a:rPr>
              <a:t>JavaScript</a:t>
            </a:r>
            <a:r>
              <a:rPr lang="zh-CN" altLang="en-US" sz="2800" dirty="0" smtClean="0">
                <a:ea typeface="宋体" pitchFamily="2" charset="-122"/>
              </a:rPr>
              <a:t>是于</a:t>
            </a:r>
            <a:r>
              <a:rPr lang="en-US" altLang="zh-CN" sz="2800" dirty="0" smtClean="0">
                <a:ea typeface="宋体" pitchFamily="2" charset="-122"/>
              </a:rPr>
              <a:t>1995</a:t>
            </a:r>
            <a:r>
              <a:rPr lang="zh-CN" altLang="en-US" sz="2800" dirty="0" smtClean="0">
                <a:ea typeface="宋体" pitchFamily="2" charset="-122"/>
              </a:rPr>
              <a:t>年由</a:t>
            </a:r>
            <a:r>
              <a:rPr lang="en-US" altLang="zh-CN" sz="2800" dirty="0" smtClean="0">
                <a:ea typeface="宋体" pitchFamily="2" charset="-122"/>
              </a:rPr>
              <a:t>Netscape</a:t>
            </a:r>
            <a:r>
              <a:rPr lang="zh-CN" altLang="en-US" sz="2800" dirty="0" smtClean="0">
                <a:ea typeface="宋体" pitchFamily="2" charset="-122"/>
              </a:rPr>
              <a:t>公司设计实现</a:t>
            </a:r>
            <a:endParaRPr lang="en-US" altLang="zh-CN" sz="2800" dirty="0" smtClean="0">
              <a:ea typeface="宋体" pitchFamily="2" charset="-122"/>
            </a:endParaRPr>
          </a:p>
          <a:p>
            <a:pPr algn="just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Char char="n"/>
            </a:pPr>
            <a:r>
              <a:rPr lang="en-US" altLang="zh-CN" sz="2800" dirty="0" smtClean="0">
                <a:ea typeface="宋体" pitchFamily="2" charset="-122"/>
              </a:rPr>
              <a:t>JavaScript</a:t>
            </a:r>
            <a:r>
              <a:rPr lang="zh-CN" altLang="en-US" sz="2800" dirty="0" smtClean="0">
                <a:ea typeface="宋体" pitchFamily="2" charset="-122"/>
              </a:rPr>
              <a:t>原名是 </a:t>
            </a:r>
            <a:r>
              <a:rPr lang="en-US" altLang="zh-CN" sz="2800" dirty="0" err="1" smtClean="0">
                <a:ea typeface="宋体" pitchFamily="2" charset="-122"/>
              </a:rPr>
              <a:t>Livescript</a:t>
            </a:r>
            <a:r>
              <a:rPr lang="en-US" altLang="zh-CN" sz="2800" dirty="0" smtClean="0">
                <a:ea typeface="宋体" pitchFamily="2" charset="-122"/>
              </a:rPr>
              <a:t> </a:t>
            </a:r>
            <a:r>
              <a:rPr lang="zh-CN" altLang="en-US" sz="2800" dirty="0" smtClean="0">
                <a:ea typeface="宋体" pitchFamily="2" charset="-122"/>
              </a:rPr>
              <a:t>，由于</a:t>
            </a:r>
            <a:r>
              <a:rPr lang="en-US" altLang="zh-CN" sz="2800" dirty="0" smtClean="0">
                <a:ea typeface="宋体" pitchFamily="2" charset="-122"/>
              </a:rPr>
              <a:t>Netscape</a:t>
            </a:r>
            <a:r>
              <a:rPr lang="zh-CN" altLang="en-US" sz="2800" dirty="0" smtClean="0">
                <a:ea typeface="宋体" pitchFamily="2" charset="-122"/>
              </a:rPr>
              <a:t>公司与</a:t>
            </a:r>
            <a:r>
              <a:rPr lang="en-US" altLang="zh-CN" sz="2800" dirty="0" smtClean="0">
                <a:ea typeface="宋体" pitchFamily="2" charset="-122"/>
              </a:rPr>
              <a:t>Sun</a:t>
            </a:r>
            <a:r>
              <a:rPr lang="zh-CN" altLang="en-US" sz="2800" dirty="0" smtClean="0">
                <a:ea typeface="宋体" pitchFamily="2" charset="-122"/>
              </a:rPr>
              <a:t>公司合作，</a:t>
            </a:r>
            <a:r>
              <a:rPr lang="en-US" altLang="zh-CN" sz="2800" dirty="0" smtClean="0">
                <a:ea typeface="宋体" pitchFamily="2" charset="-122"/>
              </a:rPr>
              <a:t>Netscape</a:t>
            </a:r>
            <a:r>
              <a:rPr lang="zh-CN" altLang="en-US" sz="2800" dirty="0" smtClean="0">
                <a:ea typeface="宋体" pitchFamily="2" charset="-122"/>
              </a:rPr>
              <a:t>高层希望它看上去能够像</a:t>
            </a:r>
            <a:r>
              <a:rPr lang="en-US" altLang="zh-CN" sz="2800" dirty="0" smtClean="0">
                <a:ea typeface="宋体" pitchFamily="2" charset="-122"/>
              </a:rPr>
              <a:t>Java</a:t>
            </a:r>
            <a:r>
              <a:rPr lang="zh-CN" altLang="en-US" sz="2800" dirty="0" smtClean="0">
                <a:ea typeface="宋体" pitchFamily="2" charset="-122"/>
              </a:rPr>
              <a:t>，因此取名为</a:t>
            </a:r>
            <a:r>
              <a:rPr lang="en-US" altLang="zh-CN" sz="2800" dirty="0" smtClean="0">
                <a:ea typeface="宋体" pitchFamily="2" charset="-122"/>
              </a:rPr>
              <a:t>JavaScript</a:t>
            </a:r>
            <a:r>
              <a:rPr lang="zh-CN" altLang="en-US" sz="2800" dirty="0" smtClean="0">
                <a:ea typeface="宋体" pitchFamily="2" charset="-122"/>
              </a:rPr>
              <a:t>，简称为</a:t>
            </a:r>
            <a:r>
              <a:rPr lang="en-US" altLang="zh-CN" sz="2800" dirty="0" smtClean="0">
                <a:ea typeface="宋体" pitchFamily="2" charset="-122"/>
              </a:rPr>
              <a:t>JS.</a:t>
            </a:r>
          </a:p>
          <a:p>
            <a:pPr algn="just" eaLnBrk="1" hangingPunct="1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Char char="n"/>
            </a:pPr>
            <a:endParaRPr lang="zh-CN" altLang="en-US" sz="2800" dirty="0" smtClean="0">
              <a:ea typeface="宋体" pitchFamily="2" charset="-122"/>
            </a:endParaRPr>
          </a:p>
          <a:p>
            <a:pPr algn="just" eaLnBrk="1" hangingPunct="1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Char char="n"/>
            </a:pPr>
            <a:endParaRPr lang="zh-CN" altLang="en-US" sz="2800" dirty="0" smtClean="0">
              <a:ea typeface="宋体" pitchFamily="2" charset="-122"/>
            </a:endParaRPr>
          </a:p>
        </p:txBody>
      </p:sp>
      <p:cxnSp>
        <p:nvCxnSpPr>
          <p:cNvPr id="4" name="直接连接符 3"/>
          <p:cNvCxnSpPr/>
          <p:nvPr/>
        </p:nvCxnSpPr>
        <p:spPr bwMode="auto">
          <a:xfrm>
            <a:off x="714348" y="1428736"/>
            <a:ext cx="79208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ea typeface="宋体" pitchFamily="2" charset="-122"/>
              </a:rPr>
              <a:t>函数示例</a:t>
            </a:r>
          </a:p>
        </p:txBody>
      </p:sp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611188" y="1571612"/>
            <a:ext cx="8208962" cy="5097476"/>
          </a:xfrm>
          <a:prstGeom prst="rect">
            <a:avLst/>
          </a:prstGeom>
          <a:solidFill>
            <a:schemeClr val="bg1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600" b="1" dirty="0">
                <a:latin typeface="Courier New" pitchFamily="49" charset="0"/>
                <a:ea typeface="宋体" pitchFamily="2" charset="-122"/>
              </a:rPr>
              <a:t>&lt;html&gt;&lt;head&gt;&lt;script language="JavaScript"&gt;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600" b="1" dirty="0">
                <a:solidFill>
                  <a:srgbClr val="993300"/>
                </a:solidFill>
                <a:latin typeface="Courier New" pitchFamily="49" charset="0"/>
                <a:ea typeface="宋体" pitchFamily="2" charset="-122"/>
              </a:rPr>
              <a:t>function hello( )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600" b="1" dirty="0">
                <a:solidFill>
                  <a:srgbClr val="993300"/>
                </a:solidFill>
                <a:latin typeface="Courier New" pitchFamily="49" charset="0"/>
                <a:ea typeface="宋体" pitchFamily="2" charset="-122"/>
              </a:rPr>
              <a:t>	{</a:t>
            </a:r>
            <a:r>
              <a:rPr lang="en-US" altLang="zh-CN" sz="1600" b="1" dirty="0" err="1">
                <a:solidFill>
                  <a:srgbClr val="993300"/>
                </a:solidFill>
                <a:latin typeface="Courier New" pitchFamily="49" charset="0"/>
                <a:ea typeface="宋体" pitchFamily="2" charset="-122"/>
              </a:rPr>
              <a:t>document.write</a:t>
            </a:r>
            <a:r>
              <a:rPr lang="en-US" altLang="zh-CN" sz="1600" b="1" dirty="0">
                <a:solidFill>
                  <a:srgbClr val="993300"/>
                </a:solidFill>
                <a:latin typeface="Courier New" pitchFamily="49" charset="0"/>
                <a:ea typeface="宋体" pitchFamily="2" charset="-122"/>
              </a:rPr>
              <a:t> ('</a:t>
            </a:r>
            <a:r>
              <a:rPr lang="zh-CN" altLang="en-US" sz="1600" b="1" dirty="0">
                <a:solidFill>
                  <a:srgbClr val="993300"/>
                </a:solidFill>
                <a:latin typeface="Courier New" pitchFamily="49" charset="0"/>
                <a:ea typeface="宋体" pitchFamily="2" charset="-122"/>
              </a:rPr>
              <a:t>你好</a:t>
            </a:r>
            <a:r>
              <a:rPr lang="zh-CN" altLang="en-GB" sz="1600" b="1" dirty="0">
                <a:solidFill>
                  <a:srgbClr val="993300"/>
                </a:solidFill>
                <a:latin typeface="Courier New" pitchFamily="49" charset="0"/>
                <a:ea typeface="宋体" pitchFamily="2" charset="-122"/>
              </a:rPr>
              <a:t>！</a:t>
            </a:r>
            <a:r>
              <a:rPr lang="en-US" altLang="zh-CN" sz="1600" b="1" dirty="0">
                <a:solidFill>
                  <a:srgbClr val="993300"/>
                </a:solidFill>
                <a:latin typeface="Courier New" pitchFamily="49" charset="0"/>
                <a:ea typeface="宋体" pitchFamily="2" charset="-122"/>
              </a:rPr>
              <a:t>');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600" b="1" dirty="0">
                <a:solidFill>
                  <a:srgbClr val="993300"/>
                </a:solidFill>
                <a:latin typeface="Courier New" pitchFamily="49" charset="0"/>
                <a:ea typeface="宋体" pitchFamily="2" charset="-122"/>
              </a:rPr>
              <a:t>	</a:t>
            </a:r>
            <a:r>
              <a:rPr lang="en-US" altLang="zh-CN" sz="1600" b="1" dirty="0" err="1">
                <a:solidFill>
                  <a:srgbClr val="993300"/>
                </a:solidFill>
                <a:latin typeface="Courier New" pitchFamily="49" charset="0"/>
                <a:ea typeface="宋体" pitchFamily="2" charset="-122"/>
              </a:rPr>
              <a:t>document.write</a:t>
            </a:r>
            <a:r>
              <a:rPr lang="en-US" altLang="zh-CN" sz="1600" b="1" dirty="0">
                <a:solidFill>
                  <a:srgbClr val="993300"/>
                </a:solidFill>
                <a:latin typeface="Courier New" pitchFamily="49" charset="0"/>
                <a:ea typeface="宋体" pitchFamily="2" charset="-122"/>
              </a:rPr>
              <a:t> ('</a:t>
            </a:r>
            <a:r>
              <a:rPr lang="zh-CN" altLang="en-US" sz="1600" b="1" dirty="0">
                <a:solidFill>
                  <a:srgbClr val="993300"/>
                </a:solidFill>
                <a:latin typeface="Courier New" pitchFamily="49" charset="0"/>
                <a:ea typeface="宋体" pitchFamily="2" charset="-122"/>
              </a:rPr>
              <a:t>欢迎使用</a:t>
            </a:r>
            <a:r>
              <a:rPr lang="en-US" altLang="zh-CN" sz="1600" b="1" dirty="0">
                <a:solidFill>
                  <a:srgbClr val="993300"/>
                </a:solidFill>
                <a:latin typeface="Courier New" pitchFamily="49" charset="0"/>
                <a:ea typeface="宋体" pitchFamily="2" charset="-122"/>
              </a:rPr>
              <a:t>hello( )</a:t>
            </a:r>
            <a:r>
              <a:rPr lang="zh-CN" altLang="en-US" sz="1600" b="1" dirty="0">
                <a:solidFill>
                  <a:srgbClr val="993300"/>
                </a:solidFill>
                <a:latin typeface="Courier New" pitchFamily="49" charset="0"/>
                <a:ea typeface="宋体" pitchFamily="2" charset="-122"/>
              </a:rPr>
              <a:t>函数</a:t>
            </a:r>
            <a:r>
              <a:rPr lang="en-US" altLang="zh-CN" sz="1600" b="1" dirty="0">
                <a:solidFill>
                  <a:srgbClr val="993300"/>
                </a:solidFill>
                <a:latin typeface="Courier New" pitchFamily="49" charset="0"/>
                <a:ea typeface="宋体" pitchFamily="2" charset="-122"/>
              </a:rPr>
              <a:t>');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600" b="1" dirty="0">
                <a:solidFill>
                  <a:srgbClr val="993300"/>
                </a:solidFill>
                <a:latin typeface="Courier New" pitchFamily="49" charset="0"/>
                <a:ea typeface="宋体" pitchFamily="2" charset="-122"/>
              </a:rPr>
              <a:t>	return;}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600" b="1" dirty="0">
                <a:solidFill>
                  <a:srgbClr val="993300"/>
                </a:solidFill>
                <a:latin typeface="Courier New" pitchFamily="49" charset="0"/>
                <a:ea typeface="宋体" pitchFamily="2" charset="-122"/>
              </a:rPr>
              <a:t>function </a:t>
            </a:r>
            <a:r>
              <a:rPr lang="en-US" altLang="zh-CN" sz="1600" b="1" dirty="0" err="1">
                <a:solidFill>
                  <a:srgbClr val="993300"/>
                </a:solidFill>
                <a:latin typeface="Courier New" pitchFamily="49" charset="0"/>
                <a:ea typeface="宋体" pitchFamily="2" charset="-122"/>
              </a:rPr>
              <a:t>sum_up</a:t>
            </a:r>
            <a:r>
              <a:rPr lang="en-US" altLang="zh-CN" sz="1600" b="1" dirty="0">
                <a:solidFill>
                  <a:srgbClr val="993300"/>
                </a:solidFill>
                <a:latin typeface="Courier New" pitchFamily="49" charset="0"/>
                <a:ea typeface="宋体" pitchFamily="2" charset="-122"/>
              </a:rPr>
              <a:t> ( one, two)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600" b="1" dirty="0">
                <a:solidFill>
                  <a:srgbClr val="993300"/>
                </a:solidFill>
                <a:latin typeface="Courier New" pitchFamily="49" charset="0"/>
                <a:ea typeface="宋体" pitchFamily="2" charset="-122"/>
              </a:rPr>
              <a:t>	{</a:t>
            </a:r>
            <a:r>
              <a:rPr lang="en-US" altLang="zh-CN" sz="1600" b="1" dirty="0" err="1">
                <a:solidFill>
                  <a:srgbClr val="993300"/>
                </a:solidFill>
                <a:latin typeface="Courier New" pitchFamily="49" charset="0"/>
                <a:ea typeface="宋体" pitchFamily="2" charset="-122"/>
              </a:rPr>
              <a:t>var</a:t>
            </a:r>
            <a:r>
              <a:rPr lang="en-US" altLang="zh-CN" sz="1600" b="1" dirty="0">
                <a:solidFill>
                  <a:srgbClr val="993300"/>
                </a:solidFill>
                <a:latin typeface="Courier New" pitchFamily="49" charset="0"/>
                <a:ea typeface="宋体" pitchFamily="2" charset="-122"/>
              </a:rPr>
              <a:t> result = one + two;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600" b="1" dirty="0">
                <a:solidFill>
                  <a:srgbClr val="993300"/>
                </a:solidFill>
                <a:latin typeface="Courier New" pitchFamily="49" charset="0"/>
                <a:ea typeface="宋体" pitchFamily="2" charset="-122"/>
              </a:rPr>
              <a:t>	return result;}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600" b="1" dirty="0">
                <a:solidFill>
                  <a:srgbClr val="993300"/>
                </a:solidFill>
                <a:latin typeface="Courier New" pitchFamily="49" charset="0"/>
                <a:ea typeface="宋体" pitchFamily="2" charset="-122"/>
              </a:rPr>
              <a:t>function </a:t>
            </a:r>
            <a:r>
              <a:rPr lang="en-US" altLang="zh-CN" sz="1600" b="1" dirty="0" err="1">
                <a:solidFill>
                  <a:srgbClr val="993300"/>
                </a:solidFill>
                <a:latin typeface="Courier New" pitchFamily="49" charset="0"/>
                <a:ea typeface="宋体" pitchFamily="2" charset="-122"/>
              </a:rPr>
              <a:t>sum_all</a:t>
            </a:r>
            <a:r>
              <a:rPr lang="en-US" altLang="zh-CN" sz="1600" b="1" dirty="0">
                <a:solidFill>
                  <a:srgbClr val="993300"/>
                </a:solidFill>
                <a:latin typeface="Courier New" pitchFamily="49" charset="0"/>
                <a:ea typeface="宋体" pitchFamily="2" charset="-122"/>
              </a:rPr>
              <a:t> ( )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600" b="1" dirty="0">
                <a:solidFill>
                  <a:srgbClr val="993300"/>
                </a:solidFill>
                <a:latin typeface="Courier New" pitchFamily="49" charset="0"/>
                <a:ea typeface="宋体" pitchFamily="2" charset="-122"/>
              </a:rPr>
              <a:t>	{</a:t>
            </a:r>
            <a:r>
              <a:rPr lang="en-US" altLang="zh-CN" sz="1600" b="1" dirty="0" err="1">
                <a:solidFill>
                  <a:srgbClr val="993300"/>
                </a:solidFill>
                <a:latin typeface="Courier New" pitchFamily="49" charset="0"/>
                <a:ea typeface="宋体" pitchFamily="2" charset="-122"/>
              </a:rPr>
              <a:t>var</a:t>
            </a:r>
            <a:r>
              <a:rPr lang="en-US" altLang="zh-CN" sz="1600" b="1" dirty="0">
                <a:solidFill>
                  <a:srgbClr val="993300"/>
                </a:solidFill>
                <a:latin typeface="Courier New" pitchFamily="49" charset="0"/>
                <a:ea typeface="宋体" pitchFamily="2" charset="-122"/>
              </a:rPr>
              <a:t> loop=0, sum=0;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600" b="1" dirty="0">
                <a:solidFill>
                  <a:srgbClr val="993300"/>
                </a:solidFill>
                <a:latin typeface="Courier New" pitchFamily="49" charset="0"/>
                <a:ea typeface="宋体" pitchFamily="2" charset="-122"/>
              </a:rPr>
              <a:t>	for ( loop = arguments.length-1; loop &gt;=0; loop--)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600" b="1" dirty="0">
                <a:solidFill>
                  <a:srgbClr val="993300"/>
                </a:solidFill>
                <a:latin typeface="Courier New" pitchFamily="49" charset="0"/>
                <a:ea typeface="宋体" pitchFamily="2" charset="-122"/>
              </a:rPr>
              <a:t>	sum += arguments[loop];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600" b="1" dirty="0">
                <a:solidFill>
                  <a:srgbClr val="993300"/>
                </a:solidFill>
                <a:latin typeface="Courier New" pitchFamily="49" charset="0"/>
                <a:ea typeface="宋体" pitchFamily="2" charset="-122"/>
              </a:rPr>
              <a:t>	return sum;}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600" b="1" dirty="0">
                <a:latin typeface="Courier New" pitchFamily="49" charset="0"/>
                <a:ea typeface="宋体" pitchFamily="2" charset="-122"/>
              </a:rPr>
              <a:t>hello();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600" b="1" dirty="0" err="1">
                <a:latin typeface="Courier New" pitchFamily="49" charset="0"/>
                <a:ea typeface="宋体" pitchFamily="2" charset="-122"/>
              </a:rPr>
              <a:t>var</a:t>
            </a:r>
            <a:r>
              <a:rPr lang="en-US" altLang="zh-CN" sz="1600" b="1" dirty="0">
                <a:latin typeface="Courier New" pitchFamily="49" charset="0"/>
                <a:ea typeface="宋体" pitchFamily="2" charset="-122"/>
              </a:rPr>
              <a:t> total = </a:t>
            </a:r>
            <a:r>
              <a:rPr lang="en-US" altLang="zh-CN" sz="1600" b="1" dirty="0" err="1">
                <a:latin typeface="Courier New" pitchFamily="49" charset="0"/>
                <a:ea typeface="宋体" pitchFamily="2" charset="-122"/>
              </a:rPr>
              <a:t>sum_up</a:t>
            </a:r>
            <a:r>
              <a:rPr lang="en-US" altLang="zh-CN" sz="1600" b="1" dirty="0">
                <a:latin typeface="Courier New" pitchFamily="49" charset="0"/>
                <a:ea typeface="宋体" pitchFamily="2" charset="-122"/>
              </a:rPr>
              <a:t>(7, 9);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600" b="1" dirty="0" err="1">
                <a:latin typeface="Courier New" pitchFamily="49" charset="0"/>
                <a:ea typeface="宋体" pitchFamily="2" charset="-122"/>
              </a:rPr>
              <a:t>document.write</a:t>
            </a:r>
            <a:r>
              <a:rPr lang="en-US" altLang="zh-CN" sz="1600" b="1" dirty="0">
                <a:latin typeface="Courier New" pitchFamily="49" charset="0"/>
                <a:ea typeface="宋体" pitchFamily="2" charset="-122"/>
              </a:rPr>
              <a:t> ( total + ' ' + </a:t>
            </a:r>
            <a:r>
              <a:rPr lang="en-US" altLang="zh-CN" sz="1600" b="1" dirty="0" err="1">
                <a:latin typeface="Courier New" pitchFamily="49" charset="0"/>
                <a:ea typeface="宋体" pitchFamily="2" charset="-122"/>
              </a:rPr>
              <a:t>sum_up</a:t>
            </a:r>
            <a:r>
              <a:rPr lang="en-US" altLang="zh-CN" sz="1600" b="1" dirty="0">
                <a:latin typeface="Courier New" pitchFamily="49" charset="0"/>
                <a:ea typeface="宋体" pitchFamily="2" charset="-122"/>
              </a:rPr>
              <a:t> ( 8, 15));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600" b="1" dirty="0" err="1">
                <a:latin typeface="Courier New" pitchFamily="49" charset="0"/>
                <a:ea typeface="宋体" pitchFamily="2" charset="-122"/>
              </a:rPr>
              <a:t>document.write</a:t>
            </a:r>
            <a:r>
              <a:rPr lang="en-US" altLang="zh-CN" sz="1600" b="1" dirty="0">
                <a:latin typeface="Courier New" pitchFamily="49" charset="0"/>
                <a:ea typeface="宋体" pitchFamily="2" charset="-122"/>
              </a:rPr>
              <a:t> ( ' ' + </a:t>
            </a:r>
            <a:r>
              <a:rPr lang="en-US" altLang="zh-CN" sz="1600" b="1" dirty="0" err="1">
                <a:latin typeface="Courier New" pitchFamily="49" charset="0"/>
                <a:ea typeface="宋体" pitchFamily="2" charset="-122"/>
              </a:rPr>
              <a:t>sum_all</a:t>
            </a:r>
            <a:r>
              <a:rPr lang="en-US" altLang="zh-CN" sz="1600" b="1" dirty="0">
                <a:latin typeface="Courier New" pitchFamily="49" charset="0"/>
                <a:ea typeface="宋体" pitchFamily="2" charset="-122"/>
              </a:rPr>
              <a:t> ( 1, 5, 8,7, 6) );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600" b="1" dirty="0">
                <a:latin typeface="Courier New" pitchFamily="49" charset="0"/>
                <a:ea typeface="宋体" pitchFamily="2" charset="-122"/>
              </a:rPr>
              <a:t>&lt;/script&gt;&lt;/head&gt;&lt;/html&gt;</a:t>
            </a:r>
          </a:p>
        </p:txBody>
      </p:sp>
      <p:cxnSp>
        <p:nvCxnSpPr>
          <p:cNvPr id="4" name="直接连接符 3"/>
          <p:cNvCxnSpPr/>
          <p:nvPr/>
        </p:nvCxnSpPr>
        <p:spPr bwMode="auto">
          <a:xfrm>
            <a:off x="714348" y="1428736"/>
            <a:ext cx="79208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匿名函数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 Var fi=function(i1,i2){</a:t>
            </a:r>
          </a:p>
          <a:p>
            <a:r>
              <a:rPr lang="en-US" altLang="zh-CN" smtClean="0">
                <a:ea typeface="宋体" pitchFamily="2" charset="-122"/>
              </a:rPr>
              <a:t>  return i1+r2;</a:t>
            </a:r>
          </a:p>
          <a:p>
            <a:r>
              <a:rPr lang="en-US" altLang="zh-CN" smtClean="0">
                <a:ea typeface="宋体" pitchFamily="2" charset="-122"/>
              </a:rPr>
              <a:t>}</a:t>
            </a:r>
          </a:p>
          <a:p>
            <a:r>
              <a:rPr lang="en-US" altLang="zh-CN" smtClean="0">
                <a:ea typeface="宋体" pitchFamily="2" charset="-122"/>
              </a:rPr>
              <a:t>Alert(f1(1,2))</a:t>
            </a:r>
          </a:p>
          <a:p>
            <a:r>
              <a:rPr lang="zh-CN" altLang="en-US" smtClean="0">
                <a:ea typeface="宋体" pitchFamily="2" charset="-122"/>
              </a:rPr>
              <a:t>这种匿名函数的用法在</a:t>
            </a:r>
            <a:r>
              <a:rPr lang="en-US" altLang="zh-CN" smtClean="0">
                <a:ea typeface="宋体" pitchFamily="2" charset="-122"/>
              </a:rPr>
              <a:t>JQuery</a:t>
            </a:r>
            <a:r>
              <a:rPr lang="zh-CN" altLang="en-US" smtClean="0">
                <a:ea typeface="宋体" pitchFamily="2" charset="-122"/>
              </a:rPr>
              <a:t>中非常多</a:t>
            </a:r>
          </a:p>
          <a:p>
            <a:r>
              <a:rPr lang="zh-CN" altLang="en-US" smtClean="0">
                <a:ea typeface="宋体" pitchFamily="2" charset="-122"/>
              </a:rPr>
              <a:t>不用指定函数名</a:t>
            </a:r>
          </a:p>
        </p:txBody>
      </p:sp>
      <p:cxnSp>
        <p:nvCxnSpPr>
          <p:cNvPr id="4" name="直接连接符 3"/>
          <p:cNvCxnSpPr/>
          <p:nvPr/>
        </p:nvCxnSpPr>
        <p:spPr bwMode="auto">
          <a:xfrm>
            <a:off x="714348" y="1428736"/>
            <a:ext cx="79208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JS </a:t>
            </a:r>
            <a:r>
              <a:rPr lang="zh-CN" altLang="en-US"/>
              <a:t>事件 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400"/>
              <a:t>通过使用</a:t>
            </a:r>
            <a:r>
              <a:rPr lang="en-US" altLang="zh-CN" sz="2400"/>
              <a:t>JS</a:t>
            </a:r>
            <a:r>
              <a:rPr lang="zh-CN" altLang="en-US" sz="2400"/>
              <a:t>我们能够建立动态的</a:t>
            </a:r>
            <a:r>
              <a:rPr lang="en-US" altLang="zh-CN" sz="2400"/>
              <a:t>web</a:t>
            </a:r>
            <a:r>
              <a:rPr lang="zh-CN" altLang="en-US" sz="2400"/>
              <a:t>页面。</a:t>
            </a:r>
            <a:r>
              <a:rPr lang="en-US" altLang="zh-CN" sz="2400"/>
              <a:t>JS</a:t>
            </a:r>
            <a:r>
              <a:rPr lang="zh-CN" altLang="en-US" sz="2400"/>
              <a:t>能够察觉到事件有动作。</a:t>
            </a:r>
          </a:p>
          <a:p>
            <a:pPr>
              <a:lnSpc>
                <a:spcPct val="80000"/>
              </a:lnSpc>
            </a:pPr>
            <a:r>
              <a:rPr lang="en-US" altLang="zh-CN" sz="2400"/>
              <a:t>web</a:t>
            </a:r>
            <a:r>
              <a:rPr lang="zh-CN" altLang="en-US" sz="2400"/>
              <a:t>页中的每个元素都能够有触发</a:t>
            </a:r>
            <a:r>
              <a:rPr lang="en-US" altLang="zh-CN" sz="2400"/>
              <a:t>JS</a:t>
            </a:r>
            <a:r>
              <a:rPr lang="zh-CN" altLang="en-US" sz="2400"/>
              <a:t>函数的事件。</a:t>
            </a:r>
          </a:p>
          <a:p>
            <a:pPr>
              <a:lnSpc>
                <a:spcPct val="80000"/>
              </a:lnSpc>
            </a:pPr>
            <a:r>
              <a:rPr lang="zh-CN" altLang="en-US" sz="2400"/>
              <a:t>事件例子：</a:t>
            </a:r>
          </a:p>
          <a:p>
            <a:pPr lvl="1">
              <a:lnSpc>
                <a:spcPct val="80000"/>
              </a:lnSpc>
              <a:buClr>
                <a:schemeClr val="folHlink"/>
              </a:buClr>
              <a:buFont typeface="Wingdings" pitchFamily="2" charset="2"/>
              <a:buChar char="Ø"/>
            </a:pPr>
            <a:r>
              <a:rPr lang="zh-CN" altLang="en-US" sz="2000"/>
              <a:t>鼠标的点击 </a:t>
            </a:r>
          </a:p>
          <a:p>
            <a:pPr lvl="1">
              <a:lnSpc>
                <a:spcPct val="80000"/>
              </a:lnSpc>
              <a:buClr>
                <a:schemeClr val="folHlink"/>
              </a:buClr>
              <a:buFont typeface="Wingdings" pitchFamily="2" charset="2"/>
              <a:buChar char="Ø"/>
            </a:pPr>
            <a:r>
              <a:rPr lang="en-US" altLang="zh-CN" sz="2000"/>
              <a:t>web</a:t>
            </a:r>
            <a:r>
              <a:rPr lang="zh-CN" altLang="en-US" sz="2000"/>
              <a:t>页或是图象在加载的时候 </a:t>
            </a:r>
          </a:p>
          <a:p>
            <a:pPr lvl="1">
              <a:lnSpc>
                <a:spcPct val="80000"/>
              </a:lnSpc>
              <a:buClr>
                <a:schemeClr val="folHlink"/>
              </a:buClr>
              <a:buFont typeface="Wingdings" pitchFamily="2" charset="2"/>
              <a:buChar char="Ø"/>
            </a:pPr>
            <a:r>
              <a:rPr lang="zh-CN" altLang="en-US" sz="2000"/>
              <a:t>移动到热点的时候 （这里我怀疑</a:t>
            </a:r>
            <a:r>
              <a:rPr lang="en-US" altLang="zh-CN" sz="2000"/>
              <a:t>Mousing</a:t>
            </a:r>
            <a:r>
              <a:rPr lang="zh-CN" altLang="en-US" sz="2000"/>
              <a:t>是</a:t>
            </a:r>
            <a:r>
              <a:rPr lang="en-US" altLang="zh-CN" sz="2000"/>
              <a:t>Moving</a:t>
            </a:r>
            <a:r>
              <a:rPr lang="zh-CN" altLang="en-US" sz="2000"/>
              <a:t>） </a:t>
            </a:r>
          </a:p>
          <a:p>
            <a:pPr lvl="1">
              <a:lnSpc>
                <a:spcPct val="80000"/>
              </a:lnSpc>
              <a:buClr>
                <a:schemeClr val="folHlink"/>
              </a:buClr>
              <a:buFont typeface="Wingdings" pitchFamily="2" charset="2"/>
              <a:buChar char="Ø"/>
            </a:pPr>
            <a:r>
              <a:rPr lang="zh-CN" altLang="en-US" sz="2000"/>
              <a:t>在</a:t>
            </a:r>
            <a:r>
              <a:rPr lang="en-US" altLang="zh-CN" sz="2000"/>
              <a:t>HTML</a:t>
            </a:r>
            <a:r>
              <a:rPr lang="zh-CN" altLang="en-US" sz="2000"/>
              <a:t>表单中选择一个输入框 </a:t>
            </a:r>
          </a:p>
          <a:p>
            <a:pPr lvl="1">
              <a:lnSpc>
                <a:spcPct val="80000"/>
              </a:lnSpc>
              <a:buClr>
                <a:schemeClr val="folHlink"/>
              </a:buClr>
              <a:buFont typeface="Wingdings" pitchFamily="2" charset="2"/>
              <a:buChar char="Ø"/>
            </a:pPr>
            <a:r>
              <a:rPr lang="zh-CN" altLang="en-US" sz="2000"/>
              <a:t>提交一份</a:t>
            </a:r>
            <a:r>
              <a:rPr lang="en-US" altLang="zh-CN" sz="2000"/>
              <a:t>HTML</a:t>
            </a:r>
            <a:r>
              <a:rPr lang="zh-CN" altLang="en-US" sz="2000"/>
              <a:t>表单 </a:t>
            </a:r>
          </a:p>
          <a:p>
            <a:pPr lvl="1">
              <a:lnSpc>
                <a:spcPct val="80000"/>
              </a:lnSpc>
              <a:buClr>
                <a:schemeClr val="folHlink"/>
              </a:buClr>
              <a:buFont typeface="Wingdings" pitchFamily="2" charset="2"/>
              <a:buChar char="Ø"/>
            </a:pPr>
            <a:r>
              <a:rPr lang="zh-CN" altLang="en-US" sz="2000"/>
              <a:t>一次击键</a:t>
            </a:r>
          </a:p>
          <a:p>
            <a:pPr>
              <a:lnSpc>
                <a:spcPct val="80000"/>
              </a:lnSpc>
            </a:pPr>
            <a:r>
              <a:rPr lang="zh-CN" altLang="en-US" sz="2400" b="1"/>
              <a:t>注意：</a:t>
            </a:r>
            <a:r>
              <a:rPr lang="zh-CN" altLang="en-US" sz="2400"/>
              <a:t>事件通常是用函数来组合使用的，而且在事件发生前函数是不会执行的！ </a:t>
            </a:r>
          </a:p>
        </p:txBody>
      </p:sp>
      <p:cxnSp>
        <p:nvCxnSpPr>
          <p:cNvPr id="4" name="直接连接符 3"/>
          <p:cNvCxnSpPr/>
          <p:nvPr/>
        </p:nvCxnSpPr>
        <p:spPr bwMode="auto">
          <a:xfrm>
            <a:off x="714348" y="1428736"/>
            <a:ext cx="79208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6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JS</a:t>
            </a:r>
            <a:r>
              <a:rPr lang="zh-CN" altLang="en-US"/>
              <a:t>事件参考 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3838" cy="45259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1600" b="1"/>
              <a:t>下面的列表列举了可以插入</a:t>
            </a:r>
            <a:r>
              <a:rPr lang="en-US" altLang="zh-CN" sz="1600" b="1"/>
              <a:t>HTML</a:t>
            </a:r>
            <a:r>
              <a:rPr lang="zh-CN" altLang="en-US" sz="1600" b="1"/>
              <a:t>标签中来定义事件动作的属性。</a:t>
            </a:r>
            <a:r>
              <a:rPr lang="zh-CN" altLang="en-US" sz="1600"/>
              <a:t> </a:t>
            </a:r>
          </a:p>
          <a:p>
            <a:pPr>
              <a:lnSpc>
                <a:spcPct val="80000"/>
              </a:lnSpc>
            </a:pPr>
            <a:endParaRPr lang="zh-CN" altLang="en-US" sz="1600"/>
          </a:p>
          <a:p>
            <a:pPr>
              <a:lnSpc>
                <a:spcPct val="80000"/>
              </a:lnSpc>
            </a:pPr>
            <a:r>
              <a:rPr lang="en-US" altLang="zh-CN" sz="1600"/>
              <a:t>onabort </a:t>
            </a:r>
            <a:r>
              <a:rPr lang="zh-CN" altLang="en-US" sz="1600"/>
              <a:t>图片下载被打断时 </a:t>
            </a:r>
          </a:p>
          <a:p>
            <a:pPr>
              <a:lnSpc>
                <a:spcPct val="80000"/>
              </a:lnSpc>
            </a:pPr>
            <a:r>
              <a:rPr lang="en-US" altLang="zh-CN" sz="1600"/>
              <a:t>onblur </a:t>
            </a:r>
            <a:r>
              <a:rPr lang="zh-CN" altLang="en-US" sz="1600"/>
              <a:t>元素失去焦点时 </a:t>
            </a:r>
          </a:p>
          <a:p>
            <a:pPr>
              <a:lnSpc>
                <a:spcPct val="80000"/>
              </a:lnSpc>
            </a:pPr>
            <a:r>
              <a:rPr lang="en-US" altLang="zh-CN" sz="1600"/>
              <a:t>onchange </a:t>
            </a:r>
            <a:r>
              <a:rPr lang="zh-CN" altLang="en-US" sz="1600"/>
              <a:t>框内容改变时 </a:t>
            </a:r>
          </a:p>
          <a:p>
            <a:pPr>
              <a:lnSpc>
                <a:spcPct val="80000"/>
              </a:lnSpc>
            </a:pPr>
            <a:r>
              <a:rPr lang="en-US" altLang="zh-CN" sz="1600"/>
              <a:t>onclick </a:t>
            </a:r>
            <a:r>
              <a:rPr lang="zh-CN" altLang="en-US" sz="1600"/>
              <a:t>鼠标点击一个对象时 </a:t>
            </a:r>
          </a:p>
          <a:p>
            <a:pPr>
              <a:lnSpc>
                <a:spcPct val="80000"/>
              </a:lnSpc>
            </a:pPr>
            <a:r>
              <a:rPr lang="en-US" altLang="zh-CN" sz="1600"/>
              <a:t>ondblclick </a:t>
            </a:r>
            <a:r>
              <a:rPr lang="zh-CN" altLang="en-US" sz="1600"/>
              <a:t>鼠标双击一个对象时 </a:t>
            </a:r>
          </a:p>
          <a:p>
            <a:pPr>
              <a:lnSpc>
                <a:spcPct val="80000"/>
              </a:lnSpc>
            </a:pPr>
            <a:r>
              <a:rPr lang="en-US" altLang="zh-CN" sz="1600"/>
              <a:t>onerror </a:t>
            </a:r>
            <a:r>
              <a:rPr lang="zh-CN" altLang="en-US" sz="1600"/>
              <a:t>当加载文档或图片时发生错误时 </a:t>
            </a:r>
          </a:p>
          <a:p>
            <a:pPr>
              <a:lnSpc>
                <a:spcPct val="80000"/>
              </a:lnSpc>
            </a:pPr>
            <a:r>
              <a:rPr lang="en-US" altLang="zh-CN" sz="1600"/>
              <a:t>onfocus </a:t>
            </a:r>
            <a:r>
              <a:rPr lang="zh-CN" altLang="en-US" sz="1600"/>
              <a:t>当元素获取焦点时 </a:t>
            </a:r>
          </a:p>
          <a:p>
            <a:pPr>
              <a:lnSpc>
                <a:spcPct val="80000"/>
              </a:lnSpc>
            </a:pPr>
            <a:r>
              <a:rPr lang="en-US" altLang="zh-CN" sz="1600"/>
              <a:t>onkeydown </a:t>
            </a:r>
            <a:r>
              <a:rPr lang="zh-CN" altLang="en-US" sz="1600"/>
              <a:t>按下键盘按键时 </a:t>
            </a:r>
          </a:p>
          <a:p>
            <a:pPr>
              <a:lnSpc>
                <a:spcPct val="80000"/>
              </a:lnSpc>
            </a:pPr>
            <a:r>
              <a:rPr lang="en-US" altLang="zh-CN" sz="1600"/>
              <a:t>onkeypress </a:t>
            </a:r>
            <a:r>
              <a:rPr lang="zh-CN" altLang="en-US" sz="1600"/>
              <a:t>按下或按住键盘按键时 </a:t>
            </a:r>
          </a:p>
          <a:p>
            <a:pPr>
              <a:lnSpc>
                <a:spcPct val="80000"/>
              </a:lnSpc>
            </a:pPr>
            <a:r>
              <a:rPr lang="en-US" altLang="zh-CN" sz="1600"/>
              <a:t>onkeyup </a:t>
            </a:r>
            <a:r>
              <a:rPr lang="zh-CN" altLang="en-US" sz="1600"/>
              <a:t>放开键盘按键时 </a:t>
            </a:r>
          </a:p>
        </p:txBody>
      </p:sp>
      <p:sp>
        <p:nvSpPr>
          <p:cNvPr id="72709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652963" y="1600200"/>
            <a:ext cx="4033837" cy="4525963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altLang="zh-CN" sz="1600"/>
          </a:p>
          <a:p>
            <a:pPr>
              <a:lnSpc>
                <a:spcPct val="80000"/>
              </a:lnSpc>
              <a:buFontTx/>
              <a:buNone/>
            </a:pPr>
            <a:endParaRPr lang="en-US" altLang="zh-CN" sz="1600"/>
          </a:p>
          <a:p>
            <a:pPr>
              <a:lnSpc>
                <a:spcPct val="80000"/>
              </a:lnSpc>
            </a:pPr>
            <a:r>
              <a:rPr lang="en-US" altLang="zh-CN" sz="1600"/>
              <a:t>onload </a:t>
            </a:r>
            <a:r>
              <a:rPr lang="zh-CN" altLang="en-US" sz="1600"/>
              <a:t>页面或图片加载完成时 </a:t>
            </a:r>
          </a:p>
          <a:p>
            <a:pPr>
              <a:lnSpc>
                <a:spcPct val="80000"/>
              </a:lnSpc>
            </a:pPr>
            <a:r>
              <a:rPr lang="en-US" altLang="zh-CN" sz="1600"/>
              <a:t>onmousedown </a:t>
            </a:r>
            <a:r>
              <a:rPr lang="zh-CN" altLang="en-US" sz="1600"/>
              <a:t>鼠标被按下时 </a:t>
            </a:r>
          </a:p>
          <a:p>
            <a:pPr>
              <a:lnSpc>
                <a:spcPct val="80000"/>
              </a:lnSpc>
            </a:pPr>
            <a:r>
              <a:rPr lang="en-US" altLang="zh-CN" sz="1600"/>
              <a:t>onmousemove </a:t>
            </a:r>
            <a:r>
              <a:rPr lang="zh-CN" altLang="en-US" sz="1600"/>
              <a:t>鼠标被移动时</a:t>
            </a:r>
          </a:p>
          <a:p>
            <a:pPr>
              <a:lnSpc>
                <a:spcPct val="80000"/>
              </a:lnSpc>
            </a:pPr>
            <a:r>
              <a:rPr lang="en-US" altLang="zh-CN" sz="1600"/>
              <a:t>onmouseout </a:t>
            </a:r>
            <a:r>
              <a:rPr lang="zh-CN" altLang="en-US" sz="1600"/>
              <a:t>鼠标离开元素时 </a:t>
            </a:r>
          </a:p>
          <a:p>
            <a:pPr>
              <a:lnSpc>
                <a:spcPct val="80000"/>
              </a:lnSpc>
            </a:pPr>
            <a:r>
              <a:rPr lang="en-US" altLang="zh-CN" sz="1600"/>
              <a:t>onmouseover </a:t>
            </a:r>
            <a:r>
              <a:rPr lang="zh-CN" altLang="en-US" sz="1600"/>
              <a:t>鼠标经过元素时 </a:t>
            </a:r>
          </a:p>
          <a:p>
            <a:pPr>
              <a:lnSpc>
                <a:spcPct val="80000"/>
              </a:lnSpc>
            </a:pPr>
            <a:r>
              <a:rPr lang="en-US" altLang="zh-CN" sz="1600"/>
              <a:t>onmouseup </a:t>
            </a:r>
            <a:r>
              <a:rPr lang="zh-CN" altLang="en-US" sz="1600"/>
              <a:t>释放鼠标按键时 </a:t>
            </a:r>
          </a:p>
          <a:p>
            <a:pPr>
              <a:lnSpc>
                <a:spcPct val="80000"/>
              </a:lnSpc>
            </a:pPr>
            <a:r>
              <a:rPr lang="en-US" altLang="zh-CN" sz="1600"/>
              <a:t>onreset </a:t>
            </a:r>
            <a:r>
              <a:rPr lang="zh-CN" altLang="en-US" sz="1600"/>
              <a:t>重新点击鼠标按键时 </a:t>
            </a:r>
          </a:p>
          <a:p>
            <a:pPr>
              <a:lnSpc>
                <a:spcPct val="80000"/>
              </a:lnSpc>
            </a:pPr>
            <a:r>
              <a:rPr lang="en-US" altLang="zh-CN" sz="1600"/>
              <a:t>onresize </a:t>
            </a:r>
            <a:r>
              <a:rPr lang="zh-CN" altLang="en-US" sz="1600"/>
              <a:t>当窗口或框架被重新定义尺寸时 </a:t>
            </a:r>
          </a:p>
          <a:p>
            <a:pPr>
              <a:lnSpc>
                <a:spcPct val="80000"/>
              </a:lnSpc>
            </a:pPr>
            <a:r>
              <a:rPr lang="en-US" altLang="zh-CN" sz="1600"/>
              <a:t>onselect </a:t>
            </a:r>
            <a:r>
              <a:rPr lang="zh-CN" altLang="en-US" sz="1600"/>
              <a:t>文本被选择时 </a:t>
            </a:r>
          </a:p>
          <a:p>
            <a:pPr>
              <a:lnSpc>
                <a:spcPct val="80000"/>
              </a:lnSpc>
            </a:pPr>
            <a:r>
              <a:rPr lang="en-US" altLang="zh-CN" sz="1600"/>
              <a:t>onsubmit </a:t>
            </a:r>
            <a:r>
              <a:rPr lang="zh-CN" altLang="en-US" sz="1600"/>
              <a:t>点击提交按钮时 </a:t>
            </a:r>
          </a:p>
          <a:p>
            <a:pPr>
              <a:lnSpc>
                <a:spcPct val="80000"/>
              </a:lnSpc>
            </a:pPr>
            <a:r>
              <a:rPr lang="en-US" altLang="zh-CN" sz="1600"/>
              <a:t>onunload </a:t>
            </a:r>
            <a:r>
              <a:rPr lang="zh-CN" altLang="en-US" sz="1600"/>
              <a:t>用户离开页面时</a:t>
            </a: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714348" y="1428736"/>
            <a:ext cx="79208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JS</a:t>
            </a:r>
            <a:r>
              <a:rPr lang="zh-CN" altLang="en-US"/>
              <a:t>事件 </a:t>
            </a:r>
            <a:r>
              <a:rPr lang="en-US" altLang="zh-CN"/>
              <a:t>—— onload and onUnload 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800"/>
              <a:t>当用户进入或是离开页面的时候</a:t>
            </a:r>
            <a:r>
              <a:rPr lang="en-US" altLang="zh-CN" sz="2800"/>
              <a:t>onload </a:t>
            </a:r>
            <a:r>
              <a:rPr lang="zh-CN" altLang="en-US" sz="2800"/>
              <a:t>和</a:t>
            </a:r>
            <a:r>
              <a:rPr lang="en-US" altLang="zh-CN" sz="2800"/>
              <a:t>onUnload</a:t>
            </a:r>
            <a:r>
              <a:rPr lang="zh-CN" altLang="en-US" sz="2800"/>
              <a:t>事件就会被触发。</a:t>
            </a:r>
          </a:p>
          <a:p>
            <a:pPr>
              <a:lnSpc>
                <a:spcPct val="80000"/>
              </a:lnSpc>
            </a:pPr>
            <a:endParaRPr lang="zh-CN" altLang="en-US" sz="2800"/>
          </a:p>
          <a:p>
            <a:pPr>
              <a:lnSpc>
                <a:spcPct val="80000"/>
              </a:lnSpc>
            </a:pPr>
            <a:r>
              <a:rPr lang="en-US" altLang="zh-CN" sz="2800"/>
              <a:t>onload</a:t>
            </a:r>
            <a:r>
              <a:rPr lang="zh-CN" altLang="en-US" sz="2800"/>
              <a:t>事件经常 用来检测访问者的浏览器类型和版本，并以此来提供合适的页面。</a:t>
            </a:r>
          </a:p>
          <a:p>
            <a:pPr>
              <a:lnSpc>
                <a:spcPct val="80000"/>
              </a:lnSpc>
            </a:pPr>
            <a:r>
              <a:rPr lang="zh-CN" altLang="en-US" sz="2800"/>
              <a:t>它们还经常用来处理用户进入或离开时</a:t>
            </a:r>
            <a:r>
              <a:rPr lang="en-US" altLang="zh-CN" sz="2800"/>
              <a:t>cookies</a:t>
            </a:r>
            <a:r>
              <a:rPr lang="zh-CN" altLang="en-US" sz="2800"/>
              <a:t>的处理。例如，当有用户第一次访问你的网站时要得到对方的姓名，该信息就能保存在</a:t>
            </a:r>
            <a:r>
              <a:rPr lang="en-US" altLang="zh-CN" sz="2800"/>
              <a:t>cookies</a:t>
            </a:r>
            <a:r>
              <a:rPr lang="zh-CN" altLang="en-US" sz="2800"/>
              <a:t>中。下次同一访问者来到你的页面时就可以在页面上显示“欢迎您，某某某（姓名）” 。</a:t>
            </a:r>
          </a:p>
        </p:txBody>
      </p:sp>
      <p:cxnSp>
        <p:nvCxnSpPr>
          <p:cNvPr id="4" name="直接连接符 3"/>
          <p:cNvCxnSpPr/>
          <p:nvPr/>
        </p:nvCxnSpPr>
        <p:spPr bwMode="auto">
          <a:xfrm>
            <a:off x="714348" y="1428736"/>
            <a:ext cx="79208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JS</a:t>
            </a:r>
            <a:r>
              <a:rPr lang="zh-CN" altLang="en-US"/>
              <a:t>事件 </a:t>
            </a:r>
            <a:r>
              <a:rPr lang="en-US" altLang="zh-CN"/>
              <a:t>—— onFocus, onBlur and onChange 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/>
              <a:t>这些事件经常组合起来使用在表单的验证上。</a:t>
            </a:r>
          </a:p>
          <a:p>
            <a:endParaRPr lang="zh-CN" altLang="en-US" sz="2800"/>
          </a:p>
          <a:p>
            <a:r>
              <a:rPr lang="zh-CN" altLang="en-US" sz="2800"/>
              <a:t>下面的例子将说明怎样使用</a:t>
            </a:r>
            <a:r>
              <a:rPr lang="en-US" altLang="zh-CN" sz="2800"/>
              <a:t>onChange</a:t>
            </a:r>
            <a:r>
              <a:rPr lang="zh-CN" altLang="en-US" sz="2800"/>
              <a:t>事件，当用户改变内容的时候</a:t>
            </a:r>
            <a:r>
              <a:rPr lang="en-US" altLang="zh-CN" sz="2800"/>
              <a:t>checkEmail()</a:t>
            </a:r>
            <a:r>
              <a:rPr lang="zh-CN" altLang="en-US" sz="2800"/>
              <a:t>函数就被激活。 </a:t>
            </a:r>
          </a:p>
          <a:p>
            <a:endParaRPr lang="zh-CN" altLang="en-US" sz="2800"/>
          </a:p>
          <a:p>
            <a:pPr>
              <a:buFontTx/>
              <a:buNone/>
            </a:pPr>
            <a:r>
              <a:rPr lang="zh-CN" altLang="en-US" sz="2800"/>
              <a:t>	</a:t>
            </a:r>
            <a:r>
              <a:rPr lang="en-US" altLang="zh-CN" sz="2800"/>
              <a:t>&lt;input type="text" size="30“ id="email" onchange="checkEmail()"&gt;; </a:t>
            </a:r>
          </a:p>
        </p:txBody>
      </p:sp>
      <p:cxnSp>
        <p:nvCxnSpPr>
          <p:cNvPr id="4" name="直接连接符 3"/>
          <p:cNvCxnSpPr/>
          <p:nvPr/>
        </p:nvCxnSpPr>
        <p:spPr bwMode="auto">
          <a:xfrm>
            <a:off x="714348" y="1428736"/>
            <a:ext cx="79208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JS</a:t>
            </a:r>
            <a:r>
              <a:rPr lang="zh-CN" altLang="en-US"/>
              <a:t>事件 </a:t>
            </a:r>
            <a:r>
              <a:rPr lang="en-US" altLang="zh-CN"/>
              <a:t>—— onSubmit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/>
              <a:t>onSubmit</a:t>
            </a:r>
            <a:r>
              <a:rPr lang="zh-CN" altLang="en-US" sz="2400"/>
              <a:t>事件被用来校验“所有“被提交的表单。</a:t>
            </a:r>
          </a:p>
          <a:p>
            <a:pPr>
              <a:lnSpc>
                <a:spcPct val="90000"/>
              </a:lnSpc>
            </a:pPr>
            <a:endParaRPr lang="zh-CN" altLang="en-US" sz="2400"/>
          </a:p>
          <a:p>
            <a:pPr>
              <a:lnSpc>
                <a:spcPct val="90000"/>
              </a:lnSpc>
            </a:pPr>
            <a:r>
              <a:rPr lang="zh-CN" altLang="en-US" sz="2400"/>
              <a:t>下面就是一个怎样使用</a:t>
            </a:r>
            <a:r>
              <a:rPr lang="en-US" altLang="zh-CN" sz="2400"/>
              <a:t>onSubmit</a:t>
            </a:r>
            <a:r>
              <a:rPr lang="zh-CN" altLang="en-US" sz="2400"/>
              <a:t>事件的例子。当用户点击提交按钮就会激活函数</a:t>
            </a:r>
            <a:r>
              <a:rPr lang="en-US" altLang="zh-CN" sz="2400"/>
              <a:t>checkForm()</a:t>
            </a:r>
            <a:r>
              <a:rPr lang="zh-CN" altLang="en-US" sz="2400"/>
              <a:t>。如果将要提交的值不能被接受，那就会取消提交。</a:t>
            </a:r>
            <a:r>
              <a:rPr lang="en-US" altLang="zh-CN" sz="2400"/>
              <a:t>checkForm()</a:t>
            </a:r>
            <a:r>
              <a:rPr lang="zh-CN" altLang="en-US" sz="2400"/>
              <a:t>函数会返回真或假。返回真的话就会提交表单，假就会取消提交： </a:t>
            </a:r>
          </a:p>
          <a:p>
            <a:pPr>
              <a:lnSpc>
                <a:spcPct val="90000"/>
              </a:lnSpc>
            </a:pPr>
            <a:endParaRPr lang="zh-CN" altLang="en-US" sz="2400"/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400"/>
              <a:t>	</a:t>
            </a:r>
            <a:r>
              <a:rPr lang="en-US" altLang="zh-CN" sz="2400"/>
              <a:t>&lt;form method="post" action="xxx.htm"onsubmit="return checkForm()"&gt; </a:t>
            </a:r>
          </a:p>
          <a:p>
            <a:pPr>
              <a:lnSpc>
                <a:spcPct val="90000"/>
              </a:lnSpc>
            </a:pPr>
            <a:endParaRPr lang="en-US" altLang="zh-CN" sz="2400"/>
          </a:p>
        </p:txBody>
      </p:sp>
      <p:cxnSp>
        <p:nvCxnSpPr>
          <p:cNvPr id="4" name="直接连接符 3"/>
          <p:cNvCxnSpPr/>
          <p:nvPr/>
        </p:nvCxnSpPr>
        <p:spPr bwMode="auto">
          <a:xfrm>
            <a:off x="714348" y="1428736"/>
            <a:ext cx="79208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JS</a:t>
            </a:r>
            <a:r>
              <a:rPr lang="zh-CN" altLang="en-US"/>
              <a:t>事件 </a:t>
            </a:r>
            <a:r>
              <a:rPr lang="en-US" altLang="zh-CN"/>
              <a:t>——</a:t>
            </a:r>
            <a:r>
              <a:rPr lang="zh-CN" altLang="en-US"/>
              <a:t>鼠标动作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/>
              <a:t>onMouseOver and onMouseOut</a:t>
            </a:r>
            <a:r>
              <a:rPr lang="zh-CN" altLang="en-US" sz="2400"/>
              <a:t>（鼠标动作）</a:t>
            </a:r>
          </a:p>
          <a:p>
            <a:pPr>
              <a:lnSpc>
                <a:spcPct val="90000"/>
              </a:lnSpc>
            </a:pPr>
            <a:r>
              <a:rPr lang="zh-CN" altLang="en-US" sz="2400"/>
              <a:t>这两个事件经常用来建立”活力（动感十足）”按钮。</a:t>
            </a:r>
          </a:p>
          <a:p>
            <a:pPr>
              <a:lnSpc>
                <a:spcPct val="90000"/>
              </a:lnSpc>
            </a:pPr>
            <a:endParaRPr lang="zh-CN" altLang="en-US" sz="2400"/>
          </a:p>
          <a:p>
            <a:pPr>
              <a:lnSpc>
                <a:spcPct val="90000"/>
              </a:lnSpc>
            </a:pPr>
            <a:r>
              <a:rPr lang="zh-CN" altLang="en-US" sz="2400"/>
              <a:t>下面就是一个</a:t>
            </a:r>
            <a:r>
              <a:rPr lang="en-US" altLang="zh-CN" sz="2400"/>
              <a:t>an onMouseOver</a:t>
            </a:r>
            <a:r>
              <a:rPr lang="zh-CN" altLang="en-US" sz="2400"/>
              <a:t>事件的例子。当鼠标移动到连接上的时候就会出现警告框：</a:t>
            </a:r>
          </a:p>
          <a:p>
            <a:pPr>
              <a:lnSpc>
                <a:spcPct val="90000"/>
              </a:lnSpc>
            </a:pPr>
            <a:endParaRPr lang="zh-CN" altLang="en-US" sz="2400"/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400"/>
              <a:t>	</a:t>
            </a:r>
            <a:r>
              <a:rPr lang="en-US" altLang="zh-CN" sz="2400"/>
              <a:t>&lt;a href="http://www.163.com"onmouseover="alert('An onMouseOver event');return false"&gt;&lt;img src=“163pic.gif" width="100" height="30"&gt;&lt;/a&gt; </a:t>
            </a:r>
          </a:p>
        </p:txBody>
      </p:sp>
      <p:cxnSp>
        <p:nvCxnSpPr>
          <p:cNvPr id="4" name="直接连接符 3"/>
          <p:cNvCxnSpPr/>
          <p:nvPr/>
        </p:nvCxnSpPr>
        <p:spPr bwMode="auto">
          <a:xfrm>
            <a:off x="714348" y="1428736"/>
            <a:ext cx="79208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JavaScript</a:t>
            </a:r>
            <a:r>
              <a:rPr lang="zh-CN" altLang="en-US" smtClean="0">
                <a:ea typeface="宋体" pitchFamily="2" charset="-122"/>
              </a:rPr>
              <a:t>面向对象基础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 smtClean="0">
                <a:ea typeface="宋体" pitchFamily="2" charset="-122"/>
              </a:rPr>
              <a:t>JavaScript</a:t>
            </a:r>
            <a:r>
              <a:rPr lang="zh-CN" altLang="en-US" sz="2400" dirty="0" smtClean="0">
                <a:ea typeface="宋体" pitchFamily="2" charset="-122"/>
              </a:rPr>
              <a:t>中没有声明类的语法，使用函数闭包模拟出来的</a:t>
            </a:r>
          </a:p>
          <a:p>
            <a:pPr>
              <a:lnSpc>
                <a:spcPct val="90000"/>
              </a:lnSpc>
            </a:pPr>
            <a:r>
              <a:rPr lang="en-US" altLang="zh-CN" sz="2400" dirty="0" smtClean="0">
                <a:ea typeface="宋体" pitchFamily="2" charset="-122"/>
              </a:rPr>
              <a:t>JavaScript</a:t>
            </a:r>
            <a:r>
              <a:rPr lang="zh-CN" altLang="en-US" sz="2400" dirty="0" smtClean="0">
                <a:ea typeface="宋体" pitchFamily="2" charset="-122"/>
              </a:rPr>
              <a:t>中也没有类，声明的都是对象如：</a:t>
            </a:r>
            <a:r>
              <a:rPr lang="en-US" altLang="zh-CN" sz="2400" dirty="0" smtClean="0">
                <a:ea typeface="宋体" pitchFamily="2" charset="-122"/>
              </a:rPr>
              <a:t>String </a:t>
            </a:r>
            <a:r>
              <a:rPr lang="zh-CN" altLang="en-US" sz="2400" dirty="0" smtClean="0">
                <a:ea typeface="宋体" pitchFamily="2" charset="-122"/>
              </a:rPr>
              <a:t>，</a:t>
            </a:r>
            <a:r>
              <a:rPr lang="en-US" altLang="zh-CN" sz="2400" dirty="0" smtClean="0">
                <a:ea typeface="宋体" pitchFamily="2" charset="-122"/>
              </a:rPr>
              <a:t>Date </a:t>
            </a:r>
            <a:r>
              <a:rPr lang="zh-CN" altLang="en-US" sz="2400" dirty="0" smtClean="0">
                <a:ea typeface="宋体" pitchFamily="2" charset="-122"/>
              </a:rPr>
              <a:t>等都是对象而不是类</a:t>
            </a:r>
          </a:p>
          <a:p>
            <a:pPr>
              <a:lnSpc>
                <a:spcPct val="90000"/>
              </a:lnSpc>
            </a:pPr>
            <a:r>
              <a:rPr lang="en-US" altLang="zh-CN" sz="1800" dirty="0" smtClean="0">
                <a:ea typeface="宋体" pitchFamily="2" charset="-122"/>
              </a:rPr>
              <a:t>Function person(</a:t>
            </a:r>
            <a:r>
              <a:rPr lang="en-US" altLang="zh-CN" sz="1800" dirty="0" err="1" smtClean="0">
                <a:ea typeface="宋体" pitchFamily="2" charset="-122"/>
              </a:rPr>
              <a:t>name,age</a:t>
            </a:r>
            <a:r>
              <a:rPr lang="en-US" altLang="zh-CN" sz="1800" dirty="0" smtClean="0">
                <a:ea typeface="宋体" pitchFamily="2" charset="-122"/>
              </a:rPr>
              <a:t>){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 smtClean="0">
                <a:ea typeface="宋体" pitchFamily="2" charset="-122"/>
              </a:rPr>
              <a:t>This.name=name;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 err="1" smtClean="0">
                <a:ea typeface="宋体" pitchFamily="2" charset="-122"/>
              </a:rPr>
              <a:t>This.age</a:t>
            </a:r>
            <a:r>
              <a:rPr lang="en-US" altLang="zh-CN" sz="1800" dirty="0" smtClean="0">
                <a:ea typeface="宋体" pitchFamily="2" charset="-122"/>
              </a:rPr>
              <a:t>=age;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 err="1" smtClean="0">
                <a:ea typeface="宋体" pitchFamily="2" charset="-122"/>
              </a:rPr>
              <a:t>This.SayHello</a:t>
            </a:r>
            <a:r>
              <a:rPr lang="en-US" altLang="zh-CN" sz="1800" dirty="0" smtClean="0">
                <a:ea typeface="宋体" pitchFamily="2" charset="-122"/>
              </a:rPr>
              <a:t>=</a:t>
            </a:r>
            <a:r>
              <a:rPr lang="en-US" altLang="zh-CN" sz="1800" dirty="0" err="1" smtClean="0">
                <a:ea typeface="宋体" pitchFamily="2" charset="-122"/>
              </a:rPr>
              <a:t>funtion</a:t>
            </a:r>
            <a:r>
              <a:rPr lang="en-US" altLang="zh-CN" sz="1800" dirty="0" smtClean="0">
                <a:ea typeface="宋体" pitchFamily="2" charset="-122"/>
              </a:rPr>
              <a:t>(){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 smtClean="0">
                <a:ea typeface="宋体" pitchFamily="2" charset="-122"/>
              </a:rPr>
              <a:t>Alert(“</a:t>
            </a:r>
            <a:r>
              <a:rPr lang="zh-CN" altLang="en-US" sz="1800" dirty="0" smtClean="0">
                <a:ea typeface="宋体" pitchFamily="2" charset="-122"/>
              </a:rPr>
              <a:t>您好，我是”</a:t>
            </a:r>
            <a:r>
              <a:rPr lang="en-US" altLang="zh-CN" sz="1800" dirty="0" smtClean="0">
                <a:ea typeface="宋体" pitchFamily="2" charset="-122"/>
              </a:rPr>
              <a:t>+this.name+”,</a:t>
            </a:r>
            <a:r>
              <a:rPr lang="zh-CN" altLang="en-US" sz="1800" dirty="0" smtClean="0">
                <a:ea typeface="宋体" pitchFamily="2" charset="-122"/>
              </a:rPr>
              <a:t>我已经”</a:t>
            </a:r>
            <a:r>
              <a:rPr lang="en-US" altLang="zh-CN" sz="1800" dirty="0" smtClean="0">
                <a:ea typeface="宋体" pitchFamily="2" charset="-122"/>
              </a:rPr>
              <a:t>+</a:t>
            </a:r>
            <a:r>
              <a:rPr lang="en-US" altLang="zh-CN" sz="1800" dirty="0" err="1" smtClean="0">
                <a:ea typeface="宋体" pitchFamily="2" charset="-122"/>
              </a:rPr>
              <a:t>this.age</a:t>
            </a:r>
            <a:r>
              <a:rPr lang="en-US" altLang="zh-CN" sz="1800" dirty="0" smtClean="0">
                <a:ea typeface="宋体" pitchFamily="2" charset="-122"/>
              </a:rPr>
              <a:t>+”</a:t>
            </a:r>
            <a:r>
              <a:rPr lang="zh-CN" altLang="en-US" sz="1800" dirty="0" smtClean="0">
                <a:ea typeface="宋体" pitchFamily="2" charset="-122"/>
              </a:rPr>
              <a:t>岁了”</a:t>
            </a:r>
            <a:r>
              <a:rPr lang="en-US" altLang="zh-CN" sz="1800" dirty="0" smtClean="0">
                <a:ea typeface="宋体" pitchFamily="2" charset="-122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 smtClean="0">
                <a:ea typeface="宋体" pitchFamily="2" charset="-122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altLang="zh-CN" sz="1800" dirty="0" smtClean="0">
                <a:ea typeface="宋体" pitchFamily="2" charset="-122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altLang="zh-CN" sz="1800" dirty="0" err="1" smtClean="0">
                <a:ea typeface="宋体" pitchFamily="2" charset="-122"/>
              </a:rPr>
              <a:t>Var</a:t>
            </a:r>
            <a:r>
              <a:rPr lang="en-US" altLang="zh-CN" sz="1800" dirty="0" smtClean="0">
                <a:ea typeface="宋体" pitchFamily="2" charset="-122"/>
              </a:rPr>
              <a:t> p1=new person(“Tom”,”20”);</a:t>
            </a:r>
          </a:p>
          <a:p>
            <a:pPr>
              <a:lnSpc>
                <a:spcPct val="90000"/>
              </a:lnSpc>
            </a:pPr>
            <a:r>
              <a:rPr lang="en-US" altLang="zh-CN" sz="1800" dirty="0" smtClean="0">
                <a:ea typeface="宋体" pitchFamily="2" charset="-122"/>
              </a:rPr>
              <a:t>P1.SayHello();</a:t>
            </a:r>
          </a:p>
          <a:p>
            <a:pPr>
              <a:lnSpc>
                <a:spcPct val="90000"/>
              </a:lnSpc>
            </a:pPr>
            <a:r>
              <a:rPr lang="zh-CN" altLang="en-US" sz="1800" dirty="0" smtClean="0">
                <a:ea typeface="宋体" pitchFamily="2" charset="-122"/>
              </a:rPr>
              <a:t>注：函数名类似于类名必须有， </a:t>
            </a:r>
            <a:r>
              <a:rPr lang="en-US" altLang="zh-CN" sz="1800" dirty="0" smtClean="0">
                <a:ea typeface="宋体" pitchFamily="2" charset="-122"/>
              </a:rPr>
              <a:t>person(</a:t>
            </a:r>
            <a:r>
              <a:rPr lang="en-US" altLang="zh-CN" sz="1800" dirty="0" err="1" smtClean="0">
                <a:ea typeface="宋体" pitchFamily="2" charset="-122"/>
              </a:rPr>
              <a:t>name,age</a:t>
            </a:r>
            <a:r>
              <a:rPr lang="en-US" altLang="zh-CN" sz="1800" dirty="0" smtClean="0">
                <a:ea typeface="宋体" pitchFamily="2" charset="-122"/>
              </a:rPr>
              <a:t>)</a:t>
            </a:r>
            <a:r>
              <a:rPr lang="zh-CN" altLang="en-US" sz="1800" dirty="0" smtClean="0">
                <a:ea typeface="宋体" pitchFamily="2" charset="-122"/>
              </a:rPr>
              <a:t>类似于构造函数，</a:t>
            </a:r>
            <a:r>
              <a:rPr lang="en-US" altLang="zh-CN" sz="1800" dirty="0" smtClean="0">
                <a:ea typeface="宋体" pitchFamily="2" charset="-122"/>
              </a:rPr>
              <a:t>name</a:t>
            </a:r>
            <a:r>
              <a:rPr lang="zh-CN" altLang="en-US" sz="1800" dirty="0" smtClean="0">
                <a:ea typeface="宋体" pitchFamily="2" charset="-122"/>
              </a:rPr>
              <a:t>和</a:t>
            </a:r>
            <a:r>
              <a:rPr lang="en-US" altLang="zh-CN" sz="1800" dirty="0" smtClean="0">
                <a:ea typeface="宋体" pitchFamily="2" charset="-122"/>
              </a:rPr>
              <a:t>age</a:t>
            </a:r>
            <a:r>
              <a:rPr lang="zh-CN" altLang="en-US" sz="1800" dirty="0" smtClean="0">
                <a:ea typeface="宋体" pitchFamily="2" charset="-122"/>
              </a:rPr>
              <a:t>属性，函数都是动态添加的</a:t>
            </a:r>
          </a:p>
        </p:txBody>
      </p:sp>
      <p:cxnSp>
        <p:nvCxnSpPr>
          <p:cNvPr id="4" name="直接连接符 3"/>
          <p:cNvCxnSpPr/>
          <p:nvPr/>
        </p:nvCxnSpPr>
        <p:spPr bwMode="auto">
          <a:xfrm>
            <a:off x="714348" y="1428736"/>
            <a:ext cx="79208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ea typeface="宋体" pitchFamily="2" charset="-122"/>
              </a:rPr>
              <a:t>数组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chemeClr val="accent2"/>
              </a:buClr>
              <a:buFont typeface="Wingdings" pitchFamily="2" charset="2"/>
              <a:buChar char="n"/>
            </a:pPr>
            <a:r>
              <a:rPr lang="zh-CN" altLang="en-US" smtClean="0">
                <a:ea typeface="宋体" pitchFamily="2" charset="-122"/>
              </a:rPr>
              <a:t>数组用于存储具有相同数据类型的一组值，使用下标（索引）来区分各个值。</a:t>
            </a:r>
          </a:p>
          <a:p>
            <a:pPr eaLnBrk="1" hangingPunct="1">
              <a:buClr>
                <a:schemeClr val="accent2"/>
              </a:buClr>
              <a:buFont typeface="Wingdings" pitchFamily="2" charset="2"/>
              <a:buChar char="n"/>
            </a:pPr>
            <a:r>
              <a:rPr lang="zh-CN" altLang="en-US" smtClean="0">
                <a:ea typeface="宋体" pitchFamily="2" charset="-122"/>
              </a:rPr>
              <a:t>在</a:t>
            </a:r>
            <a:r>
              <a:rPr lang="en-US" altLang="zh-CN" smtClean="0">
                <a:ea typeface="宋体" pitchFamily="2" charset="-122"/>
              </a:rPr>
              <a:t>JavaScript</a:t>
            </a:r>
            <a:r>
              <a:rPr lang="zh-CN" altLang="en-US" smtClean="0">
                <a:ea typeface="宋体" pitchFamily="2" charset="-122"/>
              </a:rPr>
              <a:t>中，数组的下标以零开始。</a:t>
            </a:r>
          </a:p>
          <a:p>
            <a:pPr eaLnBrk="1" hangingPunct="1">
              <a:buClr>
                <a:schemeClr val="accent2"/>
              </a:buClr>
              <a:buFont typeface="Wingdings" pitchFamily="2" charset="2"/>
              <a:buChar char="n"/>
            </a:pPr>
            <a:r>
              <a:rPr lang="en-US" altLang="zh-CN" smtClean="0">
                <a:ea typeface="宋体" pitchFamily="2" charset="-122"/>
              </a:rPr>
              <a:t>JavaScript</a:t>
            </a:r>
            <a:r>
              <a:rPr lang="zh-CN" altLang="en-US" smtClean="0">
                <a:ea typeface="宋体" pitchFamily="2" charset="-122"/>
              </a:rPr>
              <a:t>没有明确的数组数据类型，但却有内置的数组对象。要在程序中使用数组，必须使用数组对象及其相关联的方法。</a:t>
            </a:r>
          </a:p>
        </p:txBody>
      </p:sp>
      <p:cxnSp>
        <p:nvCxnSpPr>
          <p:cNvPr id="4" name="直接连接符 3"/>
          <p:cNvCxnSpPr/>
          <p:nvPr/>
        </p:nvCxnSpPr>
        <p:spPr bwMode="auto">
          <a:xfrm>
            <a:off x="714348" y="1428736"/>
            <a:ext cx="79208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ea typeface="宋体" pitchFamily="2" charset="-122"/>
              </a:rPr>
              <a:t>什么是</a:t>
            </a:r>
            <a:r>
              <a:rPr lang="en-US" altLang="zh-CN" dirty="0" smtClean="0">
                <a:ea typeface="宋体" pitchFamily="2" charset="-122"/>
              </a:rPr>
              <a:t>JavaScript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Char char="n"/>
            </a:pPr>
            <a:r>
              <a:rPr lang="en-US" altLang="zh-CN" sz="2800" dirty="0" smtClean="0">
                <a:ea typeface="宋体" pitchFamily="2" charset="-122"/>
              </a:rPr>
              <a:t>JavaScript </a:t>
            </a:r>
            <a:r>
              <a:rPr lang="zh-CN" altLang="en-US" sz="2800" dirty="0" smtClean="0">
                <a:ea typeface="宋体" pitchFamily="2" charset="-122"/>
              </a:rPr>
              <a:t>是因特网上最流行的脚本语言。</a:t>
            </a:r>
            <a:endParaRPr lang="en-US" altLang="zh-CN" sz="2800" dirty="0" smtClean="0">
              <a:ea typeface="宋体" pitchFamily="2" charset="-122"/>
            </a:endParaRPr>
          </a:p>
          <a:p>
            <a:pPr algn="just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Char char="n"/>
            </a:pPr>
            <a:r>
              <a:rPr lang="en-US" altLang="zh-CN" sz="2800" dirty="0" smtClean="0">
                <a:ea typeface="宋体" pitchFamily="2" charset="-122"/>
              </a:rPr>
              <a:t>JavaScript </a:t>
            </a:r>
            <a:r>
              <a:rPr lang="zh-CN" altLang="en-US" sz="2800" dirty="0" smtClean="0">
                <a:ea typeface="宋体" pitchFamily="2" charset="-122"/>
              </a:rPr>
              <a:t>是可插入 </a:t>
            </a:r>
            <a:r>
              <a:rPr lang="en-US" altLang="zh-CN" sz="2800" dirty="0" smtClean="0">
                <a:ea typeface="宋体" pitchFamily="2" charset="-122"/>
              </a:rPr>
              <a:t>HTML </a:t>
            </a:r>
            <a:r>
              <a:rPr lang="zh-CN" altLang="en-US" sz="2800" dirty="0" smtClean="0">
                <a:ea typeface="宋体" pitchFamily="2" charset="-122"/>
              </a:rPr>
              <a:t>页面的编程代码。</a:t>
            </a:r>
            <a:endParaRPr lang="en-US" altLang="zh-CN" sz="2800" dirty="0" smtClean="0">
              <a:ea typeface="宋体" pitchFamily="2" charset="-122"/>
            </a:endParaRPr>
          </a:p>
          <a:p>
            <a:pPr algn="just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Char char="n"/>
            </a:pPr>
            <a:r>
              <a:rPr lang="en-US" altLang="zh-CN" sz="2800" dirty="0" smtClean="0">
                <a:ea typeface="宋体" pitchFamily="2" charset="-122"/>
              </a:rPr>
              <a:t>JavaScript </a:t>
            </a:r>
            <a:r>
              <a:rPr lang="zh-CN" altLang="en-US" sz="2800" dirty="0" smtClean="0">
                <a:ea typeface="宋体" pitchFamily="2" charset="-122"/>
              </a:rPr>
              <a:t>被数百万计的网页用来改进设计、验证表单、检测浏览器、创建</a:t>
            </a:r>
            <a:r>
              <a:rPr lang="en-US" altLang="zh-CN" sz="2800" dirty="0" smtClean="0">
                <a:ea typeface="宋体" pitchFamily="2" charset="-122"/>
              </a:rPr>
              <a:t>cookies</a:t>
            </a:r>
            <a:r>
              <a:rPr lang="zh-CN" altLang="en-US" sz="2800" dirty="0" smtClean="0">
                <a:ea typeface="宋体" pitchFamily="2" charset="-122"/>
              </a:rPr>
              <a:t>，以及更多的应用。</a:t>
            </a:r>
          </a:p>
          <a:p>
            <a:pPr algn="just" eaLnBrk="1" hangingPunct="1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Char char="n"/>
            </a:pPr>
            <a:endParaRPr lang="zh-CN" altLang="en-US" sz="2800" dirty="0" smtClean="0">
              <a:ea typeface="宋体" pitchFamily="2" charset="-122"/>
            </a:endParaRPr>
          </a:p>
        </p:txBody>
      </p:sp>
      <p:cxnSp>
        <p:nvCxnSpPr>
          <p:cNvPr id="4" name="直接连接符 3"/>
          <p:cNvCxnSpPr/>
          <p:nvPr/>
        </p:nvCxnSpPr>
        <p:spPr bwMode="auto">
          <a:xfrm>
            <a:off x="714348" y="1428736"/>
            <a:ext cx="79208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CN" sz="3200" smtClean="0">
                <a:latin typeface="Courier New" pitchFamily="49" charset="0"/>
                <a:ea typeface="宋体" pitchFamily="2" charset="-122"/>
              </a:rPr>
              <a:t>Array</a:t>
            </a:r>
            <a:r>
              <a:rPr lang="zh-CN" altLang="en-US" sz="3200" smtClean="0">
                <a:latin typeface="Courier New" pitchFamily="49" charset="0"/>
                <a:ea typeface="宋体" pitchFamily="2" charset="-122"/>
              </a:rPr>
              <a:t>对象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JavaScript</a:t>
            </a:r>
            <a:r>
              <a:rPr lang="zh-CN" altLang="en-US" smtClean="0">
                <a:ea typeface="宋体" pitchFamily="2" charset="-122"/>
              </a:rPr>
              <a:t>中的</a:t>
            </a:r>
            <a:r>
              <a:rPr lang="en-US" altLang="zh-CN" sz="2400" smtClean="0">
                <a:latin typeface="Courier New" pitchFamily="49" charset="0"/>
                <a:ea typeface="宋体" pitchFamily="2" charset="-122"/>
              </a:rPr>
              <a:t>Array</a:t>
            </a:r>
            <a:r>
              <a:rPr lang="zh-CN" altLang="en-US" sz="2400" smtClean="0">
                <a:latin typeface="Courier New" pitchFamily="49" charset="0"/>
                <a:ea typeface="宋体" pitchFamily="2" charset="-122"/>
              </a:rPr>
              <a:t>对象就是数组，是一个动态数组，类似于</a:t>
            </a:r>
            <a:r>
              <a:rPr lang="en-US" altLang="zh-CN" sz="2400" smtClean="0">
                <a:latin typeface="Courier New" pitchFamily="49" charset="0"/>
                <a:ea typeface="宋体" pitchFamily="2" charset="-122"/>
              </a:rPr>
              <a:t>c#</a:t>
            </a:r>
            <a:r>
              <a:rPr lang="zh-CN" altLang="en-US" sz="2400" smtClean="0">
                <a:latin typeface="Courier New" pitchFamily="49" charset="0"/>
                <a:ea typeface="宋体" pitchFamily="2" charset="-122"/>
              </a:rPr>
              <a:t>中的</a:t>
            </a:r>
            <a:r>
              <a:rPr lang="en-US" altLang="zh-CN" sz="2400" smtClean="0">
                <a:latin typeface="Courier New" pitchFamily="49" charset="0"/>
                <a:ea typeface="宋体" pitchFamily="2" charset="-122"/>
              </a:rPr>
              <a:t>arraylist</a:t>
            </a:r>
            <a:r>
              <a:rPr lang="zh-CN" altLang="en-US" sz="2400" smtClean="0">
                <a:latin typeface="Courier New" pitchFamily="49" charset="0"/>
                <a:ea typeface="宋体" pitchFamily="2" charset="-122"/>
              </a:rPr>
              <a:t>、</a:t>
            </a:r>
            <a:r>
              <a:rPr lang="en-US" altLang="zh-CN" sz="2400" smtClean="0">
                <a:latin typeface="Courier New" pitchFamily="49" charset="0"/>
                <a:ea typeface="宋体" pitchFamily="2" charset="-122"/>
              </a:rPr>
              <a:t>hashtable</a:t>
            </a:r>
            <a:r>
              <a:rPr lang="zh-CN" altLang="en-US" sz="2400" smtClean="0">
                <a:latin typeface="Courier New" pitchFamily="49" charset="0"/>
                <a:ea typeface="宋体" pitchFamily="2" charset="-122"/>
              </a:rPr>
              <a:t>等</a:t>
            </a:r>
          </a:p>
          <a:p>
            <a:r>
              <a:rPr lang="zh-CN" altLang="en-US" sz="2400" smtClean="0">
                <a:latin typeface="Courier New" pitchFamily="49" charset="0"/>
                <a:ea typeface="宋体" pitchFamily="2" charset="-122"/>
              </a:rPr>
              <a:t>无须预定义大小</a:t>
            </a:r>
          </a:p>
          <a:p>
            <a:pPr>
              <a:buFontTx/>
              <a:buNone/>
            </a:pPr>
            <a:endParaRPr lang="en-US" altLang="zh-CN" sz="2400" smtClean="0">
              <a:latin typeface="Courier New" pitchFamily="49" charset="0"/>
              <a:ea typeface="宋体" pitchFamily="2" charset="-122"/>
            </a:endParaRPr>
          </a:p>
        </p:txBody>
      </p:sp>
      <p:cxnSp>
        <p:nvCxnSpPr>
          <p:cNvPr id="4" name="直接连接符 3"/>
          <p:cNvCxnSpPr/>
          <p:nvPr/>
        </p:nvCxnSpPr>
        <p:spPr bwMode="auto">
          <a:xfrm>
            <a:off x="714348" y="1428736"/>
            <a:ext cx="79208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ea typeface="宋体" pitchFamily="2" charset="-122"/>
              </a:rPr>
              <a:t>创建数组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28736"/>
            <a:ext cx="8229600" cy="4702189"/>
          </a:xfrm>
        </p:spPr>
        <p:txBody>
          <a:bodyPr/>
          <a:lstStyle/>
          <a:p>
            <a:pPr eaLnBrk="1" hangingPunct="1">
              <a:buClr>
                <a:schemeClr val="accent2"/>
              </a:buClr>
              <a:buFont typeface="Wingdings" pitchFamily="2" charset="2"/>
              <a:buChar char="n"/>
            </a:pPr>
            <a:r>
              <a:rPr lang="zh-CN" altLang="en-US" dirty="0" smtClean="0">
                <a:ea typeface="宋体" pitchFamily="2" charset="-122"/>
              </a:rPr>
              <a:t>语法：</a:t>
            </a:r>
          </a:p>
          <a:p>
            <a:pPr algn="ctr" eaLnBrk="1" hangingPunct="1">
              <a:buClr>
                <a:schemeClr val="accent2"/>
              </a:buClr>
              <a:buFont typeface="Wingdings" pitchFamily="2" charset="2"/>
              <a:buChar char="n"/>
            </a:pPr>
            <a:r>
              <a:rPr lang="en-US" altLang="zh-CN" sz="1600" dirty="0" err="1" smtClean="0">
                <a:latin typeface="Courier New" pitchFamily="49" charset="0"/>
                <a:ea typeface="宋体" pitchFamily="2" charset="-122"/>
              </a:rPr>
              <a:t>arrayObjectName</a:t>
            </a:r>
            <a:r>
              <a:rPr lang="en-US" altLang="zh-CN" sz="1600" dirty="0" smtClean="0">
                <a:latin typeface="Courier New" pitchFamily="49" charset="0"/>
                <a:ea typeface="宋体" pitchFamily="2" charset="-122"/>
              </a:rPr>
              <a:t> = new Array([element0, element1, ..., </a:t>
            </a:r>
            <a:r>
              <a:rPr lang="en-US" altLang="zh-CN" sz="1600" dirty="0" err="1" smtClean="0">
                <a:latin typeface="Courier New" pitchFamily="49" charset="0"/>
                <a:ea typeface="宋体" pitchFamily="2" charset="-122"/>
              </a:rPr>
              <a:t>elementN</a:t>
            </a:r>
            <a:r>
              <a:rPr lang="en-US" altLang="zh-CN" sz="1600" dirty="0" smtClean="0">
                <a:latin typeface="Courier New" pitchFamily="49" charset="0"/>
                <a:ea typeface="宋体" pitchFamily="2" charset="-122"/>
              </a:rPr>
              <a:t>])</a:t>
            </a:r>
            <a:endParaRPr lang="en-US" altLang="zh-CN" dirty="0" smtClean="0">
              <a:ea typeface="宋体" pitchFamily="2" charset="-122"/>
            </a:endParaRPr>
          </a:p>
          <a:p>
            <a:pPr eaLnBrk="1" hangingPunct="1">
              <a:buClr>
                <a:schemeClr val="accent2"/>
              </a:buClr>
              <a:buFont typeface="Wingdings" pitchFamily="2" charset="2"/>
              <a:buChar char="n"/>
            </a:pPr>
            <a:r>
              <a:rPr lang="en-US" altLang="zh-CN" sz="1600" dirty="0" err="1" smtClean="0">
                <a:latin typeface="Courier New" pitchFamily="49" charset="0"/>
                <a:ea typeface="宋体" pitchFamily="2" charset="-122"/>
              </a:rPr>
              <a:t>arrayObjectName</a:t>
            </a:r>
            <a:r>
              <a:rPr lang="en-US" altLang="zh-CN" sz="1600" dirty="0" smtClean="0">
                <a:latin typeface="Courier New" pitchFamily="49" charset="0"/>
                <a:ea typeface="宋体" pitchFamily="2" charset="-122"/>
              </a:rPr>
              <a:t> = new Array</a:t>
            </a:r>
            <a:r>
              <a:rPr lang="zh-CN" altLang="en-US" sz="1600" dirty="0" smtClean="0">
                <a:latin typeface="Courier New" pitchFamily="49" charset="0"/>
                <a:ea typeface="宋体" pitchFamily="2" charset="-122"/>
              </a:rPr>
              <a:t>（）</a:t>
            </a:r>
            <a:endParaRPr lang="en-US" altLang="zh-CN" sz="1600" dirty="0" smtClean="0">
              <a:latin typeface="Courier New" pitchFamily="49" charset="0"/>
              <a:ea typeface="宋体" pitchFamily="2" charset="-122"/>
            </a:endParaRPr>
          </a:p>
          <a:p>
            <a:pPr eaLnBrk="1" hangingPunct="1">
              <a:buClr>
                <a:schemeClr val="accent2"/>
              </a:buClr>
              <a:buFont typeface="Wingdings" pitchFamily="2" charset="2"/>
              <a:buChar char="n"/>
            </a:pPr>
            <a:endParaRPr lang="en-US" altLang="zh-CN" sz="1600" dirty="0" smtClean="0">
              <a:latin typeface="Courier New" pitchFamily="49" charset="0"/>
              <a:ea typeface="宋体" pitchFamily="2" charset="-122"/>
            </a:endParaRPr>
          </a:p>
          <a:p>
            <a:pPr eaLnBrk="1" hangingPunct="1">
              <a:buClr>
                <a:schemeClr val="accent2"/>
              </a:buClr>
              <a:buFont typeface="Wingdings" pitchFamily="2" charset="2"/>
              <a:buChar char="n"/>
            </a:pPr>
            <a:endParaRPr lang="zh-CN" altLang="en-US" dirty="0" smtClean="0">
              <a:ea typeface="宋体" pitchFamily="2" charset="-122"/>
            </a:endParaRPr>
          </a:p>
          <a:p>
            <a:pPr eaLnBrk="1" hangingPunct="1">
              <a:buClr>
                <a:schemeClr val="accent2"/>
              </a:buClr>
              <a:buFont typeface="Wingdings" pitchFamily="2" charset="2"/>
              <a:buChar char="n"/>
            </a:pPr>
            <a:r>
              <a:rPr lang="zh-CN" altLang="en-US" dirty="0" smtClean="0">
                <a:ea typeface="宋体" pitchFamily="2" charset="-122"/>
              </a:rPr>
              <a:t>初始化</a:t>
            </a:r>
          </a:p>
          <a:p>
            <a:pPr lvl="1" eaLnBrk="1" hangingPunct="1">
              <a:buClr>
                <a:schemeClr val="accent2"/>
              </a:buClr>
              <a:buFont typeface="Wingdings" pitchFamily="2" charset="2"/>
              <a:buChar char="n"/>
            </a:pPr>
            <a:r>
              <a:rPr lang="en-US" altLang="zh-CN" dirty="0" smtClean="0">
                <a:ea typeface="宋体" pitchFamily="2" charset="-122"/>
              </a:rPr>
              <a:t>1.</a:t>
            </a:r>
            <a:r>
              <a:rPr lang="zh-CN" altLang="en-US" dirty="0" smtClean="0">
                <a:ea typeface="宋体" pitchFamily="2" charset="-122"/>
              </a:rPr>
              <a:t>将指定的值作为其元素</a:t>
            </a:r>
          </a:p>
          <a:p>
            <a:pPr lvl="1" eaLnBrk="1" hangingPunct="1">
              <a:buClr>
                <a:schemeClr val="accent2"/>
              </a:buClr>
              <a:buFont typeface="Wingdings" pitchFamily="2" charset="2"/>
              <a:buChar char="n"/>
            </a:pPr>
            <a:r>
              <a:rPr lang="en-US" altLang="zh-CN" dirty="0" smtClean="0">
                <a:ea typeface="宋体" pitchFamily="2" charset="-122"/>
              </a:rPr>
              <a:t>2.</a:t>
            </a:r>
            <a:r>
              <a:rPr lang="zh-CN" altLang="en-US" dirty="0" smtClean="0">
                <a:ea typeface="宋体" pitchFamily="2" charset="-122"/>
              </a:rPr>
              <a:t>使用</a:t>
            </a:r>
            <a:r>
              <a:rPr lang="en-US" altLang="zh-CN" dirty="0" err="1" smtClean="0">
                <a:ea typeface="宋体" pitchFamily="2" charset="-122"/>
              </a:rPr>
              <a:t>arrayName</a:t>
            </a:r>
            <a:r>
              <a:rPr lang="en-US" altLang="zh-CN" dirty="0" smtClean="0">
                <a:ea typeface="宋体" pitchFamily="2" charset="-122"/>
              </a:rPr>
              <a:t> = new Array(N)</a:t>
            </a: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762000" y="1905000"/>
            <a:ext cx="8135938" cy="360363"/>
          </a:xfrm>
          <a:prstGeom prst="rect">
            <a:avLst/>
          </a:prstGeom>
          <a:noFill/>
          <a:ln w="28575" algn="ctr">
            <a:solidFill>
              <a:srgbClr val="9933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762000" y="2971800"/>
            <a:ext cx="2016125" cy="431800"/>
          </a:xfrm>
          <a:prstGeom prst="rect">
            <a:avLst/>
          </a:prstGeom>
          <a:solidFill>
            <a:schemeClr val="bg1"/>
          </a:solidFill>
          <a:ln w="28575" algn="ctr">
            <a:solidFill>
              <a:srgbClr val="9933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zh-CN" altLang="en-US" b="1">
                <a:latin typeface="Courier New" pitchFamily="49" charset="0"/>
                <a:ea typeface="宋体" pitchFamily="2" charset="-122"/>
              </a:rPr>
              <a:t>对象名</a:t>
            </a:r>
          </a:p>
        </p:txBody>
      </p:sp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5257800" y="2971800"/>
            <a:ext cx="2016125" cy="431800"/>
          </a:xfrm>
          <a:prstGeom prst="rect">
            <a:avLst/>
          </a:prstGeom>
          <a:solidFill>
            <a:schemeClr val="bg1"/>
          </a:solidFill>
          <a:ln w="28575" algn="ctr">
            <a:solidFill>
              <a:srgbClr val="9933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zh-CN" altLang="en-US" b="1">
                <a:latin typeface="Courier New" pitchFamily="49" charset="0"/>
                <a:ea typeface="宋体" pitchFamily="2" charset="-122"/>
              </a:rPr>
              <a:t>元素值列表</a:t>
            </a:r>
          </a:p>
        </p:txBody>
      </p:sp>
      <p:sp>
        <p:nvSpPr>
          <p:cNvPr id="81927" name="Line 7"/>
          <p:cNvSpPr>
            <a:spLocks noChangeShapeType="1"/>
          </p:cNvSpPr>
          <p:nvPr/>
        </p:nvSpPr>
        <p:spPr bwMode="auto">
          <a:xfrm>
            <a:off x="1600200" y="2286000"/>
            <a:ext cx="0" cy="647700"/>
          </a:xfrm>
          <a:prstGeom prst="line">
            <a:avLst/>
          </a:prstGeom>
          <a:noFill/>
          <a:ln w="28575">
            <a:solidFill>
              <a:srgbClr val="9933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000" tIns="46800" rIns="90000" bIns="46800"/>
          <a:lstStyle/>
          <a:p>
            <a:pPr>
              <a:defRPr/>
            </a:pPr>
            <a:endParaRPr lang="zh-CN" altLang="en-US"/>
          </a:p>
        </p:txBody>
      </p:sp>
      <p:sp>
        <p:nvSpPr>
          <p:cNvPr id="81928" name="Line 8"/>
          <p:cNvSpPr>
            <a:spLocks noChangeShapeType="1"/>
          </p:cNvSpPr>
          <p:nvPr/>
        </p:nvSpPr>
        <p:spPr bwMode="auto">
          <a:xfrm>
            <a:off x="6172200" y="2286000"/>
            <a:ext cx="0" cy="720725"/>
          </a:xfrm>
          <a:prstGeom prst="line">
            <a:avLst/>
          </a:prstGeom>
          <a:noFill/>
          <a:ln w="28575">
            <a:solidFill>
              <a:srgbClr val="9933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000" tIns="46800" rIns="90000" bIns="46800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5143504" y="4286256"/>
            <a:ext cx="2133600" cy="1905000"/>
            <a:chOff x="3198" y="2840"/>
            <a:chExt cx="1270" cy="907"/>
          </a:xfrm>
        </p:grpSpPr>
        <p:sp>
          <p:nvSpPr>
            <p:cNvPr id="81930" name="Oval 10"/>
            <p:cNvSpPr>
              <a:spLocks noChangeArrowheads="1"/>
            </p:cNvSpPr>
            <p:nvPr/>
          </p:nvSpPr>
          <p:spPr bwMode="auto">
            <a:xfrm>
              <a:off x="3651" y="2840"/>
              <a:ext cx="318" cy="363"/>
            </a:xfrm>
            <a:prstGeom prst="ellipse">
              <a:avLst/>
            </a:prstGeom>
            <a:noFill/>
            <a:ln w="28575" algn="ctr">
              <a:solidFill>
                <a:srgbClr val="9933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1931" name="Rectangle 11"/>
            <p:cNvSpPr>
              <a:spLocks noChangeArrowheads="1"/>
            </p:cNvSpPr>
            <p:nvPr/>
          </p:nvSpPr>
          <p:spPr bwMode="auto">
            <a:xfrm>
              <a:off x="3198" y="3475"/>
              <a:ext cx="1270" cy="272"/>
            </a:xfrm>
            <a:prstGeom prst="rect">
              <a:avLst/>
            </a:prstGeom>
            <a:solidFill>
              <a:schemeClr val="bg1"/>
            </a:solidFill>
            <a:ln w="28575" algn="ctr">
              <a:solidFill>
                <a:srgbClr val="9933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 marL="342900" indent="-342900" algn="ctr">
                <a:spcBef>
                  <a:spcPct val="20000"/>
                </a:spcBef>
                <a:defRPr/>
              </a:pPr>
              <a:r>
                <a:rPr lang="zh-CN" altLang="en-US" b="1">
                  <a:latin typeface="Courier New" pitchFamily="49" charset="0"/>
                  <a:ea typeface="宋体" pitchFamily="2" charset="-122"/>
                </a:rPr>
                <a:t>元素个数</a:t>
              </a:r>
            </a:p>
          </p:txBody>
        </p:sp>
        <p:sp>
          <p:nvSpPr>
            <p:cNvPr id="81932" name="Line 12"/>
            <p:cNvSpPr>
              <a:spLocks noChangeShapeType="1"/>
            </p:cNvSpPr>
            <p:nvPr/>
          </p:nvSpPr>
          <p:spPr bwMode="auto">
            <a:xfrm>
              <a:off x="3833" y="3203"/>
              <a:ext cx="0" cy="272"/>
            </a:xfrm>
            <a:prstGeom prst="line">
              <a:avLst/>
            </a:prstGeom>
            <a:noFill/>
            <a:ln w="28575">
              <a:solidFill>
                <a:srgbClr val="993300"/>
              </a:solidFill>
              <a:round/>
              <a:headEnd/>
              <a:tailEnd type="triangle" w="med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lIns="90000" tIns="46800" rIns="90000" bIns="46800"/>
            <a:lstStyle/>
            <a:p>
              <a:pPr>
                <a:defRPr/>
              </a:pPr>
              <a:endParaRPr lang="zh-CN" altLang="en-US"/>
            </a:p>
          </p:txBody>
        </p:sp>
      </p:grpSp>
      <p:cxnSp>
        <p:nvCxnSpPr>
          <p:cNvPr id="13" name="直接连接符 12"/>
          <p:cNvCxnSpPr/>
          <p:nvPr/>
        </p:nvCxnSpPr>
        <p:spPr bwMode="auto">
          <a:xfrm>
            <a:off x="714348" y="1428736"/>
            <a:ext cx="79208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ea typeface="宋体" pitchFamily="2" charset="-122"/>
              </a:rPr>
              <a:t>数组赋值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72" y="1571612"/>
            <a:ext cx="8280400" cy="4752975"/>
          </a:xfrm>
        </p:spPr>
        <p:txBody>
          <a:bodyPr/>
          <a:lstStyle/>
          <a:p>
            <a:pPr eaLnBrk="1" hangingPunct="1">
              <a:buClr>
                <a:schemeClr val="accent2"/>
              </a:buClr>
              <a:buFont typeface="Wingdings" pitchFamily="2" charset="2"/>
              <a:buChar char="n"/>
            </a:pPr>
            <a:r>
              <a:rPr lang="zh-CN" altLang="en-US" dirty="0" smtClean="0">
                <a:ea typeface="宋体" pitchFamily="2" charset="-122"/>
              </a:rPr>
              <a:t>在创建数组时将元素的值直接赋给数组。</a:t>
            </a:r>
          </a:p>
          <a:p>
            <a:pPr eaLnBrk="1" hangingPunct="1">
              <a:buClr>
                <a:schemeClr val="accent2"/>
              </a:buClr>
              <a:buFont typeface="Wingdings" pitchFamily="2" charset="2"/>
              <a:buChar char="n"/>
            </a:pPr>
            <a:r>
              <a:rPr lang="zh-CN" altLang="en-US" dirty="0" smtClean="0">
                <a:ea typeface="宋体" pitchFamily="2" charset="-122"/>
              </a:rPr>
              <a:t>对数组的元素赋值。</a:t>
            </a: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971550" y="2714620"/>
            <a:ext cx="7345363" cy="3594105"/>
          </a:xfrm>
          <a:prstGeom prst="rect">
            <a:avLst/>
          </a:prstGeom>
          <a:solidFill>
            <a:schemeClr val="bg1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600" b="1" dirty="0">
                <a:latin typeface="Courier New" pitchFamily="49" charset="0"/>
                <a:ea typeface="宋体" pitchFamily="2" charset="-122"/>
              </a:rPr>
              <a:t>&lt;html&gt;&lt;head&gt;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600" b="1" dirty="0">
                <a:latin typeface="Courier New" pitchFamily="49" charset="0"/>
                <a:ea typeface="宋体" pitchFamily="2" charset="-122"/>
              </a:rPr>
              <a:t>&lt;script language="JavaScript"&gt;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600" b="1" dirty="0">
                <a:latin typeface="Courier New" pitchFamily="49" charset="0"/>
                <a:ea typeface="宋体" pitchFamily="2" charset="-122"/>
              </a:rPr>
              <a:t>	&lt;!--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600" b="1" dirty="0">
                <a:latin typeface="Courier New" pitchFamily="49" charset="0"/>
                <a:ea typeface="宋体" pitchFamily="2" charset="-122"/>
              </a:rPr>
              <a:t>  </a:t>
            </a:r>
            <a:r>
              <a:rPr lang="en-US" altLang="zh-CN" sz="1600" b="1" dirty="0" err="1">
                <a:latin typeface="Courier New" pitchFamily="49" charset="0"/>
                <a:ea typeface="宋体" pitchFamily="2" charset="-122"/>
              </a:rPr>
              <a:t>emp</a:t>
            </a:r>
            <a:r>
              <a:rPr lang="en-US" altLang="zh-CN" sz="1600" b="1" dirty="0">
                <a:latin typeface="Courier New" pitchFamily="49" charset="0"/>
                <a:ea typeface="宋体" pitchFamily="2" charset="-122"/>
              </a:rPr>
              <a:t> = new Array(3);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600" b="1" dirty="0">
                <a:latin typeface="Courier New" pitchFamily="49" charset="0"/>
                <a:ea typeface="宋体" pitchFamily="2" charset="-122"/>
              </a:rPr>
              <a:t>  </a:t>
            </a:r>
            <a:r>
              <a:rPr lang="en-US" altLang="zh-CN" sz="1600" b="1" dirty="0" err="1">
                <a:latin typeface="Courier New" pitchFamily="49" charset="0"/>
                <a:ea typeface="宋体" pitchFamily="2" charset="-122"/>
              </a:rPr>
              <a:t>emp</a:t>
            </a:r>
            <a:r>
              <a:rPr lang="en-US" altLang="zh-CN" sz="1600" b="1" dirty="0">
                <a:latin typeface="Courier New" pitchFamily="49" charset="0"/>
                <a:ea typeface="宋体" pitchFamily="2" charset="-122"/>
              </a:rPr>
              <a:t>[0] = "Ryan Dias";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600" b="1" dirty="0">
                <a:latin typeface="Courier New" pitchFamily="49" charset="0"/>
                <a:ea typeface="宋体" pitchFamily="2" charset="-122"/>
              </a:rPr>
              <a:t>  </a:t>
            </a:r>
            <a:r>
              <a:rPr lang="en-US" altLang="zh-CN" sz="1600" b="1" dirty="0" err="1">
                <a:latin typeface="Courier New" pitchFamily="49" charset="0"/>
                <a:ea typeface="宋体" pitchFamily="2" charset="-122"/>
              </a:rPr>
              <a:t>emp</a:t>
            </a:r>
            <a:r>
              <a:rPr lang="en-US" altLang="zh-CN" sz="1600" b="1" dirty="0">
                <a:latin typeface="Courier New" pitchFamily="49" charset="0"/>
                <a:ea typeface="宋体" pitchFamily="2" charset="-122"/>
              </a:rPr>
              <a:t>[1] = "Graham Browne";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600" b="1" dirty="0">
                <a:latin typeface="Courier New" pitchFamily="49" charset="0"/>
                <a:ea typeface="宋体" pitchFamily="2" charset="-122"/>
              </a:rPr>
              <a:t>  </a:t>
            </a:r>
            <a:r>
              <a:rPr lang="en-US" altLang="zh-CN" sz="1600" b="1" dirty="0" err="1">
                <a:latin typeface="Courier New" pitchFamily="49" charset="0"/>
                <a:ea typeface="宋体" pitchFamily="2" charset="-122"/>
              </a:rPr>
              <a:t>emp</a:t>
            </a:r>
            <a:r>
              <a:rPr lang="en-US" altLang="zh-CN" sz="1600" b="1" dirty="0">
                <a:latin typeface="Courier New" pitchFamily="49" charset="0"/>
                <a:ea typeface="宋体" pitchFamily="2" charset="-122"/>
              </a:rPr>
              <a:t>[2] = "David Greene";</a:t>
            </a:r>
            <a:endParaRPr lang="es-ES" altLang="zh-CN" sz="1600" b="1" dirty="0">
              <a:latin typeface="Courier New" pitchFamily="49" charset="0"/>
              <a:ea typeface="宋体" pitchFamily="2" charset="-122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s-ES" altLang="zh-CN" sz="1600" b="1" dirty="0">
                <a:latin typeface="Courier New" pitchFamily="49" charset="0"/>
                <a:ea typeface="宋体" pitchFamily="2" charset="-122"/>
              </a:rPr>
              <a:t>  document.writeln(emp[0]);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s-ES" altLang="zh-CN" sz="1600" b="1" dirty="0">
                <a:latin typeface="Courier New" pitchFamily="49" charset="0"/>
                <a:ea typeface="宋体" pitchFamily="2" charset="-122"/>
              </a:rPr>
              <a:t>  document.writeln(emp[1]);</a:t>
            </a:r>
            <a:endParaRPr lang="en-US" altLang="zh-CN" sz="1600" b="1" dirty="0">
              <a:latin typeface="Courier New" pitchFamily="49" charset="0"/>
              <a:ea typeface="宋体" pitchFamily="2" charset="-122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600" b="1" dirty="0">
                <a:latin typeface="Courier New" pitchFamily="49" charset="0"/>
                <a:ea typeface="宋体" pitchFamily="2" charset="-122"/>
              </a:rPr>
              <a:t>  </a:t>
            </a:r>
            <a:r>
              <a:rPr lang="en-US" altLang="zh-CN" sz="1600" b="1" dirty="0" err="1">
                <a:latin typeface="Courier New" pitchFamily="49" charset="0"/>
                <a:ea typeface="宋体" pitchFamily="2" charset="-122"/>
              </a:rPr>
              <a:t>document.writeln</a:t>
            </a:r>
            <a:r>
              <a:rPr lang="en-US" altLang="zh-CN" sz="1600" b="1" dirty="0">
                <a:latin typeface="Courier New" pitchFamily="49" charset="0"/>
                <a:ea typeface="宋体" pitchFamily="2" charset="-122"/>
              </a:rPr>
              <a:t>(</a:t>
            </a:r>
            <a:r>
              <a:rPr lang="en-US" altLang="zh-CN" sz="1600" b="1" dirty="0" err="1">
                <a:latin typeface="Courier New" pitchFamily="49" charset="0"/>
                <a:ea typeface="宋体" pitchFamily="2" charset="-122"/>
              </a:rPr>
              <a:t>emp</a:t>
            </a:r>
            <a:r>
              <a:rPr lang="en-US" altLang="zh-CN" sz="1600" b="1" dirty="0">
                <a:latin typeface="Courier New" pitchFamily="49" charset="0"/>
                <a:ea typeface="宋体" pitchFamily="2" charset="-122"/>
              </a:rPr>
              <a:t>[2]);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600" b="1" dirty="0">
                <a:latin typeface="Courier New" pitchFamily="49" charset="0"/>
                <a:ea typeface="宋体" pitchFamily="2" charset="-122"/>
              </a:rPr>
              <a:t>	--&gt;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600" b="1" dirty="0">
                <a:latin typeface="Courier New" pitchFamily="49" charset="0"/>
                <a:ea typeface="宋体" pitchFamily="2" charset="-122"/>
              </a:rPr>
              <a:t>&lt;/script&gt;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600" b="1" dirty="0">
                <a:latin typeface="Courier New" pitchFamily="49" charset="0"/>
                <a:ea typeface="宋体" pitchFamily="2" charset="-122"/>
              </a:rPr>
              <a:t>&lt;/head&gt;&lt;/html&gt;</a:t>
            </a: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714348" y="1428736"/>
            <a:ext cx="79208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ea typeface="宋体" pitchFamily="2" charset="-122"/>
              </a:rPr>
              <a:t>数组对象的元素和方法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chemeClr val="accent2"/>
              </a:buClr>
              <a:buFont typeface="Wingdings" pitchFamily="2" charset="2"/>
              <a:buChar char="n"/>
            </a:pPr>
            <a:r>
              <a:rPr lang="en-US" altLang="zh-CN" smtClean="0">
                <a:ea typeface="宋体" pitchFamily="2" charset="-122"/>
              </a:rPr>
              <a:t>length</a:t>
            </a:r>
            <a:r>
              <a:rPr lang="zh-CN" altLang="en-US" smtClean="0">
                <a:ea typeface="宋体" pitchFamily="2" charset="-122"/>
              </a:rPr>
              <a:t>属性</a:t>
            </a:r>
          </a:p>
          <a:p>
            <a:pPr eaLnBrk="1" hangingPunct="1">
              <a:buClr>
                <a:schemeClr val="accent2"/>
              </a:buClr>
              <a:buFont typeface="Wingdings" pitchFamily="2" charset="2"/>
              <a:buChar char="n"/>
            </a:pPr>
            <a:r>
              <a:rPr lang="en-US" altLang="zh-CN" smtClean="0">
                <a:ea typeface="宋体" pitchFamily="2" charset="-122"/>
              </a:rPr>
              <a:t>sort</a:t>
            </a:r>
            <a:r>
              <a:rPr lang="zh-CN" altLang="en-US" smtClean="0">
                <a:ea typeface="宋体" pitchFamily="2" charset="-122"/>
              </a:rPr>
              <a:t>方法</a:t>
            </a:r>
          </a:p>
          <a:p>
            <a:pPr eaLnBrk="1" hangingPunct="1">
              <a:buClr>
                <a:schemeClr val="accent2"/>
              </a:buClr>
              <a:buFont typeface="Wingdings" pitchFamily="2" charset="2"/>
              <a:buChar char="n"/>
            </a:pPr>
            <a:r>
              <a:rPr lang="en-US" altLang="zh-CN" smtClean="0">
                <a:ea typeface="宋体" pitchFamily="2" charset="-122"/>
              </a:rPr>
              <a:t>join</a:t>
            </a:r>
            <a:r>
              <a:rPr lang="zh-CN" altLang="en-US" smtClean="0">
                <a:ea typeface="宋体" pitchFamily="2" charset="-122"/>
              </a:rPr>
              <a:t>方法</a:t>
            </a:r>
          </a:p>
          <a:p>
            <a:pPr eaLnBrk="1" hangingPunct="1">
              <a:buClr>
                <a:schemeClr val="accent2"/>
              </a:buClr>
              <a:buFont typeface="Wingdings" pitchFamily="2" charset="2"/>
              <a:buChar char="n"/>
            </a:pPr>
            <a:r>
              <a:rPr lang="en-US" altLang="zh-CN" smtClean="0">
                <a:ea typeface="宋体" pitchFamily="2" charset="-122"/>
              </a:rPr>
              <a:t>reverse</a:t>
            </a:r>
            <a:r>
              <a:rPr lang="zh-CN" altLang="en-US" smtClean="0">
                <a:ea typeface="宋体" pitchFamily="2" charset="-122"/>
              </a:rPr>
              <a:t>方法</a:t>
            </a:r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3357554" y="1500174"/>
            <a:ext cx="5545137" cy="5040312"/>
          </a:xfrm>
          <a:prstGeom prst="rect">
            <a:avLst/>
          </a:prstGeom>
          <a:solidFill>
            <a:schemeClr val="bg1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600" b="1" dirty="0">
                <a:latin typeface="Courier New" pitchFamily="49" charset="0"/>
                <a:ea typeface="宋体" pitchFamily="2" charset="-122"/>
              </a:rPr>
              <a:t>&lt;html&gt;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600" b="1" dirty="0">
                <a:latin typeface="Courier New" pitchFamily="49" charset="0"/>
                <a:ea typeface="宋体" pitchFamily="2" charset="-122"/>
              </a:rPr>
              <a:t>&lt;head&gt;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600" b="1" dirty="0">
                <a:latin typeface="Courier New" pitchFamily="49" charset="0"/>
                <a:ea typeface="宋体" pitchFamily="2" charset="-122"/>
              </a:rPr>
              <a:t>&lt;script language="JavaScript"&gt;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600" b="1" dirty="0">
                <a:latin typeface="Courier New" pitchFamily="49" charset="0"/>
                <a:ea typeface="宋体" pitchFamily="2" charset="-122"/>
              </a:rPr>
              <a:t>   &lt;!--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600" b="1" dirty="0">
                <a:latin typeface="Courier New" pitchFamily="49" charset="0"/>
                <a:ea typeface="宋体" pitchFamily="2" charset="-122"/>
              </a:rPr>
              <a:t>   </a:t>
            </a:r>
            <a:r>
              <a:rPr lang="en-US" altLang="zh-CN" sz="1600" b="1" dirty="0" err="1">
                <a:latin typeface="Courier New" pitchFamily="49" charset="0"/>
                <a:ea typeface="宋体" pitchFamily="2" charset="-122"/>
              </a:rPr>
              <a:t>emp</a:t>
            </a:r>
            <a:r>
              <a:rPr lang="en-US" altLang="zh-CN" sz="1600" b="1" dirty="0">
                <a:latin typeface="Courier New" pitchFamily="49" charset="0"/>
                <a:ea typeface="宋体" pitchFamily="2" charset="-122"/>
              </a:rPr>
              <a:t> = new Array(3);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600" b="1" dirty="0">
                <a:latin typeface="Courier New" pitchFamily="49" charset="0"/>
                <a:ea typeface="宋体" pitchFamily="2" charset="-122"/>
              </a:rPr>
              <a:t>   </a:t>
            </a:r>
            <a:r>
              <a:rPr lang="en-US" altLang="zh-CN" sz="1600" b="1" dirty="0" err="1">
                <a:latin typeface="Courier New" pitchFamily="49" charset="0"/>
                <a:ea typeface="宋体" pitchFamily="2" charset="-122"/>
              </a:rPr>
              <a:t>emp</a:t>
            </a:r>
            <a:r>
              <a:rPr lang="en-US" altLang="zh-CN" sz="1600" b="1" dirty="0">
                <a:latin typeface="Courier New" pitchFamily="49" charset="0"/>
                <a:ea typeface="宋体" pitchFamily="2" charset="-122"/>
              </a:rPr>
              <a:t>[0] = "Ryan Dias";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600" b="1" dirty="0">
                <a:latin typeface="Courier New" pitchFamily="49" charset="0"/>
                <a:ea typeface="宋体" pitchFamily="2" charset="-122"/>
              </a:rPr>
              <a:t>   </a:t>
            </a:r>
            <a:r>
              <a:rPr lang="en-US" altLang="zh-CN" sz="1600" b="1" dirty="0" err="1">
                <a:latin typeface="Courier New" pitchFamily="49" charset="0"/>
                <a:ea typeface="宋体" pitchFamily="2" charset="-122"/>
              </a:rPr>
              <a:t>emp</a:t>
            </a:r>
            <a:r>
              <a:rPr lang="en-US" altLang="zh-CN" sz="1600" b="1" dirty="0">
                <a:latin typeface="Courier New" pitchFamily="49" charset="0"/>
                <a:ea typeface="宋体" pitchFamily="2" charset="-122"/>
              </a:rPr>
              <a:t>[1] = "Graham Browne";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600" b="1" dirty="0">
                <a:latin typeface="Courier New" pitchFamily="49" charset="0"/>
                <a:ea typeface="宋体" pitchFamily="2" charset="-122"/>
              </a:rPr>
              <a:t>   </a:t>
            </a:r>
            <a:r>
              <a:rPr lang="en-US" altLang="zh-CN" sz="1600" b="1" dirty="0" err="1">
                <a:latin typeface="Courier New" pitchFamily="49" charset="0"/>
                <a:ea typeface="宋体" pitchFamily="2" charset="-122"/>
              </a:rPr>
              <a:t>emp</a:t>
            </a:r>
            <a:r>
              <a:rPr lang="en-US" altLang="zh-CN" sz="1600" b="1" dirty="0">
                <a:latin typeface="Courier New" pitchFamily="49" charset="0"/>
                <a:ea typeface="宋体" pitchFamily="2" charset="-122"/>
              </a:rPr>
              <a:t>[2] = "David Greene";</a:t>
            </a:r>
            <a:endParaRPr lang="fr-FR" altLang="zh-CN" sz="1600" b="1" dirty="0">
              <a:latin typeface="Courier New" pitchFamily="49" charset="0"/>
              <a:ea typeface="宋体" pitchFamily="2" charset="-122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fr-FR" altLang="zh-CN" sz="1600" b="1" dirty="0">
                <a:latin typeface="Courier New" pitchFamily="49" charset="0"/>
                <a:ea typeface="宋体" pitchFamily="2" charset="-122"/>
              </a:rPr>
              <a:t>   emp.sort();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fr-FR" altLang="zh-CN" sz="1600" b="1" dirty="0">
                <a:latin typeface="Courier New" pitchFamily="49" charset="0"/>
                <a:ea typeface="宋体" pitchFamily="2" charset="-122"/>
              </a:rPr>
              <a:t>   document.writelen(emp.length);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fr-FR" altLang="zh-CN" sz="1600" b="1" dirty="0">
                <a:latin typeface="Courier New" pitchFamily="49" charset="0"/>
                <a:ea typeface="宋体" pitchFamily="2" charset="-122"/>
              </a:rPr>
              <a:t>   document.writeln(emp[0]);</a:t>
            </a:r>
            <a:endParaRPr lang="es-ES" altLang="zh-CN" sz="1600" b="1" dirty="0">
              <a:latin typeface="Courier New" pitchFamily="49" charset="0"/>
              <a:ea typeface="宋体" pitchFamily="2" charset="-122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s-ES" altLang="zh-CN" sz="1600" b="1" dirty="0">
                <a:latin typeface="Courier New" pitchFamily="49" charset="0"/>
                <a:ea typeface="宋体" pitchFamily="2" charset="-122"/>
              </a:rPr>
              <a:t>   document.writeln(emp[1]);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s-ES" altLang="zh-CN" sz="1600" b="1" dirty="0">
                <a:latin typeface="Courier New" pitchFamily="49" charset="0"/>
                <a:ea typeface="宋体" pitchFamily="2" charset="-122"/>
              </a:rPr>
              <a:t>   document.writeln(emp[2]);</a:t>
            </a:r>
            <a:endParaRPr lang="en-US" altLang="zh-CN" sz="1600" b="1" dirty="0">
              <a:latin typeface="Courier New" pitchFamily="49" charset="0"/>
              <a:ea typeface="宋体" pitchFamily="2" charset="-122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600" b="1" dirty="0">
                <a:latin typeface="Courier New" pitchFamily="49" charset="0"/>
                <a:ea typeface="宋体" pitchFamily="2" charset="-122"/>
              </a:rPr>
              <a:t>   --&gt;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600" b="1" dirty="0">
                <a:latin typeface="Courier New" pitchFamily="49" charset="0"/>
                <a:ea typeface="宋体" pitchFamily="2" charset="-122"/>
              </a:rPr>
              <a:t>&lt;/script&gt;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600" b="1" dirty="0">
                <a:latin typeface="Courier New" pitchFamily="49" charset="0"/>
                <a:ea typeface="宋体" pitchFamily="2" charset="-122"/>
              </a:rPr>
              <a:t>&lt;/head&gt;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600" b="1" dirty="0">
                <a:latin typeface="Courier New" pitchFamily="49" charset="0"/>
                <a:ea typeface="宋体" pitchFamily="2" charset="-122"/>
              </a:rPr>
              <a:t>&lt;/html&gt;</a:t>
            </a: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714348" y="1428736"/>
            <a:ext cx="79208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chemeClr val="accent2"/>
              </a:buClr>
              <a:buFont typeface="Wingdings" pitchFamily="2" charset="2"/>
              <a:buChar char="n"/>
            </a:pPr>
            <a:r>
              <a:rPr lang="zh-CN" altLang="en-US" b="1" smtClean="0">
                <a:ea typeface="宋体" pitchFamily="2" charset="-122"/>
              </a:rPr>
              <a:t>语法：</a:t>
            </a:r>
            <a:r>
              <a:rPr lang="zh-CN" altLang="en-US" smtClean="0">
                <a:ea typeface="宋体" pitchFamily="2" charset="-122"/>
              </a:rPr>
              <a:t/>
            </a:r>
            <a:br>
              <a:rPr lang="zh-CN" altLang="en-US" smtClean="0">
                <a:ea typeface="宋体" pitchFamily="2" charset="-122"/>
              </a:rPr>
            </a:br>
            <a:r>
              <a:rPr lang="en-US" altLang="zh-CN" smtClean="0">
                <a:ea typeface="宋体" pitchFamily="2" charset="-122"/>
              </a:rPr>
              <a:t>objArray.join(seperator)</a:t>
            </a:r>
          </a:p>
          <a:p>
            <a:pPr eaLnBrk="1" hangingPunct="1">
              <a:buClr>
                <a:schemeClr val="accent2"/>
              </a:buClr>
              <a:buFont typeface="Wingdings" pitchFamily="2" charset="2"/>
              <a:buChar char="n"/>
            </a:pPr>
            <a:r>
              <a:rPr lang="zh-CN" altLang="en-US" b="1" smtClean="0">
                <a:ea typeface="宋体" pitchFamily="2" charset="-122"/>
              </a:rPr>
              <a:t>用途：</a:t>
            </a:r>
            <a:br>
              <a:rPr lang="zh-CN" altLang="en-US" b="1" smtClean="0">
                <a:ea typeface="宋体" pitchFamily="2" charset="-122"/>
              </a:rPr>
            </a:br>
            <a:r>
              <a:rPr lang="zh-CN" altLang="en-US" smtClean="0">
                <a:ea typeface="宋体" pitchFamily="2" charset="-122"/>
              </a:rPr>
              <a:t>      以</a:t>
            </a:r>
            <a:r>
              <a:rPr lang="en-US" altLang="zh-CN" smtClean="0">
                <a:ea typeface="宋体" pitchFamily="2" charset="-122"/>
              </a:rPr>
              <a:t>seperator</a:t>
            </a:r>
            <a:r>
              <a:rPr lang="zh-CN" altLang="en-US" smtClean="0">
                <a:ea typeface="宋体" pitchFamily="2" charset="-122"/>
              </a:rPr>
              <a:t>指定的字符作为分隔符，将数组转换为字符串，当</a:t>
            </a:r>
            <a:r>
              <a:rPr lang="en-US" altLang="zh-CN" smtClean="0">
                <a:ea typeface="宋体" pitchFamily="2" charset="-122"/>
              </a:rPr>
              <a:t>seperator</a:t>
            </a:r>
            <a:r>
              <a:rPr lang="zh-CN" altLang="en-US" smtClean="0">
                <a:ea typeface="宋体" pitchFamily="2" charset="-122"/>
              </a:rPr>
              <a:t>为逗号时，其作用和</a:t>
            </a:r>
            <a:r>
              <a:rPr lang="en-US" altLang="zh-CN" smtClean="0">
                <a:ea typeface="宋体" pitchFamily="2" charset="-122"/>
              </a:rPr>
              <a:t>toString()</a:t>
            </a:r>
            <a:r>
              <a:rPr lang="zh-CN" altLang="en-US" smtClean="0">
                <a:ea typeface="宋体" pitchFamily="2" charset="-122"/>
              </a:rPr>
              <a:t>相同。</a:t>
            </a:r>
            <a:br>
              <a:rPr lang="zh-CN" altLang="en-US" smtClean="0">
                <a:ea typeface="宋体" pitchFamily="2" charset="-122"/>
              </a:rPr>
            </a:br>
            <a:endParaRPr lang="zh-CN" altLang="en-US" smtClean="0">
              <a:ea typeface="宋体" pitchFamily="2" charset="-122"/>
            </a:endParaRPr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714348" y="1428736"/>
            <a:ext cx="79208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CN" sz="3200" smtClean="0">
                <a:latin typeface="Courier New" pitchFamily="49" charset="0"/>
                <a:ea typeface="宋体" pitchFamily="2" charset="-122"/>
              </a:rPr>
              <a:t>Array</a:t>
            </a:r>
            <a:r>
              <a:rPr lang="zh-CN" altLang="en-US" sz="3200" smtClean="0">
                <a:latin typeface="Courier New" pitchFamily="49" charset="0"/>
                <a:ea typeface="宋体" pitchFamily="2" charset="-122"/>
              </a:rPr>
              <a:t>的字典用法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mtClean="0">
                <a:ea typeface="宋体" pitchFamily="2" charset="-122"/>
              </a:rPr>
              <a:t>JavaScript</a:t>
            </a:r>
            <a:r>
              <a:rPr lang="zh-CN" altLang="en-US" smtClean="0">
                <a:ea typeface="宋体" pitchFamily="2" charset="-122"/>
              </a:rPr>
              <a:t>中的</a:t>
            </a:r>
            <a:r>
              <a:rPr lang="en-US" altLang="zh-CN" sz="2400" smtClean="0">
                <a:latin typeface="Courier New" pitchFamily="49" charset="0"/>
                <a:ea typeface="宋体" pitchFamily="2" charset="-122"/>
              </a:rPr>
              <a:t>Array</a:t>
            </a:r>
            <a:r>
              <a:rPr lang="zh-CN" altLang="en-US" sz="2400" smtClean="0">
                <a:latin typeface="Courier New" pitchFamily="49" charset="0"/>
                <a:ea typeface="宋体" pitchFamily="2" charset="-122"/>
              </a:rPr>
              <a:t>不仅是个数组，还是一个字典或堆栈</a:t>
            </a:r>
          </a:p>
          <a:p>
            <a:pPr>
              <a:lnSpc>
                <a:spcPct val="90000"/>
              </a:lnSpc>
            </a:pPr>
            <a:r>
              <a:rPr lang="en-US" altLang="zh-CN" sz="2400" smtClean="0">
                <a:latin typeface="Courier New" pitchFamily="49" charset="0"/>
                <a:ea typeface="宋体" pitchFamily="2" charset="-122"/>
              </a:rPr>
              <a:t>Var dict=new Array();</a:t>
            </a:r>
          </a:p>
          <a:p>
            <a:pPr>
              <a:lnSpc>
                <a:spcPct val="90000"/>
              </a:lnSpc>
            </a:pPr>
            <a:r>
              <a:rPr lang="en-US" altLang="zh-CN" sz="2400" smtClean="0">
                <a:latin typeface="Courier New" pitchFamily="49" charset="0"/>
                <a:ea typeface="宋体" pitchFamily="2" charset="-122"/>
              </a:rPr>
              <a:t>Dict[“name”]=“</a:t>
            </a:r>
            <a:r>
              <a:rPr lang="zh-CN" altLang="en-US" sz="2400" smtClean="0">
                <a:latin typeface="Courier New" pitchFamily="49" charset="0"/>
                <a:ea typeface="宋体" pitchFamily="2" charset="-122"/>
              </a:rPr>
              <a:t>李”</a:t>
            </a:r>
            <a:r>
              <a:rPr lang="en-US" altLang="zh-CN" sz="2400" smtClean="0">
                <a:latin typeface="Courier New" pitchFamily="49" charset="0"/>
                <a:ea typeface="宋体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400" smtClean="0">
                <a:latin typeface="Courier New" pitchFamily="49" charset="0"/>
                <a:ea typeface="宋体" pitchFamily="2" charset="-122"/>
              </a:rPr>
              <a:t> </a:t>
            </a:r>
            <a:r>
              <a:rPr lang="en-US" altLang="zh-CN" sz="2400" smtClean="0">
                <a:latin typeface="Courier New" pitchFamily="49" charset="0"/>
                <a:ea typeface="宋体" pitchFamily="2" charset="-122"/>
              </a:rPr>
              <a:t>Dict[“age”]=“20”;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smtClean="0">
                <a:latin typeface="Courier New" pitchFamily="49" charset="0"/>
                <a:ea typeface="宋体" pitchFamily="2" charset="-122"/>
              </a:rPr>
              <a:t>Dict[“sex”]=“</a:t>
            </a:r>
            <a:r>
              <a:rPr lang="zh-CN" altLang="en-US" sz="2400" smtClean="0">
                <a:latin typeface="Courier New" pitchFamily="49" charset="0"/>
                <a:ea typeface="宋体" pitchFamily="2" charset="-122"/>
              </a:rPr>
              <a:t>男”</a:t>
            </a:r>
          </a:p>
          <a:p>
            <a:pPr>
              <a:lnSpc>
                <a:spcPct val="90000"/>
              </a:lnSpc>
              <a:buFontTx/>
              <a:buNone/>
            </a:pPr>
            <a:endParaRPr lang="zh-CN" altLang="en-US" sz="2400" smtClean="0"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smtClean="0">
                <a:latin typeface="Courier New" pitchFamily="49" charset="0"/>
                <a:ea typeface="宋体" pitchFamily="2" charset="-122"/>
              </a:rPr>
              <a:t>Alert(dict[“name”])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smtClean="0">
                <a:latin typeface="Courier New" pitchFamily="49" charset="0"/>
                <a:ea typeface="宋体" pitchFamily="2" charset="-122"/>
              </a:rPr>
              <a:t>For(var o in dict){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smtClean="0">
                <a:latin typeface="Courier New" pitchFamily="49" charset="0"/>
                <a:ea typeface="宋体" pitchFamily="2" charset="-122"/>
              </a:rPr>
              <a:t> alert(o);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smtClean="0">
                <a:latin typeface="Courier New" pitchFamily="49" charset="0"/>
                <a:ea typeface="宋体" pitchFamily="2" charset="-122"/>
              </a:rPr>
              <a:t>}</a:t>
            </a:r>
          </a:p>
        </p:txBody>
      </p:sp>
      <p:cxnSp>
        <p:nvCxnSpPr>
          <p:cNvPr id="4" name="直接连接符 3"/>
          <p:cNvCxnSpPr/>
          <p:nvPr/>
        </p:nvCxnSpPr>
        <p:spPr bwMode="auto">
          <a:xfrm>
            <a:off x="714348" y="1428736"/>
            <a:ext cx="79208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数组简化声明方式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数组简化方式</a:t>
            </a:r>
          </a:p>
          <a:p>
            <a:pPr lvl="1"/>
            <a:r>
              <a:rPr lang="en-US" altLang="zh-CN" smtClean="0">
                <a:ea typeface="宋体" pitchFamily="2" charset="-122"/>
              </a:rPr>
              <a:t>Var  arr=[10,20,30];</a:t>
            </a:r>
          </a:p>
          <a:p>
            <a:r>
              <a:rPr lang="zh-CN" altLang="en-US" smtClean="0">
                <a:ea typeface="宋体" pitchFamily="2" charset="-122"/>
              </a:rPr>
              <a:t>字典的声明方式</a:t>
            </a:r>
          </a:p>
          <a:p>
            <a:pPr lvl="1"/>
            <a:r>
              <a:rPr lang="en-US" altLang="zh-CN" smtClean="0">
                <a:ea typeface="宋体" pitchFamily="2" charset="-122"/>
              </a:rPr>
              <a:t>Var dict={“name”:”tom”,”age”:”20”}</a:t>
            </a:r>
          </a:p>
          <a:p>
            <a:pPr lvl="1"/>
            <a:r>
              <a:rPr lang="en-US" altLang="zh-CN" smtClean="0">
                <a:ea typeface="宋体" pitchFamily="2" charset="-122"/>
              </a:rPr>
              <a:t> alert(dict[“name”])</a:t>
            </a:r>
          </a:p>
        </p:txBody>
      </p:sp>
      <p:cxnSp>
        <p:nvCxnSpPr>
          <p:cNvPr id="4" name="直接连接符 3"/>
          <p:cNvCxnSpPr/>
          <p:nvPr/>
        </p:nvCxnSpPr>
        <p:spPr bwMode="auto">
          <a:xfrm>
            <a:off x="714348" y="1428736"/>
            <a:ext cx="79208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ea typeface="宋体" pitchFamily="2" charset="-122"/>
              </a:rPr>
              <a:t>多维数组</a:t>
            </a:r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1571604" y="2000240"/>
            <a:ext cx="5845196" cy="4597410"/>
          </a:xfrm>
          <a:prstGeom prst="rect">
            <a:avLst/>
          </a:prstGeom>
          <a:solidFill>
            <a:schemeClr val="bg1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600" b="1" dirty="0">
                <a:latin typeface="Courier New" pitchFamily="49" charset="0"/>
                <a:ea typeface="宋体" pitchFamily="2" charset="-122"/>
              </a:rPr>
              <a:t>&lt;HTML&gt;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600" b="1" dirty="0">
                <a:latin typeface="Courier New" pitchFamily="49" charset="0"/>
                <a:ea typeface="宋体" pitchFamily="2" charset="-122"/>
              </a:rPr>
              <a:t>&lt;HEAD&gt;&lt;SCRIPT LANGUAGE = "JavaScript"&gt;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600" b="1" dirty="0">
                <a:latin typeface="Courier New" pitchFamily="49" charset="0"/>
                <a:ea typeface="宋体" pitchFamily="2" charset="-122"/>
              </a:rPr>
              <a:t>    &lt;!--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600" b="1" dirty="0">
                <a:latin typeface="Courier New" pitchFamily="49" charset="0"/>
                <a:ea typeface="宋体" pitchFamily="2" charset="-122"/>
              </a:rPr>
              <a:t>     </a:t>
            </a:r>
            <a:r>
              <a:rPr lang="en-US" altLang="zh-CN" sz="1600" b="1" dirty="0" err="1">
                <a:latin typeface="Courier New" pitchFamily="49" charset="0"/>
                <a:ea typeface="宋体" pitchFamily="2" charset="-122"/>
              </a:rPr>
              <a:t>MyArray</a:t>
            </a:r>
            <a:r>
              <a:rPr lang="en-US" altLang="zh-CN" sz="1600" b="1" dirty="0">
                <a:latin typeface="Courier New" pitchFamily="49" charset="0"/>
                <a:ea typeface="宋体" pitchFamily="2" charset="-122"/>
              </a:rPr>
              <a:t> = new Array(5,5);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600" b="1" dirty="0">
                <a:latin typeface="Courier New" pitchFamily="49" charset="0"/>
                <a:ea typeface="宋体" pitchFamily="2" charset="-122"/>
              </a:rPr>
              <a:t>     </a:t>
            </a:r>
            <a:r>
              <a:rPr lang="en-US" altLang="zh-CN" sz="1600" b="1" dirty="0" err="1">
                <a:latin typeface="Courier New" pitchFamily="49" charset="0"/>
                <a:ea typeface="宋体" pitchFamily="2" charset="-122"/>
              </a:rPr>
              <a:t>MyArray</a:t>
            </a:r>
            <a:r>
              <a:rPr lang="en-US" altLang="zh-CN" sz="1600" b="1" dirty="0">
                <a:latin typeface="Courier New" pitchFamily="49" charset="0"/>
                <a:ea typeface="宋体" pitchFamily="2" charset="-122"/>
              </a:rPr>
              <a:t>[0, 0] = "Ryan Dias";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600" b="1" dirty="0">
                <a:latin typeface="Courier New" pitchFamily="49" charset="0"/>
                <a:ea typeface="宋体" pitchFamily="2" charset="-122"/>
              </a:rPr>
              <a:t>	  </a:t>
            </a:r>
            <a:r>
              <a:rPr lang="en-US" altLang="zh-CN" sz="1600" b="1" dirty="0" err="1">
                <a:latin typeface="Courier New" pitchFamily="49" charset="0"/>
                <a:ea typeface="宋体" pitchFamily="2" charset="-122"/>
              </a:rPr>
              <a:t>MyArray</a:t>
            </a:r>
            <a:r>
              <a:rPr lang="en-US" altLang="zh-CN" sz="1600" b="1" dirty="0">
                <a:latin typeface="Courier New" pitchFamily="49" charset="0"/>
                <a:ea typeface="宋体" pitchFamily="2" charset="-122"/>
              </a:rPr>
              <a:t>[0, 1] = 1;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600" b="1" dirty="0">
                <a:latin typeface="Courier New" pitchFamily="49" charset="0"/>
                <a:ea typeface="宋体" pitchFamily="2" charset="-122"/>
              </a:rPr>
              <a:t>	  </a:t>
            </a:r>
            <a:r>
              <a:rPr lang="en-US" altLang="zh-CN" sz="1600" b="1" dirty="0" err="1">
                <a:latin typeface="Courier New" pitchFamily="49" charset="0"/>
                <a:ea typeface="宋体" pitchFamily="2" charset="-122"/>
              </a:rPr>
              <a:t>MyArray</a:t>
            </a:r>
            <a:r>
              <a:rPr lang="en-US" altLang="zh-CN" sz="1600" b="1" dirty="0">
                <a:latin typeface="Courier New" pitchFamily="49" charset="0"/>
                <a:ea typeface="宋体" pitchFamily="2" charset="-122"/>
              </a:rPr>
              <a:t>[1, 0] = "Mike Donne";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600" b="1" dirty="0">
                <a:latin typeface="Courier New" pitchFamily="49" charset="0"/>
                <a:ea typeface="宋体" pitchFamily="2" charset="-122"/>
              </a:rPr>
              <a:t>	  </a:t>
            </a:r>
            <a:r>
              <a:rPr lang="en-US" altLang="zh-CN" sz="1600" b="1" dirty="0" err="1">
                <a:latin typeface="Courier New" pitchFamily="49" charset="0"/>
                <a:ea typeface="宋体" pitchFamily="2" charset="-122"/>
              </a:rPr>
              <a:t>MyArray</a:t>
            </a:r>
            <a:r>
              <a:rPr lang="en-US" altLang="zh-CN" sz="1600" b="1" dirty="0">
                <a:latin typeface="Courier New" pitchFamily="49" charset="0"/>
                <a:ea typeface="宋体" pitchFamily="2" charset="-122"/>
              </a:rPr>
              <a:t>[1, 1] = 2;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600" b="1" dirty="0">
                <a:latin typeface="Courier New" pitchFamily="49" charset="0"/>
                <a:ea typeface="宋体" pitchFamily="2" charset="-122"/>
              </a:rPr>
              <a:t>	  </a:t>
            </a:r>
            <a:r>
              <a:rPr lang="en-US" altLang="zh-CN" sz="1600" b="1" dirty="0" err="1">
                <a:latin typeface="Courier New" pitchFamily="49" charset="0"/>
                <a:ea typeface="宋体" pitchFamily="2" charset="-122"/>
              </a:rPr>
              <a:t>MyArray</a:t>
            </a:r>
            <a:r>
              <a:rPr lang="en-US" altLang="zh-CN" sz="1600" b="1" dirty="0">
                <a:latin typeface="Courier New" pitchFamily="49" charset="0"/>
                <a:ea typeface="宋体" pitchFamily="2" charset="-122"/>
              </a:rPr>
              <a:t>[2, 0] = "Joe Dean";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600" b="1" dirty="0">
                <a:latin typeface="Courier New" pitchFamily="49" charset="0"/>
                <a:ea typeface="宋体" pitchFamily="2" charset="-122"/>
              </a:rPr>
              <a:t>	  </a:t>
            </a:r>
            <a:r>
              <a:rPr lang="en-US" altLang="zh-CN" sz="1600" b="1" dirty="0" err="1">
                <a:latin typeface="Courier New" pitchFamily="49" charset="0"/>
                <a:ea typeface="宋体" pitchFamily="2" charset="-122"/>
              </a:rPr>
              <a:t>MyArray</a:t>
            </a:r>
            <a:r>
              <a:rPr lang="en-US" altLang="zh-CN" sz="1600" b="1" dirty="0">
                <a:latin typeface="Courier New" pitchFamily="49" charset="0"/>
                <a:ea typeface="宋体" pitchFamily="2" charset="-122"/>
              </a:rPr>
              <a:t>[2, 1] = 3;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600" b="1" dirty="0">
                <a:latin typeface="Courier New" pitchFamily="49" charset="0"/>
                <a:ea typeface="宋体" pitchFamily="2" charset="-122"/>
              </a:rPr>
              <a:t>	  </a:t>
            </a:r>
            <a:r>
              <a:rPr lang="en-US" altLang="zh-CN" sz="1600" b="1" dirty="0" err="1">
                <a:latin typeface="Courier New" pitchFamily="49" charset="0"/>
                <a:ea typeface="宋体" pitchFamily="2" charset="-122"/>
              </a:rPr>
              <a:t>MyArray</a:t>
            </a:r>
            <a:r>
              <a:rPr lang="en-US" altLang="zh-CN" sz="1600" b="1" dirty="0">
                <a:latin typeface="Courier New" pitchFamily="49" charset="0"/>
                <a:ea typeface="宋体" pitchFamily="2" charset="-122"/>
              </a:rPr>
              <a:t>[3, 0] = "Robert </a:t>
            </a:r>
            <a:r>
              <a:rPr lang="en-US" altLang="zh-CN" sz="1600" b="1" dirty="0" err="1">
                <a:latin typeface="Courier New" pitchFamily="49" charset="0"/>
                <a:ea typeface="宋体" pitchFamily="2" charset="-122"/>
              </a:rPr>
              <a:t>Matey</a:t>
            </a:r>
            <a:r>
              <a:rPr lang="en-US" altLang="zh-CN" sz="1600" b="1" dirty="0">
                <a:latin typeface="Courier New" pitchFamily="49" charset="0"/>
                <a:ea typeface="宋体" pitchFamily="2" charset="-122"/>
              </a:rPr>
              <a:t>";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600" b="1" dirty="0">
                <a:latin typeface="Courier New" pitchFamily="49" charset="0"/>
                <a:ea typeface="宋体" pitchFamily="2" charset="-122"/>
              </a:rPr>
              <a:t>	  </a:t>
            </a:r>
            <a:r>
              <a:rPr lang="en-US" altLang="zh-CN" sz="1600" b="1" dirty="0" err="1">
                <a:latin typeface="Courier New" pitchFamily="49" charset="0"/>
                <a:ea typeface="宋体" pitchFamily="2" charset="-122"/>
              </a:rPr>
              <a:t>MyArray</a:t>
            </a:r>
            <a:r>
              <a:rPr lang="en-US" altLang="zh-CN" sz="1600" b="1" dirty="0">
                <a:latin typeface="Courier New" pitchFamily="49" charset="0"/>
                <a:ea typeface="宋体" pitchFamily="2" charset="-122"/>
              </a:rPr>
              <a:t>[3, 1] = 4;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600" b="1" dirty="0">
                <a:latin typeface="Courier New" pitchFamily="49" charset="0"/>
                <a:ea typeface="宋体" pitchFamily="2" charset="-122"/>
              </a:rPr>
              <a:t>	  </a:t>
            </a:r>
            <a:r>
              <a:rPr lang="en-US" altLang="zh-CN" sz="1600" b="1" dirty="0" err="1">
                <a:latin typeface="Courier New" pitchFamily="49" charset="0"/>
                <a:ea typeface="宋体" pitchFamily="2" charset="-122"/>
              </a:rPr>
              <a:t>document.write</a:t>
            </a:r>
            <a:r>
              <a:rPr lang="en-US" altLang="zh-CN" sz="1600" b="1" dirty="0">
                <a:latin typeface="Courier New" pitchFamily="49" charset="0"/>
                <a:ea typeface="宋体" pitchFamily="2" charset="-122"/>
              </a:rPr>
              <a:t> ("</a:t>
            </a:r>
            <a:r>
              <a:rPr lang="zh-CN" altLang="en-US" sz="1600" b="1" dirty="0">
                <a:latin typeface="Courier New" pitchFamily="49" charset="0"/>
                <a:ea typeface="宋体" pitchFamily="2" charset="-122"/>
              </a:rPr>
              <a:t>姓名是</a:t>
            </a:r>
            <a:r>
              <a:rPr lang="en-US" altLang="zh-CN" sz="1600" b="1" dirty="0">
                <a:latin typeface="Courier New" pitchFamily="49" charset="0"/>
                <a:ea typeface="宋体" pitchFamily="2" charset="-122"/>
              </a:rPr>
              <a:t>" + </a:t>
            </a:r>
            <a:r>
              <a:rPr lang="en-US" altLang="zh-CN" sz="1600" b="1" dirty="0" err="1">
                <a:latin typeface="Courier New" pitchFamily="49" charset="0"/>
                <a:ea typeface="宋体" pitchFamily="2" charset="-122"/>
              </a:rPr>
              <a:t>MyArray</a:t>
            </a:r>
            <a:r>
              <a:rPr lang="en-US" altLang="zh-CN" sz="1600" b="1" dirty="0">
                <a:latin typeface="Courier New" pitchFamily="49" charset="0"/>
                <a:ea typeface="宋体" pitchFamily="2" charset="-122"/>
              </a:rPr>
              <a:t>[3, 0]);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600" b="1" dirty="0">
                <a:latin typeface="Courier New" pitchFamily="49" charset="0"/>
                <a:ea typeface="宋体" pitchFamily="2" charset="-122"/>
              </a:rPr>
              <a:t>	  </a:t>
            </a:r>
            <a:r>
              <a:rPr lang="en-US" altLang="zh-CN" sz="1600" b="1" dirty="0" err="1">
                <a:latin typeface="Courier New" pitchFamily="49" charset="0"/>
                <a:ea typeface="宋体" pitchFamily="2" charset="-122"/>
              </a:rPr>
              <a:t>document.write</a:t>
            </a:r>
            <a:r>
              <a:rPr lang="en-US" altLang="zh-CN" sz="1600" b="1" dirty="0">
                <a:latin typeface="Courier New" pitchFamily="49" charset="0"/>
                <a:ea typeface="宋体" pitchFamily="2" charset="-122"/>
              </a:rPr>
              <a:t>("</a:t>
            </a:r>
            <a:r>
              <a:rPr lang="zh-CN" altLang="en-US" sz="1600" b="1" dirty="0">
                <a:latin typeface="Courier New" pitchFamily="49" charset="0"/>
                <a:ea typeface="宋体" pitchFamily="2" charset="-122"/>
              </a:rPr>
              <a:t>编号是</a:t>
            </a:r>
            <a:r>
              <a:rPr lang="en-US" altLang="zh-CN" sz="1600" b="1" dirty="0">
                <a:latin typeface="Courier New" pitchFamily="49" charset="0"/>
                <a:ea typeface="宋体" pitchFamily="2" charset="-122"/>
              </a:rPr>
              <a:t>" + </a:t>
            </a:r>
            <a:r>
              <a:rPr lang="en-US" altLang="zh-CN" sz="1600" b="1" dirty="0" err="1">
                <a:latin typeface="Courier New" pitchFamily="49" charset="0"/>
                <a:ea typeface="宋体" pitchFamily="2" charset="-122"/>
              </a:rPr>
              <a:t>MyArray</a:t>
            </a:r>
            <a:r>
              <a:rPr lang="en-US" altLang="zh-CN" sz="1600" b="1" dirty="0">
                <a:latin typeface="Courier New" pitchFamily="49" charset="0"/>
                <a:ea typeface="宋体" pitchFamily="2" charset="-122"/>
              </a:rPr>
              <a:t>[3,1]);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600" b="1" dirty="0">
                <a:latin typeface="Courier New" pitchFamily="49" charset="0"/>
                <a:ea typeface="宋体" pitchFamily="2" charset="-122"/>
              </a:rPr>
              <a:t>	  --&gt;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600" b="1" dirty="0">
                <a:latin typeface="Courier New" pitchFamily="49" charset="0"/>
                <a:ea typeface="宋体" pitchFamily="2" charset="-122"/>
              </a:rPr>
              <a:t>	  &lt;/SCRIPT&gt;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600" b="1" dirty="0">
                <a:latin typeface="Courier New" pitchFamily="49" charset="0"/>
                <a:ea typeface="宋体" pitchFamily="2" charset="-122"/>
              </a:rPr>
              <a:t>&lt;/HEAD&gt;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600" b="1" dirty="0">
                <a:latin typeface="Courier New" pitchFamily="49" charset="0"/>
                <a:ea typeface="宋体" pitchFamily="2" charset="-122"/>
              </a:rPr>
              <a:t>&lt;/HTML&gt;</a:t>
            </a:r>
          </a:p>
        </p:txBody>
      </p:sp>
      <p:cxnSp>
        <p:nvCxnSpPr>
          <p:cNvPr id="4" name="直接连接符 3"/>
          <p:cNvCxnSpPr/>
          <p:nvPr/>
        </p:nvCxnSpPr>
        <p:spPr bwMode="auto">
          <a:xfrm>
            <a:off x="714348" y="1428736"/>
            <a:ext cx="79208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ea typeface="宋体" pitchFamily="2" charset="-122"/>
              </a:rPr>
              <a:t>总结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280400" cy="51117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Char char="n"/>
            </a:pPr>
            <a:r>
              <a:rPr lang="en-US" altLang="zh-CN" sz="2400" smtClean="0">
                <a:ea typeface="宋体" pitchFamily="2" charset="-122"/>
              </a:rPr>
              <a:t>JavaScript</a:t>
            </a:r>
            <a:r>
              <a:rPr lang="zh-CN" altLang="en-US" sz="2400" smtClean="0">
                <a:ea typeface="宋体" pitchFamily="2" charset="-122"/>
              </a:rPr>
              <a:t>是一种脚本语言，使用它可以创建客户端脚本和服务器端脚本。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Char char="n"/>
            </a:pPr>
            <a:r>
              <a:rPr lang="zh-CN" altLang="en-US" sz="2400" smtClean="0">
                <a:ea typeface="宋体" pitchFamily="2" charset="-122"/>
              </a:rPr>
              <a:t>可以使用不同的方法将</a:t>
            </a:r>
            <a:r>
              <a:rPr lang="en-US" altLang="zh-CN" sz="2400" smtClean="0">
                <a:ea typeface="宋体" pitchFamily="2" charset="-122"/>
              </a:rPr>
              <a:t>JavaScript</a:t>
            </a:r>
            <a:r>
              <a:rPr lang="zh-CN" altLang="en-US" sz="2400" smtClean="0">
                <a:ea typeface="宋体" pitchFamily="2" charset="-122"/>
              </a:rPr>
              <a:t>语句插入到</a:t>
            </a:r>
            <a:r>
              <a:rPr lang="en-US" altLang="zh-CN" sz="2400" smtClean="0">
                <a:ea typeface="宋体" pitchFamily="2" charset="-122"/>
              </a:rPr>
              <a:t>HTML</a:t>
            </a:r>
            <a:r>
              <a:rPr lang="zh-CN" altLang="en-US" sz="2400" smtClean="0">
                <a:ea typeface="宋体" pitchFamily="2" charset="-122"/>
              </a:rPr>
              <a:t>文档中。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Char char="n"/>
            </a:pPr>
            <a:r>
              <a:rPr lang="en-US" altLang="zh-CN" sz="2400" smtClean="0">
                <a:ea typeface="宋体" pitchFamily="2" charset="-122"/>
              </a:rPr>
              <a:t>JavaScript</a:t>
            </a:r>
            <a:r>
              <a:rPr lang="zh-CN" altLang="en-US" sz="2400" smtClean="0">
                <a:ea typeface="宋体" pitchFamily="2" charset="-122"/>
              </a:rPr>
              <a:t>支持的基本数据类型有数字型、逻辑型或布尔型 、字符串型 和空型。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Char char="n"/>
            </a:pPr>
            <a:r>
              <a:rPr lang="en-US" altLang="zh-CN" sz="2400" smtClean="0">
                <a:ea typeface="宋体" pitchFamily="2" charset="-122"/>
              </a:rPr>
              <a:t>JavaScript</a:t>
            </a:r>
            <a:r>
              <a:rPr lang="zh-CN" altLang="en-US" sz="2400" smtClean="0">
                <a:ea typeface="宋体" pitchFamily="2" charset="-122"/>
              </a:rPr>
              <a:t>支持的运算符包括：算术运算符、比较运算符、逻辑运算符、字符串运算符和求值运算符。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Char char="n"/>
            </a:pPr>
            <a:r>
              <a:rPr lang="zh-CN" altLang="en-US" sz="2400" smtClean="0">
                <a:ea typeface="宋体" pitchFamily="2" charset="-122"/>
              </a:rPr>
              <a:t>数组用于存储具有相同数据类型的一组值变量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Char char="n"/>
            </a:pPr>
            <a:r>
              <a:rPr lang="zh-CN" altLang="en-US" sz="2400" smtClean="0">
                <a:ea typeface="宋体" pitchFamily="2" charset="-122"/>
              </a:rPr>
              <a:t>条件语句包括</a:t>
            </a:r>
            <a:r>
              <a:rPr lang="zh-CN" altLang="fr-FR" sz="2400" smtClean="0">
                <a:ea typeface="宋体" pitchFamily="2" charset="-122"/>
              </a:rPr>
              <a:t>：</a:t>
            </a:r>
            <a:r>
              <a:rPr lang="fr-FR" altLang="zh-CN" sz="2400" smtClean="0">
                <a:ea typeface="宋体" pitchFamily="2" charset="-122"/>
              </a:rPr>
              <a:t>if ...else</a:t>
            </a:r>
            <a:r>
              <a:rPr lang="zh-CN" altLang="en-US" sz="2400" smtClean="0">
                <a:ea typeface="宋体" pitchFamily="2" charset="-122"/>
              </a:rPr>
              <a:t>和</a:t>
            </a:r>
            <a:r>
              <a:rPr lang="zh-CN" altLang="fr-FR" sz="2400" smtClean="0">
                <a:ea typeface="宋体" pitchFamily="2" charset="-122"/>
              </a:rPr>
              <a:t>分支语句</a:t>
            </a:r>
            <a:r>
              <a:rPr lang="fr-FR" altLang="zh-CN" sz="2400" smtClean="0">
                <a:ea typeface="宋体" pitchFamily="2" charset="-122"/>
              </a:rPr>
              <a:t>switch</a:t>
            </a:r>
            <a:r>
              <a:rPr lang="zh-CN" altLang="en-US" sz="2400" smtClean="0">
                <a:ea typeface="宋体" pitchFamily="2" charset="-122"/>
              </a:rPr>
              <a:t>。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Char char="n"/>
            </a:pPr>
            <a:r>
              <a:rPr lang="zh-CN" altLang="en-US" sz="2400" smtClean="0">
                <a:ea typeface="宋体" pitchFamily="2" charset="-122"/>
              </a:rPr>
              <a:t>循环语句包括</a:t>
            </a:r>
            <a:r>
              <a:rPr lang="fr-FR" altLang="zh-CN" sz="2400" smtClean="0">
                <a:ea typeface="宋体" pitchFamily="2" charset="-122"/>
              </a:rPr>
              <a:t>for</a:t>
            </a:r>
            <a:r>
              <a:rPr lang="zh-CN" altLang="en-US" sz="2400" smtClean="0">
                <a:ea typeface="宋体" pitchFamily="2" charset="-122"/>
              </a:rPr>
              <a:t>循环、</a:t>
            </a:r>
            <a:r>
              <a:rPr lang="fr-FR" altLang="zh-CN" sz="2400" smtClean="0">
                <a:ea typeface="宋体" pitchFamily="2" charset="-122"/>
              </a:rPr>
              <a:t>do…while</a:t>
            </a:r>
            <a:r>
              <a:rPr lang="zh-CN" altLang="en-US" sz="2400" smtClean="0">
                <a:ea typeface="宋体" pitchFamily="2" charset="-122"/>
              </a:rPr>
              <a:t>、</a:t>
            </a:r>
            <a:r>
              <a:rPr lang="fr-FR" altLang="zh-CN" sz="2400" smtClean="0">
                <a:ea typeface="宋体" pitchFamily="2" charset="-122"/>
              </a:rPr>
              <a:t>while</a:t>
            </a:r>
            <a:r>
              <a:rPr lang="zh-CN" altLang="en-US" sz="2400" smtClean="0">
                <a:ea typeface="宋体" pitchFamily="2" charset="-122"/>
              </a:rPr>
              <a:t>、</a:t>
            </a:r>
            <a:r>
              <a:rPr lang="fr-FR" altLang="zh-CN" sz="2400" smtClean="0">
                <a:ea typeface="宋体" pitchFamily="2" charset="-122"/>
              </a:rPr>
              <a:t>break &amp; continue</a:t>
            </a:r>
            <a:r>
              <a:rPr lang="zh-CN" altLang="fr-FR" sz="2400" smtClean="0">
                <a:ea typeface="宋体" pitchFamily="2" charset="-122"/>
              </a:rPr>
              <a:t>语句</a:t>
            </a:r>
            <a:r>
              <a:rPr lang="zh-CN" altLang="en-US" sz="2400" smtClean="0">
                <a:ea typeface="宋体" pitchFamily="2" charset="-122"/>
              </a:rPr>
              <a:t>。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Char char="n"/>
            </a:pPr>
            <a:r>
              <a:rPr lang="en-US" altLang="zh-CN" sz="2400" smtClean="0">
                <a:ea typeface="宋体" pitchFamily="2" charset="-122"/>
              </a:rPr>
              <a:t>JavaScript</a:t>
            </a:r>
            <a:r>
              <a:rPr lang="zh-CN" altLang="en-US" sz="2400" smtClean="0">
                <a:ea typeface="宋体" pitchFamily="2" charset="-122"/>
              </a:rPr>
              <a:t>具有一些预定义函数，也可以创建自定义函数。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ea typeface="宋体" pitchFamily="2" charset="-122"/>
              </a:rPr>
              <a:t>公开课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280400" cy="5111750"/>
          </a:xfrm>
        </p:spPr>
        <p:txBody>
          <a:bodyPr/>
          <a:lstStyle/>
          <a:p>
            <a:pPr>
              <a:lnSpc>
                <a:spcPct val="90000"/>
              </a:lnSpc>
              <a:buClr>
                <a:schemeClr val="accent2"/>
              </a:buClr>
              <a:buFont typeface="Wingdings" pitchFamily="2" charset="2"/>
              <a:buChar char="n"/>
            </a:pPr>
            <a:r>
              <a:rPr lang="en-US" altLang="zh-CN" sz="2400" dirty="0">
                <a:ea typeface="宋体" pitchFamily="2" charset="-122"/>
              </a:rPr>
              <a:t>5</a:t>
            </a:r>
            <a:r>
              <a:rPr lang="zh-CN" altLang="en-US" sz="2400" dirty="0">
                <a:ea typeface="宋体" pitchFamily="2" charset="-122"/>
              </a:rPr>
              <a:t>月</a:t>
            </a:r>
            <a:r>
              <a:rPr lang="en-US" altLang="zh-CN" sz="2400" dirty="0">
                <a:ea typeface="宋体" pitchFamily="2" charset="-122"/>
              </a:rPr>
              <a:t>27</a:t>
            </a:r>
            <a:r>
              <a:rPr lang="zh-CN" altLang="en-US" sz="2400" dirty="0">
                <a:ea typeface="宋体" pitchFamily="2" charset="-122"/>
              </a:rPr>
              <a:t>日（</a:t>
            </a:r>
            <a:r>
              <a:rPr lang="en-US" altLang="zh-CN" sz="2400" dirty="0">
                <a:ea typeface="宋体" pitchFamily="2" charset="-122"/>
              </a:rPr>
              <a:t>21:00--22:00</a:t>
            </a:r>
            <a:r>
              <a:rPr lang="zh-CN" altLang="en-US" sz="2400" dirty="0">
                <a:ea typeface="宋体" pitchFamily="2" charset="-122"/>
              </a:rPr>
              <a:t>）公开课：</a:t>
            </a:r>
            <a:r>
              <a:rPr lang="en-US" altLang="zh-CN" sz="2400" dirty="0" err="1">
                <a:ea typeface="宋体" pitchFamily="2" charset="-122"/>
              </a:rPr>
              <a:t>js</a:t>
            </a:r>
            <a:r>
              <a:rPr lang="zh-CN" altLang="en-US" sz="2400" dirty="0">
                <a:ea typeface="宋体" pitchFamily="2" charset="-122"/>
              </a:rPr>
              <a:t>基本语法讲解（一）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pitchFamily="2" charset="2"/>
              <a:buChar char="n"/>
            </a:pPr>
            <a:r>
              <a:rPr lang="zh-CN" altLang="en-US" sz="2400" dirty="0">
                <a:ea typeface="宋体" pitchFamily="2" charset="-122"/>
              </a:rPr>
              <a:t>是不是最近在玩</a:t>
            </a:r>
            <a:r>
              <a:rPr lang="en-US" altLang="zh-CN" sz="2400" dirty="0">
                <a:ea typeface="宋体" pitchFamily="2" charset="-122"/>
              </a:rPr>
              <a:t>selenium</a:t>
            </a:r>
            <a:r>
              <a:rPr lang="zh-CN" altLang="en-US" sz="2400" dirty="0">
                <a:ea typeface="宋体" pitchFamily="2" charset="-122"/>
              </a:rPr>
              <a:t>？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pitchFamily="2" charset="2"/>
              <a:buChar char="n"/>
            </a:pPr>
            <a:r>
              <a:rPr lang="zh-CN" altLang="en-US" sz="2400" dirty="0">
                <a:ea typeface="宋体" pitchFamily="2" charset="-122"/>
              </a:rPr>
              <a:t>有没有发现</a:t>
            </a:r>
            <a:r>
              <a:rPr lang="en-US" altLang="zh-CN" sz="2400" dirty="0">
                <a:ea typeface="宋体" pitchFamily="2" charset="-122"/>
              </a:rPr>
              <a:t>selenium</a:t>
            </a:r>
            <a:r>
              <a:rPr lang="zh-CN" altLang="en-US" sz="2400" dirty="0">
                <a:ea typeface="宋体" pitchFamily="2" charset="-122"/>
              </a:rPr>
              <a:t>调用</a:t>
            </a:r>
            <a:r>
              <a:rPr lang="en-US" altLang="zh-CN" sz="2400" dirty="0" err="1">
                <a:ea typeface="宋体" pitchFamily="2" charset="-122"/>
              </a:rPr>
              <a:t>js</a:t>
            </a:r>
            <a:r>
              <a:rPr lang="zh-CN" altLang="en-US" sz="2400" dirty="0">
                <a:ea typeface="宋体" pitchFamily="2" charset="-122"/>
              </a:rPr>
              <a:t>很炫酷？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pitchFamily="2" charset="2"/>
              <a:buChar char="n"/>
            </a:pPr>
            <a:r>
              <a:rPr lang="zh-CN" altLang="en-US" sz="2400" dirty="0">
                <a:ea typeface="宋体" pitchFamily="2" charset="-122"/>
              </a:rPr>
              <a:t>可是</a:t>
            </a:r>
            <a:r>
              <a:rPr lang="en-US" altLang="zh-CN" sz="2400" dirty="0" err="1">
                <a:ea typeface="宋体" pitchFamily="2" charset="-122"/>
              </a:rPr>
              <a:t>js</a:t>
            </a:r>
            <a:r>
              <a:rPr lang="zh-CN" altLang="en-US" sz="2400" dirty="0">
                <a:ea typeface="宋体" pitchFamily="2" charset="-122"/>
              </a:rPr>
              <a:t>不会是不是？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pitchFamily="2" charset="2"/>
              <a:buChar char="n"/>
            </a:pPr>
            <a:r>
              <a:rPr lang="zh-CN" altLang="en-US" sz="2400" dirty="0">
                <a:ea typeface="宋体" pitchFamily="2" charset="-122"/>
              </a:rPr>
              <a:t>那好了，福利来了，带着板凳，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pitchFamily="2" charset="2"/>
              <a:buChar char="n"/>
            </a:pPr>
            <a:r>
              <a:rPr lang="zh-CN" altLang="en-US" sz="2400" dirty="0">
                <a:ea typeface="宋体" pitchFamily="2" charset="-122"/>
              </a:rPr>
              <a:t>跟上我们龙腾的步伐，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pitchFamily="2" charset="2"/>
              <a:buChar char="n"/>
            </a:pPr>
            <a:r>
              <a:rPr lang="zh-CN" altLang="en-US" sz="2400" dirty="0">
                <a:ea typeface="宋体" pitchFamily="2" charset="-122"/>
              </a:rPr>
              <a:t>分分钟玩转</a:t>
            </a:r>
            <a:r>
              <a:rPr lang="en-US" altLang="zh-CN" sz="2400" dirty="0" err="1">
                <a:ea typeface="宋体" pitchFamily="2" charset="-122"/>
              </a:rPr>
              <a:t>js</a:t>
            </a:r>
            <a:r>
              <a:rPr lang="en-US" altLang="zh-CN" sz="2400" dirty="0">
                <a:ea typeface="宋体" pitchFamily="2" charset="-122"/>
              </a:rPr>
              <a:t>,</a:t>
            </a:r>
            <a:r>
              <a:rPr lang="zh-CN" altLang="en-US" sz="2400" dirty="0">
                <a:ea typeface="宋体" pitchFamily="2" charset="-122"/>
              </a:rPr>
              <a:t>第一讲本周五开始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pitchFamily="2" charset="2"/>
              <a:buChar char="n"/>
            </a:pPr>
            <a:r>
              <a:rPr lang="zh-CN" altLang="en-US" sz="2400" dirty="0">
                <a:ea typeface="宋体" pitchFamily="2" charset="-122"/>
              </a:rPr>
              <a:t>报名请戳链接：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pitchFamily="2" charset="2"/>
              <a:buChar char="n"/>
            </a:pPr>
            <a:r>
              <a:rPr lang="en-US" altLang="zh-CN" sz="2400" dirty="0">
                <a:ea typeface="宋体" pitchFamily="2" charset="-122"/>
              </a:rPr>
              <a:t>https://ke.qq.com/course/135813#term_id=100152369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pitchFamily="2" charset="2"/>
              <a:buChar char="n"/>
            </a:pPr>
            <a:r>
              <a:rPr lang="zh-CN" altLang="en-US" sz="2400" dirty="0">
                <a:ea typeface="宋体" pitchFamily="2" charset="-122"/>
              </a:rPr>
              <a:t>欢迎加群：</a:t>
            </a:r>
            <a:r>
              <a:rPr lang="en-US" altLang="zh-CN" sz="2400" dirty="0">
                <a:ea typeface="宋体" pitchFamily="2" charset="-122"/>
              </a:rPr>
              <a:t>219873826</a:t>
            </a:r>
            <a:endParaRPr lang="zh-CN" altLang="en-US" sz="2400" dirty="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416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ea typeface="宋体" pitchFamily="2" charset="-122"/>
              </a:rPr>
              <a:t>JavaScript</a:t>
            </a:r>
            <a:r>
              <a:rPr lang="zh-CN" altLang="en-US" dirty="0" smtClean="0">
                <a:ea typeface="宋体" pitchFamily="2" charset="-122"/>
              </a:rPr>
              <a:t>特性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Char char="n"/>
            </a:pP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脚本语言。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JavaScript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是一种解释型的脚本语言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,C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C++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等语言先编译后执行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而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JavaScript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是在程序的运行过程中逐行进行解释。</a:t>
            </a: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pPr algn="just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Char char="n"/>
            </a:pP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基于对象。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JavaScript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是一种基于对象的脚本语言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它不仅可以创建对象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也能使用现有的对象。</a:t>
            </a: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pPr algn="just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Char char="n"/>
            </a:pP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简单。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JavaScript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语言中采用的是弱类型的变量类型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对使用的数据类型未做出严格的要求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是基于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Java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基本语句和控制的脚本语言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其设计简单紧凑。</a:t>
            </a:r>
          </a:p>
        </p:txBody>
      </p:sp>
      <p:cxnSp>
        <p:nvCxnSpPr>
          <p:cNvPr id="4" name="直接连接符 3"/>
          <p:cNvCxnSpPr/>
          <p:nvPr/>
        </p:nvCxnSpPr>
        <p:spPr bwMode="auto">
          <a:xfrm>
            <a:off x="714348" y="1428736"/>
            <a:ext cx="79208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267744" y="3733580"/>
            <a:ext cx="433965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感谢选择龙腾</a:t>
            </a:r>
            <a:endParaRPr lang="en-US" altLang="zh-CN" sz="3600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C0000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 algn="ctr"/>
            <a:r>
              <a:rPr lang="zh-CN" altLang="en-US" sz="36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龙</a:t>
            </a:r>
            <a:r>
              <a:rPr lang="zh-CN" altLang="en-US" sz="36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腾愿与您一起腾飞</a:t>
            </a:r>
            <a:endParaRPr lang="zh-CN" altLang="en-US" sz="360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C0000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2422207" y="2204864"/>
            <a:ext cx="432842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 smtClean="0">
                <a:solidFill>
                  <a:srgbClr val="0070C0"/>
                </a:solidFill>
                <a:latin typeface="+mj-ea"/>
                <a:ea typeface="+mj-ea"/>
              </a:rPr>
              <a:t>Thanks</a:t>
            </a:r>
            <a:endParaRPr lang="zh-CN" altLang="en-US" sz="96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cxnSp>
        <p:nvCxnSpPr>
          <p:cNvPr id="14" name="直接连接符 13"/>
          <p:cNvCxnSpPr/>
          <p:nvPr/>
        </p:nvCxnSpPr>
        <p:spPr bwMode="auto">
          <a:xfrm>
            <a:off x="899592" y="3645024"/>
            <a:ext cx="79208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386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ea typeface="宋体" pitchFamily="2" charset="-122"/>
              </a:rPr>
              <a:t>JavaScript</a:t>
            </a:r>
            <a:r>
              <a:rPr lang="zh-CN" altLang="en-US" dirty="0" smtClean="0">
                <a:ea typeface="宋体" pitchFamily="2" charset="-122"/>
              </a:rPr>
              <a:t>特性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Char char="n"/>
            </a:pPr>
            <a:r>
              <a:rPr lang="zh-CN" altLang="en-US" sz="2800" dirty="0" smtClean="0">
                <a:ea typeface="宋体" pitchFamily="2" charset="-122"/>
              </a:rPr>
              <a:t>动态性。</a:t>
            </a:r>
            <a:r>
              <a:rPr lang="en-US" altLang="zh-CN" sz="2800" dirty="0" smtClean="0">
                <a:ea typeface="宋体" pitchFamily="2" charset="-122"/>
              </a:rPr>
              <a:t>JavaScript</a:t>
            </a:r>
            <a:r>
              <a:rPr lang="zh-CN" altLang="en-US" sz="2800" dirty="0" smtClean="0">
                <a:ea typeface="宋体" pitchFamily="2" charset="-122"/>
              </a:rPr>
              <a:t>是一种采用事件驱动的脚本语言</a:t>
            </a:r>
            <a:r>
              <a:rPr lang="en-US" altLang="zh-CN" sz="2800" dirty="0" smtClean="0">
                <a:ea typeface="宋体" pitchFamily="2" charset="-122"/>
              </a:rPr>
              <a:t>,</a:t>
            </a:r>
            <a:r>
              <a:rPr lang="zh-CN" altLang="en-US" sz="2800" dirty="0" smtClean="0">
                <a:ea typeface="宋体" pitchFamily="2" charset="-122"/>
              </a:rPr>
              <a:t>它不需要经过</a:t>
            </a:r>
            <a:r>
              <a:rPr lang="en-US" altLang="zh-CN" sz="2800" dirty="0" smtClean="0">
                <a:ea typeface="宋体" pitchFamily="2" charset="-122"/>
              </a:rPr>
              <a:t>Web</a:t>
            </a:r>
            <a:r>
              <a:rPr lang="zh-CN" altLang="en-US" sz="2800" dirty="0" smtClean="0">
                <a:ea typeface="宋体" pitchFamily="2" charset="-122"/>
              </a:rPr>
              <a:t>服务器就可以对用户的输入做出响应。在访问一个网页时</a:t>
            </a:r>
            <a:r>
              <a:rPr lang="en-US" altLang="zh-CN" sz="2800" dirty="0" smtClean="0">
                <a:ea typeface="宋体" pitchFamily="2" charset="-122"/>
              </a:rPr>
              <a:t>,</a:t>
            </a:r>
            <a:r>
              <a:rPr lang="zh-CN" altLang="en-US" sz="2800" dirty="0" smtClean="0">
                <a:ea typeface="宋体" pitchFamily="2" charset="-122"/>
              </a:rPr>
              <a:t>鼠标在网页中进行鼠标点击或上下移、窗口移动等操作</a:t>
            </a:r>
            <a:r>
              <a:rPr lang="en-US" altLang="zh-CN" sz="2800" dirty="0" smtClean="0">
                <a:ea typeface="宋体" pitchFamily="2" charset="-122"/>
              </a:rPr>
              <a:t>JavaScript</a:t>
            </a:r>
            <a:r>
              <a:rPr lang="zh-CN" altLang="en-US" sz="2800" dirty="0" smtClean="0">
                <a:ea typeface="宋体" pitchFamily="2" charset="-122"/>
              </a:rPr>
              <a:t>都可直接对这些事件给出相应的响应。</a:t>
            </a:r>
            <a:endParaRPr lang="en-US" altLang="zh-CN" sz="2800" dirty="0" smtClean="0">
              <a:ea typeface="宋体" pitchFamily="2" charset="-122"/>
            </a:endParaRPr>
          </a:p>
          <a:p>
            <a:pPr algn="just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Char char="n"/>
            </a:pPr>
            <a:r>
              <a:rPr lang="zh-CN" altLang="en-US" sz="2800" dirty="0" smtClean="0">
                <a:ea typeface="宋体" pitchFamily="2" charset="-122"/>
              </a:rPr>
              <a:t>跨平台性。</a:t>
            </a:r>
            <a:r>
              <a:rPr lang="en-US" altLang="zh-CN" sz="2800" dirty="0" smtClean="0">
                <a:ea typeface="宋体" pitchFamily="2" charset="-122"/>
              </a:rPr>
              <a:t>JavaScript</a:t>
            </a:r>
            <a:r>
              <a:rPr lang="zh-CN" altLang="en-US" sz="2800" dirty="0" smtClean="0">
                <a:ea typeface="宋体" pitchFamily="2" charset="-122"/>
              </a:rPr>
              <a:t>脚本语言不依赖于操作系统</a:t>
            </a:r>
            <a:r>
              <a:rPr lang="en-US" altLang="zh-CN" sz="2800" dirty="0" smtClean="0">
                <a:ea typeface="宋体" pitchFamily="2" charset="-122"/>
              </a:rPr>
              <a:t>,</a:t>
            </a:r>
            <a:r>
              <a:rPr lang="zh-CN" altLang="en-US" sz="2800" dirty="0" smtClean="0">
                <a:ea typeface="宋体" pitchFamily="2" charset="-122"/>
              </a:rPr>
              <a:t>仅需要浏览器的支持。因此一个</a:t>
            </a:r>
            <a:r>
              <a:rPr lang="en-US" altLang="zh-CN" sz="2800" dirty="0" smtClean="0">
                <a:ea typeface="宋体" pitchFamily="2" charset="-122"/>
              </a:rPr>
              <a:t>JavaScript</a:t>
            </a:r>
            <a:r>
              <a:rPr lang="zh-CN" altLang="en-US" sz="2800" dirty="0" smtClean="0">
                <a:ea typeface="宋体" pitchFamily="2" charset="-122"/>
              </a:rPr>
              <a:t>脚本在编写后可以带到任意机器上使用</a:t>
            </a:r>
            <a:r>
              <a:rPr lang="en-US" altLang="zh-CN" sz="2800" dirty="0" smtClean="0">
                <a:ea typeface="宋体" pitchFamily="2" charset="-122"/>
              </a:rPr>
              <a:t>,</a:t>
            </a:r>
            <a:r>
              <a:rPr lang="zh-CN" altLang="en-US" sz="2800" dirty="0" smtClean="0">
                <a:ea typeface="宋体" pitchFamily="2" charset="-122"/>
              </a:rPr>
              <a:t>前提上机器上的浏览器支 持</a:t>
            </a:r>
            <a:r>
              <a:rPr lang="en-US" altLang="zh-CN" sz="2800" dirty="0" smtClean="0">
                <a:ea typeface="宋体" pitchFamily="2" charset="-122"/>
              </a:rPr>
              <a:t>JavaScript</a:t>
            </a:r>
            <a:r>
              <a:rPr lang="zh-CN" altLang="en-US" sz="2800" dirty="0" smtClean="0">
                <a:ea typeface="宋体" pitchFamily="2" charset="-122"/>
              </a:rPr>
              <a:t>脚本语言</a:t>
            </a:r>
            <a:r>
              <a:rPr lang="en-US" altLang="zh-CN" sz="2800" dirty="0" smtClean="0">
                <a:ea typeface="宋体" pitchFamily="2" charset="-122"/>
              </a:rPr>
              <a:t>,</a:t>
            </a:r>
            <a:r>
              <a:rPr lang="zh-CN" altLang="en-US" sz="2800" dirty="0" smtClean="0">
                <a:ea typeface="宋体" pitchFamily="2" charset="-122"/>
              </a:rPr>
              <a:t>目前</a:t>
            </a:r>
            <a:r>
              <a:rPr lang="en-US" altLang="zh-CN" sz="2800" dirty="0" smtClean="0">
                <a:ea typeface="宋体" pitchFamily="2" charset="-122"/>
              </a:rPr>
              <a:t>JavaScript</a:t>
            </a:r>
            <a:r>
              <a:rPr lang="zh-CN" altLang="en-US" sz="2800" dirty="0" smtClean="0">
                <a:ea typeface="宋体" pitchFamily="2" charset="-122"/>
              </a:rPr>
              <a:t>已被大多数的浏览器所支持。</a:t>
            </a:r>
            <a:endParaRPr lang="en-US" altLang="zh-CN" sz="2800" dirty="0" smtClean="0">
              <a:ea typeface="宋体" pitchFamily="2" charset="-122"/>
            </a:endParaRPr>
          </a:p>
          <a:p>
            <a:pPr algn="just" eaLnBrk="1" hangingPunct="1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Char char="n"/>
            </a:pPr>
            <a:endParaRPr lang="zh-CN" altLang="en-US" sz="2800" dirty="0" smtClean="0">
              <a:ea typeface="宋体" pitchFamily="2" charset="-122"/>
            </a:endParaRPr>
          </a:p>
        </p:txBody>
      </p:sp>
      <p:cxnSp>
        <p:nvCxnSpPr>
          <p:cNvPr id="4" name="直接连接符 3"/>
          <p:cNvCxnSpPr/>
          <p:nvPr/>
        </p:nvCxnSpPr>
        <p:spPr bwMode="auto">
          <a:xfrm>
            <a:off x="714348" y="1428736"/>
            <a:ext cx="79208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4400" smtClean="0">
                <a:ea typeface="宋体" pitchFamily="2" charset="-122"/>
              </a:rPr>
              <a:t>目录</a:t>
            </a:r>
            <a:endParaRPr lang="zh-CN" altLang="en-US" sz="2800" smtClean="0">
              <a:solidFill>
                <a:schemeClr val="hlink"/>
              </a:solidFill>
              <a:ea typeface="宋体" pitchFamily="2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828800" y="2306638"/>
            <a:ext cx="762000" cy="665162"/>
            <a:chOff x="1110" y="2656"/>
            <a:chExt cx="1549" cy="1351"/>
          </a:xfrm>
        </p:grpSpPr>
        <p:sp>
          <p:nvSpPr>
            <p:cNvPr id="4110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111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93190" name="AutoShape 6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828800" y="3221038"/>
            <a:ext cx="762000" cy="665162"/>
            <a:chOff x="3174" y="2656"/>
            <a:chExt cx="1549" cy="1351"/>
          </a:xfrm>
        </p:grpSpPr>
        <p:sp>
          <p:nvSpPr>
            <p:cNvPr id="4107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108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93194" name="AutoShape 10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4101" name="Line 11"/>
          <p:cNvSpPr>
            <a:spLocks noChangeShapeType="1"/>
          </p:cNvSpPr>
          <p:nvPr/>
        </p:nvSpPr>
        <p:spPr bwMode="auto">
          <a:xfrm>
            <a:off x="2438400" y="2916238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2" name="Text Box 12"/>
          <p:cNvSpPr txBox="1">
            <a:spLocks noChangeArrowheads="1"/>
          </p:cNvSpPr>
          <p:nvPr/>
        </p:nvSpPr>
        <p:spPr bwMode="auto">
          <a:xfrm>
            <a:off x="3505200" y="2382838"/>
            <a:ext cx="252253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400">
                <a:ea typeface="宋体" pitchFamily="2" charset="-122"/>
              </a:rPr>
              <a:t>什么是</a:t>
            </a:r>
            <a:r>
              <a:rPr lang="en-US" altLang="zh-CN" sz="2400">
                <a:ea typeface="宋体" pitchFamily="2" charset="-122"/>
              </a:rPr>
              <a:t>JavaScript</a:t>
            </a:r>
          </a:p>
        </p:txBody>
      </p:sp>
      <p:sp>
        <p:nvSpPr>
          <p:cNvPr id="4103" name="Text Box 13"/>
          <p:cNvSpPr txBox="1">
            <a:spLocks noChangeArrowheads="1"/>
          </p:cNvSpPr>
          <p:nvPr/>
        </p:nvSpPr>
        <p:spPr bwMode="gray">
          <a:xfrm>
            <a:off x="2025650" y="240506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ea typeface="宋体" pitchFamily="2" charset="-122"/>
              </a:rPr>
              <a:t>1</a:t>
            </a:r>
          </a:p>
        </p:txBody>
      </p:sp>
      <p:sp>
        <p:nvSpPr>
          <p:cNvPr id="4104" name="Line 14"/>
          <p:cNvSpPr>
            <a:spLocks noChangeShapeType="1"/>
          </p:cNvSpPr>
          <p:nvPr/>
        </p:nvSpPr>
        <p:spPr bwMode="auto">
          <a:xfrm>
            <a:off x="2438400" y="3830638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5" name="Text Box 15"/>
          <p:cNvSpPr txBox="1">
            <a:spLocks noChangeArrowheads="1"/>
          </p:cNvSpPr>
          <p:nvPr/>
        </p:nvSpPr>
        <p:spPr bwMode="auto">
          <a:xfrm>
            <a:off x="3505200" y="3297238"/>
            <a:ext cx="313213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dirty="0">
                <a:ea typeface="宋体" pitchFamily="2" charset="-122"/>
              </a:rPr>
              <a:t>JavaScript</a:t>
            </a:r>
            <a:r>
              <a:rPr lang="zh-CN" altLang="en-US" sz="2400" dirty="0">
                <a:ea typeface="宋体" pitchFamily="2" charset="-122"/>
              </a:rPr>
              <a:t>的语法基础</a:t>
            </a:r>
            <a:endParaRPr lang="en-US" altLang="zh-CN" sz="2400" dirty="0">
              <a:ea typeface="宋体" pitchFamily="2" charset="-122"/>
            </a:endParaRPr>
          </a:p>
        </p:txBody>
      </p:sp>
      <p:sp>
        <p:nvSpPr>
          <p:cNvPr id="4106" name="Text Box 16"/>
          <p:cNvSpPr txBox="1">
            <a:spLocks noChangeArrowheads="1"/>
          </p:cNvSpPr>
          <p:nvPr/>
        </p:nvSpPr>
        <p:spPr bwMode="gray">
          <a:xfrm>
            <a:off x="2025650" y="331946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ea typeface="宋体" pitchFamily="2" charset="-122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dirty="0" smtClean="0">
                <a:ea typeface="宋体" pitchFamily="2" charset="-122"/>
              </a:rPr>
              <a:t>JavaScript</a:t>
            </a:r>
            <a:r>
              <a:rPr lang="zh-CN" altLang="en-US" sz="3600" dirty="0" smtClean="0">
                <a:ea typeface="宋体" pitchFamily="2" charset="-122"/>
              </a:rPr>
              <a:t>的组成</a:t>
            </a:r>
          </a:p>
        </p:txBody>
      </p:sp>
      <p:cxnSp>
        <p:nvCxnSpPr>
          <p:cNvPr id="4" name="直接连接符 3"/>
          <p:cNvCxnSpPr/>
          <p:nvPr/>
        </p:nvCxnSpPr>
        <p:spPr bwMode="auto">
          <a:xfrm>
            <a:off x="714348" y="1428736"/>
            <a:ext cx="79208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050" name="Picture 2" descr="http://g.hiphotos.baidu.com/baike/c0%3Dbaike72%2C5%2C5%2C72%2C24/sign=259aae64dcc451dae2fb04b9d7943903/730e0cf3d7ca7bcb3409f115bf096b63f624a89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5776" y="2276872"/>
            <a:ext cx="3314700" cy="14097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dirty="0" smtClean="0">
                <a:ea typeface="宋体" pitchFamily="2" charset="-122"/>
              </a:rPr>
              <a:t>JavaScript</a:t>
            </a:r>
            <a:r>
              <a:rPr lang="zh-CN" altLang="en-US" sz="3600" dirty="0" smtClean="0">
                <a:ea typeface="宋体" pitchFamily="2" charset="-122"/>
              </a:rPr>
              <a:t>的作用和基本语法规则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Char char="n"/>
            </a:pPr>
            <a:r>
              <a:rPr lang="zh-CN" altLang="en-US" dirty="0" smtClean="0">
                <a:ea typeface="宋体" pitchFamily="2" charset="-122"/>
              </a:rPr>
              <a:t>使用 </a:t>
            </a:r>
            <a:r>
              <a:rPr lang="en-US" altLang="zh-CN" dirty="0" smtClean="0">
                <a:ea typeface="宋体" pitchFamily="2" charset="-122"/>
              </a:rPr>
              <a:t>JavaScript </a:t>
            </a:r>
            <a:r>
              <a:rPr lang="zh-CN" altLang="en-US" dirty="0" smtClean="0">
                <a:ea typeface="宋体" pitchFamily="2" charset="-122"/>
              </a:rPr>
              <a:t>的各种功能，可以增强站点的动态性和交互性。</a:t>
            </a:r>
          </a:p>
          <a:p>
            <a:pPr lvl="1" algn="just" eaLnBrk="1" hangingPunct="1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Char char="n"/>
            </a:pPr>
            <a:r>
              <a:rPr lang="en-GB" dirty="0" err="1" smtClean="0"/>
              <a:t>提供用户交互</a:t>
            </a:r>
            <a:endParaRPr lang="en-GB" dirty="0" smtClean="0"/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Char char="n"/>
            </a:pPr>
            <a:r>
              <a:rPr lang="en-GB" dirty="0" err="1" smtClean="0"/>
              <a:t>动态更改内容</a:t>
            </a:r>
            <a:endParaRPr lang="en-GB" dirty="0" smtClean="0"/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Char char="n"/>
            </a:pPr>
            <a:r>
              <a:rPr lang="en-GB" dirty="0" err="1" smtClean="0"/>
              <a:t>验证数据</a:t>
            </a:r>
            <a:endParaRPr lang="en-GB" dirty="0" smtClean="0"/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Char char="n"/>
            </a:pPr>
            <a:r>
              <a:rPr lang="zh-CN" altLang="en-US" dirty="0" smtClean="0">
                <a:ea typeface="宋体" pitchFamily="2" charset="-122"/>
              </a:rPr>
              <a:t>与其他任何语言一样，</a:t>
            </a:r>
            <a:r>
              <a:rPr lang="en-US" altLang="zh-CN" dirty="0" smtClean="0">
                <a:ea typeface="宋体" pitchFamily="2" charset="-122"/>
              </a:rPr>
              <a:t>JavaScript </a:t>
            </a:r>
            <a:r>
              <a:rPr lang="zh-CN" altLang="en-US" dirty="0" smtClean="0">
                <a:ea typeface="宋体" pitchFamily="2" charset="-122"/>
              </a:rPr>
              <a:t>也遵循一些基本的语法规则，如：</a:t>
            </a:r>
          </a:p>
          <a:p>
            <a:pPr lvl="1" algn="just" eaLnBrk="1" hangingPunct="1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Char char="n"/>
            </a:pPr>
            <a:r>
              <a:rPr lang="zh-CN" altLang="en-GB" dirty="0" smtClean="0">
                <a:ea typeface="宋体" pitchFamily="2" charset="-122"/>
              </a:rPr>
              <a:t>区分大小写</a:t>
            </a: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Char char="n"/>
            </a:pPr>
            <a:r>
              <a:rPr lang="en-GB" dirty="0" err="1" smtClean="0"/>
              <a:t>使用成对的符号</a:t>
            </a:r>
            <a:endParaRPr lang="en-GB" dirty="0" smtClean="0"/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Char char="n"/>
            </a:pPr>
            <a:r>
              <a:rPr lang="en-GB" dirty="0" err="1" smtClean="0"/>
              <a:t>使用注释</a:t>
            </a:r>
            <a:endParaRPr lang="zh-CN" altLang="en-US" dirty="0" smtClean="0">
              <a:ea typeface="宋体" pitchFamily="2" charset="-122"/>
            </a:endParaRPr>
          </a:p>
        </p:txBody>
      </p:sp>
      <p:cxnSp>
        <p:nvCxnSpPr>
          <p:cNvPr id="4" name="直接连接符 3"/>
          <p:cNvCxnSpPr/>
          <p:nvPr/>
        </p:nvCxnSpPr>
        <p:spPr bwMode="auto">
          <a:xfrm>
            <a:off x="714348" y="1428736"/>
            <a:ext cx="79208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龙腾测试培训课程PPT模板.potx" id="{17A60968-49B2-4CF7-8E32-8D193DD6B500}" vid="{9386CD00-E3E8-4E20-92FA-F46D194D6B7B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python基础-第三天</Template>
  <TotalTime>3962</TotalTime>
  <Words>3129</Words>
  <Application>Microsoft Office PowerPoint</Application>
  <PresentationFormat>全屏显示(4:3)</PresentationFormat>
  <Paragraphs>545</Paragraphs>
  <Slides>50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62" baseType="lpstr">
      <vt:lpstr>微軟正黑體</vt:lpstr>
      <vt:lpstr>新細明體</vt:lpstr>
      <vt:lpstr>黑体</vt:lpstr>
      <vt:lpstr>华文琥珀</vt:lpstr>
      <vt:lpstr>华文新魏</vt:lpstr>
      <vt:lpstr>宋体</vt:lpstr>
      <vt:lpstr>微软雅黑</vt:lpstr>
      <vt:lpstr>Arial</vt:lpstr>
      <vt:lpstr>Courier New</vt:lpstr>
      <vt:lpstr>Times New Roman</vt:lpstr>
      <vt:lpstr>Wingdings</vt:lpstr>
      <vt:lpstr>Network</vt:lpstr>
      <vt:lpstr>JavaScript 语法基础</vt:lpstr>
      <vt:lpstr>目录</vt:lpstr>
      <vt:lpstr>JavaScript历史</vt:lpstr>
      <vt:lpstr>什么是JavaScript</vt:lpstr>
      <vt:lpstr>JavaScript特性</vt:lpstr>
      <vt:lpstr>JavaScript特性</vt:lpstr>
      <vt:lpstr>目录</vt:lpstr>
      <vt:lpstr>JavaScript的组成</vt:lpstr>
      <vt:lpstr>JavaScript的作用和基本语法规则</vt:lpstr>
      <vt:lpstr>JavaScript作为客户端程序嵌入网页</vt:lpstr>
      <vt:lpstr>使用Script标记示例</vt:lpstr>
      <vt:lpstr>使用外部文件示例</vt:lpstr>
      <vt:lpstr>在事件处理程序中使用JavaScript示例</vt:lpstr>
      <vt:lpstr>使用Alert/Confirm/Write方法</vt:lpstr>
      <vt:lpstr>变量</vt:lpstr>
      <vt:lpstr>声明变量</vt:lpstr>
      <vt:lpstr>变量的作用域</vt:lpstr>
      <vt:lpstr>数据类型</vt:lpstr>
      <vt:lpstr>运算符</vt:lpstr>
      <vt:lpstr>算术运算符</vt:lpstr>
      <vt:lpstr>比较运算符</vt:lpstr>
      <vt:lpstr>逻辑运算符 </vt:lpstr>
      <vt:lpstr>字符串运算符</vt:lpstr>
      <vt:lpstr>求值运算符</vt:lpstr>
      <vt:lpstr>表达式</vt:lpstr>
      <vt:lpstr>条件语句</vt:lpstr>
      <vt:lpstr>循环语句</vt:lpstr>
      <vt:lpstr>函数</vt:lpstr>
      <vt:lpstr>用户自定义函数</vt:lpstr>
      <vt:lpstr>函数示例</vt:lpstr>
      <vt:lpstr>匿名函数</vt:lpstr>
      <vt:lpstr>JS 事件 </vt:lpstr>
      <vt:lpstr>JS事件参考 </vt:lpstr>
      <vt:lpstr>JS事件 —— onload and onUnload </vt:lpstr>
      <vt:lpstr>JS事件 —— onFocus, onBlur and onChange </vt:lpstr>
      <vt:lpstr>JS事件 —— onSubmit</vt:lpstr>
      <vt:lpstr>JS事件 ——鼠标动作</vt:lpstr>
      <vt:lpstr>JavaScript面向对象基础</vt:lpstr>
      <vt:lpstr>数组</vt:lpstr>
      <vt:lpstr>Array对象</vt:lpstr>
      <vt:lpstr>创建数组</vt:lpstr>
      <vt:lpstr>数组赋值</vt:lpstr>
      <vt:lpstr>数组对象的元素和方法</vt:lpstr>
      <vt:lpstr>PowerPoint 演示文稿</vt:lpstr>
      <vt:lpstr>Array的字典用法</vt:lpstr>
      <vt:lpstr>数组简化声明方式</vt:lpstr>
      <vt:lpstr>多维数组</vt:lpstr>
      <vt:lpstr>总结</vt:lpstr>
      <vt:lpstr>公开课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Python教程</dc:title>
  <dc:creator>贾敏强</dc:creator>
  <cp:lastModifiedBy>Sky123.Org</cp:lastModifiedBy>
  <cp:revision>390</cp:revision>
  <dcterms:created xsi:type="dcterms:W3CDTF">2015-08-23T06:26:12Z</dcterms:created>
  <dcterms:modified xsi:type="dcterms:W3CDTF">2016-05-27T04:02:31Z</dcterms:modified>
</cp:coreProperties>
</file>