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97" r:id="rId4"/>
    <p:sldId id="299" r:id="rId5"/>
    <p:sldId id="300" r:id="rId6"/>
    <p:sldId id="298" r:id="rId7"/>
    <p:sldId id="302" r:id="rId8"/>
    <p:sldId id="303" r:id="rId9"/>
    <p:sldId id="304" r:id="rId10"/>
    <p:sldId id="290"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A9D18E"/>
    <a:srgbClr val="EDEDED"/>
    <a:srgbClr val="5FC5D9"/>
    <a:srgbClr val="A5A5A5"/>
    <a:srgbClr val="F4B183"/>
    <a:srgbClr val="AFABAB"/>
    <a:srgbClr val="759DC2"/>
    <a:srgbClr val="ED7D31"/>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10" d="100"/>
          <a:sy n="110" d="100"/>
        </p:scale>
        <p:origin x="558" y="84"/>
      </p:cViewPr>
      <p:guideLst>
        <p:guide orient="horz" pos="2183"/>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D1A667-0E3A-4BEB-A052-94D39ECDF331}" type="datetimeFigureOut">
              <a:rPr lang="zh-CN" altLang="en-US" smtClean="0"/>
              <a:t>2016/5/30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C2F618-CF19-47B8-9CC3-53D5A652F6EE}" type="slidenum">
              <a:rPr lang="zh-CN" altLang="en-US" smtClean="0"/>
              <a:t>‹#›</a:t>
            </a:fld>
            <a:endParaRPr lang="zh-CN" altLang="en-US"/>
          </a:p>
        </p:txBody>
      </p:sp>
    </p:spTree>
    <p:extLst>
      <p:ext uri="{BB962C8B-B14F-4D97-AF65-F5344CB8AC3E}">
        <p14:creationId xmlns:p14="http://schemas.microsoft.com/office/powerpoint/2010/main" val="1570779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1993</a:t>
            </a:r>
            <a:r>
              <a:rPr lang="zh-CN" altLang="en-US" dirty="0" smtClean="0"/>
              <a:t>年伦敦附近核电站的反应堆内，由于温度控制失灵，致使欧洲人口最为密集的地区面临巨大灾难。后经查明，在反应堆“主要保护系统中”一个</a:t>
            </a:r>
            <a:r>
              <a:rPr lang="en-US" altLang="zh-CN" dirty="0" smtClean="0"/>
              <a:t>10</a:t>
            </a:r>
            <a:r>
              <a:rPr lang="zh-CN" altLang="en-US" dirty="0" smtClean="0"/>
              <a:t>万行代码的控制程序几乎有一半未能通过测试。</a:t>
            </a:r>
            <a:endParaRPr lang="en-US" altLang="zh-CN" dirty="0" smtClean="0"/>
          </a:p>
          <a:p>
            <a:r>
              <a:rPr lang="zh-CN" altLang="en-US" dirty="0" smtClean="0"/>
              <a:t>海湾战争中，某个软件故障打乱了“爱国者”导弹雷达跟踪系统，使导弹发射后未能迎击对方的“飞毛腿”导弹，反而轰击了自己的军营，祸从天降，造成</a:t>
            </a:r>
            <a:r>
              <a:rPr lang="en-US" altLang="zh-CN" dirty="0" smtClean="0"/>
              <a:t>28</a:t>
            </a:r>
            <a:r>
              <a:rPr lang="zh-CN" altLang="en-US" dirty="0" smtClean="0"/>
              <a:t>名士兵丧生，</a:t>
            </a:r>
            <a:r>
              <a:rPr lang="en-US" altLang="zh-CN" dirty="0" smtClean="0"/>
              <a:t>98</a:t>
            </a:r>
            <a:r>
              <a:rPr lang="zh-CN" altLang="en-US" dirty="0" smtClean="0"/>
              <a:t>名受伤。</a:t>
            </a:r>
            <a:endParaRPr lang="en-US" altLang="zh-CN" dirty="0" smtClean="0"/>
          </a:p>
          <a:p>
            <a:r>
              <a:rPr lang="en-US" altLang="zh-CN" dirty="0" smtClean="0"/>
              <a:t>2006</a:t>
            </a:r>
            <a:r>
              <a:rPr lang="zh-CN" altLang="en-US" dirty="0" smtClean="0"/>
              <a:t>年</a:t>
            </a:r>
            <a:r>
              <a:rPr lang="en-US" altLang="zh-CN" dirty="0" smtClean="0"/>
              <a:t>04</a:t>
            </a:r>
            <a:r>
              <a:rPr lang="zh-CN" altLang="en-US" dirty="0" smtClean="0"/>
              <a:t>月</a:t>
            </a:r>
            <a:r>
              <a:rPr lang="en-US" altLang="zh-CN" dirty="0" smtClean="0"/>
              <a:t>20</a:t>
            </a:r>
            <a:r>
              <a:rPr lang="zh-CN" altLang="en-US" dirty="0" smtClean="0"/>
              <a:t>日</a:t>
            </a:r>
            <a:r>
              <a:rPr lang="en-US" altLang="zh-CN" dirty="0" smtClean="0"/>
              <a:t>10</a:t>
            </a:r>
            <a:r>
              <a:rPr lang="zh-CN" altLang="en-US" dirty="0" smtClean="0"/>
              <a:t>时</a:t>
            </a:r>
            <a:r>
              <a:rPr lang="en-US" altLang="zh-CN" dirty="0" smtClean="0"/>
              <a:t>56</a:t>
            </a:r>
            <a:r>
              <a:rPr lang="zh-CN" altLang="en-US" dirty="0" smtClean="0"/>
              <a:t>分至</a:t>
            </a:r>
            <a:r>
              <a:rPr lang="en-US" altLang="zh-CN" dirty="0" smtClean="0"/>
              <a:t>17</a:t>
            </a:r>
            <a:r>
              <a:rPr lang="zh-CN" altLang="en-US" dirty="0" smtClean="0"/>
              <a:t>时</a:t>
            </a:r>
            <a:r>
              <a:rPr lang="en-US" altLang="zh-CN" dirty="0" smtClean="0"/>
              <a:t>30</a:t>
            </a:r>
            <a:r>
              <a:rPr lang="zh-CN" altLang="en-US" dirty="0" smtClean="0"/>
              <a:t>分，我国银联系统突发故障，北京、上海、杭州等大城市纷纷出现无法跨行取款、</a:t>
            </a:r>
            <a:r>
              <a:rPr lang="en-US" altLang="zh-CN" dirty="0" smtClean="0"/>
              <a:t>POS</a:t>
            </a:r>
            <a:r>
              <a:rPr lang="zh-CN" altLang="en-US" dirty="0" smtClean="0"/>
              <a:t>机无法消费等情况，导 致全国数百万笔跨行交易无法完成。中国银联称，网络瘫痪是由于银联主机和通讯网络出现故障所致。类似事故还有，如</a:t>
            </a:r>
            <a:r>
              <a:rPr lang="en-US" altLang="zh-CN" dirty="0" smtClean="0"/>
              <a:t>2007</a:t>
            </a:r>
            <a:r>
              <a:rPr lang="zh-CN" altLang="en-US" dirty="0" smtClean="0"/>
              <a:t>年</a:t>
            </a:r>
            <a:r>
              <a:rPr lang="en-US" altLang="zh-CN" dirty="0" smtClean="0"/>
              <a:t>1</a:t>
            </a:r>
            <a:r>
              <a:rPr lang="zh-CN" altLang="en-US" dirty="0" smtClean="0"/>
              <a:t>月，农业银行核心业务系统故 障；</a:t>
            </a:r>
            <a:r>
              <a:rPr lang="en-US" altLang="zh-CN" dirty="0" smtClean="0"/>
              <a:t>2007</a:t>
            </a:r>
            <a:r>
              <a:rPr lang="zh-CN" altLang="en-US" dirty="0" smtClean="0"/>
              <a:t>年</a:t>
            </a:r>
            <a:r>
              <a:rPr lang="en-US" altLang="zh-CN" dirty="0" smtClean="0"/>
              <a:t>3</a:t>
            </a:r>
            <a:r>
              <a:rPr lang="zh-CN" altLang="en-US" dirty="0" smtClean="0"/>
              <a:t>月，交通银行信用卡系统的故障；</a:t>
            </a:r>
            <a:r>
              <a:rPr lang="en-US" altLang="zh-CN" dirty="0" smtClean="0"/>
              <a:t>2007</a:t>
            </a:r>
            <a:r>
              <a:rPr lang="zh-CN" altLang="en-US" dirty="0" smtClean="0"/>
              <a:t>年</a:t>
            </a:r>
            <a:r>
              <a:rPr lang="en-US" altLang="zh-CN" dirty="0" smtClean="0"/>
              <a:t>6</a:t>
            </a:r>
            <a:r>
              <a:rPr lang="zh-CN" altLang="en-US" dirty="0" smtClean="0"/>
              <a:t>月，中国建设银行总行转账系统故障。</a:t>
            </a:r>
            <a:endParaRPr lang="zh-CN" altLang="en-US" dirty="0"/>
          </a:p>
        </p:txBody>
      </p:sp>
      <p:sp>
        <p:nvSpPr>
          <p:cNvPr id="4" name="灯片编号占位符 3"/>
          <p:cNvSpPr>
            <a:spLocks noGrp="1"/>
          </p:cNvSpPr>
          <p:nvPr>
            <p:ph type="sldNum" sz="quarter" idx="10"/>
          </p:nvPr>
        </p:nvSpPr>
        <p:spPr/>
        <p:txBody>
          <a:bodyPr/>
          <a:lstStyle/>
          <a:p>
            <a:fld id="{FDC2F618-CF19-47B8-9CC3-53D5A652F6EE}" type="slidenum">
              <a:rPr lang="zh-CN" altLang="en-US" smtClean="0"/>
              <a:t>3</a:t>
            </a:fld>
            <a:endParaRPr lang="zh-CN" altLang="en-US"/>
          </a:p>
        </p:txBody>
      </p:sp>
    </p:spTree>
    <p:extLst>
      <p:ext uri="{BB962C8B-B14F-4D97-AF65-F5344CB8AC3E}">
        <p14:creationId xmlns:p14="http://schemas.microsoft.com/office/powerpoint/2010/main" val="746469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solidFill>
                  <a:schemeClr val="accent1"/>
                </a:solidFill>
              </a:rPr>
              <a:t>Bill Hetzel</a:t>
            </a:r>
            <a:r>
              <a:rPr lang="zh-CN" altLang="en-US" sz="1200" dirty="0" smtClean="0">
                <a:solidFill>
                  <a:schemeClr val="accent1"/>
                </a:solidFill>
              </a:rPr>
              <a:t>博士（代表论著</a:t>
            </a:r>
            <a:r>
              <a:rPr lang="en-US" altLang="zh-CN" sz="1200" dirty="0" smtClean="0">
                <a:solidFill>
                  <a:schemeClr val="accent1"/>
                </a:solidFill>
              </a:rPr>
              <a:t>《The Complete Guide to Software Testing》</a:t>
            </a:r>
            <a:r>
              <a:rPr lang="zh-CN" altLang="en-US" sz="1200" dirty="0" smtClean="0">
                <a:solidFill>
                  <a:schemeClr val="accent1"/>
                </a:solidFill>
              </a:rPr>
              <a:t>），在美国的北卡罗来纳大学组织了历史上第一次正式的关于软件测试的会议。</a:t>
            </a:r>
            <a:endParaRPr lang="zh-CN" altLang="en-US" dirty="0"/>
          </a:p>
        </p:txBody>
      </p:sp>
      <p:sp>
        <p:nvSpPr>
          <p:cNvPr id="4" name="灯片编号占位符 3"/>
          <p:cNvSpPr>
            <a:spLocks noGrp="1"/>
          </p:cNvSpPr>
          <p:nvPr>
            <p:ph type="sldNum" sz="quarter" idx="10"/>
          </p:nvPr>
        </p:nvSpPr>
        <p:spPr/>
        <p:txBody>
          <a:bodyPr/>
          <a:lstStyle/>
          <a:p>
            <a:fld id="{FDC2F618-CF19-47B8-9CC3-53D5A652F6EE}" type="slidenum">
              <a:rPr lang="zh-CN" altLang="en-US" smtClean="0"/>
              <a:t>4</a:t>
            </a:fld>
            <a:endParaRPr lang="zh-CN" altLang="en-US"/>
          </a:p>
        </p:txBody>
      </p:sp>
    </p:spTree>
    <p:extLst>
      <p:ext uri="{BB962C8B-B14F-4D97-AF65-F5344CB8AC3E}">
        <p14:creationId xmlns:p14="http://schemas.microsoft.com/office/powerpoint/2010/main" val="3384757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任意多边形 6"/>
          <p:cNvSpPr/>
          <p:nvPr userDrawn="1"/>
        </p:nvSpPr>
        <p:spPr>
          <a:xfrm>
            <a:off x="0" y="609600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userDrawn="1"/>
        </p:nvSpPr>
        <p:spPr>
          <a:xfrm rot="5400000">
            <a:off x="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rot="10800000">
            <a:off x="1143000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rot="16200000">
            <a:off x="11430000" y="6114143"/>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983092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t>2016/5/30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t>‹#›</a:t>
            </a:fld>
            <a:endParaRPr lang="zh-CN" altLang="en-US"/>
          </a:p>
        </p:txBody>
      </p:sp>
    </p:spTree>
    <p:extLst>
      <p:ext uri="{BB962C8B-B14F-4D97-AF65-F5344CB8AC3E}">
        <p14:creationId xmlns:p14="http://schemas.microsoft.com/office/powerpoint/2010/main" val="221953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t>2016/5/30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t>‹#›</a:t>
            </a:fld>
            <a:endParaRPr lang="zh-CN" altLang="en-US"/>
          </a:p>
        </p:txBody>
      </p:sp>
    </p:spTree>
    <p:extLst>
      <p:ext uri="{BB962C8B-B14F-4D97-AF65-F5344CB8AC3E}">
        <p14:creationId xmlns:p14="http://schemas.microsoft.com/office/powerpoint/2010/main" val="1027337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任意多边形 6"/>
          <p:cNvSpPr/>
          <p:nvPr userDrawn="1"/>
        </p:nvSpPr>
        <p:spPr>
          <a:xfrm>
            <a:off x="0" y="609600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userDrawn="1"/>
        </p:nvSpPr>
        <p:spPr>
          <a:xfrm rot="5400000">
            <a:off x="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rot="10800000">
            <a:off x="1143000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rot="16200000">
            <a:off x="11430000" y="6114143"/>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025886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任意多边形 6"/>
          <p:cNvSpPr/>
          <p:nvPr userDrawn="1"/>
        </p:nvSpPr>
        <p:spPr>
          <a:xfrm>
            <a:off x="0" y="609600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userDrawn="1"/>
        </p:nvSpPr>
        <p:spPr>
          <a:xfrm rot="5400000">
            <a:off x="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rot="10800000">
            <a:off x="1143000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rot="16200000">
            <a:off x="11430000" y="6114143"/>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428586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8" name="任意多边形 7"/>
          <p:cNvSpPr/>
          <p:nvPr userDrawn="1"/>
        </p:nvSpPr>
        <p:spPr>
          <a:xfrm>
            <a:off x="0" y="609600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rot="5400000">
            <a:off x="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rot="10800000">
            <a:off x="1143000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userDrawn="1"/>
        </p:nvSpPr>
        <p:spPr>
          <a:xfrm rot="16200000">
            <a:off x="11430000" y="6114143"/>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7928856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038414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t>2016/5/30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t>‹#›</a:t>
            </a:fld>
            <a:endParaRPr lang="zh-CN" altLang="en-US"/>
          </a:p>
        </p:txBody>
      </p:sp>
    </p:spTree>
    <p:extLst>
      <p:ext uri="{BB962C8B-B14F-4D97-AF65-F5344CB8AC3E}">
        <p14:creationId xmlns:p14="http://schemas.microsoft.com/office/powerpoint/2010/main" val="3430803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t>2016/5/30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t>‹#›</a:t>
            </a:fld>
            <a:endParaRPr lang="zh-CN" altLang="en-US"/>
          </a:p>
        </p:txBody>
      </p:sp>
    </p:spTree>
    <p:extLst>
      <p:ext uri="{BB962C8B-B14F-4D97-AF65-F5344CB8AC3E}">
        <p14:creationId xmlns:p14="http://schemas.microsoft.com/office/powerpoint/2010/main" val="818752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t>2016/5/30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t>‹#›</a:t>
            </a:fld>
            <a:endParaRPr lang="zh-CN" altLang="en-US"/>
          </a:p>
        </p:txBody>
      </p:sp>
    </p:spTree>
    <p:extLst>
      <p:ext uri="{BB962C8B-B14F-4D97-AF65-F5344CB8AC3E}">
        <p14:creationId xmlns:p14="http://schemas.microsoft.com/office/powerpoint/2010/main" val="183752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t>2016/5/30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t>‹#›</a:t>
            </a:fld>
            <a:endParaRPr lang="zh-CN" altLang="en-US"/>
          </a:p>
        </p:txBody>
      </p:sp>
    </p:spTree>
    <p:extLst>
      <p:ext uri="{BB962C8B-B14F-4D97-AF65-F5344CB8AC3E}">
        <p14:creationId xmlns:p14="http://schemas.microsoft.com/office/powerpoint/2010/main" val="146575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363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7" name="五边形 76"/>
          <p:cNvSpPr/>
          <p:nvPr/>
        </p:nvSpPr>
        <p:spPr>
          <a:xfrm>
            <a:off x="0" y="0"/>
            <a:ext cx="4473525" cy="6858000"/>
          </a:xfrm>
          <a:prstGeom prst="homePlate">
            <a:avLst>
              <a:gd name="adj" fmla="val 26923"/>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连接符 81"/>
          <p:cNvCxnSpPr/>
          <p:nvPr/>
        </p:nvCxnSpPr>
        <p:spPr>
          <a:xfrm>
            <a:off x="0" y="1574835"/>
            <a:ext cx="3294743" cy="528316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77" idx="3"/>
          </p:cNvCxnSpPr>
          <p:nvPr/>
        </p:nvCxnSpPr>
        <p:spPr>
          <a:xfrm flipH="1">
            <a:off x="0" y="3429000"/>
            <a:ext cx="4473525" cy="3429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5" name="文本框 84"/>
          <p:cNvSpPr txBox="1"/>
          <p:nvPr/>
        </p:nvSpPr>
        <p:spPr>
          <a:xfrm>
            <a:off x="1051763" y="2927089"/>
            <a:ext cx="3285106" cy="707886"/>
          </a:xfrm>
          <a:prstGeom prst="rect">
            <a:avLst/>
          </a:prstGeom>
          <a:noFill/>
        </p:spPr>
        <p:txBody>
          <a:bodyPr wrap="square" rtlCol="0">
            <a:spAutoFit/>
          </a:bodyPr>
          <a:lstStyle/>
          <a:p>
            <a:r>
              <a:rPr lang="zh-CN" altLang="en-US" sz="4000" dirty="0" smtClean="0">
                <a:solidFill>
                  <a:schemeClr val="bg1"/>
                </a:solidFill>
                <a:latin typeface="微软雅黑" panose="020B0503020204020204" pitchFamily="34" charset="-122"/>
                <a:ea typeface="微软雅黑" panose="020B0503020204020204" pitchFamily="34" charset="-122"/>
              </a:rPr>
              <a:t>软件测试介绍</a:t>
            </a:r>
            <a:endParaRPr lang="en-US" altLang="zh-CN" sz="4000" dirty="0" smtClean="0">
              <a:solidFill>
                <a:schemeClr val="bg1"/>
              </a:solidFill>
              <a:latin typeface="微软雅黑" panose="020B0503020204020204" pitchFamily="34" charset="-122"/>
              <a:ea typeface="微软雅黑" panose="020B0503020204020204" pitchFamily="34" charset="-122"/>
            </a:endParaRPr>
          </a:p>
        </p:txBody>
      </p:sp>
      <p:cxnSp>
        <p:nvCxnSpPr>
          <p:cNvPr id="99" name="直接连接符 98"/>
          <p:cNvCxnSpPr>
            <a:stCxn id="77" idx="1"/>
          </p:cNvCxnSpPr>
          <p:nvPr/>
        </p:nvCxnSpPr>
        <p:spPr>
          <a:xfrm flipV="1">
            <a:off x="0" y="2032003"/>
            <a:ext cx="3973563" cy="139699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21" name="表格 120"/>
          <p:cNvGraphicFramePr>
            <a:graphicFrameLocks noGrp="1"/>
          </p:cNvGraphicFramePr>
          <p:nvPr>
            <p:extLst>
              <p:ext uri="{D42A27DB-BD31-4B8C-83A1-F6EECF244321}">
                <p14:modId xmlns:p14="http://schemas.microsoft.com/office/powerpoint/2010/main" val="1066195287"/>
              </p:ext>
            </p:extLst>
          </p:nvPr>
        </p:nvGraphicFramePr>
        <p:xfrm>
          <a:off x="10900229" y="6048"/>
          <a:ext cx="1296572" cy="6851950"/>
        </p:xfrm>
        <a:graphic>
          <a:graphicData uri="http://schemas.openxmlformats.org/drawingml/2006/table">
            <a:tbl>
              <a:tblPr firstRow="1" bandRow="1">
                <a:tableStyleId>{5C22544A-7EE6-4342-B048-85BDC9FD1C3A}</a:tableStyleId>
              </a:tblPr>
              <a:tblGrid>
                <a:gridCol w="1296572"/>
              </a:tblGrid>
              <a:tr h="1370390">
                <a:tc>
                  <a:txBody>
                    <a:bodyPr/>
                    <a:lstStyle/>
                    <a:p>
                      <a:endParaRPr lang="zh-CN" altLang="en-US" dirty="0"/>
                    </a:p>
                  </a:txBody>
                  <a:tcPr>
                    <a:solidFill>
                      <a:srgbClr val="759DC2"/>
                    </a:solidFill>
                  </a:tcPr>
                </a:tc>
              </a:tr>
              <a:tr h="1370390">
                <a:tc>
                  <a:txBody>
                    <a:bodyPr/>
                    <a:lstStyle/>
                    <a:p>
                      <a:endParaRPr lang="zh-CN" altLang="en-US" dirty="0"/>
                    </a:p>
                  </a:txBody>
                  <a:tcPr>
                    <a:solidFill>
                      <a:schemeClr val="accent6">
                        <a:lumMod val="60000"/>
                        <a:lumOff val="40000"/>
                      </a:schemeClr>
                    </a:solidFill>
                  </a:tcPr>
                </a:tc>
              </a:tr>
              <a:tr h="1370390">
                <a:tc>
                  <a:txBody>
                    <a:bodyPr/>
                    <a:lstStyle/>
                    <a:p>
                      <a:endParaRPr lang="zh-CN" altLang="en-US" dirty="0"/>
                    </a:p>
                  </a:txBody>
                  <a:tcPr>
                    <a:solidFill>
                      <a:schemeClr val="accent2">
                        <a:lumMod val="60000"/>
                        <a:lumOff val="40000"/>
                      </a:schemeClr>
                    </a:solidFill>
                  </a:tcPr>
                </a:tc>
              </a:tr>
              <a:tr h="1370390">
                <a:tc>
                  <a:txBody>
                    <a:bodyPr/>
                    <a:lstStyle/>
                    <a:p>
                      <a:endParaRPr lang="zh-CN" altLang="en-US" dirty="0"/>
                    </a:p>
                  </a:txBody>
                  <a:tcPr>
                    <a:solidFill>
                      <a:schemeClr val="bg2">
                        <a:lumMod val="75000"/>
                      </a:schemeClr>
                    </a:solidFill>
                  </a:tcPr>
                </a:tc>
              </a:tr>
              <a:tr h="1370390">
                <a:tc>
                  <a:txBody>
                    <a:bodyPr/>
                    <a:lstStyle/>
                    <a:p>
                      <a:endParaRPr lang="zh-CN" altLang="en-US" dirty="0"/>
                    </a:p>
                  </a:txBody>
                  <a:tcPr>
                    <a:solidFill>
                      <a:srgbClr val="5FC5D9"/>
                    </a:solidFill>
                  </a:tcPr>
                </a:tc>
              </a:tr>
            </a:tbl>
          </a:graphicData>
        </a:graphic>
      </p:graphicFrame>
    </p:spTree>
    <p:extLst>
      <p:ext uri="{BB962C8B-B14F-4D97-AF65-F5344CB8AC3E}">
        <p14:creationId xmlns:p14="http://schemas.microsoft.com/office/powerpoint/2010/main" val="185187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0-#ppt_w/2"/>
                                          </p:val>
                                        </p:tav>
                                        <p:tav tm="100000">
                                          <p:val>
                                            <p:strVal val="#ppt_x"/>
                                          </p:val>
                                        </p:tav>
                                      </p:tavLst>
                                    </p:anim>
                                    <p:anim calcmode="lin" valueType="num">
                                      <p:cBhvr additive="base">
                                        <p:cTn id="8" dur="500" fill="hold"/>
                                        <p:tgtEl>
                                          <p:spTgt spid="77"/>
                                        </p:tgtEl>
                                        <p:attrNameLst>
                                          <p:attrName>ppt_y</p:attrName>
                                        </p:attrNameLst>
                                      </p:cBhvr>
                                      <p:tavLst>
                                        <p:tav tm="0">
                                          <p:val>
                                            <p:strVal val="#ppt_y"/>
                                          </p:val>
                                        </p:tav>
                                        <p:tav tm="100000">
                                          <p:val>
                                            <p:strVal val="#ppt_y"/>
                                          </p:val>
                                        </p:tav>
                                      </p:tavLst>
                                    </p:anim>
                                  </p:childTnLst>
                                </p:cTn>
                              </p:par>
                              <p:par>
                                <p:cTn id="9" presetID="22" presetClass="entr" presetSubtype="4" fill="hold" nodeType="withEffect">
                                  <p:stCondLst>
                                    <p:cond delay="500"/>
                                  </p:stCondLst>
                                  <p:childTnLst>
                                    <p:set>
                                      <p:cBhvr>
                                        <p:cTn id="10" dur="1" fill="hold">
                                          <p:stCondLst>
                                            <p:cond delay="0"/>
                                          </p:stCondLst>
                                        </p:cTn>
                                        <p:tgtEl>
                                          <p:spTgt spid="99"/>
                                        </p:tgtEl>
                                        <p:attrNameLst>
                                          <p:attrName>style.visibility</p:attrName>
                                        </p:attrNameLst>
                                      </p:cBhvr>
                                      <p:to>
                                        <p:strVal val="visible"/>
                                      </p:to>
                                    </p:set>
                                    <p:animEffect transition="in" filter="wipe(down)">
                                      <p:cBhvr>
                                        <p:cTn id="11" dur="500"/>
                                        <p:tgtEl>
                                          <p:spTgt spid="99"/>
                                        </p:tgtEl>
                                      </p:cBhvr>
                                    </p:animEffect>
                                  </p:childTnLst>
                                </p:cTn>
                              </p:par>
                              <p:par>
                                <p:cTn id="12" presetID="22" presetClass="entr" presetSubtype="4" fill="hold" nodeType="withEffect">
                                  <p:stCondLst>
                                    <p:cond delay="750"/>
                                  </p:stCondLst>
                                  <p:childTnLst>
                                    <p:set>
                                      <p:cBhvr>
                                        <p:cTn id="13" dur="1" fill="hold">
                                          <p:stCondLst>
                                            <p:cond delay="0"/>
                                          </p:stCondLst>
                                        </p:cTn>
                                        <p:tgtEl>
                                          <p:spTgt spid="82"/>
                                        </p:tgtEl>
                                        <p:attrNameLst>
                                          <p:attrName>style.visibility</p:attrName>
                                        </p:attrNameLst>
                                      </p:cBhvr>
                                      <p:to>
                                        <p:strVal val="visible"/>
                                      </p:to>
                                    </p:set>
                                    <p:animEffect transition="in" filter="wipe(down)">
                                      <p:cBhvr>
                                        <p:cTn id="14" dur="500"/>
                                        <p:tgtEl>
                                          <p:spTgt spid="82"/>
                                        </p:tgtEl>
                                      </p:cBhvr>
                                    </p:animEffect>
                                  </p:childTnLst>
                                </p:cTn>
                              </p:par>
                              <p:par>
                                <p:cTn id="15" presetID="22" presetClass="entr" presetSubtype="4" fill="hold" nodeType="withEffect">
                                  <p:stCondLst>
                                    <p:cond delay="1000"/>
                                  </p:stCondLst>
                                  <p:childTnLst>
                                    <p:set>
                                      <p:cBhvr>
                                        <p:cTn id="16" dur="1" fill="hold">
                                          <p:stCondLst>
                                            <p:cond delay="0"/>
                                          </p:stCondLst>
                                        </p:cTn>
                                        <p:tgtEl>
                                          <p:spTgt spid="84"/>
                                        </p:tgtEl>
                                        <p:attrNameLst>
                                          <p:attrName>style.visibility</p:attrName>
                                        </p:attrNameLst>
                                      </p:cBhvr>
                                      <p:to>
                                        <p:strVal val="visible"/>
                                      </p:to>
                                    </p:set>
                                    <p:animEffect transition="in" filter="wipe(down)">
                                      <p:cBhvr>
                                        <p:cTn id="17" dur="500"/>
                                        <p:tgtEl>
                                          <p:spTgt spid="84"/>
                                        </p:tgtEl>
                                      </p:cBhvr>
                                    </p:animEffect>
                                  </p:childTnLst>
                                </p:cTn>
                              </p:par>
                              <p:par>
                                <p:cTn id="18" presetID="10" presetClass="entr" presetSubtype="0" fill="hold" grpId="0" nodeType="withEffect">
                                  <p:stCondLst>
                                    <p:cond delay="1000"/>
                                  </p:stCondLst>
                                  <p:childTnLst>
                                    <p:set>
                                      <p:cBhvr>
                                        <p:cTn id="19" dur="1" fill="hold">
                                          <p:stCondLst>
                                            <p:cond delay="0"/>
                                          </p:stCondLst>
                                        </p:cTn>
                                        <p:tgtEl>
                                          <p:spTgt spid="85"/>
                                        </p:tgtEl>
                                        <p:attrNameLst>
                                          <p:attrName>style.visibility</p:attrName>
                                        </p:attrNameLst>
                                      </p:cBhvr>
                                      <p:to>
                                        <p:strVal val="visible"/>
                                      </p:to>
                                    </p:set>
                                    <p:animEffect transition="in" filter="fade">
                                      <p:cBhvr>
                                        <p:cTn id="20" dur="25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8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7" name="五边形 76"/>
          <p:cNvSpPr/>
          <p:nvPr/>
        </p:nvSpPr>
        <p:spPr>
          <a:xfrm>
            <a:off x="0" y="0"/>
            <a:ext cx="14296571" cy="6858000"/>
          </a:xfrm>
          <a:prstGeom prst="homePlate">
            <a:avLst>
              <a:gd name="adj" fmla="val 26923"/>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680856" y="2875002"/>
            <a:ext cx="2467429" cy="1107996"/>
          </a:xfrm>
          <a:prstGeom prst="rect">
            <a:avLst/>
          </a:prstGeom>
          <a:noFill/>
        </p:spPr>
        <p:txBody>
          <a:bodyPr wrap="square" rtlCol="0">
            <a:spAutoFit/>
          </a:bodyPr>
          <a:lstStyle/>
          <a:p>
            <a:r>
              <a:rPr lang="en-US" altLang="zh-CN" sz="6600" dirty="0" smtClean="0">
                <a:solidFill>
                  <a:schemeClr val="bg1"/>
                </a:solidFill>
                <a:latin typeface="Adamas" pitchFamily="50" charset="0"/>
              </a:rPr>
              <a:t>END</a:t>
            </a:r>
            <a:endParaRPr lang="zh-CN" altLang="en-US" sz="6600" dirty="0">
              <a:solidFill>
                <a:schemeClr val="bg1"/>
              </a:solidFill>
              <a:latin typeface="Adamas" pitchFamily="50" charset="0"/>
            </a:endParaRPr>
          </a:p>
        </p:txBody>
      </p:sp>
      <p:sp>
        <p:nvSpPr>
          <p:cNvPr id="4" name="文本框 3"/>
          <p:cNvSpPr txBox="1"/>
          <p:nvPr/>
        </p:nvSpPr>
        <p:spPr>
          <a:xfrm>
            <a:off x="4725246" y="3836211"/>
            <a:ext cx="2971694" cy="400110"/>
          </a:xfrm>
          <a:prstGeom prst="rect">
            <a:avLst/>
          </a:prstGeom>
          <a:noFill/>
        </p:spPr>
        <p:txBody>
          <a:bodyPr wrap="square" rtlCol="0">
            <a:spAutoFit/>
          </a:bodyPr>
          <a:lstStyle/>
          <a:p>
            <a:r>
              <a:rPr lang="zh-CN" altLang="en-US" sz="2000" dirty="0" smtClean="0">
                <a:solidFill>
                  <a:schemeClr val="bg1"/>
                </a:solidFill>
                <a:latin typeface="Adamas" pitchFamily="50" charset="0"/>
              </a:rPr>
              <a:t>质量控制部</a:t>
            </a:r>
            <a:r>
              <a:rPr lang="en-US" altLang="zh-CN" sz="2000" dirty="0" smtClean="0">
                <a:solidFill>
                  <a:schemeClr val="bg1"/>
                </a:solidFill>
                <a:latin typeface="Adamas" pitchFamily="50" charset="0"/>
              </a:rPr>
              <a:t>  2016.05.29</a:t>
            </a:r>
            <a:endParaRPr lang="zh-CN" altLang="en-US" sz="2000" dirty="0">
              <a:solidFill>
                <a:schemeClr val="bg1"/>
              </a:solidFill>
              <a:latin typeface="Adamas" pitchFamily="50" charset="0"/>
            </a:endParaRPr>
          </a:p>
        </p:txBody>
      </p:sp>
    </p:spTree>
    <p:extLst>
      <p:ext uri="{BB962C8B-B14F-4D97-AF65-F5344CB8AC3E}">
        <p14:creationId xmlns:p14="http://schemas.microsoft.com/office/powerpoint/2010/main" val="2780871533"/>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4000" decel="46000"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0-#ppt_w/2"/>
                                          </p:val>
                                        </p:tav>
                                        <p:tav tm="100000">
                                          <p:val>
                                            <p:strVal val="#ppt_x"/>
                                          </p:val>
                                        </p:tav>
                                      </p:tavLst>
                                    </p:anim>
                                    <p:anim calcmode="lin" valueType="num">
                                      <p:cBhvr additive="base">
                                        <p:cTn id="8" dur="500" fill="hold"/>
                                        <p:tgtEl>
                                          <p:spTgt spid="7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3" presetClass="entr" presetSubtype="36"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250" fill="hold"/>
                                        <p:tgtEl>
                                          <p:spTgt spid="2"/>
                                        </p:tgtEl>
                                        <p:attrNameLst>
                                          <p:attrName>ppt_w</p:attrName>
                                        </p:attrNameLst>
                                      </p:cBhvr>
                                      <p:tavLst>
                                        <p:tav tm="0">
                                          <p:val>
                                            <p:strVal val="(6*min(max(#ppt_w*#ppt_h,.3),1)-7.4)/-.7*#ppt_w"/>
                                          </p:val>
                                        </p:tav>
                                        <p:tav tm="100000">
                                          <p:val>
                                            <p:strVal val="#ppt_w"/>
                                          </p:val>
                                        </p:tav>
                                      </p:tavLst>
                                    </p:anim>
                                    <p:anim calcmode="lin" valueType="num">
                                      <p:cBhvr>
                                        <p:cTn id="13" dur="250" fill="hold"/>
                                        <p:tgtEl>
                                          <p:spTgt spid="2"/>
                                        </p:tgtEl>
                                        <p:attrNameLst>
                                          <p:attrName>ppt_h</p:attrName>
                                        </p:attrNameLst>
                                      </p:cBhvr>
                                      <p:tavLst>
                                        <p:tav tm="0">
                                          <p:val>
                                            <p:strVal val="(6*min(max(#ppt_w*#ppt_h,.3),1)-7.4)/-.7*#ppt_h"/>
                                          </p:val>
                                        </p:tav>
                                        <p:tav tm="100000">
                                          <p:val>
                                            <p:strVal val="#ppt_h"/>
                                          </p:val>
                                        </p:tav>
                                      </p:tavLst>
                                    </p:anim>
                                    <p:anim calcmode="lin" valueType="num">
                                      <p:cBhvr>
                                        <p:cTn id="14" dur="250" fill="hold"/>
                                        <p:tgtEl>
                                          <p:spTgt spid="2"/>
                                        </p:tgtEl>
                                        <p:attrNameLst>
                                          <p:attrName>ppt_x</p:attrName>
                                        </p:attrNameLst>
                                      </p:cBhvr>
                                      <p:tavLst>
                                        <p:tav tm="0">
                                          <p:val>
                                            <p:fltVal val="0.5"/>
                                          </p:val>
                                        </p:tav>
                                        <p:tav tm="100000">
                                          <p:val>
                                            <p:strVal val="#ppt_x"/>
                                          </p:val>
                                        </p:tav>
                                      </p:tavLst>
                                    </p:anim>
                                    <p:anim calcmode="lin" valueType="num">
                                      <p:cBhvr>
                                        <p:cTn id="15" dur="250" fill="hold"/>
                                        <p:tgtEl>
                                          <p:spTgt spid="2"/>
                                        </p:tgtEl>
                                        <p:attrNameLst>
                                          <p:attrName>ppt_y</p:attrName>
                                        </p:attrNameLst>
                                      </p:cBhvr>
                                      <p:tavLst>
                                        <p:tav tm="0">
                                          <p:val>
                                            <p:strVal val="1+(6*min(max(#ppt_w*#ppt_h,.3),1)-7.4)/-.7*#ppt_h/2"/>
                                          </p:val>
                                        </p:tav>
                                        <p:tav tm="100000">
                                          <p:val>
                                            <p:strVal val="#ppt_y"/>
                                          </p:val>
                                        </p:tav>
                                      </p:tavLst>
                                    </p:anim>
                                  </p:childTnLst>
                                </p:cTn>
                              </p:par>
                            </p:childTnLst>
                          </p:cTn>
                        </p:par>
                        <p:par>
                          <p:cTn id="16" fill="hold">
                            <p:stCondLst>
                              <p:cond delay="750"/>
                            </p:stCondLst>
                            <p:childTnLst>
                              <p:par>
                                <p:cTn id="17" presetID="23" presetClass="entr" presetSubtype="36"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250" fill="hold"/>
                                        <p:tgtEl>
                                          <p:spTgt spid="4"/>
                                        </p:tgtEl>
                                        <p:attrNameLst>
                                          <p:attrName>ppt_w</p:attrName>
                                        </p:attrNameLst>
                                      </p:cBhvr>
                                      <p:tavLst>
                                        <p:tav tm="0">
                                          <p:val>
                                            <p:strVal val="(6*min(max(#ppt_w*#ppt_h,.3),1)-7.4)/-.7*#ppt_w"/>
                                          </p:val>
                                        </p:tav>
                                        <p:tav tm="100000">
                                          <p:val>
                                            <p:strVal val="#ppt_w"/>
                                          </p:val>
                                        </p:tav>
                                      </p:tavLst>
                                    </p:anim>
                                    <p:anim calcmode="lin" valueType="num">
                                      <p:cBhvr>
                                        <p:cTn id="20" dur="250" fill="hold"/>
                                        <p:tgtEl>
                                          <p:spTgt spid="4"/>
                                        </p:tgtEl>
                                        <p:attrNameLst>
                                          <p:attrName>ppt_h</p:attrName>
                                        </p:attrNameLst>
                                      </p:cBhvr>
                                      <p:tavLst>
                                        <p:tav tm="0">
                                          <p:val>
                                            <p:strVal val="(6*min(max(#ppt_w*#ppt_h,.3),1)-7.4)/-.7*#ppt_h"/>
                                          </p:val>
                                        </p:tav>
                                        <p:tav tm="100000">
                                          <p:val>
                                            <p:strVal val="#ppt_h"/>
                                          </p:val>
                                        </p:tav>
                                      </p:tavLst>
                                    </p:anim>
                                    <p:anim calcmode="lin" valueType="num">
                                      <p:cBhvr>
                                        <p:cTn id="21" dur="250" fill="hold"/>
                                        <p:tgtEl>
                                          <p:spTgt spid="4"/>
                                        </p:tgtEl>
                                        <p:attrNameLst>
                                          <p:attrName>ppt_x</p:attrName>
                                        </p:attrNameLst>
                                      </p:cBhvr>
                                      <p:tavLst>
                                        <p:tav tm="0">
                                          <p:val>
                                            <p:fltVal val="0.5"/>
                                          </p:val>
                                        </p:tav>
                                        <p:tav tm="100000">
                                          <p:val>
                                            <p:strVal val="#ppt_x"/>
                                          </p:val>
                                        </p:tav>
                                      </p:tavLst>
                                    </p:anim>
                                    <p:anim calcmode="lin" valueType="num">
                                      <p:cBhvr>
                                        <p:cTn id="22" dur="250" fill="hold"/>
                                        <p:tgtEl>
                                          <p:spTgt spid="4"/>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2"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p:cNvGraphicFramePr>
            <a:graphicFrameLocks noGrp="1"/>
          </p:cNvGraphicFramePr>
          <p:nvPr>
            <p:extLst>
              <p:ext uri="{D42A27DB-BD31-4B8C-83A1-F6EECF244321}">
                <p14:modId xmlns:p14="http://schemas.microsoft.com/office/powerpoint/2010/main" val="1758502059"/>
              </p:ext>
            </p:extLst>
          </p:nvPr>
        </p:nvGraphicFramePr>
        <p:xfrm>
          <a:off x="0" y="-1"/>
          <a:ext cx="1296572" cy="6872515"/>
        </p:xfrm>
        <a:graphic>
          <a:graphicData uri="http://schemas.openxmlformats.org/drawingml/2006/table">
            <a:tbl>
              <a:tblPr firstRow="1" bandRow="1">
                <a:tableStyleId>{5C22544A-7EE6-4342-B048-85BDC9FD1C3A}</a:tableStyleId>
              </a:tblPr>
              <a:tblGrid>
                <a:gridCol w="1296572"/>
              </a:tblGrid>
              <a:tr h="1374503">
                <a:tc>
                  <a:txBody>
                    <a:bodyPr/>
                    <a:lstStyle/>
                    <a:p>
                      <a:endParaRPr lang="zh-CN"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759DC2"/>
                    </a:solidFill>
                  </a:tcPr>
                </a:tc>
              </a:tr>
              <a:tr h="1374503">
                <a:tc>
                  <a:txBody>
                    <a:bodyPr/>
                    <a:lstStyle/>
                    <a:p>
                      <a:endParaRPr lang="zh-CN" alt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6">
                        <a:lumMod val="60000"/>
                        <a:lumOff val="40000"/>
                      </a:schemeClr>
                    </a:solidFill>
                  </a:tcPr>
                </a:tc>
              </a:tr>
              <a:tr h="1374503">
                <a:tc>
                  <a:txBody>
                    <a:bodyPr/>
                    <a:lstStyle/>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tr>
              <a:tr h="1374503">
                <a:tc>
                  <a:txBody>
                    <a:bodyPr/>
                    <a:lstStyle/>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75000"/>
                      </a:schemeClr>
                    </a:solidFill>
                  </a:tcPr>
                </a:tc>
              </a:tr>
              <a:tr h="1374503">
                <a:tc>
                  <a:txBody>
                    <a:bodyPr/>
                    <a:lstStyle/>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5FC5D9"/>
                    </a:solidFill>
                  </a:tcPr>
                </a:tc>
              </a:tr>
            </a:tbl>
          </a:graphicData>
        </a:graphic>
      </p:graphicFrame>
      <p:sp>
        <p:nvSpPr>
          <p:cNvPr id="12" name="文本框 11"/>
          <p:cNvSpPr txBox="1"/>
          <p:nvPr/>
        </p:nvSpPr>
        <p:spPr>
          <a:xfrm rot="16200000">
            <a:off x="-1467169" y="2749228"/>
            <a:ext cx="6858000" cy="1359543"/>
          </a:xfrm>
          <a:prstGeom prst="rect">
            <a:avLst/>
          </a:prstGeom>
          <a:noFill/>
        </p:spPr>
        <p:txBody>
          <a:bodyPr wrap="square" rtlCol="0">
            <a:prstTxWarp prst="textTriangleInverted">
              <a:avLst/>
            </a:prstTxWarp>
            <a:spAutoFit/>
          </a:bodyPr>
          <a:lstStyle/>
          <a:p>
            <a:r>
              <a:rPr lang="en-US" altLang="zh-CN" sz="6600" dirty="0" smtClean="0">
                <a:solidFill>
                  <a:srgbClr val="5FC5D9"/>
                </a:solidFill>
                <a:latin typeface="微软雅黑" panose="020B0503020204020204" pitchFamily="34" charset="-122"/>
                <a:ea typeface="微软雅黑" panose="020B0503020204020204" pitchFamily="34" charset="-122"/>
              </a:rPr>
              <a:t>-</a:t>
            </a:r>
            <a:r>
              <a:rPr lang="en-US" altLang="zh-CN" sz="6600" dirty="0" smtClean="0">
                <a:solidFill>
                  <a:srgbClr val="AFABAB"/>
                </a:solidFill>
                <a:latin typeface="微软雅黑" panose="020B0503020204020204" pitchFamily="34" charset="-122"/>
                <a:ea typeface="微软雅黑" panose="020B0503020204020204" pitchFamily="34" charset="-122"/>
              </a:rPr>
              <a:t>-</a:t>
            </a:r>
            <a:r>
              <a:rPr lang="en-US" altLang="zh-CN" sz="6600" dirty="0" smtClean="0">
                <a:solidFill>
                  <a:srgbClr val="F4B183"/>
                </a:solidFill>
                <a:latin typeface="微软雅黑" panose="020B0503020204020204" pitchFamily="34" charset="-122"/>
                <a:ea typeface="微软雅黑" panose="020B0503020204020204" pitchFamily="34" charset="-122"/>
              </a:rPr>
              <a:t>-</a:t>
            </a:r>
            <a:r>
              <a:rPr lang="en-US" altLang="zh-CN" sz="6600" dirty="0" smtClean="0">
                <a:solidFill>
                  <a:srgbClr val="A9D18E"/>
                </a:solidFill>
                <a:latin typeface="微软雅黑" panose="020B0503020204020204" pitchFamily="34" charset="-122"/>
                <a:ea typeface="微软雅黑" panose="020B0503020204020204" pitchFamily="34" charset="-122"/>
              </a:rPr>
              <a:t>-</a:t>
            </a:r>
            <a:r>
              <a:rPr lang="en-US" altLang="zh-CN" sz="6600" dirty="0" smtClean="0">
                <a:solidFill>
                  <a:srgbClr val="759DC2"/>
                </a:solidFill>
                <a:latin typeface="微软雅黑" panose="020B0503020204020204" pitchFamily="34" charset="-122"/>
                <a:ea typeface="微软雅黑" panose="020B0503020204020204" pitchFamily="34" charset="-122"/>
              </a:rPr>
              <a:t>-</a:t>
            </a:r>
            <a:endParaRPr lang="zh-CN" altLang="en-US" sz="6600" dirty="0">
              <a:solidFill>
                <a:srgbClr val="759DC2"/>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077598" y="1234812"/>
            <a:ext cx="4673596" cy="646331"/>
          </a:xfrm>
          <a:prstGeom prst="rect">
            <a:avLst/>
          </a:prstGeom>
          <a:noFill/>
        </p:spPr>
        <p:txBody>
          <a:bodyPr wrap="square" rtlCol="0">
            <a:spAutoFit/>
          </a:bodyPr>
          <a:lstStyle/>
          <a:p>
            <a:r>
              <a:rPr lang="zh-CN" altLang="en-US" sz="3600" dirty="0" smtClean="0">
                <a:solidFill>
                  <a:srgbClr val="759DC2"/>
                </a:solidFill>
                <a:latin typeface="微软雅黑" panose="020B0503020204020204" pitchFamily="34" charset="-122"/>
                <a:ea typeface="微软雅黑" panose="020B0503020204020204" pitchFamily="34" charset="-122"/>
              </a:rPr>
              <a:t>软件测试的意义</a:t>
            </a:r>
            <a:endParaRPr lang="zh-CN" altLang="en-US" sz="3600" dirty="0">
              <a:solidFill>
                <a:srgbClr val="759DC2"/>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5585601" y="2217533"/>
            <a:ext cx="4673596" cy="646331"/>
          </a:xfrm>
          <a:prstGeom prst="rect">
            <a:avLst/>
          </a:prstGeom>
          <a:noFill/>
        </p:spPr>
        <p:txBody>
          <a:bodyPr wrap="square" rtlCol="0">
            <a:spAutoFit/>
          </a:bodyPr>
          <a:lstStyle/>
          <a:p>
            <a:r>
              <a:rPr lang="zh-CN" altLang="en-US" sz="3600" dirty="0" smtClean="0">
                <a:solidFill>
                  <a:srgbClr val="A9D18E"/>
                </a:solidFill>
                <a:latin typeface="微软雅黑" panose="020B0503020204020204" pitchFamily="34" charset="-122"/>
                <a:ea typeface="微软雅黑" panose="020B0503020204020204" pitchFamily="34" charset="-122"/>
              </a:rPr>
              <a:t>软件测试的历史</a:t>
            </a:r>
            <a:endParaRPr lang="zh-CN" altLang="en-US" sz="3600" dirty="0">
              <a:solidFill>
                <a:srgbClr val="A9D18E"/>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096000" y="3139729"/>
            <a:ext cx="4673596" cy="646331"/>
          </a:xfrm>
          <a:prstGeom prst="rect">
            <a:avLst/>
          </a:prstGeom>
          <a:noFill/>
        </p:spPr>
        <p:txBody>
          <a:bodyPr wrap="square" rtlCol="0">
            <a:spAutoFit/>
          </a:bodyPr>
          <a:lstStyle/>
          <a:p>
            <a:r>
              <a:rPr lang="zh-CN" altLang="en-US" sz="3600" dirty="0" smtClean="0">
                <a:solidFill>
                  <a:srgbClr val="F4B183"/>
                </a:solidFill>
                <a:latin typeface="微软雅黑" panose="020B0503020204020204" pitchFamily="34" charset="-122"/>
                <a:ea typeface="微软雅黑" panose="020B0503020204020204" pitchFamily="34" charset="-122"/>
              </a:rPr>
              <a:t>软件测试的分类</a:t>
            </a:r>
            <a:endParaRPr lang="zh-CN" altLang="en-US" sz="3600" dirty="0">
              <a:solidFill>
                <a:srgbClr val="F4B183"/>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5585601" y="4070449"/>
            <a:ext cx="4673596" cy="646331"/>
          </a:xfrm>
          <a:prstGeom prst="rect">
            <a:avLst/>
          </a:prstGeom>
          <a:noFill/>
        </p:spPr>
        <p:txBody>
          <a:bodyPr wrap="square" rtlCol="0">
            <a:spAutoFit/>
          </a:bodyPr>
          <a:lstStyle/>
          <a:p>
            <a:r>
              <a:rPr lang="zh-CN" altLang="en-US" sz="3600" dirty="0" smtClean="0">
                <a:solidFill>
                  <a:srgbClr val="AFABAB"/>
                </a:solidFill>
                <a:latin typeface="微软雅黑" panose="020B0503020204020204" pitchFamily="34" charset="-122"/>
                <a:ea typeface="微软雅黑" panose="020B0503020204020204" pitchFamily="34" charset="-122"/>
              </a:rPr>
              <a:t>软件测试的过程</a:t>
            </a:r>
            <a:endParaRPr lang="zh-CN" altLang="en-US" sz="3600" dirty="0">
              <a:solidFill>
                <a:srgbClr val="AFABAB"/>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5077598" y="5010749"/>
            <a:ext cx="4673596" cy="646331"/>
          </a:xfrm>
          <a:prstGeom prst="rect">
            <a:avLst/>
          </a:prstGeom>
          <a:noFill/>
        </p:spPr>
        <p:txBody>
          <a:bodyPr wrap="square" rtlCol="0">
            <a:spAutoFit/>
          </a:bodyPr>
          <a:lstStyle/>
          <a:p>
            <a:r>
              <a:rPr lang="zh-CN" altLang="en-US" sz="3600" dirty="0" smtClean="0">
                <a:solidFill>
                  <a:srgbClr val="5FC5D9"/>
                </a:solidFill>
                <a:latin typeface="微软雅黑" panose="020B0503020204020204" pitchFamily="34" charset="-122"/>
                <a:ea typeface="微软雅黑" panose="020B0503020204020204" pitchFamily="34" charset="-122"/>
              </a:rPr>
              <a:t>软件测试的产出</a:t>
            </a:r>
            <a:endParaRPr lang="zh-CN" altLang="en-US" sz="3600" dirty="0">
              <a:solidFill>
                <a:srgbClr val="5FC5D9"/>
              </a:solidFill>
              <a:latin typeface="微软雅黑" panose="020B0503020204020204" pitchFamily="34" charset="-122"/>
              <a:ea typeface="微软雅黑" panose="020B0503020204020204" pitchFamily="34" charset="-122"/>
            </a:endParaRPr>
          </a:p>
        </p:txBody>
      </p:sp>
      <p:grpSp>
        <p:nvGrpSpPr>
          <p:cNvPr id="40" name="组合 39"/>
          <p:cNvGrpSpPr/>
          <p:nvPr/>
        </p:nvGrpSpPr>
        <p:grpSpPr>
          <a:xfrm>
            <a:off x="1624384" y="284185"/>
            <a:ext cx="3281445" cy="1312386"/>
            <a:chOff x="1624384" y="284185"/>
            <a:chExt cx="3281445" cy="1312386"/>
          </a:xfrm>
        </p:grpSpPr>
        <p:sp>
          <p:nvSpPr>
            <p:cNvPr id="19" name="同心圆 18"/>
            <p:cNvSpPr/>
            <p:nvPr/>
          </p:nvSpPr>
          <p:spPr>
            <a:xfrm>
              <a:off x="1624384" y="284185"/>
              <a:ext cx="337447" cy="337447"/>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任意多边形 32"/>
            <p:cNvSpPr/>
            <p:nvPr/>
          </p:nvSpPr>
          <p:spPr>
            <a:xfrm>
              <a:off x="2133600" y="435429"/>
              <a:ext cx="2772229" cy="1161142"/>
            </a:xfrm>
            <a:custGeom>
              <a:avLst/>
              <a:gdLst>
                <a:gd name="connsiteX0" fmla="*/ 0 w 2772229"/>
                <a:gd name="connsiteY0" fmla="*/ 0 h 1161142"/>
                <a:gd name="connsiteX1" fmla="*/ 1146629 w 2772229"/>
                <a:gd name="connsiteY1" fmla="*/ 0 h 1161142"/>
                <a:gd name="connsiteX2" fmla="*/ 1494971 w 2772229"/>
                <a:gd name="connsiteY2" fmla="*/ 1161142 h 1161142"/>
                <a:gd name="connsiteX3" fmla="*/ 2772229 w 2772229"/>
                <a:gd name="connsiteY3" fmla="*/ 1161142 h 1161142"/>
              </a:gdLst>
              <a:ahLst/>
              <a:cxnLst>
                <a:cxn ang="0">
                  <a:pos x="connsiteX0" y="connsiteY0"/>
                </a:cxn>
                <a:cxn ang="0">
                  <a:pos x="connsiteX1" y="connsiteY1"/>
                </a:cxn>
                <a:cxn ang="0">
                  <a:pos x="connsiteX2" y="connsiteY2"/>
                </a:cxn>
                <a:cxn ang="0">
                  <a:pos x="connsiteX3" y="connsiteY3"/>
                </a:cxn>
              </a:cxnLst>
              <a:rect l="l" t="t" r="r" b="b"/>
              <a:pathLst>
                <a:path w="2772229" h="1161142">
                  <a:moveTo>
                    <a:pt x="0" y="0"/>
                  </a:moveTo>
                  <a:lnTo>
                    <a:pt x="1146629" y="0"/>
                  </a:lnTo>
                  <a:lnTo>
                    <a:pt x="1494971" y="1161142"/>
                  </a:lnTo>
                  <a:lnTo>
                    <a:pt x="2772229" y="1161142"/>
                  </a:lnTo>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1624385" y="1769061"/>
            <a:ext cx="3760415" cy="850976"/>
            <a:chOff x="1624385" y="1769061"/>
            <a:chExt cx="3760415" cy="850976"/>
          </a:xfrm>
        </p:grpSpPr>
        <p:sp>
          <p:nvSpPr>
            <p:cNvPr id="24" name="同心圆 23"/>
            <p:cNvSpPr/>
            <p:nvPr/>
          </p:nvSpPr>
          <p:spPr>
            <a:xfrm>
              <a:off x="1624385" y="1769061"/>
              <a:ext cx="337447" cy="337447"/>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 name="任意多边形 33"/>
            <p:cNvSpPr/>
            <p:nvPr/>
          </p:nvSpPr>
          <p:spPr>
            <a:xfrm>
              <a:off x="2387602" y="1960180"/>
              <a:ext cx="2997198" cy="659857"/>
            </a:xfrm>
            <a:custGeom>
              <a:avLst/>
              <a:gdLst>
                <a:gd name="connsiteX0" fmla="*/ 0 w 2772229"/>
                <a:gd name="connsiteY0" fmla="*/ 0 h 1161142"/>
                <a:gd name="connsiteX1" fmla="*/ 1146629 w 2772229"/>
                <a:gd name="connsiteY1" fmla="*/ 0 h 1161142"/>
                <a:gd name="connsiteX2" fmla="*/ 1494971 w 2772229"/>
                <a:gd name="connsiteY2" fmla="*/ 1161142 h 1161142"/>
                <a:gd name="connsiteX3" fmla="*/ 2772229 w 2772229"/>
                <a:gd name="connsiteY3" fmla="*/ 1161142 h 1161142"/>
              </a:gdLst>
              <a:ahLst/>
              <a:cxnLst>
                <a:cxn ang="0">
                  <a:pos x="connsiteX0" y="connsiteY0"/>
                </a:cxn>
                <a:cxn ang="0">
                  <a:pos x="connsiteX1" y="connsiteY1"/>
                </a:cxn>
                <a:cxn ang="0">
                  <a:pos x="connsiteX2" y="connsiteY2"/>
                </a:cxn>
                <a:cxn ang="0">
                  <a:pos x="connsiteX3" y="connsiteY3"/>
                </a:cxn>
              </a:cxnLst>
              <a:rect l="l" t="t" r="r" b="b"/>
              <a:pathLst>
                <a:path w="2772229" h="1161142">
                  <a:moveTo>
                    <a:pt x="0" y="0"/>
                  </a:moveTo>
                  <a:lnTo>
                    <a:pt x="1146629" y="0"/>
                  </a:lnTo>
                  <a:lnTo>
                    <a:pt x="1494971" y="1161142"/>
                  </a:lnTo>
                  <a:lnTo>
                    <a:pt x="2772229" y="1161142"/>
                  </a:lnTo>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1624385" y="3253937"/>
            <a:ext cx="4268414" cy="337447"/>
            <a:chOff x="1624385" y="3253937"/>
            <a:chExt cx="4268414" cy="337447"/>
          </a:xfrm>
        </p:grpSpPr>
        <p:sp>
          <p:nvSpPr>
            <p:cNvPr id="25" name="同心圆 24"/>
            <p:cNvSpPr/>
            <p:nvPr/>
          </p:nvSpPr>
          <p:spPr>
            <a:xfrm>
              <a:off x="1624385" y="3253937"/>
              <a:ext cx="337447" cy="337447"/>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36" name="直接连接符 35"/>
            <p:cNvCxnSpPr>
              <a:stCxn id="12" idx="2"/>
            </p:cNvCxnSpPr>
            <p:nvPr/>
          </p:nvCxnSpPr>
          <p:spPr>
            <a:xfrm>
              <a:off x="2641603" y="3428999"/>
              <a:ext cx="3251196" cy="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a:off x="1624384" y="5307992"/>
            <a:ext cx="3281445" cy="1253144"/>
            <a:chOff x="1624384" y="5307992"/>
            <a:chExt cx="3281445" cy="1253144"/>
          </a:xfrm>
        </p:grpSpPr>
        <p:sp>
          <p:nvSpPr>
            <p:cNvPr id="27" name="同心圆 26"/>
            <p:cNvSpPr/>
            <p:nvPr/>
          </p:nvSpPr>
          <p:spPr>
            <a:xfrm>
              <a:off x="1624384" y="6223689"/>
              <a:ext cx="337447" cy="337447"/>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任意多边形 37"/>
            <p:cNvSpPr/>
            <p:nvPr/>
          </p:nvSpPr>
          <p:spPr>
            <a:xfrm flipH="1">
              <a:off x="2133600" y="5307992"/>
              <a:ext cx="2772229" cy="1161142"/>
            </a:xfrm>
            <a:custGeom>
              <a:avLst/>
              <a:gdLst>
                <a:gd name="connsiteX0" fmla="*/ 0 w 2772229"/>
                <a:gd name="connsiteY0" fmla="*/ 0 h 1161142"/>
                <a:gd name="connsiteX1" fmla="*/ 1146629 w 2772229"/>
                <a:gd name="connsiteY1" fmla="*/ 0 h 1161142"/>
                <a:gd name="connsiteX2" fmla="*/ 1494971 w 2772229"/>
                <a:gd name="connsiteY2" fmla="*/ 1161142 h 1161142"/>
                <a:gd name="connsiteX3" fmla="*/ 2772229 w 2772229"/>
                <a:gd name="connsiteY3" fmla="*/ 1161142 h 1161142"/>
              </a:gdLst>
              <a:ahLst/>
              <a:cxnLst>
                <a:cxn ang="0">
                  <a:pos x="connsiteX0" y="connsiteY0"/>
                </a:cxn>
                <a:cxn ang="0">
                  <a:pos x="connsiteX1" y="connsiteY1"/>
                </a:cxn>
                <a:cxn ang="0">
                  <a:pos x="connsiteX2" y="connsiteY2"/>
                </a:cxn>
                <a:cxn ang="0">
                  <a:pos x="connsiteX3" y="connsiteY3"/>
                </a:cxn>
              </a:cxnLst>
              <a:rect l="l" t="t" r="r" b="b"/>
              <a:pathLst>
                <a:path w="2772229" h="1161142">
                  <a:moveTo>
                    <a:pt x="0" y="0"/>
                  </a:moveTo>
                  <a:lnTo>
                    <a:pt x="1146629" y="0"/>
                  </a:lnTo>
                  <a:lnTo>
                    <a:pt x="1494971" y="1161142"/>
                  </a:lnTo>
                  <a:lnTo>
                    <a:pt x="2772229" y="1161142"/>
                  </a:lnTo>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1624384" y="4259271"/>
            <a:ext cx="3760416" cy="816989"/>
            <a:chOff x="1624384" y="4259271"/>
            <a:chExt cx="3760416" cy="816989"/>
          </a:xfrm>
        </p:grpSpPr>
        <p:sp>
          <p:nvSpPr>
            <p:cNvPr id="26" name="同心圆 25"/>
            <p:cNvSpPr/>
            <p:nvPr/>
          </p:nvSpPr>
          <p:spPr>
            <a:xfrm>
              <a:off x="1624384" y="4738813"/>
              <a:ext cx="337447" cy="337447"/>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任意多边形 38"/>
            <p:cNvSpPr/>
            <p:nvPr/>
          </p:nvSpPr>
          <p:spPr>
            <a:xfrm flipH="1">
              <a:off x="2387602" y="4259271"/>
              <a:ext cx="2997198" cy="659857"/>
            </a:xfrm>
            <a:custGeom>
              <a:avLst/>
              <a:gdLst>
                <a:gd name="connsiteX0" fmla="*/ 0 w 2772229"/>
                <a:gd name="connsiteY0" fmla="*/ 0 h 1161142"/>
                <a:gd name="connsiteX1" fmla="*/ 1146629 w 2772229"/>
                <a:gd name="connsiteY1" fmla="*/ 0 h 1161142"/>
                <a:gd name="connsiteX2" fmla="*/ 1494971 w 2772229"/>
                <a:gd name="connsiteY2" fmla="*/ 1161142 h 1161142"/>
                <a:gd name="connsiteX3" fmla="*/ 2772229 w 2772229"/>
                <a:gd name="connsiteY3" fmla="*/ 1161142 h 1161142"/>
              </a:gdLst>
              <a:ahLst/>
              <a:cxnLst>
                <a:cxn ang="0">
                  <a:pos x="connsiteX0" y="connsiteY0"/>
                </a:cxn>
                <a:cxn ang="0">
                  <a:pos x="connsiteX1" y="connsiteY1"/>
                </a:cxn>
                <a:cxn ang="0">
                  <a:pos x="connsiteX2" y="connsiteY2"/>
                </a:cxn>
                <a:cxn ang="0">
                  <a:pos x="connsiteX3" y="connsiteY3"/>
                </a:cxn>
              </a:cxnLst>
              <a:rect l="l" t="t" r="r" b="b"/>
              <a:pathLst>
                <a:path w="2772229" h="1161142">
                  <a:moveTo>
                    <a:pt x="0" y="0"/>
                  </a:moveTo>
                  <a:lnTo>
                    <a:pt x="1146629" y="0"/>
                  </a:lnTo>
                  <a:lnTo>
                    <a:pt x="1494971" y="1161142"/>
                  </a:lnTo>
                  <a:lnTo>
                    <a:pt x="2772229" y="1161142"/>
                  </a:lnTo>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任意多边形 53"/>
          <p:cNvSpPr/>
          <p:nvPr/>
        </p:nvSpPr>
        <p:spPr>
          <a:xfrm>
            <a:off x="8328794" y="-6341"/>
            <a:ext cx="15711748" cy="6858002"/>
          </a:xfrm>
          <a:custGeom>
            <a:avLst/>
            <a:gdLst>
              <a:gd name="connsiteX0" fmla="*/ 1924725 w 15711748"/>
              <a:gd name="connsiteY0" fmla="*/ 0 h 6858002"/>
              <a:gd name="connsiteX1" fmla="*/ 13850624 w 15711748"/>
              <a:gd name="connsiteY1" fmla="*/ 0 h 6858002"/>
              <a:gd name="connsiteX2" fmla="*/ 15711748 w 15711748"/>
              <a:gd name="connsiteY2" fmla="*/ 3429001 h 6858002"/>
              <a:gd name="connsiteX3" fmla="*/ 13850624 w 15711748"/>
              <a:gd name="connsiteY3" fmla="*/ 6858002 h 6858002"/>
              <a:gd name="connsiteX4" fmla="*/ 0 w 15711748"/>
              <a:gd name="connsiteY4" fmla="*/ 6858002 h 6858002"/>
              <a:gd name="connsiteX5" fmla="*/ 0 w 15711748"/>
              <a:gd name="connsiteY5" fmla="*/ 6858001 h 6858002"/>
              <a:gd name="connsiteX6" fmla="*/ 1924725 w 15711748"/>
              <a:gd name="connsiteY6" fmla="*/ 6858001 h 6858002"/>
              <a:gd name="connsiteX7" fmla="*/ 2641603 w 15711748"/>
              <a:gd name="connsiteY7" fmla="*/ 3429001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711748" h="6858002">
                <a:moveTo>
                  <a:pt x="1924725" y="0"/>
                </a:moveTo>
                <a:lnTo>
                  <a:pt x="13850624" y="0"/>
                </a:lnTo>
                <a:lnTo>
                  <a:pt x="15711748" y="3429001"/>
                </a:lnTo>
                <a:lnTo>
                  <a:pt x="13850624" y="6858002"/>
                </a:lnTo>
                <a:lnTo>
                  <a:pt x="0" y="6858002"/>
                </a:lnTo>
                <a:lnTo>
                  <a:pt x="0" y="6858001"/>
                </a:lnTo>
                <a:lnTo>
                  <a:pt x="1924725" y="6858001"/>
                </a:lnTo>
                <a:lnTo>
                  <a:pt x="2641603" y="342900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7422420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par>
                                <p:cTn id="8" presetID="22" presetClass="entr" presetSubtype="8" fill="hold"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wipe(left)">
                                      <p:cBhvr>
                                        <p:cTn id="10" dur="500"/>
                                        <p:tgtEl>
                                          <p:spTgt spid="43"/>
                                        </p:tgtEl>
                                      </p:cBhvr>
                                    </p:animEffect>
                                  </p:childTnLst>
                                </p:cTn>
                              </p:par>
                              <p:par>
                                <p:cTn id="11" presetID="22" presetClass="entr" presetSubtype="8"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par>
                                <p:cTn id="14" presetID="22" presetClass="entr" presetSubtype="8"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wipe(left)">
                                      <p:cBhvr>
                                        <p:cTn id="16" dur="500"/>
                                        <p:tgtEl>
                                          <p:spTgt spid="42"/>
                                        </p:tgtEl>
                                      </p:cBhvr>
                                    </p:animEffect>
                                  </p:childTnLst>
                                </p:cTn>
                              </p:par>
                              <p:par>
                                <p:cTn id="17" presetID="22" presetClass="entr" presetSubtype="8"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left)">
                                      <p:cBhvr>
                                        <p:cTn id="19" dur="500"/>
                                        <p:tgtEl>
                                          <p:spTgt spid="40"/>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25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250"/>
                                        <p:tgtEl>
                                          <p:spTgt spid="1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250"/>
                                        <p:tgtEl>
                                          <p:spTgt spid="1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25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2352570" y="4944498"/>
            <a:ext cx="1452053" cy="1477328"/>
          </a:xfrm>
          <a:prstGeom prst="rect">
            <a:avLst/>
          </a:prstGeom>
          <a:noFill/>
        </p:spPr>
        <p:txBody>
          <a:bodyPr wrap="square" rtlCol="0">
            <a:spAutoFit/>
          </a:bodyPr>
          <a:lstStyle/>
          <a:p>
            <a:r>
              <a:rPr lang="en-US" altLang="zh-CN" dirty="0" smtClean="0">
                <a:solidFill>
                  <a:srgbClr val="A5A5A5"/>
                </a:solidFill>
                <a:latin typeface="微软雅黑" panose="020B0503020204020204" pitchFamily="34" charset="-122"/>
                <a:ea typeface="微软雅黑" panose="020B0503020204020204" pitchFamily="34" charset="-122"/>
              </a:rPr>
              <a:t>1994</a:t>
            </a:r>
            <a:r>
              <a:rPr lang="zh-CN" altLang="en-US" dirty="0" smtClean="0">
                <a:solidFill>
                  <a:srgbClr val="A5A5A5"/>
                </a:solidFill>
                <a:latin typeface="微软雅黑" panose="020B0503020204020204" pitchFamily="34" charset="-122"/>
                <a:ea typeface="微软雅黑" panose="020B0503020204020204" pitchFamily="34" charset="-122"/>
              </a:rPr>
              <a:t>年，迪斯尼公司由于兼容性问题损失数千万美元</a:t>
            </a:r>
            <a:endParaRPr lang="zh-CN" altLang="en-US" dirty="0">
              <a:solidFill>
                <a:srgbClr val="A5A5A5"/>
              </a:solidFill>
              <a:latin typeface="微软雅黑" panose="020B0503020204020204" pitchFamily="34" charset="-122"/>
              <a:ea typeface="微软雅黑" panose="020B0503020204020204" pitchFamily="34" charset="-122"/>
            </a:endParaRPr>
          </a:p>
        </p:txBody>
      </p:sp>
      <p:cxnSp>
        <p:nvCxnSpPr>
          <p:cNvPr id="49" name="直接连接符 48"/>
          <p:cNvCxnSpPr/>
          <p:nvPr/>
        </p:nvCxnSpPr>
        <p:spPr>
          <a:xfrm>
            <a:off x="4005038" y="4944498"/>
            <a:ext cx="0" cy="1414985"/>
          </a:xfrm>
          <a:prstGeom prst="line">
            <a:avLst/>
          </a:prstGeom>
          <a:ln>
            <a:solidFill>
              <a:srgbClr val="5FC5D9"/>
            </a:solidFill>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4283241" y="4944498"/>
            <a:ext cx="1452053" cy="1754326"/>
          </a:xfrm>
          <a:prstGeom prst="rect">
            <a:avLst/>
          </a:prstGeom>
          <a:noFill/>
        </p:spPr>
        <p:txBody>
          <a:bodyPr wrap="square" rtlCol="0">
            <a:spAutoFit/>
          </a:bodyPr>
          <a:lstStyle/>
          <a:p>
            <a:r>
              <a:rPr lang="en-US" altLang="zh-CN" dirty="0" smtClean="0">
                <a:solidFill>
                  <a:srgbClr val="A5A5A5"/>
                </a:solidFill>
                <a:latin typeface="微软雅黑" panose="020B0503020204020204" pitchFamily="34" charset="-122"/>
                <a:ea typeface="微软雅黑" panose="020B0503020204020204" pitchFamily="34" charset="-122"/>
              </a:rPr>
              <a:t>1993</a:t>
            </a:r>
            <a:r>
              <a:rPr lang="zh-CN" altLang="en-US" dirty="0" smtClean="0">
                <a:solidFill>
                  <a:srgbClr val="A5A5A5"/>
                </a:solidFill>
                <a:latin typeface="微软雅黑" panose="020B0503020204020204" pitchFamily="34" charset="-122"/>
                <a:ea typeface="微软雅黑" panose="020B0503020204020204" pitchFamily="34" charset="-122"/>
              </a:rPr>
              <a:t>年，伦敦核电站温度失控，欧洲人口最密集地区面临威胁</a:t>
            </a:r>
            <a:endParaRPr lang="zh-CN" altLang="en-US" dirty="0">
              <a:solidFill>
                <a:srgbClr val="A5A5A5"/>
              </a:solidFill>
              <a:latin typeface="微软雅黑" panose="020B0503020204020204" pitchFamily="34" charset="-122"/>
              <a:ea typeface="微软雅黑" panose="020B0503020204020204" pitchFamily="34" charset="-122"/>
            </a:endParaRPr>
          </a:p>
        </p:txBody>
      </p:sp>
      <p:cxnSp>
        <p:nvCxnSpPr>
          <p:cNvPr id="54" name="直接连接符 53"/>
          <p:cNvCxnSpPr/>
          <p:nvPr/>
        </p:nvCxnSpPr>
        <p:spPr>
          <a:xfrm>
            <a:off x="5935709" y="4944498"/>
            <a:ext cx="0" cy="1414985"/>
          </a:xfrm>
          <a:prstGeom prst="line">
            <a:avLst/>
          </a:prstGeom>
          <a:ln>
            <a:solidFill>
              <a:srgbClr val="5FC5D9"/>
            </a:solidFill>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6213912" y="4944498"/>
            <a:ext cx="1452053" cy="1477328"/>
          </a:xfrm>
          <a:prstGeom prst="rect">
            <a:avLst/>
          </a:prstGeom>
          <a:noFill/>
        </p:spPr>
        <p:txBody>
          <a:bodyPr wrap="square" rtlCol="0">
            <a:spAutoFit/>
          </a:bodyPr>
          <a:lstStyle/>
          <a:p>
            <a:r>
              <a:rPr lang="en-US" altLang="zh-CN" dirty="0" smtClean="0">
                <a:solidFill>
                  <a:srgbClr val="A5A5A5"/>
                </a:solidFill>
                <a:latin typeface="微软雅黑" panose="020B0503020204020204" pitchFamily="34" charset="-122"/>
                <a:ea typeface="微软雅黑" panose="020B0503020204020204" pitchFamily="34" charset="-122"/>
              </a:rPr>
              <a:t>1991</a:t>
            </a:r>
            <a:r>
              <a:rPr lang="zh-CN" altLang="en-US" dirty="0" smtClean="0">
                <a:solidFill>
                  <a:srgbClr val="A5A5A5"/>
                </a:solidFill>
                <a:latin typeface="微软雅黑" panose="020B0503020204020204" pitchFamily="34" charset="-122"/>
                <a:ea typeface="微软雅黑" panose="020B0503020204020204" pitchFamily="34" charset="-122"/>
              </a:rPr>
              <a:t>年，雷达系统故障，导弹击中本方军营，</a:t>
            </a:r>
            <a:r>
              <a:rPr lang="en-US" altLang="zh-CN" dirty="0" smtClean="0">
                <a:solidFill>
                  <a:srgbClr val="A5A5A5"/>
                </a:solidFill>
                <a:latin typeface="微软雅黑" panose="020B0503020204020204" pitchFamily="34" charset="-122"/>
                <a:ea typeface="微软雅黑" panose="020B0503020204020204" pitchFamily="34" charset="-122"/>
              </a:rPr>
              <a:t>28</a:t>
            </a:r>
            <a:r>
              <a:rPr lang="zh-CN" altLang="en-US" dirty="0" smtClean="0">
                <a:solidFill>
                  <a:srgbClr val="A5A5A5"/>
                </a:solidFill>
                <a:latin typeface="微软雅黑" panose="020B0503020204020204" pitchFamily="34" charset="-122"/>
                <a:ea typeface="微软雅黑" panose="020B0503020204020204" pitchFamily="34" charset="-122"/>
              </a:rPr>
              <a:t>名士兵死亡</a:t>
            </a:r>
            <a:endParaRPr lang="zh-CN" altLang="en-US" dirty="0">
              <a:solidFill>
                <a:srgbClr val="A5A5A5"/>
              </a:solidFill>
              <a:latin typeface="微软雅黑" panose="020B0503020204020204" pitchFamily="34" charset="-122"/>
              <a:ea typeface="微软雅黑" panose="020B0503020204020204" pitchFamily="34" charset="-122"/>
            </a:endParaRPr>
          </a:p>
        </p:txBody>
      </p:sp>
      <p:cxnSp>
        <p:nvCxnSpPr>
          <p:cNvPr id="59" name="直接连接符 58"/>
          <p:cNvCxnSpPr/>
          <p:nvPr/>
        </p:nvCxnSpPr>
        <p:spPr>
          <a:xfrm>
            <a:off x="7866380" y="4944498"/>
            <a:ext cx="0" cy="1414985"/>
          </a:xfrm>
          <a:prstGeom prst="line">
            <a:avLst/>
          </a:prstGeom>
          <a:ln>
            <a:solidFill>
              <a:srgbClr val="5FC5D9"/>
            </a:solidFill>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8144583" y="4944498"/>
            <a:ext cx="1452053" cy="1754326"/>
          </a:xfrm>
          <a:prstGeom prst="rect">
            <a:avLst/>
          </a:prstGeom>
          <a:noFill/>
        </p:spPr>
        <p:txBody>
          <a:bodyPr wrap="square" rtlCol="0">
            <a:spAutoFit/>
          </a:bodyPr>
          <a:lstStyle/>
          <a:p>
            <a:r>
              <a:rPr lang="en-US" altLang="zh-CN" dirty="0" smtClean="0">
                <a:solidFill>
                  <a:srgbClr val="A5A5A5"/>
                </a:solidFill>
                <a:latin typeface="微软雅黑" panose="020B0503020204020204" pitchFamily="34" charset="-122"/>
                <a:ea typeface="微软雅黑" panose="020B0503020204020204" pitchFamily="34" charset="-122"/>
              </a:rPr>
              <a:t>2006</a:t>
            </a:r>
            <a:r>
              <a:rPr lang="zh-CN" altLang="en-US" dirty="0" smtClean="0">
                <a:solidFill>
                  <a:srgbClr val="A5A5A5"/>
                </a:solidFill>
                <a:latin typeface="微软雅黑" panose="020B0503020204020204" pitchFamily="34" charset="-122"/>
                <a:ea typeface="微软雅黑" panose="020B0503020204020204" pitchFamily="34" charset="-122"/>
              </a:rPr>
              <a:t>年，银联系统故障，导致全国数百万笔跨行交易无法完成</a:t>
            </a:r>
            <a:endParaRPr lang="zh-CN" altLang="en-US" dirty="0">
              <a:solidFill>
                <a:srgbClr val="A5A5A5"/>
              </a:solidFill>
              <a:latin typeface="微软雅黑" panose="020B0503020204020204" pitchFamily="34" charset="-122"/>
              <a:ea typeface="微软雅黑" panose="020B0503020204020204" pitchFamily="34" charset="-122"/>
            </a:endParaRPr>
          </a:p>
        </p:txBody>
      </p:sp>
      <p:grpSp>
        <p:nvGrpSpPr>
          <p:cNvPr id="73" name="组合 72"/>
          <p:cNvGrpSpPr/>
          <p:nvPr/>
        </p:nvGrpSpPr>
        <p:grpSpPr>
          <a:xfrm>
            <a:off x="2352570" y="4335587"/>
            <a:ext cx="7616941" cy="396788"/>
            <a:chOff x="2352570" y="3760828"/>
            <a:chExt cx="7616941" cy="396788"/>
          </a:xfrm>
        </p:grpSpPr>
        <p:cxnSp>
          <p:nvCxnSpPr>
            <p:cNvPr id="43" name="直接连接符 42"/>
            <p:cNvCxnSpPr/>
            <p:nvPr/>
          </p:nvCxnSpPr>
          <p:spPr>
            <a:xfrm flipV="1">
              <a:off x="2352570" y="4130160"/>
              <a:ext cx="7616941" cy="27456"/>
            </a:xfrm>
            <a:prstGeom prst="line">
              <a:avLst/>
            </a:prstGeom>
            <a:ln>
              <a:solidFill>
                <a:srgbClr val="5FC5D9"/>
              </a:solidFill>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2465947" y="3760828"/>
              <a:ext cx="1374529" cy="369332"/>
            </a:xfrm>
            <a:prstGeom prst="rect">
              <a:avLst/>
            </a:prstGeom>
            <a:noFill/>
          </p:spPr>
          <p:txBody>
            <a:bodyPr wrap="square" rtlCol="0">
              <a:spAutoFit/>
            </a:bodyPr>
            <a:lstStyle/>
            <a:p>
              <a:r>
                <a:rPr lang="zh-CN" altLang="en-US" dirty="0">
                  <a:solidFill>
                    <a:srgbClr val="5FC5D9"/>
                  </a:solidFill>
                  <a:latin typeface="微软雅黑" panose="020B0503020204020204" pitchFamily="34" charset="-122"/>
                  <a:ea typeface="微软雅黑" panose="020B0503020204020204" pitchFamily="34" charset="-122"/>
                </a:rPr>
                <a:t>狮子</a:t>
              </a:r>
              <a:r>
                <a:rPr lang="zh-CN" altLang="en-US" dirty="0" smtClean="0">
                  <a:solidFill>
                    <a:srgbClr val="5FC5D9"/>
                  </a:solidFill>
                  <a:latin typeface="微软雅黑" panose="020B0503020204020204" pitchFamily="34" charset="-122"/>
                  <a:ea typeface="微软雅黑" panose="020B0503020204020204" pitchFamily="34" charset="-122"/>
                </a:rPr>
                <a:t>王游戏</a:t>
              </a:r>
              <a:endParaRPr lang="zh-CN" altLang="en-US" dirty="0">
                <a:solidFill>
                  <a:srgbClr val="5FC5D9"/>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4175924" y="3760828"/>
              <a:ext cx="1783670" cy="369332"/>
            </a:xfrm>
            <a:prstGeom prst="rect">
              <a:avLst/>
            </a:prstGeom>
            <a:noFill/>
          </p:spPr>
          <p:txBody>
            <a:bodyPr wrap="square" rtlCol="0">
              <a:spAutoFit/>
            </a:bodyPr>
            <a:lstStyle/>
            <a:p>
              <a:r>
                <a:rPr lang="zh-CN" altLang="en-US" dirty="0" smtClean="0">
                  <a:solidFill>
                    <a:srgbClr val="5FC5D9"/>
                  </a:solidFill>
                  <a:latin typeface="微软雅黑" panose="020B0503020204020204" pitchFamily="34" charset="-122"/>
                  <a:ea typeface="微软雅黑" panose="020B0503020204020204" pitchFamily="34" charset="-122"/>
                </a:rPr>
                <a:t>核电站温度失控</a:t>
              </a:r>
              <a:endParaRPr lang="zh-CN" altLang="en-US" dirty="0">
                <a:solidFill>
                  <a:srgbClr val="5FC5D9"/>
                </a:solidFill>
                <a:latin typeface="微软雅黑" panose="020B0503020204020204" pitchFamily="34" charset="-122"/>
                <a:ea typeface="微软雅黑" panose="020B0503020204020204" pitchFamily="34" charset="-122"/>
              </a:endParaRPr>
            </a:p>
          </p:txBody>
        </p:sp>
        <p:sp>
          <p:nvSpPr>
            <p:cNvPr id="71" name="文本框 70"/>
            <p:cNvSpPr txBox="1"/>
            <p:nvPr/>
          </p:nvSpPr>
          <p:spPr>
            <a:xfrm>
              <a:off x="6399717" y="3760828"/>
              <a:ext cx="1299038" cy="369332"/>
            </a:xfrm>
            <a:prstGeom prst="rect">
              <a:avLst/>
            </a:prstGeom>
            <a:noFill/>
          </p:spPr>
          <p:txBody>
            <a:bodyPr wrap="square" rtlCol="0">
              <a:spAutoFit/>
            </a:bodyPr>
            <a:lstStyle/>
            <a:p>
              <a:r>
                <a:rPr lang="zh-CN" altLang="en-US" dirty="0" smtClean="0">
                  <a:solidFill>
                    <a:srgbClr val="5FC5D9"/>
                  </a:solidFill>
                  <a:latin typeface="微软雅黑" panose="020B0503020204020204" pitchFamily="34" charset="-122"/>
                  <a:ea typeface="微软雅黑" panose="020B0503020204020204" pitchFamily="34" charset="-122"/>
                </a:rPr>
                <a:t>导弹失控</a:t>
              </a:r>
              <a:endParaRPr lang="zh-CN" altLang="en-US" dirty="0">
                <a:solidFill>
                  <a:srgbClr val="5FC5D9"/>
                </a:solidFill>
                <a:latin typeface="微软雅黑" panose="020B0503020204020204" pitchFamily="34" charset="-122"/>
                <a:ea typeface="微软雅黑" panose="020B0503020204020204" pitchFamily="34" charset="-122"/>
              </a:endParaRPr>
            </a:p>
          </p:txBody>
        </p:sp>
        <p:sp>
          <p:nvSpPr>
            <p:cNvPr id="72" name="文本框 71"/>
            <p:cNvSpPr txBox="1"/>
            <p:nvPr/>
          </p:nvSpPr>
          <p:spPr>
            <a:xfrm>
              <a:off x="8318702" y="3760828"/>
              <a:ext cx="1556135" cy="369332"/>
            </a:xfrm>
            <a:prstGeom prst="rect">
              <a:avLst/>
            </a:prstGeom>
            <a:noFill/>
          </p:spPr>
          <p:txBody>
            <a:bodyPr wrap="square" rtlCol="0">
              <a:spAutoFit/>
            </a:bodyPr>
            <a:lstStyle/>
            <a:p>
              <a:r>
                <a:rPr lang="zh-CN" altLang="en-US" dirty="0">
                  <a:solidFill>
                    <a:srgbClr val="5FC5D9"/>
                  </a:solidFill>
                  <a:latin typeface="微软雅黑" panose="020B0503020204020204" pitchFamily="34" charset="-122"/>
                  <a:ea typeface="微软雅黑" panose="020B0503020204020204" pitchFamily="34" charset="-122"/>
                </a:rPr>
                <a:t>银</a:t>
              </a:r>
              <a:r>
                <a:rPr lang="zh-CN" altLang="en-US" dirty="0" smtClean="0">
                  <a:solidFill>
                    <a:srgbClr val="5FC5D9"/>
                  </a:solidFill>
                  <a:latin typeface="微软雅黑" panose="020B0503020204020204" pitchFamily="34" charset="-122"/>
                  <a:ea typeface="微软雅黑" panose="020B0503020204020204" pitchFamily="34" charset="-122"/>
                </a:rPr>
                <a:t>联系统故障</a:t>
              </a:r>
              <a:endParaRPr lang="zh-CN" altLang="en-US" dirty="0">
                <a:solidFill>
                  <a:srgbClr val="5FC5D9"/>
                </a:solidFill>
                <a:latin typeface="微软雅黑" panose="020B0503020204020204" pitchFamily="34" charset="-122"/>
                <a:ea typeface="微软雅黑" panose="020B0503020204020204" pitchFamily="34" charset="-122"/>
              </a:endParaRPr>
            </a:p>
          </p:txBody>
        </p:sp>
      </p:grpSp>
      <p:grpSp>
        <p:nvGrpSpPr>
          <p:cNvPr id="48" name="组合 47"/>
          <p:cNvGrpSpPr/>
          <p:nvPr/>
        </p:nvGrpSpPr>
        <p:grpSpPr>
          <a:xfrm rot="5400000" flipH="1">
            <a:off x="4742985" y="136437"/>
            <a:ext cx="373281" cy="338262"/>
            <a:chOff x="2596656" y="329114"/>
            <a:chExt cx="1359556" cy="1232012"/>
          </a:xfrm>
        </p:grpSpPr>
        <p:sp>
          <p:nvSpPr>
            <p:cNvPr id="64" name="等腰三角形 63"/>
            <p:cNvSpPr/>
            <p:nvPr/>
          </p:nvSpPr>
          <p:spPr>
            <a:xfrm rot="10800000">
              <a:off x="2596656" y="389095"/>
              <a:ext cx="1359556" cy="117203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等腰三角形 79"/>
            <p:cNvSpPr/>
            <p:nvPr/>
          </p:nvSpPr>
          <p:spPr>
            <a:xfrm>
              <a:off x="2879391" y="329114"/>
              <a:ext cx="794083" cy="68455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4" name="组合 83"/>
          <p:cNvGrpSpPr/>
          <p:nvPr/>
        </p:nvGrpSpPr>
        <p:grpSpPr>
          <a:xfrm rot="16200000">
            <a:off x="6581468" y="136437"/>
            <a:ext cx="373281" cy="338262"/>
            <a:chOff x="2596656" y="329114"/>
            <a:chExt cx="1359556" cy="1232012"/>
          </a:xfrm>
        </p:grpSpPr>
        <p:sp>
          <p:nvSpPr>
            <p:cNvPr id="85" name="等腰三角形 84"/>
            <p:cNvSpPr/>
            <p:nvPr/>
          </p:nvSpPr>
          <p:spPr>
            <a:xfrm rot="10800000">
              <a:off x="2596656" y="389095"/>
              <a:ext cx="1359556" cy="117203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等腰三角形 85"/>
            <p:cNvSpPr/>
            <p:nvPr/>
          </p:nvSpPr>
          <p:spPr>
            <a:xfrm>
              <a:off x="2879391" y="329114"/>
              <a:ext cx="794083" cy="68455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7" name="直接连接符 86"/>
          <p:cNvCxnSpPr/>
          <p:nvPr/>
        </p:nvCxnSpPr>
        <p:spPr>
          <a:xfrm>
            <a:off x="5179528" y="550916"/>
            <a:ext cx="1293012" cy="0"/>
          </a:xfrm>
          <a:prstGeom prst="line">
            <a:avLst/>
          </a:prstGeom>
        </p:spPr>
        <p:style>
          <a:lnRef idx="1">
            <a:schemeClr val="accent1"/>
          </a:lnRef>
          <a:fillRef idx="0">
            <a:schemeClr val="accent1"/>
          </a:fillRef>
          <a:effectRef idx="0">
            <a:schemeClr val="accent1"/>
          </a:effectRef>
          <a:fontRef idx="minor">
            <a:schemeClr val="tx1"/>
          </a:fontRef>
        </p:style>
      </p:cxnSp>
      <p:sp>
        <p:nvSpPr>
          <p:cNvPr id="88" name="文本框 87"/>
          <p:cNvSpPr txBox="1"/>
          <p:nvPr/>
        </p:nvSpPr>
        <p:spPr>
          <a:xfrm>
            <a:off x="5577184" y="19498"/>
            <a:ext cx="687217" cy="400110"/>
          </a:xfrm>
          <a:prstGeom prst="rect">
            <a:avLst/>
          </a:prstGeom>
          <a:noFill/>
        </p:spPr>
        <p:txBody>
          <a:bodyPr wrap="square" rtlCol="0">
            <a:spAutoFit/>
          </a:bodyPr>
          <a:lstStyle/>
          <a:p>
            <a:r>
              <a:rPr lang="en-US" altLang="zh-CN" sz="2000" dirty="0" smtClean="0">
                <a:solidFill>
                  <a:schemeClr val="bg1"/>
                </a:solidFill>
                <a:effectLst>
                  <a:outerShdw blurRad="38100" dist="38100" dir="2700000" algn="tl">
                    <a:srgbClr val="000000">
                      <a:alpha val="43137"/>
                    </a:srgbClr>
                  </a:outerShdw>
                </a:effectLst>
                <a:latin typeface="Segoe Script" panose="020B0504020000000003" pitchFamily="34" charset="0"/>
              </a:rPr>
              <a:t>01</a:t>
            </a:r>
            <a:endParaRPr lang="zh-CN" altLang="en-US" sz="2000" dirty="0">
              <a:solidFill>
                <a:schemeClr val="bg1"/>
              </a:solidFill>
              <a:effectLst>
                <a:outerShdw blurRad="38100" dist="38100" dir="2700000" algn="tl">
                  <a:srgbClr val="000000">
                    <a:alpha val="43137"/>
                  </a:srgbClr>
                </a:outerShdw>
              </a:effectLst>
              <a:latin typeface="Segoe Script" panose="020B0504020000000003" pitchFamily="34" charset="0"/>
            </a:endParaRPr>
          </a:p>
        </p:txBody>
      </p:sp>
      <p:sp>
        <p:nvSpPr>
          <p:cNvPr id="89" name="矩形 88"/>
          <p:cNvSpPr/>
          <p:nvPr/>
        </p:nvSpPr>
        <p:spPr>
          <a:xfrm>
            <a:off x="5164002" y="247083"/>
            <a:ext cx="1494320" cy="307777"/>
          </a:xfrm>
          <a:prstGeom prst="rect">
            <a:avLst/>
          </a:prstGeom>
        </p:spPr>
        <p:txBody>
          <a:bodyPr wrap="none">
            <a:spAutoFit/>
          </a:bodyPr>
          <a:lstStyle/>
          <a:p>
            <a:r>
              <a:rPr lang="zh-CN" altLang="en-US" sz="1400" b="1" dirty="0" smtClean="0">
                <a:solidFill>
                  <a:srgbClr val="5B9BD5"/>
                </a:solidFill>
                <a:latin typeface="微软雅黑" panose="020B0503020204020204" pitchFamily="34" charset="-122"/>
                <a:ea typeface="微软雅黑" panose="020B0503020204020204" pitchFamily="34" charset="-122"/>
              </a:rPr>
              <a:t>软件测试的意义 </a:t>
            </a:r>
            <a:endParaRPr lang="zh-CN" altLang="en-US" sz="1400" b="1" dirty="0"/>
          </a:p>
        </p:txBody>
      </p:sp>
      <p:sp>
        <p:nvSpPr>
          <p:cNvPr id="90" name="文本框 89"/>
          <p:cNvSpPr txBox="1"/>
          <p:nvPr/>
        </p:nvSpPr>
        <p:spPr>
          <a:xfrm>
            <a:off x="2060013" y="801892"/>
            <a:ext cx="9077927" cy="1600438"/>
          </a:xfrm>
          <a:prstGeom prst="rect">
            <a:avLst/>
          </a:prstGeom>
          <a:noFill/>
        </p:spPr>
        <p:txBody>
          <a:bodyPr wrap="square" rtlCol="0">
            <a:spAutoFit/>
          </a:bodyPr>
          <a:lstStyle/>
          <a:p>
            <a:r>
              <a:rPr lang="en-US" altLang="zh-CN" b="1" dirty="0" smtClean="0">
                <a:solidFill>
                  <a:srgbClr val="A5A5A5"/>
                </a:solidFill>
                <a:latin typeface="微软雅黑" panose="020B0503020204020204" pitchFamily="34" charset="-122"/>
                <a:ea typeface="微软雅黑" panose="020B0503020204020204" pitchFamily="34" charset="-122"/>
              </a:rPr>
              <a:t>James Bach</a:t>
            </a:r>
            <a:r>
              <a:rPr lang="zh-CN" altLang="en-US" b="1" dirty="0" smtClean="0">
                <a:solidFill>
                  <a:srgbClr val="A5A5A5"/>
                </a:solidFill>
                <a:latin typeface="微软雅黑" panose="020B0503020204020204" pitchFamily="34" charset="-122"/>
                <a:ea typeface="微软雅黑" panose="020B0503020204020204" pitchFamily="34" charset="-122"/>
              </a:rPr>
              <a:t>：</a:t>
            </a:r>
            <a:endParaRPr lang="en-US" altLang="zh-CN" b="1" dirty="0" smtClean="0">
              <a:solidFill>
                <a:srgbClr val="A5A5A5"/>
              </a:solidFill>
              <a:latin typeface="微软雅黑" panose="020B0503020204020204" pitchFamily="34" charset="-122"/>
              <a:ea typeface="微软雅黑" panose="020B0503020204020204" pitchFamily="34" charset="-122"/>
            </a:endParaRPr>
          </a:p>
          <a:p>
            <a:r>
              <a:rPr lang="zh-CN" altLang="en-US" sz="1600" dirty="0" smtClean="0">
                <a:solidFill>
                  <a:srgbClr val="A5A5A5"/>
                </a:solidFill>
                <a:latin typeface="微软雅黑" panose="020B0503020204020204" pitchFamily="34" charset="-122"/>
                <a:ea typeface="微软雅黑" panose="020B0503020204020204" pitchFamily="34" charset="-122"/>
              </a:rPr>
              <a:t>“软件测试</a:t>
            </a:r>
            <a:r>
              <a:rPr lang="zh-CN" altLang="en-US" sz="1600" dirty="0">
                <a:solidFill>
                  <a:srgbClr val="A5A5A5"/>
                </a:solidFill>
                <a:latin typeface="微软雅黑" panose="020B0503020204020204" pitchFamily="34" charset="-122"/>
                <a:ea typeface="微软雅黑" panose="020B0503020204020204" pitchFamily="34" charset="-122"/>
              </a:rPr>
              <a:t>的</a:t>
            </a:r>
            <a:r>
              <a:rPr lang="zh-CN" altLang="en-US" sz="1600" dirty="0" smtClean="0">
                <a:solidFill>
                  <a:srgbClr val="A5A5A5"/>
                </a:solidFill>
                <a:latin typeface="微软雅黑" panose="020B0503020204020204" pitchFamily="34" charset="-122"/>
                <a:ea typeface="微软雅黑" panose="020B0503020204020204" pitchFamily="34" charset="-122"/>
              </a:rPr>
              <a:t>意义是</a:t>
            </a:r>
            <a:r>
              <a:rPr lang="zh-CN" altLang="en-US" sz="1600" dirty="0">
                <a:solidFill>
                  <a:srgbClr val="A5A5A5"/>
                </a:solidFill>
                <a:latin typeface="微软雅黑" panose="020B0503020204020204" pitchFamily="34" charset="-122"/>
                <a:ea typeface="微软雅黑" panose="020B0503020204020204" pitchFamily="34" charset="-122"/>
              </a:rPr>
              <a:t>为了揭示被测产品质量相关信息而进行的技术研究</a:t>
            </a:r>
            <a:r>
              <a:rPr lang="zh-CN" altLang="en-US" sz="1600" dirty="0" smtClean="0">
                <a:solidFill>
                  <a:srgbClr val="A5A5A5"/>
                </a:solidFill>
                <a:latin typeface="微软雅黑" panose="020B0503020204020204" pitchFamily="34" charset="-122"/>
                <a:ea typeface="微软雅黑" panose="020B0503020204020204" pitchFamily="34" charset="-122"/>
              </a:rPr>
              <a:t>活动。”</a:t>
            </a:r>
            <a:endParaRPr lang="en-US" altLang="zh-CN" sz="1600" dirty="0" smtClean="0">
              <a:solidFill>
                <a:srgbClr val="A5A5A5"/>
              </a:solidFill>
              <a:latin typeface="微软雅黑" panose="020B0503020204020204" pitchFamily="34" charset="-122"/>
              <a:ea typeface="微软雅黑" panose="020B0503020204020204" pitchFamily="34" charset="-122"/>
            </a:endParaRPr>
          </a:p>
          <a:p>
            <a:r>
              <a:rPr lang="zh-CN" altLang="en-US" sz="1600" dirty="0">
                <a:solidFill>
                  <a:srgbClr val="A5A5A5"/>
                </a:solidFill>
                <a:latin typeface="微软雅黑" panose="020B0503020204020204" pitchFamily="34" charset="-122"/>
                <a:ea typeface="微软雅黑" panose="020B0503020204020204" pitchFamily="34" charset="-122"/>
              </a:rPr>
              <a:t>“测试的</a:t>
            </a:r>
            <a:r>
              <a:rPr lang="zh-CN" altLang="en-US" sz="1600" dirty="0" smtClean="0">
                <a:solidFill>
                  <a:srgbClr val="A5A5A5"/>
                </a:solidFill>
                <a:latin typeface="微软雅黑" panose="020B0503020204020204" pitchFamily="34" charset="-122"/>
                <a:ea typeface="微软雅黑" panose="020B0503020204020204" pitchFamily="34" charset="-122"/>
              </a:rPr>
              <a:t>目的是</a:t>
            </a:r>
            <a:r>
              <a:rPr lang="zh-CN" altLang="en-US" sz="1600" dirty="0">
                <a:solidFill>
                  <a:srgbClr val="A5A5A5"/>
                </a:solidFill>
                <a:latin typeface="微软雅黑" panose="020B0503020204020204" pitchFamily="34" charset="-122"/>
                <a:ea typeface="微软雅黑" panose="020B0503020204020204" pitchFamily="34" charset="-122"/>
              </a:rPr>
              <a:t>发现问题、分析风险、以及保证</a:t>
            </a:r>
            <a:r>
              <a:rPr lang="zh-CN" altLang="en-US" sz="1600" dirty="0" smtClean="0">
                <a:solidFill>
                  <a:srgbClr val="A5A5A5"/>
                </a:solidFill>
                <a:latin typeface="微软雅黑" panose="020B0503020204020204" pitchFamily="34" charset="-122"/>
                <a:ea typeface="微软雅黑" panose="020B0503020204020204" pitchFamily="34" charset="-122"/>
              </a:rPr>
              <a:t>质量，但是</a:t>
            </a:r>
            <a:r>
              <a:rPr lang="zh-CN" altLang="en-US" sz="1600" dirty="0">
                <a:solidFill>
                  <a:srgbClr val="A5A5A5"/>
                </a:solidFill>
                <a:latin typeface="微软雅黑" panose="020B0503020204020204" pitchFamily="34" charset="-122"/>
                <a:ea typeface="微软雅黑" panose="020B0503020204020204" pitchFamily="34" charset="-122"/>
              </a:rPr>
              <a:t>还有一种更本质的方式</a:t>
            </a:r>
            <a:r>
              <a:rPr lang="zh-CN" altLang="en-US" sz="1600" dirty="0" smtClean="0">
                <a:solidFill>
                  <a:srgbClr val="A5A5A5"/>
                </a:solidFill>
                <a:latin typeface="微软雅黑" panose="020B0503020204020204" pitchFamily="34" charset="-122"/>
                <a:ea typeface="微软雅黑" panose="020B0503020204020204" pitchFamily="34" charset="-122"/>
              </a:rPr>
              <a:t>来看 待</a:t>
            </a:r>
            <a:r>
              <a:rPr lang="zh-CN" altLang="en-US" sz="1600" dirty="0">
                <a:solidFill>
                  <a:srgbClr val="A5A5A5"/>
                </a:solidFill>
                <a:latin typeface="微软雅黑" panose="020B0503020204020204" pitchFamily="34" charset="-122"/>
                <a:ea typeface="微软雅黑" panose="020B0503020204020204" pitchFamily="34" charset="-122"/>
              </a:rPr>
              <a:t>我们的</a:t>
            </a:r>
            <a:r>
              <a:rPr lang="zh-CN" altLang="en-US" sz="1600" dirty="0" smtClean="0">
                <a:solidFill>
                  <a:srgbClr val="A5A5A5"/>
                </a:solidFill>
                <a:latin typeface="微软雅黑" panose="020B0503020204020204" pitchFamily="34" charset="-122"/>
                <a:ea typeface="微软雅黑" panose="020B0503020204020204" pitchFamily="34" charset="-122"/>
              </a:rPr>
              <a:t>职 责</a:t>
            </a:r>
            <a:r>
              <a:rPr lang="en-US" altLang="zh-CN" sz="1600" dirty="0" smtClean="0">
                <a:solidFill>
                  <a:srgbClr val="A5A5A5"/>
                </a:solidFill>
                <a:latin typeface="微软雅黑" panose="020B0503020204020204" pitchFamily="34" charset="-122"/>
                <a:ea typeface="微软雅黑" panose="020B0503020204020204" pitchFamily="34" charset="-122"/>
              </a:rPr>
              <a:t>——</a:t>
            </a:r>
            <a:r>
              <a:rPr lang="zh-CN" altLang="en-US" sz="1600" dirty="0" smtClean="0">
                <a:solidFill>
                  <a:srgbClr val="A5A5A5"/>
                </a:solidFill>
                <a:latin typeface="微软雅黑" panose="020B0503020204020204" pitchFamily="34" charset="-122"/>
                <a:ea typeface="微软雅黑" panose="020B0503020204020204" pitchFamily="34" charset="-122"/>
              </a:rPr>
              <a:t>我们</a:t>
            </a:r>
            <a:r>
              <a:rPr lang="zh-CN" altLang="en-US" sz="1600" dirty="0">
                <a:solidFill>
                  <a:srgbClr val="A5A5A5"/>
                </a:solidFill>
                <a:latin typeface="微软雅黑" panose="020B0503020204020204" pitchFamily="34" charset="-122"/>
                <a:ea typeface="微软雅黑" panose="020B0503020204020204" pitchFamily="34" charset="-122"/>
              </a:rPr>
              <a:t>照亮</a:t>
            </a:r>
            <a:r>
              <a:rPr lang="zh-CN" altLang="en-US" sz="1600" dirty="0" smtClean="0">
                <a:solidFill>
                  <a:srgbClr val="A5A5A5"/>
                </a:solidFill>
                <a:latin typeface="微软雅黑" panose="020B0503020204020204" pitchFamily="34" charset="-122"/>
                <a:ea typeface="微软雅黑" panose="020B0503020204020204" pitchFamily="34" charset="-122"/>
              </a:rPr>
              <a:t>道路</a:t>
            </a:r>
            <a:r>
              <a:rPr lang="zh-CN" altLang="en-US" sz="1600" dirty="0">
                <a:solidFill>
                  <a:srgbClr val="A5A5A5"/>
                </a:solidFill>
                <a:latin typeface="微软雅黑" panose="020B0503020204020204" pitchFamily="34" charset="-122"/>
                <a:ea typeface="微软雅黑" panose="020B0503020204020204" pitchFamily="34" charset="-122"/>
              </a:rPr>
              <a:t>。</a:t>
            </a:r>
            <a:r>
              <a:rPr lang="en-US" altLang="zh-CN" sz="1600" dirty="0" smtClean="0">
                <a:solidFill>
                  <a:srgbClr val="A5A5A5"/>
                </a:solidFill>
                <a:latin typeface="微软雅黑" panose="020B0503020204020204" pitchFamily="34" charset="-122"/>
                <a:ea typeface="微软雅黑" panose="020B0503020204020204" pitchFamily="34" charset="-122"/>
              </a:rPr>
              <a:t>”</a:t>
            </a:r>
          </a:p>
          <a:p>
            <a:r>
              <a:rPr lang="en-US" altLang="zh-CN" sz="1600" dirty="0" smtClean="0">
                <a:solidFill>
                  <a:srgbClr val="A5A5A5"/>
                </a:solidFill>
                <a:latin typeface="微软雅黑" panose="020B0503020204020204" pitchFamily="34" charset="-122"/>
                <a:ea typeface="微软雅黑" panose="020B0503020204020204" pitchFamily="34" charset="-122"/>
              </a:rPr>
              <a:t>“</a:t>
            </a:r>
            <a:r>
              <a:rPr lang="zh-CN" altLang="en-US" sz="1600" dirty="0" smtClean="0">
                <a:solidFill>
                  <a:srgbClr val="A5A5A5"/>
                </a:solidFill>
                <a:latin typeface="微软雅黑" panose="020B0503020204020204" pitchFamily="34" charset="-122"/>
                <a:ea typeface="微软雅黑" panose="020B0503020204020204" pitchFamily="34" charset="-122"/>
              </a:rPr>
              <a:t>没有</a:t>
            </a:r>
            <a:r>
              <a:rPr lang="zh-CN" altLang="en-US" sz="1600" dirty="0">
                <a:solidFill>
                  <a:srgbClr val="A5A5A5"/>
                </a:solidFill>
                <a:latin typeface="微软雅黑" panose="020B0503020204020204" pitchFamily="34" charset="-122"/>
                <a:ea typeface="微软雅黑" panose="020B0503020204020204" pitchFamily="34" charset="-122"/>
              </a:rPr>
              <a:t>测试，项目在黑暗中乱撞、被障碍绊倒、最后跌下悬崖。而测试会在需要的地方点亮火把，来帮助开发人员和经理知道他们在哪、他们要去哪、还有他们什么时候能到达。”</a:t>
            </a:r>
          </a:p>
        </p:txBody>
      </p:sp>
      <p:pic>
        <p:nvPicPr>
          <p:cNvPr id="1026" name="Picture 2" descr="James Bac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867" y="915066"/>
            <a:ext cx="1715146" cy="1216872"/>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4"/>
          <a:stretch>
            <a:fillRect/>
          </a:stretch>
        </p:blipFill>
        <p:spPr>
          <a:xfrm>
            <a:off x="2327951" y="2667386"/>
            <a:ext cx="1685796" cy="1572750"/>
          </a:xfrm>
          <a:prstGeom prst="rect">
            <a:avLst/>
          </a:prstGeom>
        </p:spPr>
      </p:pic>
      <p:pic>
        <p:nvPicPr>
          <p:cNvPr id="3" name="图片 2"/>
          <p:cNvPicPr>
            <a:picLocks noChangeAspect="1"/>
          </p:cNvPicPr>
          <p:nvPr/>
        </p:nvPicPr>
        <p:blipFill>
          <a:blip r:embed="rId5"/>
          <a:stretch>
            <a:fillRect/>
          </a:stretch>
        </p:blipFill>
        <p:spPr>
          <a:xfrm>
            <a:off x="4246918" y="2668871"/>
            <a:ext cx="1673952" cy="1571265"/>
          </a:xfrm>
          <a:prstGeom prst="rect">
            <a:avLst/>
          </a:prstGeom>
        </p:spPr>
      </p:pic>
      <p:pic>
        <p:nvPicPr>
          <p:cNvPr id="4" name="图片 3"/>
          <p:cNvPicPr>
            <a:picLocks noChangeAspect="1"/>
          </p:cNvPicPr>
          <p:nvPr/>
        </p:nvPicPr>
        <p:blipFill>
          <a:blip r:embed="rId6"/>
          <a:stretch>
            <a:fillRect/>
          </a:stretch>
        </p:blipFill>
        <p:spPr>
          <a:xfrm>
            <a:off x="6110106" y="2667386"/>
            <a:ext cx="1763046" cy="1572750"/>
          </a:xfrm>
          <a:prstGeom prst="rect">
            <a:avLst/>
          </a:prstGeom>
        </p:spPr>
      </p:pic>
      <p:pic>
        <p:nvPicPr>
          <p:cNvPr id="5" name="图片 4"/>
          <p:cNvPicPr>
            <a:picLocks noChangeAspect="1"/>
          </p:cNvPicPr>
          <p:nvPr/>
        </p:nvPicPr>
        <p:blipFill>
          <a:blip r:embed="rId7"/>
          <a:stretch>
            <a:fillRect/>
          </a:stretch>
        </p:blipFill>
        <p:spPr>
          <a:xfrm>
            <a:off x="8090678" y="2667386"/>
            <a:ext cx="1878833" cy="1572750"/>
          </a:xfrm>
          <a:prstGeom prst="rect">
            <a:avLst/>
          </a:prstGeom>
        </p:spPr>
      </p:pic>
    </p:spTree>
    <p:extLst>
      <p:ext uri="{BB962C8B-B14F-4D97-AF65-F5344CB8AC3E}">
        <p14:creationId xmlns:p14="http://schemas.microsoft.com/office/powerpoint/2010/main" val="269820296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100000" fill="hold" nodeType="after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fill="hold"/>
                                        <p:tgtEl>
                                          <p:spTgt spid="73"/>
                                        </p:tgtEl>
                                        <p:attrNameLst>
                                          <p:attrName>ppt_x</p:attrName>
                                        </p:attrNameLst>
                                      </p:cBhvr>
                                      <p:tavLst>
                                        <p:tav tm="0">
                                          <p:val>
                                            <p:strVal val="#ppt_x"/>
                                          </p:val>
                                        </p:tav>
                                        <p:tav tm="100000">
                                          <p:val>
                                            <p:strVal val="#ppt_x"/>
                                          </p:val>
                                        </p:tav>
                                      </p:tavLst>
                                    </p:anim>
                                    <p:anim calcmode="lin" valueType="num">
                                      <p:cBhvr additive="base">
                                        <p:cTn id="8" dur="500" fill="hold"/>
                                        <p:tgtEl>
                                          <p:spTgt spid="73"/>
                                        </p:tgtEl>
                                        <p:attrNameLst>
                                          <p:attrName>ppt_y</p:attrName>
                                        </p:attrNameLst>
                                      </p:cBhvr>
                                      <p:tavLst>
                                        <p:tav tm="0">
                                          <p:val>
                                            <p:strVal val="1+#ppt_h/2"/>
                                          </p:val>
                                        </p:tav>
                                        <p:tav tm="100000">
                                          <p:val>
                                            <p:strVal val="#ppt_y"/>
                                          </p:val>
                                        </p:tav>
                                      </p:tavLst>
                                    </p:anim>
                                  </p:childTnLst>
                                </p:cTn>
                              </p:par>
                              <p:par>
                                <p:cTn id="9" presetID="2" presetClass="entr" presetSubtype="4" accel="100000" fill="hold" nodeType="withEffect">
                                  <p:stCondLst>
                                    <p:cond delay="40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500" fill="hold"/>
                                        <p:tgtEl>
                                          <p:spTgt spid="49"/>
                                        </p:tgtEl>
                                        <p:attrNameLst>
                                          <p:attrName>ppt_x</p:attrName>
                                        </p:attrNameLst>
                                      </p:cBhvr>
                                      <p:tavLst>
                                        <p:tav tm="0">
                                          <p:val>
                                            <p:strVal val="#ppt_x"/>
                                          </p:val>
                                        </p:tav>
                                        <p:tav tm="100000">
                                          <p:val>
                                            <p:strVal val="#ppt_x"/>
                                          </p:val>
                                        </p:tav>
                                      </p:tavLst>
                                    </p:anim>
                                    <p:anim calcmode="lin" valueType="num">
                                      <p:cBhvr additive="base">
                                        <p:cTn id="12" dur="500" fill="hold"/>
                                        <p:tgtEl>
                                          <p:spTgt spid="49"/>
                                        </p:tgtEl>
                                        <p:attrNameLst>
                                          <p:attrName>ppt_y</p:attrName>
                                        </p:attrNameLst>
                                      </p:cBhvr>
                                      <p:tavLst>
                                        <p:tav tm="0">
                                          <p:val>
                                            <p:strVal val="1+#ppt_h/2"/>
                                          </p:val>
                                        </p:tav>
                                        <p:tav tm="100000">
                                          <p:val>
                                            <p:strVal val="#ppt_y"/>
                                          </p:val>
                                        </p:tav>
                                      </p:tavLst>
                                    </p:anim>
                                  </p:childTnLst>
                                </p:cTn>
                              </p:par>
                              <p:par>
                                <p:cTn id="13" presetID="2" presetClass="entr" presetSubtype="4" accel="100000" fill="hold" nodeType="withEffect">
                                  <p:stCondLst>
                                    <p:cond delay="600"/>
                                  </p:stCondLst>
                                  <p:childTnLst>
                                    <p:set>
                                      <p:cBhvr>
                                        <p:cTn id="14" dur="1" fill="hold">
                                          <p:stCondLst>
                                            <p:cond delay="0"/>
                                          </p:stCondLst>
                                        </p:cTn>
                                        <p:tgtEl>
                                          <p:spTgt spid="54"/>
                                        </p:tgtEl>
                                        <p:attrNameLst>
                                          <p:attrName>style.visibility</p:attrName>
                                        </p:attrNameLst>
                                      </p:cBhvr>
                                      <p:to>
                                        <p:strVal val="visible"/>
                                      </p:to>
                                    </p:set>
                                    <p:anim calcmode="lin" valueType="num">
                                      <p:cBhvr additive="base">
                                        <p:cTn id="15" dur="500" fill="hold"/>
                                        <p:tgtEl>
                                          <p:spTgt spid="54"/>
                                        </p:tgtEl>
                                        <p:attrNameLst>
                                          <p:attrName>ppt_x</p:attrName>
                                        </p:attrNameLst>
                                      </p:cBhvr>
                                      <p:tavLst>
                                        <p:tav tm="0">
                                          <p:val>
                                            <p:strVal val="#ppt_x"/>
                                          </p:val>
                                        </p:tav>
                                        <p:tav tm="100000">
                                          <p:val>
                                            <p:strVal val="#ppt_x"/>
                                          </p:val>
                                        </p:tav>
                                      </p:tavLst>
                                    </p:anim>
                                    <p:anim calcmode="lin" valueType="num">
                                      <p:cBhvr additive="base">
                                        <p:cTn id="16" dur="500" fill="hold"/>
                                        <p:tgtEl>
                                          <p:spTgt spid="54"/>
                                        </p:tgtEl>
                                        <p:attrNameLst>
                                          <p:attrName>ppt_y</p:attrName>
                                        </p:attrNameLst>
                                      </p:cBhvr>
                                      <p:tavLst>
                                        <p:tav tm="0">
                                          <p:val>
                                            <p:strVal val="1+#ppt_h/2"/>
                                          </p:val>
                                        </p:tav>
                                        <p:tav tm="100000">
                                          <p:val>
                                            <p:strVal val="#ppt_y"/>
                                          </p:val>
                                        </p:tav>
                                      </p:tavLst>
                                    </p:anim>
                                  </p:childTnLst>
                                </p:cTn>
                              </p:par>
                              <p:par>
                                <p:cTn id="17" presetID="2" presetClass="entr" presetSubtype="4" accel="100000" fill="hold" nodeType="withEffect">
                                  <p:stCondLst>
                                    <p:cond delay="800"/>
                                  </p:stCondLst>
                                  <p:childTnLst>
                                    <p:set>
                                      <p:cBhvr>
                                        <p:cTn id="18" dur="1" fill="hold">
                                          <p:stCondLst>
                                            <p:cond delay="0"/>
                                          </p:stCondLst>
                                        </p:cTn>
                                        <p:tgtEl>
                                          <p:spTgt spid="59"/>
                                        </p:tgtEl>
                                        <p:attrNameLst>
                                          <p:attrName>style.visibility</p:attrName>
                                        </p:attrNameLst>
                                      </p:cBhvr>
                                      <p:to>
                                        <p:strVal val="visible"/>
                                      </p:to>
                                    </p:set>
                                    <p:anim calcmode="lin" valueType="num">
                                      <p:cBhvr additive="base">
                                        <p:cTn id="19" dur="500" fill="hold"/>
                                        <p:tgtEl>
                                          <p:spTgt spid="59"/>
                                        </p:tgtEl>
                                        <p:attrNameLst>
                                          <p:attrName>ppt_x</p:attrName>
                                        </p:attrNameLst>
                                      </p:cBhvr>
                                      <p:tavLst>
                                        <p:tav tm="0">
                                          <p:val>
                                            <p:strVal val="#ppt_x"/>
                                          </p:val>
                                        </p:tav>
                                        <p:tav tm="100000">
                                          <p:val>
                                            <p:strVal val="#ppt_x"/>
                                          </p:val>
                                        </p:tav>
                                      </p:tavLst>
                                    </p:anim>
                                    <p:anim calcmode="lin" valueType="num">
                                      <p:cBhvr additive="base">
                                        <p:cTn id="20"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a:off x="0" y="3429000"/>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482429" y="3216877"/>
            <a:ext cx="3462554" cy="2297340"/>
            <a:chOff x="482429" y="3216877"/>
            <a:chExt cx="3462554" cy="2297340"/>
          </a:xfrm>
        </p:grpSpPr>
        <p:sp>
          <p:nvSpPr>
            <p:cNvPr id="31" name="文本框 30"/>
            <p:cNvSpPr txBox="1"/>
            <p:nvPr/>
          </p:nvSpPr>
          <p:spPr>
            <a:xfrm>
              <a:off x="928721" y="4252333"/>
              <a:ext cx="3016262" cy="1261884"/>
            </a:xfrm>
            <a:prstGeom prst="rect">
              <a:avLst/>
            </a:prstGeom>
            <a:solidFill>
              <a:srgbClr val="EDEDED"/>
            </a:solidFill>
          </p:spPr>
          <p:txBody>
            <a:bodyPr wrap="square" rtlCol="0">
              <a:spAutoFit/>
            </a:bodyPr>
            <a:lstStyle/>
            <a:p>
              <a:r>
                <a:rPr lang="zh-CN" altLang="en-US" sz="2000" dirty="0" smtClean="0">
                  <a:solidFill>
                    <a:srgbClr val="759DC2"/>
                  </a:solidFill>
                  <a:latin typeface="微软雅黑" panose="020B0503020204020204" pitchFamily="34" charset="-122"/>
                  <a:ea typeface="微软雅黑" panose="020B0503020204020204" pitchFamily="34" charset="-122"/>
                </a:rPr>
                <a:t>测试与调试</a:t>
              </a:r>
              <a:r>
                <a:rPr lang="zh-CN" altLang="en-US" sz="2800" b="1" dirty="0">
                  <a:solidFill>
                    <a:srgbClr val="759DC2"/>
                  </a:solidFill>
                  <a:latin typeface="微软雅黑" panose="020B0503020204020204" pitchFamily="34" charset="-122"/>
                  <a:ea typeface="微软雅黑" panose="020B0503020204020204" pitchFamily="34" charset="-122"/>
                </a:rPr>
                <a:t>区别</a:t>
              </a:r>
              <a:r>
                <a:rPr lang="zh-CN" altLang="en-US" sz="2000" dirty="0" smtClean="0">
                  <a:solidFill>
                    <a:srgbClr val="759DC2"/>
                  </a:solidFill>
                  <a:latin typeface="微软雅黑" panose="020B0503020204020204" pitchFamily="34" charset="-122"/>
                  <a:ea typeface="微软雅黑" panose="020B0503020204020204" pitchFamily="34" charset="-122"/>
                </a:rPr>
                <a:t>开来</a:t>
              </a:r>
              <a:endParaRPr lang="en-US" altLang="zh-CN" sz="2000" dirty="0" smtClean="0">
                <a:solidFill>
                  <a:srgbClr val="759DC2"/>
                </a:solidFill>
                <a:latin typeface="微软雅黑" panose="020B0503020204020204" pitchFamily="34" charset="-122"/>
                <a:ea typeface="微软雅黑" panose="020B0503020204020204" pitchFamily="34" charset="-122"/>
              </a:endParaRPr>
            </a:p>
            <a:p>
              <a:r>
                <a:rPr lang="zh-CN" altLang="en-US" sz="2000" dirty="0" smtClean="0">
                  <a:solidFill>
                    <a:srgbClr val="759DC2"/>
                  </a:solidFill>
                  <a:latin typeface="微软雅黑" panose="020B0503020204020204" pitchFamily="34" charset="-122"/>
                  <a:ea typeface="微软雅黑" panose="020B0503020204020204" pitchFamily="34" charset="-122"/>
                </a:rPr>
                <a:t>使</a:t>
              </a:r>
              <a:r>
                <a:rPr lang="zh-CN" altLang="en-US" sz="2000" dirty="0">
                  <a:solidFill>
                    <a:srgbClr val="759DC2"/>
                  </a:solidFill>
                  <a:latin typeface="微软雅黑" panose="020B0503020204020204" pitchFamily="34" charset="-122"/>
                  <a:ea typeface="微软雅黑" panose="020B0503020204020204" pitchFamily="34" charset="-122"/>
                </a:rPr>
                <a:t>自己</a:t>
              </a:r>
              <a:r>
                <a:rPr lang="zh-CN" altLang="en-US" sz="2800" b="1" dirty="0">
                  <a:solidFill>
                    <a:srgbClr val="759DC2"/>
                  </a:solidFill>
                  <a:latin typeface="微软雅黑" panose="020B0503020204020204" pitchFamily="34" charset="-122"/>
                  <a:ea typeface="微软雅黑" panose="020B0503020204020204" pitchFamily="34" charset="-122"/>
                </a:rPr>
                <a:t>确信</a:t>
              </a:r>
              <a:r>
                <a:rPr lang="zh-CN" altLang="en-US" sz="2000" dirty="0">
                  <a:solidFill>
                    <a:srgbClr val="759DC2"/>
                  </a:solidFill>
                  <a:latin typeface="微软雅黑" panose="020B0503020204020204" pitchFamily="34" charset="-122"/>
                  <a:ea typeface="微软雅黑" panose="020B0503020204020204" pitchFamily="34" charset="-122"/>
                </a:rPr>
                <a:t>产品能工作</a:t>
              </a:r>
              <a:endParaRPr lang="en-US" altLang="zh-CN" sz="2000" dirty="0" smtClean="0">
                <a:solidFill>
                  <a:srgbClr val="759DC2"/>
                </a:solidFill>
                <a:latin typeface="微软雅黑" panose="020B0503020204020204" pitchFamily="34" charset="-122"/>
                <a:ea typeface="微软雅黑" panose="020B0503020204020204" pitchFamily="34" charset="-122"/>
              </a:endParaRPr>
            </a:p>
            <a:p>
              <a:r>
                <a:rPr lang="zh-CN" altLang="en-US" sz="2000" dirty="0" smtClean="0">
                  <a:solidFill>
                    <a:srgbClr val="759DC2"/>
                  </a:solidFill>
                  <a:latin typeface="微软雅黑" panose="020B0503020204020204" pitchFamily="34" charset="-122"/>
                  <a:ea typeface="微软雅黑" panose="020B0503020204020204" pitchFamily="34" charset="-122"/>
                </a:rPr>
                <a:t>发现问题依靠“</a:t>
              </a:r>
              <a:r>
                <a:rPr lang="zh-CN" altLang="en-US" sz="2000" b="1" dirty="0" smtClean="0">
                  <a:solidFill>
                    <a:srgbClr val="759DC2"/>
                  </a:solidFill>
                  <a:latin typeface="微软雅黑" panose="020B0503020204020204" pitchFamily="34" charset="-122"/>
                  <a:ea typeface="微软雅黑" panose="020B0503020204020204" pitchFamily="34" charset="-122"/>
                </a:rPr>
                <a:t>错误猜测</a:t>
              </a:r>
              <a:r>
                <a:rPr lang="zh-CN" altLang="en-US" sz="2000" dirty="0" smtClean="0">
                  <a:solidFill>
                    <a:srgbClr val="759DC2"/>
                  </a:solidFill>
                  <a:latin typeface="微软雅黑" panose="020B0503020204020204" pitchFamily="34" charset="-122"/>
                  <a:ea typeface="微软雅黑" panose="020B0503020204020204" pitchFamily="34" charset="-122"/>
                </a:rPr>
                <a:t>”</a:t>
              </a:r>
              <a:endParaRPr lang="zh-CN" altLang="en-US" sz="2800" b="1" dirty="0">
                <a:solidFill>
                  <a:srgbClr val="759DC2"/>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518425" y="3828090"/>
              <a:ext cx="3029803" cy="400110"/>
            </a:xfrm>
            <a:prstGeom prst="rect">
              <a:avLst/>
            </a:prstGeom>
            <a:noFill/>
          </p:spPr>
          <p:txBody>
            <a:bodyPr wrap="square" rtlCol="0">
              <a:spAutoFit/>
            </a:bodyPr>
            <a:lstStyle/>
            <a:p>
              <a:r>
                <a:rPr lang="en-US" altLang="zh-CN" sz="2000" dirty="0" smtClean="0">
                  <a:solidFill>
                    <a:srgbClr val="759DC2"/>
                  </a:solidFill>
                  <a:latin typeface="微软雅黑" panose="020B0503020204020204" pitchFamily="34" charset="-122"/>
                  <a:ea typeface="微软雅黑" panose="020B0503020204020204" pitchFamily="34" charset="-122"/>
                </a:rPr>
                <a:t>1957</a:t>
              </a:r>
              <a:r>
                <a:rPr lang="zh-CN" altLang="en-US" sz="2000" dirty="0" smtClean="0">
                  <a:solidFill>
                    <a:srgbClr val="759DC2"/>
                  </a:solidFill>
                  <a:latin typeface="微软雅黑" panose="020B0503020204020204" pitchFamily="34" charset="-122"/>
                  <a:ea typeface="微软雅黑" panose="020B0503020204020204" pitchFamily="34" charset="-122"/>
                </a:rPr>
                <a:t>年</a:t>
              </a:r>
              <a:endParaRPr lang="zh-CN" altLang="en-US" sz="2400" b="1" dirty="0">
                <a:solidFill>
                  <a:srgbClr val="759DC2"/>
                </a:solidFill>
                <a:latin typeface="微软雅黑" panose="020B0503020204020204" pitchFamily="34" charset="-122"/>
                <a:ea typeface="微软雅黑" panose="020B0503020204020204" pitchFamily="34" charset="-122"/>
              </a:endParaRPr>
            </a:p>
          </p:txBody>
        </p:sp>
        <p:pic>
          <p:nvPicPr>
            <p:cNvPr id="20" name="图片 19"/>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82429" y="4289755"/>
              <a:ext cx="468000" cy="468000"/>
            </a:xfrm>
            <a:prstGeom prst="rect">
              <a:avLst/>
            </a:prstGeom>
          </p:spPr>
        </p:pic>
        <p:grpSp>
          <p:nvGrpSpPr>
            <p:cNvPr id="30" name="组合 29"/>
            <p:cNvGrpSpPr/>
            <p:nvPr/>
          </p:nvGrpSpPr>
          <p:grpSpPr>
            <a:xfrm>
              <a:off x="950429" y="3216877"/>
              <a:ext cx="450517" cy="569712"/>
              <a:chOff x="1425337" y="3671016"/>
              <a:chExt cx="450517" cy="569712"/>
            </a:xfrm>
          </p:grpSpPr>
          <p:grpSp>
            <p:nvGrpSpPr>
              <p:cNvPr id="21" name="组合 20"/>
              <p:cNvGrpSpPr/>
              <p:nvPr/>
            </p:nvGrpSpPr>
            <p:grpSpPr>
              <a:xfrm rot="10800000">
                <a:off x="1425337" y="3671016"/>
                <a:ext cx="450517" cy="569712"/>
                <a:chOff x="8642683" y="1529159"/>
                <a:chExt cx="673147" cy="851244"/>
              </a:xfrm>
            </p:grpSpPr>
            <p:sp>
              <p:nvSpPr>
                <p:cNvPr id="17" name="椭圆 16"/>
                <p:cNvSpPr/>
                <p:nvPr/>
              </p:nvSpPr>
              <p:spPr>
                <a:xfrm>
                  <a:off x="8642683" y="1529159"/>
                  <a:ext cx="673147" cy="851244"/>
                </a:xfrm>
                <a:custGeom>
                  <a:avLst/>
                  <a:gdLst>
                    <a:gd name="connsiteX0" fmla="*/ 0 w 673100"/>
                    <a:gd name="connsiteY0" fmla="*/ 336550 h 673100"/>
                    <a:gd name="connsiteX1" fmla="*/ 336550 w 673100"/>
                    <a:gd name="connsiteY1" fmla="*/ 0 h 673100"/>
                    <a:gd name="connsiteX2" fmla="*/ 673100 w 673100"/>
                    <a:gd name="connsiteY2" fmla="*/ 336550 h 673100"/>
                    <a:gd name="connsiteX3" fmla="*/ 336550 w 673100"/>
                    <a:gd name="connsiteY3" fmla="*/ 673100 h 673100"/>
                    <a:gd name="connsiteX4" fmla="*/ 0 w 673100"/>
                    <a:gd name="connsiteY4" fmla="*/ 336550 h 673100"/>
                    <a:gd name="connsiteX0" fmla="*/ 21 w 673121"/>
                    <a:gd name="connsiteY0" fmla="*/ 603250 h 939800"/>
                    <a:gd name="connsiteX1" fmla="*/ 349271 w 673121"/>
                    <a:gd name="connsiteY1" fmla="*/ 0 h 939800"/>
                    <a:gd name="connsiteX2" fmla="*/ 673121 w 673121"/>
                    <a:gd name="connsiteY2" fmla="*/ 603250 h 939800"/>
                    <a:gd name="connsiteX3" fmla="*/ 336571 w 673121"/>
                    <a:gd name="connsiteY3" fmla="*/ 939800 h 939800"/>
                    <a:gd name="connsiteX4" fmla="*/ 21 w 673121"/>
                    <a:gd name="connsiteY4" fmla="*/ 603250 h 939800"/>
                    <a:gd name="connsiteX0" fmla="*/ 21 w 673121"/>
                    <a:gd name="connsiteY0" fmla="*/ 603525 h 940075"/>
                    <a:gd name="connsiteX1" fmla="*/ 349271 w 673121"/>
                    <a:gd name="connsiteY1" fmla="*/ 275 h 940075"/>
                    <a:gd name="connsiteX2" fmla="*/ 673121 w 673121"/>
                    <a:gd name="connsiteY2" fmla="*/ 603525 h 940075"/>
                    <a:gd name="connsiteX3" fmla="*/ 336571 w 673121"/>
                    <a:gd name="connsiteY3" fmla="*/ 940075 h 940075"/>
                    <a:gd name="connsiteX4" fmla="*/ 21 w 673121"/>
                    <a:gd name="connsiteY4" fmla="*/ 603525 h 940075"/>
                    <a:gd name="connsiteX0" fmla="*/ 109 w 673209"/>
                    <a:gd name="connsiteY0" fmla="*/ 628910 h 965460"/>
                    <a:gd name="connsiteX1" fmla="*/ 298559 w 673209"/>
                    <a:gd name="connsiteY1" fmla="*/ 260 h 965460"/>
                    <a:gd name="connsiteX2" fmla="*/ 673209 w 673209"/>
                    <a:gd name="connsiteY2" fmla="*/ 628910 h 965460"/>
                    <a:gd name="connsiteX3" fmla="*/ 336659 w 673209"/>
                    <a:gd name="connsiteY3" fmla="*/ 965460 h 965460"/>
                    <a:gd name="connsiteX4" fmla="*/ 109 w 673209"/>
                    <a:gd name="connsiteY4" fmla="*/ 628910 h 965460"/>
                    <a:gd name="connsiteX0" fmla="*/ 22 w 673122"/>
                    <a:gd name="connsiteY0" fmla="*/ 641603 h 978153"/>
                    <a:gd name="connsiteX1" fmla="*/ 349272 w 673122"/>
                    <a:gd name="connsiteY1" fmla="*/ 253 h 978153"/>
                    <a:gd name="connsiteX2" fmla="*/ 673122 w 673122"/>
                    <a:gd name="connsiteY2" fmla="*/ 641603 h 978153"/>
                    <a:gd name="connsiteX3" fmla="*/ 336572 w 673122"/>
                    <a:gd name="connsiteY3" fmla="*/ 978153 h 978153"/>
                    <a:gd name="connsiteX4" fmla="*/ 22 w 673122"/>
                    <a:gd name="connsiteY4" fmla="*/ 641603 h 978153"/>
                    <a:gd name="connsiteX0" fmla="*/ 326 w 673426"/>
                    <a:gd name="connsiteY0" fmla="*/ 502008 h 838558"/>
                    <a:gd name="connsiteX1" fmla="*/ 273376 w 673426"/>
                    <a:gd name="connsiteY1" fmla="*/ 358 h 838558"/>
                    <a:gd name="connsiteX2" fmla="*/ 673426 w 673426"/>
                    <a:gd name="connsiteY2" fmla="*/ 502008 h 838558"/>
                    <a:gd name="connsiteX3" fmla="*/ 336876 w 673426"/>
                    <a:gd name="connsiteY3" fmla="*/ 838558 h 838558"/>
                    <a:gd name="connsiteX4" fmla="*/ 326 w 673426"/>
                    <a:gd name="connsiteY4" fmla="*/ 502008 h 838558"/>
                    <a:gd name="connsiteX0" fmla="*/ 12 w 673112"/>
                    <a:gd name="connsiteY0" fmla="*/ 502008 h 838558"/>
                    <a:gd name="connsiteX1" fmla="*/ 323862 w 673112"/>
                    <a:gd name="connsiteY1" fmla="*/ 358 h 838558"/>
                    <a:gd name="connsiteX2" fmla="*/ 673112 w 673112"/>
                    <a:gd name="connsiteY2" fmla="*/ 502008 h 838558"/>
                    <a:gd name="connsiteX3" fmla="*/ 336562 w 673112"/>
                    <a:gd name="connsiteY3" fmla="*/ 838558 h 838558"/>
                    <a:gd name="connsiteX4" fmla="*/ 12 w 673112"/>
                    <a:gd name="connsiteY4" fmla="*/ 502008 h 838558"/>
                    <a:gd name="connsiteX0" fmla="*/ 47 w 673147"/>
                    <a:gd name="connsiteY0" fmla="*/ 514694 h 851244"/>
                    <a:gd name="connsiteX1" fmla="*/ 311197 w 673147"/>
                    <a:gd name="connsiteY1" fmla="*/ 344 h 851244"/>
                    <a:gd name="connsiteX2" fmla="*/ 673147 w 673147"/>
                    <a:gd name="connsiteY2" fmla="*/ 514694 h 851244"/>
                    <a:gd name="connsiteX3" fmla="*/ 336597 w 673147"/>
                    <a:gd name="connsiteY3" fmla="*/ 851244 h 851244"/>
                    <a:gd name="connsiteX4" fmla="*/ 47 w 673147"/>
                    <a:gd name="connsiteY4" fmla="*/ 514694 h 851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3147" h="851244">
                      <a:moveTo>
                        <a:pt x="47" y="514694"/>
                      </a:moveTo>
                      <a:cubicBezTo>
                        <a:pt x="-4186" y="372877"/>
                        <a:pt x="277726" y="13044"/>
                        <a:pt x="311197" y="344"/>
                      </a:cubicBezTo>
                      <a:cubicBezTo>
                        <a:pt x="344668" y="-12356"/>
                        <a:pt x="673147" y="328823"/>
                        <a:pt x="673147" y="514694"/>
                      </a:cubicBezTo>
                      <a:cubicBezTo>
                        <a:pt x="673147" y="700565"/>
                        <a:pt x="522468" y="851244"/>
                        <a:pt x="336597" y="851244"/>
                      </a:cubicBezTo>
                      <a:cubicBezTo>
                        <a:pt x="150726" y="851244"/>
                        <a:pt x="4280" y="656511"/>
                        <a:pt x="47" y="51469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8722234" y="1806935"/>
                  <a:ext cx="513981" cy="5139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椭圆 28"/>
              <p:cNvSpPr/>
              <p:nvPr/>
            </p:nvSpPr>
            <p:spPr>
              <a:xfrm>
                <a:off x="1532784" y="3758850"/>
                <a:ext cx="235621" cy="235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4" name="组合 33"/>
          <p:cNvGrpSpPr/>
          <p:nvPr/>
        </p:nvGrpSpPr>
        <p:grpSpPr>
          <a:xfrm>
            <a:off x="3313026" y="1349922"/>
            <a:ext cx="3155997" cy="2260144"/>
            <a:chOff x="3313026" y="1515389"/>
            <a:chExt cx="3155997" cy="2260144"/>
          </a:xfrm>
        </p:grpSpPr>
        <p:sp>
          <p:nvSpPr>
            <p:cNvPr id="40" name="文本框 39"/>
            <p:cNvSpPr txBox="1"/>
            <p:nvPr/>
          </p:nvSpPr>
          <p:spPr>
            <a:xfrm>
              <a:off x="3331986" y="1911155"/>
              <a:ext cx="2944888" cy="1323439"/>
            </a:xfrm>
            <a:prstGeom prst="rect">
              <a:avLst/>
            </a:prstGeom>
            <a:solidFill>
              <a:srgbClr val="EDEDED"/>
            </a:solidFill>
          </p:spPr>
          <p:txBody>
            <a:bodyPr wrap="square" rtlCol="0">
              <a:spAutoFit/>
            </a:bodyPr>
            <a:lstStyle/>
            <a:p>
              <a:r>
                <a:rPr lang="zh-CN" altLang="en-US" sz="2000" dirty="0" smtClean="0">
                  <a:solidFill>
                    <a:srgbClr val="759DC2"/>
                  </a:solidFill>
                  <a:latin typeface="微软雅黑" panose="020B0503020204020204" pitchFamily="34" charset="-122"/>
                  <a:ea typeface="微软雅黑" panose="020B0503020204020204" pitchFamily="34" charset="-122"/>
                </a:rPr>
                <a:t>历史上第一次软件测试会议：“建立</a:t>
              </a:r>
              <a:r>
                <a:rPr lang="zh-CN" altLang="en-US" sz="2000" dirty="0">
                  <a:solidFill>
                    <a:srgbClr val="759DC2"/>
                  </a:solidFill>
                  <a:latin typeface="微软雅黑" panose="020B0503020204020204" pitchFamily="34" charset="-122"/>
                  <a:ea typeface="微软雅黑" panose="020B0503020204020204" pitchFamily="34" charset="-122"/>
                </a:rPr>
                <a:t>一种信心，认为程序能够按预期的设想</a:t>
              </a:r>
              <a:r>
                <a:rPr lang="zh-CN" altLang="en-US" sz="2000" dirty="0" smtClean="0">
                  <a:solidFill>
                    <a:srgbClr val="759DC2"/>
                  </a:solidFill>
                  <a:latin typeface="微软雅黑" panose="020B0503020204020204" pitchFamily="34" charset="-122"/>
                  <a:ea typeface="微软雅黑" panose="020B0503020204020204" pitchFamily="34" charset="-122"/>
                </a:rPr>
                <a:t>运行”</a:t>
              </a:r>
              <a:endParaRPr lang="zh-CN" altLang="en-US" sz="2000" dirty="0">
                <a:solidFill>
                  <a:srgbClr val="759DC2"/>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3755394" y="1515389"/>
              <a:ext cx="2713629" cy="400110"/>
            </a:xfrm>
            <a:prstGeom prst="rect">
              <a:avLst/>
            </a:prstGeom>
            <a:noFill/>
          </p:spPr>
          <p:txBody>
            <a:bodyPr wrap="square" rtlCol="0">
              <a:spAutoFit/>
            </a:bodyPr>
            <a:lstStyle/>
            <a:p>
              <a:r>
                <a:rPr lang="en-US" altLang="zh-CN" sz="2000" dirty="0" smtClean="0">
                  <a:solidFill>
                    <a:srgbClr val="759DC2"/>
                  </a:solidFill>
                  <a:latin typeface="微软雅黑" panose="020B0503020204020204" pitchFamily="34" charset="-122"/>
                  <a:ea typeface="微软雅黑" panose="020B0503020204020204" pitchFamily="34" charset="-122"/>
                </a:rPr>
                <a:t>1972-1973</a:t>
              </a:r>
              <a:r>
                <a:rPr lang="zh-CN" altLang="en-US" sz="2000" dirty="0" smtClean="0">
                  <a:solidFill>
                    <a:srgbClr val="759DC2"/>
                  </a:solidFill>
                  <a:latin typeface="微软雅黑" panose="020B0503020204020204" pitchFamily="34" charset="-122"/>
                  <a:ea typeface="微软雅黑" panose="020B0503020204020204" pitchFamily="34" charset="-122"/>
                </a:rPr>
                <a:t>年</a:t>
              </a:r>
              <a:endParaRPr lang="zh-CN" altLang="en-US" sz="2400" b="1" dirty="0">
                <a:solidFill>
                  <a:srgbClr val="759DC2"/>
                </a:solidFill>
                <a:latin typeface="微软雅黑" panose="020B0503020204020204" pitchFamily="34" charset="-122"/>
                <a:ea typeface="微软雅黑" panose="020B0503020204020204" pitchFamily="34" charset="-122"/>
              </a:endParaRPr>
            </a:p>
          </p:txBody>
        </p:sp>
        <p:pic>
          <p:nvPicPr>
            <p:cNvPr id="16" name="图片 15"/>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313026" y="1531129"/>
              <a:ext cx="468000" cy="468000"/>
            </a:xfrm>
            <a:prstGeom prst="rect">
              <a:avLst/>
            </a:prstGeom>
          </p:spPr>
        </p:pic>
        <p:grpSp>
          <p:nvGrpSpPr>
            <p:cNvPr id="68" name="组合 67"/>
            <p:cNvGrpSpPr/>
            <p:nvPr/>
          </p:nvGrpSpPr>
          <p:grpSpPr>
            <a:xfrm flipV="1">
              <a:off x="4041254" y="3205821"/>
              <a:ext cx="450517" cy="569712"/>
              <a:chOff x="1425337" y="3522965"/>
              <a:chExt cx="450517" cy="569712"/>
            </a:xfrm>
          </p:grpSpPr>
          <p:grpSp>
            <p:nvGrpSpPr>
              <p:cNvPr id="69" name="组合 68"/>
              <p:cNvGrpSpPr/>
              <p:nvPr/>
            </p:nvGrpSpPr>
            <p:grpSpPr>
              <a:xfrm rot="10800000">
                <a:off x="1425337" y="3522965"/>
                <a:ext cx="450517" cy="569712"/>
                <a:chOff x="8642683" y="1750376"/>
                <a:chExt cx="673147" cy="851244"/>
              </a:xfrm>
            </p:grpSpPr>
            <p:sp>
              <p:nvSpPr>
                <p:cNvPr id="71" name="椭圆 16"/>
                <p:cNvSpPr/>
                <p:nvPr/>
              </p:nvSpPr>
              <p:spPr>
                <a:xfrm>
                  <a:off x="8642683" y="1750376"/>
                  <a:ext cx="673147" cy="851244"/>
                </a:xfrm>
                <a:custGeom>
                  <a:avLst/>
                  <a:gdLst>
                    <a:gd name="connsiteX0" fmla="*/ 0 w 673100"/>
                    <a:gd name="connsiteY0" fmla="*/ 336550 h 673100"/>
                    <a:gd name="connsiteX1" fmla="*/ 336550 w 673100"/>
                    <a:gd name="connsiteY1" fmla="*/ 0 h 673100"/>
                    <a:gd name="connsiteX2" fmla="*/ 673100 w 673100"/>
                    <a:gd name="connsiteY2" fmla="*/ 336550 h 673100"/>
                    <a:gd name="connsiteX3" fmla="*/ 336550 w 673100"/>
                    <a:gd name="connsiteY3" fmla="*/ 673100 h 673100"/>
                    <a:gd name="connsiteX4" fmla="*/ 0 w 673100"/>
                    <a:gd name="connsiteY4" fmla="*/ 336550 h 673100"/>
                    <a:gd name="connsiteX0" fmla="*/ 21 w 673121"/>
                    <a:gd name="connsiteY0" fmla="*/ 603250 h 939800"/>
                    <a:gd name="connsiteX1" fmla="*/ 349271 w 673121"/>
                    <a:gd name="connsiteY1" fmla="*/ 0 h 939800"/>
                    <a:gd name="connsiteX2" fmla="*/ 673121 w 673121"/>
                    <a:gd name="connsiteY2" fmla="*/ 603250 h 939800"/>
                    <a:gd name="connsiteX3" fmla="*/ 336571 w 673121"/>
                    <a:gd name="connsiteY3" fmla="*/ 939800 h 939800"/>
                    <a:gd name="connsiteX4" fmla="*/ 21 w 673121"/>
                    <a:gd name="connsiteY4" fmla="*/ 603250 h 939800"/>
                    <a:gd name="connsiteX0" fmla="*/ 21 w 673121"/>
                    <a:gd name="connsiteY0" fmla="*/ 603525 h 940075"/>
                    <a:gd name="connsiteX1" fmla="*/ 349271 w 673121"/>
                    <a:gd name="connsiteY1" fmla="*/ 275 h 940075"/>
                    <a:gd name="connsiteX2" fmla="*/ 673121 w 673121"/>
                    <a:gd name="connsiteY2" fmla="*/ 603525 h 940075"/>
                    <a:gd name="connsiteX3" fmla="*/ 336571 w 673121"/>
                    <a:gd name="connsiteY3" fmla="*/ 940075 h 940075"/>
                    <a:gd name="connsiteX4" fmla="*/ 21 w 673121"/>
                    <a:gd name="connsiteY4" fmla="*/ 603525 h 940075"/>
                    <a:gd name="connsiteX0" fmla="*/ 109 w 673209"/>
                    <a:gd name="connsiteY0" fmla="*/ 628910 h 965460"/>
                    <a:gd name="connsiteX1" fmla="*/ 298559 w 673209"/>
                    <a:gd name="connsiteY1" fmla="*/ 260 h 965460"/>
                    <a:gd name="connsiteX2" fmla="*/ 673209 w 673209"/>
                    <a:gd name="connsiteY2" fmla="*/ 628910 h 965460"/>
                    <a:gd name="connsiteX3" fmla="*/ 336659 w 673209"/>
                    <a:gd name="connsiteY3" fmla="*/ 965460 h 965460"/>
                    <a:gd name="connsiteX4" fmla="*/ 109 w 673209"/>
                    <a:gd name="connsiteY4" fmla="*/ 628910 h 965460"/>
                    <a:gd name="connsiteX0" fmla="*/ 22 w 673122"/>
                    <a:gd name="connsiteY0" fmla="*/ 641603 h 978153"/>
                    <a:gd name="connsiteX1" fmla="*/ 349272 w 673122"/>
                    <a:gd name="connsiteY1" fmla="*/ 253 h 978153"/>
                    <a:gd name="connsiteX2" fmla="*/ 673122 w 673122"/>
                    <a:gd name="connsiteY2" fmla="*/ 641603 h 978153"/>
                    <a:gd name="connsiteX3" fmla="*/ 336572 w 673122"/>
                    <a:gd name="connsiteY3" fmla="*/ 978153 h 978153"/>
                    <a:gd name="connsiteX4" fmla="*/ 22 w 673122"/>
                    <a:gd name="connsiteY4" fmla="*/ 641603 h 978153"/>
                    <a:gd name="connsiteX0" fmla="*/ 326 w 673426"/>
                    <a:gd name="connsiteY0" fmla="*/ 502008 h 838558"/>
                    <a:gd name="connsiteX1" fmla="*/ 273376 w 673426"/>
                    <a:gd name="connsiteY1" fmla="*/ 358 h 838558"/>
                    <a:gd name="connsiteX2" fmla="*/ 673426 w 673426"/>
                    <a:gd name="connsiteY2" fmla="*/ 502008 h 838558"/>
                    <a:gd name="connsiteX3" fmla="*/ 336876 w 673426"/>
                    <a:gd name="connsiteY3" fmla="*/ 838558 h 838558"/>
                    <a:gd name="connsiteX4" fmla="*/ 326 w 673426"/>
                    <a:gd name="connsiteY4" fmla="*/ 502008 h 838558"/>
                    <a:gd name="connsiteX0" fmla="*/ 12 w 673112"/>
                    <a:gd name="connsiteY0" fmla="*/ 502008 h 838558"/>
                    <a:gd name="connsiteX1" fmla="*/ 323862 w 673112"/>
                    <a:gd name="connsiteY1" fmla="*/ 358 h 838558"/>
                    <a:gd name="connsiteX2" fmla="*/ 673112 w 673112"/>
                    <a:gd name="connsiteY2" fmla="*/ 502008 h 838558"/>
                    <a:gd name="connsiteX3" fmla="*/ 336562 w 673112"/>
                    <a:gd name="connsiteY3" fmla="*/ 838558 h 838558"/>
                    <a:gd name="connsiteX4" fmla="*/ 12 w 673112"/>
                    <a:gd name="connsiteY4" fmla="*/ 502008 h 838558"/>
                    <a:gd name="connsiteX0" fmla="*/ 47 w 673147"/>
                    <a:gd name="connsiteY0" fmla="*/ 514694 h 851244"/>
                    <a:gd name="connsiteX1" fmla="*/ 311197 w 673147"/>
                    <a:gd name="connsiteY1" fmla="*/ 344 h 851244"/>
                    <a:gd name="connsiteX2" fmla="*/ 673147 w 673147"/>
                    <a:gd name="connsiteY2" fmla="*/ 514694 h 851244"/>
                    <a:gd name="connsiteX3" fmla="*/ 336597 w 673147"/>
                    <a:gd name="connsiteY3" fmla="*/ 851244 h 851244"/>
                    <a:gd name="connsiteX4" fmla="*/ 47 w 673147"/>
                    <a:gd name="connsiteY4" fmla="*/ 514694 h 851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3147" h="851244">
                      <a:moveTo>
                        <a:pt x="47" y="514694"/>
                      </a:moveTo>
                      <a:cubicBezTo>
                        <a:pt x="-4186" y="372877"/>
                        <a:pt x="277726" y="13044"/>
                        <a:pt x="311197" y="344"/>
                      </a:cubicBezTo>
                      <a:cubicBezTo>
                        <a:pt x="344668" y="-12356"/>
                        <a:pt x="673147" y="328823"/>
                        <a:pt x="673147" y="514694"/>
                      </a:cubicBezTo>
                      <a:cubicBezTo>
                        <a:pt x="673147" y="700565"/>
                        <a:pt x="522468" y="851244"/>
                        <a:pt x="336597" y="851244"/>
                      </a:cubicBezTo>
                      <a:cubicBezTo>
                        <a:pt x="150726" y="851244"/>
                        <a:pt x="4280" y="656511"/>
                        <a:pt x="47" y="51469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8722234" y="2028152"/>
                  <a:ext cx="513981" cy="5139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椭圆 69"/>
              <p:cNvSpPr/>
              <p:nvPr/>
            </p:nvSpPr>
            <p:spPr>
              <a:xfrm>
                <a:off x="1532784" y="3610799"/>
                <a:ext cx="235621" cy="235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7" name="组合 36"/>
          <p:cNvGrpSpPr/>
          <p:nvPr/>
        </p:nvGrpSpPr>
        <p:grpSpPr>
          <a:xfrm>
            <a:off x="6160601" y="3299675"/>
            <a:ext cx="3262129" cy="2974448"/>
            <a:chOff x="6160601" y="3299675"/>
            <a:chExt cx="3262129" cy="2974448"/>
          </a:xfrm>
        </p:grpSpPr>
        <p:sp>
          <p:nvSpPr>
            <p:cNvPr id="38" name="文本框 37"/>
            <p:cNvSpPr txBox="1"/>
            <p:nvPr/>
          </p:nvSpPr>
          <p:spPr>
            <a:xfrm>
              <a:off x="6628601" y="4335131"/>
              <a:ext cx="2794129" cy="1938992"/>
            </a:xfrm>
            <a:prstGeom prst="rect">
              <a:avLst/>
            </a:prstGeom>
            <a:solidFill>
              <a:srgbClr val="EDEDED"/>
            </a:solidFill>
          </p:spPr>
          <p:txBody>
            <a:bodyPr wrap="square" rtlCol="0">
              <a:spAutoFit/>
            </a:bodyPr>
            <a:lstStyle/>
            <a:p>
              <a:r>
                <a:rPr lang="en-US" altLang="zh-CN" sz="2000" dirty="0">
                  <a:solidFill>
                    <a:srgbClr val="759DC2"/>
                  </a:solidFill>
                  <a:latin typeface="微软雅黑" panose="020B0503020204020204" pitchFamily="34" charset="-122"/>
                  <a:ea typeface="微软雅黑" panose="020B0503020204020204" pitchFamily="34" charset="-122"/>
                </a:rPr>
                <a:t>IEEE</a:t>
              </a:r>
              <a:r>
                <a:rPr lang="zh-CN" altLang="en-US" sz="2000" dirty="0">
                  <a:solidFill>
                    <a:srgbClr val="759DC2"/>
                  </a:solidFill>
                  <a:latin typeface="微软雅黑" panose="020B0503020204020204" pitchFamily="34" charset="-122"/>
                  <a:ea typeface="微软雅黑" panose="020B0503020204020204" pitchFamily="34" charset="-122"/>
                </a:rPr>
                <a:t>定义：</a:t>
              </a:r>
              <a:r>
                <a:rPr lang="zh-CN" altLang="en-US" sz="2000" dirty="0" smtClean="0">
                  <a:solidFill>
                    <a:srgbClr val="759DC2"/>
                  </a:solidFill>
                  <a:latin typeface="微软雅黑" panose="020B0503020204020204" pitchFamily="34" charset="-122"/>
                  <a:ea typeface="微软雅黑" panose="020B0503020204020204" pitchFamily="34" charset="-122"/>
                </a:rPr>
                <a:t>“在</a:t>
              </a:r>
              <a:r>
                <a:rPr lang="zh-CN" altLang="en-US" sz="2000" dirty="0">
                  <a:solidFill>
                    <a:srgbClr val="759DC2"/>
                  </a:solidFill>
                  <a:latin typeface="微软雅黑" panose="020B0503020204020204" pitchFamily="34" charset="-122"/>
                  <a:ea typeface="微软雅黑" panose="020B0503020204020204" pitchFamily="34" charset="-122"/>
                </a:rPr>
                <a:t>既定的状况条件下，运行一个系统或组件，观察记录结果，并对某些方面进行评价的过程。”</a:t>
              </a:r>
            </a:p>
            <a:p>
              <a:endParaRPr lang="zh-CN" altLang="en-US" sz="2000" dirty="0">
                <a:solidFill>
                  <a:srgbClr val="759DC2"/>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6232839" y="3942642"/>
              <a:ext cx="3029803" cy="400110"/>
            </a:xfrm>
            <a:prstGeom prst="rect">
              <a:avLst/>
            </a:prstGeom>
            <a:noFill/>
          </p:spPr>
          <p:txBody>
            <a:bodyPr wrap="square" rtlCol="0">
              <a:spAutoFit/>
            </a:bodyPr>
            <a:lstStyle/>
            <a:p>
              <a:r>
                <a:rPr lang="en-US" altLang="zh-CN" sz="2000" dirty="0" smtClean="0">
                  <a:solidFill>
                    <a:srgbClr val="759DC2"/>
                  </a:solidFill>
                  <a:latin typeface="微软雅黑" panose="020B0503020204020204" pitchFamily="34" charset="-122"/>
                  <a:ea typeface="微软雅黑" panose="020B0503020204020204" pitchFamily="34" charset="-122"/>
                </a:rPr>
                <a:t>1990</a:t>
              </a:r>
              <a:r>
                <a:rPr lang="zh-CN" altLang="en-US" sz="2000" dirty="0" smtClean="0">
                  <a:solidFill>
                    <a:srgbClr val="759DC2"/>
                  </a:solidFill>
                  <a:latin typeface="微软雅黑" panose="020B0503020204020204" pitchFamily="34" charset="-122"/>
                  <a:ea typeface="微软雅黑" panose="020B0503020204020204" pitchFamily="34" charset="-122"/>
                </a:rPr>
                <a:t>年</a:t>
              </a:r>
              <a:endParaRPr lang="zh-CN" altLang="en-US" sz="2400" b="1" dirty="0">
                <a:solidFill>
                  <a:srgbClr val="759DC2"/>
                </a:solidFill>
                <a:latin typeface="微软雅黑" panose="020B0503020204020204" pitchFamily="34" charset="-122"/>
                <a:ea typeface="微软雅黑" panose="020B0503020204020204" pitchFamily="34" charset="-122"/>
              </a:endParaRPr>
            </a:p>
          </p:txBody>
        </p:sp>
        <p:pic>
          <p:nvPicPr>
            <p:cNvPr id="28" name="图片 27"/>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160601" y="4395481"/>
              <a:ext cx="468000" cy="468000"/>
            </a:xfrm>
            <a:prstGeom prst="rect">
              <a:avLst/>
            </a:prstGeom>
          </p:spPr>
        </p:pic>
        <p:grpSp>
          <p:nvGrpSpPr>
            <p:cNvPr id="73" name="组合 72"/>
            <p:cNvGrpSpPr/>
            <p:nvPr/>
          </p:nvGrpSpPr>
          <p:grpSpPr>
            <a:xfrm>
              <a:off x="6839452" y="3299675"/>
              <a:ext cx="450517" cy="569712"/>
              <a:chOff x="1425337" y="3671016"/>
              <a:chExt cx="450517" cy="569712"/>
            </a:xfrm>
          </p:grpSpPr>
          <p:grpSp>
            <p:nvGrpSpPr>
              <p:cNvPr id="74" name="组合 73"/>
              <p:cNvGrpSpPr/>
              <p:nvPr/>
            </p:nvGrpSpPr>
            <p:grpSpPr>
              <a:xfrm rot="10800000">
                <a:off x="1425337" y="3671016"/>
                <a:ext cx="450517" cy="569712"/>
                <a:chOff x="8642683" y="1529159"/>
                <a:chExt cx="673147" cy="851244"/>
              </a:xfrm>
            </p:grpSpPr>
            <p:sp>
              <p:nvSpPr>
                <p:cNvPr id="76" name="椭圆 16"/>
                <p:cNvSpPr/>
                <p:nvPr/>
              </p:nvSpPr>
              <p:spPr>
                <a:xfrm>
                  <a:off x="8642683" y="1529159"/>
                  <a:ext cx="673147" cy="851244"/>
                </a:xfrm>
                <a:custGeom>
                  <a:avLst/>
                  <a:gdLst>
                    <a:gd name="connsiteX0" fmla="*/ 0 w 673100"/>
                    <a:gd name="connsiteY0" fmla="*/ 336550 h 673100"/>
                    <a:gd name="connsiteX1" fmla="*/ 336550 w 673100"/>
                    <a:gd name="connsiteY1" fmla="*/ 0 h 673100"/>
                    <a:gd name="connsiteX2" fmla="*/ 673100 w 673100"/>
                    <a:gd name="connsiteY2" fmla="*/ 336550 h 673100"/>
                    <a:gd name="connsiteX3" fmla="*/ 336550 w 673100"/>
                    <a:gd name="connsiteY3" fmla="*/ 673100 h 673100"/>
                    <a:gd name="connsiteX4" fmla="*/ 0 w 673100"/>
                    <a:gd name="connsiteY4" fmla="*/ 336550 h 673100"/>
                    <a:gd name="connsiteX0" fmla="*/ 21 w 673121"/>
                    <a:gd name="connsiteY0" fmla="*/ 603250 h 939800"/>
                    <a:gd name="connsiteX1" fmla="*/ 349271 w 673121"/>
                    <a:gd name="connsiteY1" fmla="*/ 0 h 939800"/>
                    <a:gd name="connsiteX2" fmla="*/ 673121 w 673121"/>
                    <a:gd name="connsiteY2" fmla="*/ 603250 h 939800"/>
                    <a:gd name="connsiteX3" fmla="*/ 336571 w 673121"/>
                    <a:gd name="connsiteY3" fmla="*/ 939800 h 939800"/>
                    <a:gd name="connsiteX4" fmla="*/ 21 w 673121"/>
                    <a:gd name="connsiteY4" fmla="*/ 603250 h 939800"/>
                    <a:gd name="connsiteX0" fmla="*/ 21 w 673121"/>
                    <a:gd name="connsiteY0" fmla="*/ 603525 h 940075"/>
                    <a:gd name="connsiteX1" fmla="*/ 349271 w 673121"/>
                    <a:gd name="connsiteY1" fmla="*/ 275 h 940075"/>
                    <a:gd name="connsiteX2" fmla="*/ 673121 w 673121"/>
                    <a:gd name="connsiteY2" fmla="*/ 603525 h 940075"/>
                    <a:gd name="connsiteX3" fmla="*/ 336571 w 673121"/>
                    <a:gd name="connsiteY3" fmla="*/ 940075 h 940075"/>
                    <a:gd name="connsiteX4" fmla="*/ 21 w 673121"/>
                    <a:gd name="connsiteY4" fmla="*/ 603525 h 940075"/>
                    <a:gd name="connsiteX0" fmla="*/ 109 w 673209"/>
                    <a:gd name="connsiteY0" fmla="*/ 628910 h 965460"/>
                    <a:gd name="connsiteX1" fmla="*/ 298559 w 673209"/>
                    <a:gd name="connsiteY1" fmla="*/ 260 h 965460"/>
                    <a:gd name="connsiteX2" fmla="*/ 673209 w 673209"/>
                    <a:gd name="connsiteY2" fmla="*/ 628910 h 965460"/>
                    <a:gd name="connsiteX3" fmla="*/ 336659 w 673209"/>
                    <a:gd name="connsiteY3" fmla="*/ 965460 h 965460"/>
                    <a:gd name="connsiteX4" fmla="*/ 109 w 673209"/>
                    <a:gd name="connsiteY4" fmla="*/ 628910 h 965460"/>
                    <a:gd name="connsiteX0" fmla="*/ 22 w 673122"/>
                    <a:gd name="connsiteY0" fmla="*/ 641603 h 978153"/>
                    <a:gd name="connsiteX1" fmla="*/ 349272 w 673122"/>
                    <a:gd name="connsiteY1" fmla="*/ 253 h 978153"/>
                    <a:gd name="connsiteX2" fmla="*/ 673122 w 673122"/>
                    <a:gd name="connsiteY2" fmla="*/ 641603 h 978153"/>
                    <a:gd name="connsiteX3" fmla="*/ 336572 w 673122"/>
                    <a:gd name="connsiteY3" fmla="*/ 978153 h 978153"/>
                    <a:gd name="connsiteX4" fmla="*/ 22 w 673122"/>
                    <a:gd name="connsiteY4" fmla="*/ 641603 h 978153"/>
                    <a:gd name="connsiteX0" fmla="*/ 326 w 673426"/>
                    <a:gd name="connsiteY0" fmla="*/ 502008 h 838558"/>
                    <a:gd name="connsiteX1" fmla="*/ 273376 w 673426"/>
                    <a:gd name="connsiteY1" fmla="*/ 358 h 838558"/>
                    <a:gd name="connsiteX2" fmla="*/ 673426 w 673426"/>
                    <a:gd name="connsiteY2" fmla="*/ 502008 h 838558"/>
                    <a:gd name="connsiteX3" fmla="*/ 336876 w 673426"/>
                    <a:gd name="connsiteY3" fmla="*/ 838558 h 838558"/>
                    <a:gd name="connsiteX4" fmla="*/ 326 w 673426"/>
                    <a:gd name="connsiteY4" fmla="*/ 502008 h 838558"/>
                    <a:gd name="connsiteX0" fmla="*/ 12 w 673112"/>
                    <a:gd name="connsiteY0" fmla="*/ 502008 h 838558"/>
                    <a:gd name="connsiteX1" fmla="*/ 323862 w 673112"/>
                    <a:gd name="connsiteY1" fmla="*/ 358 h 838558"/>
                    <a:gd name="connsiteX2" fmla="*/ 673112 w 673112"/>
                    <a:gd name="connsiteY2" fmla="*/ 502008 h 838558"/>
                    <a:gd name="connsiteX3" fmla="*/ 336562 w 673112"/>
                    <a:gd name="connsiteY3" fmla="*/ 838558 h 838558"/>
                    <a:gd name="connsiteX4" fmla="*/ 12 w 673112"/>
                    <a:gd name="connsiteY4" fmla="*/ 502008 h 838558"/>
                    <a:gd name="connsiteX0" fmla="*/ 47 w 673147"/>
                    <a:gd name="connsiteY0" fmla="*/ 514694 h 851244"/>
                    <a:gd name="connsiteX1" fmla="*/ 311197 w 673147"/>
                    <a:gd name="connsiteY1" fmla="*/ 344 h 851244"/>
                    <a:gd name="connsiteX2" fmla="*/ 673147 w 673147"/>
                    <a:gd name="connsiteY2" fmla="*/ 514694 h 851244"/>
                    <a:gd name="connsiteX3" fmla="*/ 336597 w 673147"/>
                    <a:gd name="connsiteY3" fmla="*/ 851244 h 851244"/>
                    <a:gd name="connsiteX4" fmla="*/ 47 w 673147"/>
                    <a:gd name="connsiteY4" fmla="*/ 514694 h 851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3147" h="851244">
                      <a:moveTo>
                        <a:pt x="47" y="514694"/>
                      </a:moveTo>
                      <a:cubicBezTo>
                        <a:pt x="-4186" y="372877"/>
                        <a:pt x="277726" y="13044"/>
                        <a:pt x="311197" y="344"/>
                      </a:cubicBezTo>
                      <a:cubicBezTo>
                        <a:pt x="344668" y="-12356"/>
                        <a:pt x="673147" y="328823"/>
                        <a:pt x="673147" y="514694"/>
                      </a:cubicBezTo>
                      <a:cubicBezTo>
                        <a:pt x="673147" y="700565"/>
                        <a:pt x="522468" y="851244"/>
                        <a:pt x="336597" y="851244"/>
                      </a:cubicBezTo>
                      <a:cubicBezTo>
                        <a:pt x="150726" y="851244"/>
                        <a:pt x="4280" y="656511"/>
                        <a:pt x="47" y="51469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8722234" y="1806935"/>
                  <a:ext cx="513981" cy="5139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椭圆 74"/>
              <p:cNvSpPr/>
              <p:nvPr/>
            </p:nvSpPr>
            <p:spPr>
              <a:xfrm>
                <a:off x="1532784" y="3758850"/>
                <a:ext cx="235621" cy="235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83" name="组合 82"/>
          <p:cNvGrpSpPr/>
          <p:nvPr/>
        </p:nvGrpSpPr>
        <p:grpSpPr>
          <a:xfrm>
            <a:off x="8826686" y="1673695"/>
            <a:ext cx="3116853" cy="1941676"/>
            <a:chOff x="8826686" y="1673695"/>
            <a:chExt cx="3116853" cy="1941676"/>
          </a:xfrm>
        </p:grpSpPr>
        <p:sp>
          <p:nvSpPr>
            <p:cNvPr id="32" name="文本框 31"/>
            <p:cNvSpPr txBox="1"/>
            <p:nvPr/>
          </p:nvSpPr>
          <p:spPr>
            <a:xfrm>
              <a:off x="8891251" y="2069021"/>
              <a:ext cx="2944888" cy="1015663"/>
            </a:xfrm>
            <a:prstGeom prst="rect">
              <a:avLst/>
            </a:prstGeom>
            <a:solidFill>
              <a:srgbClr val="EDEDED"/>
            </a:solidFill>
          </p:spPr>
          <p:txBody>
            <a:bodyPr wrap="square" rtlCol="0">
              <a:spAutoFit/>
            </a:bodyPr>
            <a:lstStyle/>
            <a:p>
              <a:r>
                <a:rPr lang="zh-CN" altLang="en-US" sz="2000" dirty="0">
                  <a:solidFill>
                    <a:srgbClr val="759DC2"/>
                  </a:solidFill>
                  <a:latin typeface="微软雅黑" panose="020B0503020204020204" pitchFamily="34" charset="-122"/>
                  <a:ea typeface="微软雅黑" panose="020B0503020204020204" pitchFamily="34" charset="-122"/>
                </a:rPr>
                <a:t>朱少民出版国内第一本软件测试教材</a:t>
              </a:r>
              <a:r>
                <a:rPr lang="en-US" altLang="zh-CN" sz="2000" dirty="0" smtClean="0">
                  <a:solidFill>
                    <a:srgbClr val="759DC2"/>
                  </a:solidFill>
                  <a:latin typeface="微软雅黑" panose="020B0503020204020204" pitchFamily="34" charset="-122"/>
                  <a:ea typeface="微软雅黑" panose="020B0503020204020204" pitchFamily="34" charset="-122"/>
                </a:rPr>
                <a:t>——《</a:t>
              </a:r>
              <a:r>
                <a:rPr lang="zh-CN" altLang="en-US" sz="2000" dirty="0">
                  <a:solidFill>
                    <a:srgbClr val="759DC2"/>
                  </a:solidFill>
                  <a:latin typeface="微软雅黑" panose="020B0503020204020204" pitchFamily="34" charset="-122"/>
                  <a:ea typeface="微软雅黑" panose="020B0503020204020204" pitchFamily="34" charset="-122"/>
                </a:rPr>
                <a:t>软件测试方法和技术</a:t>
              </a:r>
              <a:r>
                <a:rPr lang="en-US" altLang="zh-CN" sz="2000" dirty="0" smtClean="0">
                  <a:solidFill>
                    <a:srgbClr val="759DC2"/>
                  </a:solidFill>
                  <a:latin typeface="微软雅黑" panose="020B0503020204020204" pitchFamily="34" charset="-122"/>
                  <a:ea typeface="微软雅黑" panose="020B0503020204020204" pitchFamily="34" charset="-122"/>
                </a:rPr>
                <a:t>》</a:t>
              </a:r>
              <a:endParaRPr lang="zh-CN" altLang="en-US" sz="2000" dirty="0">
                <a:solidFill>
                  <a:srgbClr val="759DC2"/>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9270452" y="1673695"/>
              <a:ext cx="2673087" cy="400110"/>
            </a:xfrm>
            <a:prstGeom prst="rect">
              <a:avLst/>
            </a:prstGeom>
            <a:noFill/>
          </p:spPr>
          <p:txBody>
            <a:bodyPr wrap="square" rtlCol="0">
              <a:spAutoFit/>
            </a:bodyPr>
            <a:lstStyle/>
            <a:p>
              <a:r>
                <a:rPr lang="en-US" altLang="zh-CN" sz="2000" dirty="0" smtClean="0">
                  <a:solidFill>
                    <a:srgbClr val="759DC2"/>
                  </a:solidFill>
                  <a:latin typeface="微软雅黑" panose="020B0503020204020204" pitchFamily="34" charset="-122"/>
                  <a:ea typeface="微软雅黑" panose="020B0503020204020204" pitchFamily="34" charset="-122"/>
                </a:rPr>
                <a:t>2005</a:t>
              </a:r>
              <a:r>
                <a:rPr lang="zh-CN" altLang="en-US" sz="2000" dirty="0" smtClean="0">
                  <a:solidFill>
                    <a:srgbClr val="759DC2"/>
                  </a:solidFill>
                  <a:latin typeface="微软雅黑" panose="020B0503020204020204" pitchFamily="34" charset="-122"/>
                  <a:ea typeface="微软雅黑" panose="020B0503020204020204" pitchFamily="34" charset="-122"/>
                </a:rPr>
                <a:t>年</a:t>
              </a:r>
              <a:endParaRPr lang="zh-CN" altLang="en-US" sz="2400" b="1" dirty="0">
                <a:solidFill>
                  <a:srgbClr val="759DC2"/>
                </a:solidFill>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826686" y="1702882"/>
              <a:ext cx="468000" cy="468000"/>
            </a:xfrm>
            <a:prstGeom prst="rect">
              <a:avLst/>
            </a:prstGeom>
          </p:spPr>
        </p:pic>
        <p:grpSp>
          <p:nvGrpSpPr>
            <p:cNvPr id="78" name="组合 77"/>
            <p:cNvGrpSpPr/>
            <p:nvPr/>
          </p:nvGrpSpPr>
          <p:grpSpPr>
            <a:xfrm flipV="1">
              <a:off x="10170520" y="3045659"/>
              <a:ext cx="450517" cy="569712"/>
              <a:chOff x="1425337" y="3671016"/>
              <a:chExt cx="450517" cy="569712"/>
            </a:xfrm>
          </p:grpSpPr>
          <p:grpSp>
            <p:nvGrpSpPr>
              <p:cNvPr id="79" name="组合 78"/>
              <p:cNvGrpSpPr/>
              <p:nvPr/>
            </p:nvGrpSpPr>
            <p:grpSpPr>
              <a:xfrm rot="10800000">
                <a:off x="1425337" y="3671016"/>
                <a:ext cx="450517" cy="569712"/>
                <a:chOff x="8642683" y="1529159"/>
                <a:chExt cx="673147" cy="851244"/>
              </a:xfrm>
            </p:grpSpPr>
            <p:sp>
              <p:nvSpPr>
                <p:cNvPr id="81" name="椭圆 16"/>
                <p:cNvSpPr/>
                <p:nvPr/>
              </p:nvSpPr>
              <p:spPr>
                <a:xfrm>
                  <a:off x="8642683" y="1529159"/>
                  <a:ext cx="673147" cy="851244"/>
                </a:xfrm>
                <a:custGeom>
                  <a:avLst/>
                  <a:gdLst>
                    <a:gd name="connsiteX0" fmla="*/ 0 w 673100"/>
                    <a:gd name="connsiteY0" fmla="*/ 336550 h 673100"/>
                    <a:gd name="connsiteX1" fmla="*/ 336550 w 673100"/>
                    <a:gd name="connsiteY1" fmla="*/ 0 h 673100"/>
                    <a:gd name="connsiteX2" fmla="*/ 673100 w 673100"/>
                    <a:gd name="connsiteY2" fmla="*/ 336550 h 673100"/>
                    <a:gd name="connsiteX3" fmla="*/ 336550 w 673100"/>
                    <a:gd name="connsiteY3" fmla="*/ 673100 h 673100"/>
                    <a:gd name="connsiteX4" fmla="*/ 0 w 673100"/>
                    <a:gd name="connsiteY4" fmla="*/ 336550 h 673100"/>
                    <a:gd name="connsiteX0" fmla="*/ 21 w 673121"/>
                    <a:gd name="connsiteY0" fmla="*/ 603250 h 939800"/>
                    <a:gd name="connsiteX1" fmla="*/ 349271 w 673121"/>
                    <a:gd name="connsiteY1" fmla="*/ 0 h 939800"/>
                    <a:gd name="connsiteX2" fmla="*/ 673121 w 673121"/>
                    <a:gd name="connsiteY2" fmla="*/ 603250 h 939800"/>
                    <a:gd name="connsiteX3" fmla="*/ 336571 w 673121"/>
                    <a:gd name="connsiteY3" fmla="*/ 939800 h 939800"/>
                    <a:gd name="connsiteX4" fmla="*/ 21 w 673121"/>
                    <a:gd name="connsiteY4" fmla="*/ 603250 h 939800"/>
                    <a:gd name="connsiteX0" fmla="*/ 21 w 673121"/>
                    <a:gd name="connsiteY0" fmla="*/ 603525 h 940075"/>
                    <a:gd name="connsiteX1" fmla="*/ 349271 w 673121"/>
                    <a:gd name="connsiteY1" fmla="*/ 275 h 940075"/>
                    <a:gd name="connsiteX2" fmla="*/ 673121 w 673121"/>
                    <a:gd name="connsiteY2" fmla="*/ 603525 h 940075"/>
                    <a:gd name="connsiteX3" fmla="*/ 336571 w 673121"/>
                    <a:gd name="connsiteY3" fmla="*/ 940075 h 940075"/>
                    <a:gd name="connsiteX4" fmla="*/ 21 w 673121"/>
                    <a:gd name="connsiteY4" fmla="*/ 603525 h 940075"/>
                    <a:gd name="connsiteX0" fmla="*/ 109 w 673209"/>
                    <a:gd name="connsiteY0" fmla="*/ 628910 h 965460"/>
                    <a:gd name="connsiteX1" fmla="*/ 298559 w 673209"/>
                    <a:gd name="connsiteY1" fmla="*/ 260 h 965460"/>
                    <a:gd name="connsiteX2" fmla="*/ 673209 w 673209"/>
                    <a:gd name="connsiteY2" fmla="*/ 628910 h 965460"/>
                    <a:gd name="connsiteX3" fmla="*/ 336659 w 673209"/>
                    <a:gd name="connsiteY3" fmla="*/ 965460 h 965460"/>
                    <a:gd name="connsiteX4" fmla="*/ 109 w 673209"/>
                    <a:gd name="connsiteY4" fmla="*/ 628910 h 965460"/>
                    <a:gd name="connsiteX0" fmla="*/ 22 w 673122"/>
                    <a:gd name="connsiteY0" fmla="*/ 641603 h 978153"/>
                    <a:gd name="connsiteX1" fmla="*/ 349272 w 673122"/>
                    <a:gd name="connsiteY1" fmla="*/ 253 h 978153"/>
                    <a:gd name="connsiteX2" fmla="*/ 673122 w 673122"/>
                    <a:gd name="connsiteY2" fmla="*/ 641603 h 978153"/>
                    <a:gd name="connsiteX3" fmla="*/ 336572 w 673122"/>
                    <a:gd name="connsiteY3" fmla="*/ 978153 h 978153"/>
                    <a:gd name="connsiteX4" fmla="*/ 22 w 673122"/>
                    <a:gd name="connsiteY4" fmla="*/ 641603 h 978153"/>
                    <a:gd name="connsiteX0" fmla="*/ 326 w 673426"/>
                    <a:gd name="connsiteY0" fmla="*/ 502008 h 838558"/>
                    <a:gd name="connsiteX1" fmla="*/ 273376 w 673426"/>
                    <a:gd name="connsiteY1" fmla="*/ 358 h 838558"/>
                    <a:gd name="connsiteX2" fmla="*/ 673426 w 673426"/>
                    <a:gd name="connsiteY2" fmla="*/ 502008 h 838558"/>
                    <a:gd name="connsiteX3" fmla="*/ 336876 w 673426"/>
                    <a:gd name="connsiteY3" fmla="*/ 838558 h 838558"/>
                    <a:gd name="connsiteX4" fmla="*/ 326 w 673426"/>
                    <a:gd name="connsiteY4" fmla="*/ 502008 h 838558"/>
                    <a:gd name="connsiteX0" fmla="*/ 12 w 673112"/>
                    <a:gd name="connsiteY0" fmla="*/ 502008 h 838558"/>
                    <a:gd name="connsiteX1" fmla="*/ 323862 w 673112"/>
                    <a:gd name="connsiteY1" fmla="*/ 358 h 838558"/>
                    <a:gd name="connsiteX2" fmla="*/ 673112 w 673112"/>
                    <a:gd name="connsiteY2" fmla="*/ 502008 h 838558"/>
                    <a:gd name="connsiteX3" fmla="*/ 336562 w 673112"/>
                    <a:gd name="connsiteY3" fmla="*/ 838558 h 838558"/>
                    <a:gd name="connsiteX4" fmla="*/ 12 w 673112"/>
                    <a:gd name="connsiteY4" fmla="*/ 502008 h 838558"/>
                    <a:gd name="connsiteX0" fmla="*/ 47 w 673147"/>
                    <a:gd name="connsiteY0" fmla="*/ 514694 h 851244"/>
                    <a:gd name="connsiteX1" fmla="*/ 311197 w 673147"/>
                    <a:gd name="connsiteY1" fmla="*/ 344 h 851244"/>
                    <a:gd name="connsiteX2" fmla="*/ 673147 w 673147"/>
                    <a:gd name="connsiteY2" fmla="*/ 514694 h 851244"/>
                    <a:gd name="connsiteX3" fmla="*/ 336597 w 673147"/>
                    <a:gd name="connsiteY3" fmla="*/ 851244 h 851244"/>
                    <a:gd name="connsiteX4" fmla="*/ 47 w 673147"/>
                    <a:gd name="connsiteY4" fmla="*/ 514694 h 851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3147" h="851244">
                      <a:moveTo>
                        <a:pt x="47" y="514694"/>
                      </a:moveTo>
                      <a:cubicBezTo>
                        <a:pt x="-4186" y="372877"/>
                        <a:pt x="277726" y="13044"/>
                        <a:pt x="311197" y="344"/>
                      </a:cubicBezTo>
                      <a:cubicBezTo>
                        <a:pt x="344668" y="-12356"/>
                        <a:pt x="673147" y="328823"/>
                        <a:pt x="673147" y="514694"/>
                      </a:cubicBezTo>
                      <a:cubicBezTo>
                        <a:pt x="673147" y="700565"/>
                        <a:pt x="522468" y="851244"/>
                        <a:pt x="336597" y="851244"/>
                      </a:cubicBezTo>
                      <a:cubicBezTo>
                        <a:pt x="150726" y="851244"/>
                        <a:pt x="4280" y="656511"/>
                        <a:pt x="47" y="51469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8722234" y="1806935"/>
                  <a:ext cx="513981" cy="5139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0" name="椭圆 79"/>
              <p:cNvSpPr/>
              <p:nvPr/>
            </p:nvSpPr>
            <p:spPr>
              <a:xfrm>
                <a:off x="1532784" y="3758850"/>
                <a:ext cx="235621" cy="235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9" name="组合 48"/>
          <p:cNvGrpSpPr/>
          <p:nvPr/>
        </p:nvGrpSpPr>
        <p:grpSpPr>
          <a:xfrm rot="5400000" flipH="1">
            <a:off x="4742985" y="136437"/>
            <a:ext cx="373281" cy="338262"/>
            <a:chOff x="2596656" y="329114"/>
            <a:chExt cx="1359556" cy="1232012"/>
          </a:xfrm>
        </p:grpSpPr>
        <p:sp>
          <p:nvSpPr>
            <p:cNvPr id="50" name="等腰三角形 49"/>
            <p:cNvSpPr/>
            <p:nvPr/>
          </p:nvSpPr>
          <p:spPr>
            <a:xfrm rot="10800000">
              <a:off x="2596656" y="389095"/>
              <a:ext cx="1359556" cy="117203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a:off x="2879391" y="329114"/>
              <a:ext cx="794083" cy="68455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p:cNvGrpSpPr/>
          <p:nvPr/>
        </p:nvGrpSpPr>
        <p:grpSpPr>
          <a:xfrm rot="16200000">
            <a:off x="6581468" y="136437"/>
            <a:ext cx="373281" cy="338262"/>
            <a:chOff x="2596656" y="329114"/>
            <a:chExt cx="1359556" cy="1232012"/>
          </a:xfrm>
        </p:grpSpPr>
        <p:sp>
          <p:nvSpPr>
            <p:cNvPr id="53" name="等腰三角形 52"/>
            <p:cNvSpPr/>
            <p:nvPr/>
          </p:nvSpPr>
          <p:spPr>
            <a:xfrm rot="10800000">
              <a:off x="2596656" y="389095"/>
              <a:ext cx="1359556" cy="117203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等腰三角形 53"/>
            <p:cNvSpPr/>
            <p:nvPr/>
          </p:nvSpPr>
          <p:spPr>
            <a:xfrm>
              <a:off x="2879391" y="329114"/>
              <a:ext cx="794083" cy="68455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5" name="直接连接符 54"/>
          <p:cNvCxnSpPr/>
          <p:nvPr/>
        </p:nvCxnSpPr>
        <p:spPr>
          <a:xfrm>
            <a:off x="5179528" y="550916"/>
            <a:ext cx="1293012" cy="0"/>
          </a:xfrm>
          <a:prstGeom prst="line">
            <a:avLst/>
          </a:prstGeom>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5164002" y="247083"/>
            <a:ext cx="1494320" cy="307777"/>
          </a:xfrm>
          <a:prstGeom prst="rect">
            <a:avLst/>
          </a:prstGeom>
        </p:spPr>
        <p:txBody>
          <a:bodyPr wrap="none">
            <a:spAutoFit/>
          </a:bodyPr>
          <a:lstStyle/>
          <a:p>
            <a:r>
              <a:rPr lang="zh-CN" altLang="en-US" sz="1400" b="1" dirty="0" smtClean="0">
                <a:solidFill>
                  <a:srgbClr val="5B9BD5"/>
                </a:solidFill>
                <a:latin typeface="微软雅黑" panose="020B0503020204020204" pitchFamily="34" charset="-122"/>
                <a:ea typeface="微软雅黑" panose="020B0503020204020204" pitchFamily="34" charset="-122"/>
              </a:rPr>
              <a:t>软件测试的历史 </a:t>
            </a:r>
            <a:endParaRPr lang="zh-CN" altLang="en-US" sz="1400" b="1" dirty="0"/>
          </a:p>
        </p:txBody>
      </p:sp>
      <p:sp>
        <p:nvSpPr>
          <p:cNvPr id="60" name="文本框 59"/>
          <p:cNvSpPr txBox="1"/>
          <p:nvPr/>
        </p:nvSpPr>
        <p:spPr>
          <a:xfrm>
            <a:off x="5577184" y="19498"/>
            <a:ext cx="687217" cy="400110"/>
          </a:xfrm>
          <a:prstGeom prst="rect">
            <a:avLst/>
          </a:prstGeom>
          <a:noFill/>
        </p:spPr>
        <p:txBody>
          <a:bodyPr wrap="square" rtlCol="0">
            <a:spAutoFit/>
          </a:bodyPr>
          <a:lstStyle/>
          <a:p>
            <a:r>
              <a:rPr lang="en-US" altLang="zh-CN" sz="2000" dirty="0" smtClean="0">
                <a:solidFill>
                  <a:schemeClr val="bg1"/>
                </a:solidFill>
                <a:effectLst>
                  <a:outerShdw blurRad="38100" dist="38100" dir="2700000" algn="tl">
                    <a:srgbClr val="000000">
                      <a:alpha val="43137"/>
                    </a:srgbClr>
                  </a:outerShdw>
                </a:effectLst>
                <a:latin typeface="Segoe Script" panose="020B0504020000000003" pitchFamily="34" charset="0"/>
              </a:rPr>
              <a:t>02</a:t>
            </a:r>
            <a:endParaRPr lang="zh-CN" altLang="en-US" sz="2000" dirty="0">
              <a:solidFill>
                <a:schemeClr val="bg1"/>
              </a:solidFill>
              <a:effectLst>
                <a:outerShdw blurRad="38100" dist="38100" dir="2700000" algn="tl">
                  <a:srgbClr val="000000">
                    <a:alpha val="43137"/>
                  </a:srgbClr>
                </a:outerShdw>
              </a:effectLst>
              <a:latin typeface="Segoe Script" panose="020B0504020000000003" pitchFamily="34" charset="0"/>
            </a:endParaRPr>
          </a:p>
        </p:txBody>
      </p:sp>
    </p:spTree>
    <p:extLst>
      <p:ext uri="{BB962C8B-B14F-4D97-AF65-F5344CB8AC3E}">
        <p14:creationId xmlns:p14="http://schemas.microsoft.com/office/powerpoint/2010/main" val="57387077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up)">
                                      <p:cBhvr>
                                        <p:cTn id="7" dur="500"/>
                                        <p:tgtEl>
                                          <p:spTgt spid="3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down)">
                                      <p:cBhvr>
                                        <p:cTn id="11" dur="500"/>
                                        <p:tgtEl>
                                          <p:spTgt spid="3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up)">
                                      <p:cBhvr>
                                        <p:cTn id="15" dur="500"/>
                                        <p:tgtEl>
                                          <p:spTgt spid="37"/>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83"/>
                                        </p:tgtEl>
                                        <p:attrNameLst>
                                          <p:attrName>style.visibility</p:attrName>
                                        </p:attrNameLst>
                                      </p:cBhvr>
                                      <p:to>
                                        <p:strVal val="visible"/>
                                      </p:to>
                                    </p:set>
                                    <p:animEffect transition="in" filter="wipe(down)">
                                      <p:cBhvr>
                                        <p:cTn id="19"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10744200" y="3443287"/>
            <a:ext cx="1477669" cy="0"/>
          </a:xfrm>
          <a:prstGeom prst="line">
            <a:avLst/>
          </a:prstGeom>
          <a:ln w="76200" cap="rnd"/>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0" y="3443287"/>
            <a:ext cx="1733550" cy="0"/>
          </a:xfrm>
          <a:prstGeom prst="line">
            <a:avLst/>
          </a:prstGeom>
          <a:ln w="76200" cap="rnd"/>
        </p:spPr>
        <p:style>
          <a:lnRef idx="1">
            <a:schemeClr val="accent1"/>
          </a:lnRef>
          <a:fillRef idx="0">
            <a:schemeClr val="accent1"/>
          </a:fillRef>
          <a:effectRef idx="0">
            <a:schemeClr val="accent1"/>
          </a:effectRef>
          <a:fontRef idx="minor">
            <a:schemeClr val="tx1"/>
          </a:fontRef>
        </p:style>
      </p:cxnSp>
      <p:sp>
        <p:nvSpPr>
          <p:cNvPr id="45" name="平行四边形 44"/>
          <p:cNvSpPr/>
          <p:nvPr/>
        </p:nvSpPr>
        <p:spPr>
          <a:xfrm rot="10800000" flipV="1">
            <a:off x="7003343" y="1654160"/>
            <a:ext cx="3077444" cy="4237136"/>
          </a:xfrm>
          <a:prstGeom prst="parallelogram">
            <a:avLst>
              <a:gd name="adj" fmla="val 385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平行四边形 43"/>
          <p:cNvSpPr/>
          <p:nvPr/>
        </p:nvSpPr>
        <p:spPr>
          <a:xfrm rot="10800000" flipV="1">
            <a:off x="4595831" y="1660496"/>
            <a:ext cx="3077444" cy="4230800"/>
          </a:xfrm>
          <a:prstGeom prst="parallelogram">
            <a:avLst>
              <a:gd name="adj" fmla="val 385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p:nvSpPr>
        <p:spPr>
          <a:xfrm rot="10800000" flipV="1">
            <a:off x="2188319" y="1660496"/>
            <a:ext cx="3077444" cy="4268815"/>
          </a:xfrm>
          <a:prstGeom prst="parallelogram">
            <a:avLst>
              <a:gd name="adj" fmla="val 385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8207099" y="1647824"/>
            <a:ext cx="3077444" cy="4281487"/>
            <a:chOff x="8207099" y="1647824"/>
            <a:chExt cx="3077444" cy="4281487"/>
          </a:xfrm>
        </p:grpSpPr>
        <p:sp>
          <p:nvSpPr>
            <p:cNvPr id="39" name="平行四边形 38"/>
            <p:cNvSpPr/>
            <p:nvPr/>
          </p:nvSpPr>
          <p:spPr>
            <a:xfrm>
              <a:off x="8207099" y="1647824"/>
              <a:ext cx="3077444" cy="4281487"/>
            </a:xfrm>
            <a:prstGeom prst="parallelogram">
              <a:avLst>
                <a:gd name="adj" fmla="val 3851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9308054" y="2299742"/>
              <a:ext cx="1422184" cy="461665"/>
            </a:xfrm>
            <a:prstGeom prst="rect">
              <a:avLst/>
            </a:prstGeom>
          </p:spPr>
          <p:txBody>
            <a:bodyPr wrap="none">
              <a:spAutoFit/>
            </a:bodyPr>
            <a:lstStyle/>
            <a:p>
              <a:r>
                <a:rPr lang="zh-CN" altLang="en-US" sz="2400" b="1" dirty="0" smtClean="0">
                  <a:solidFill>
                    <a:schemeClr val="bg1"/>
                  </a:solidFill>
                  <a:effectLst>
                    <a:outerShdw blurRad="38100" dist="38100" dir="2700000" algn="tl">
                      <a:srgbClr val="000000">
                        <a:alpha val="43137"/>
                      </a:srgbClr>
                    </a:outerShdw>
                  </a:effectLst>
                </a:rPr>
                <a:t>测试阶段</a:t>
              </a:r>
              <a:endParaRPr lang="zh-CN" altLang="en-US" sz="2400" b="1" dirty="0">
                <a:solidFill>
                  <a:schemeClr val="bg1"/>
                </a:solidFill>
                <a:effectLst>
                  <a:outerShdw blurRad="38100" dist="38100" dir="2700000" algn="tl">
                    <a:srgbClr val="000000">
                      <a:alpha val="43137"/>
                    </a:srgbClr>
                  </a:outerShdw>
                </a:effectLst>
              </a:endParaRPr>
            </a:p>
          </p:txBody>
        </p:sp>
        <p:cxnSp>
          <p:nvCxnSpPr>
            <p:cNvPr id="53" name="直接连接符 52"/>
            <p:cNvCxnSpPr/>
            <p:nvPr/>
          </p:nvCxnSpPr>
          <p:spPr>
            <a:xfrm>
              <a:off x="9308054" y="2799422"/>
              <a:ext cx="1477669" cy="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9444534" y="2866819"/>
              <a:ext cx="1295799" cy="369332"/>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单元测试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9262221" y="3289260"/>
              <a:ext cx="1295799" cy="369332"/>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集成测试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25264" y="3725988"/>
              <a:ext cx="1295799" cy="369332"/>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系统测试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8991808" y="4177003"/>
              <a:ext cx="1295799" cy="369332"/>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验收测试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8839580" y="4614057"/>
              <a:ext cx="1295799" cy="369332"/>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用户测试</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5799587" y="1641488"/>
            <a:ext cx="3077444" cy="4281487"/>
            <a:chOff x="5799587" y="1641488"/>
            <a:chExt cx="3077444" cy="4281487"/>
          </a:xfrm>
        </p:grpSpPr>
        <p:sp>
          <p:nvSpPr>
            <p:cNvPr id="38" name="平行四边形 37"/>
            <p:cNvSpPr/>
            <p:nvPr/>
          </p:nvSpPr>
          <p:spPr>
            <a:xfrm>
              <a:off x="5799587" y="1641488"/>
              <a:ext cx="3077444" cy="4281487"/>
            </a:xfrm>
            <a:prstGeom prst="parallelogram">
              <a:avLst>
                <a:gd name="adj" fmla="val 3851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6864012" y="2299742"/>
              <a:ext cx="1422184" cy="461665"/>
            </a:xfrm>
            <a:prstGeom prst="rect">
              <a:avLst/>
            </a:prstGeom>
          </p:spPr>
          <p:txBody>
            <a:bodyPr wrap="none">
              <a:spAutoFit/>
            </a:bodyPr>
            <a:lstStyle/>
            <a:p>
              <a:r>
                <a:rPr lang="zh-CN" altLang="en-US" sz="2400" b="1" dirty="0" smtClean="0">
                  <a:solidFill>
                    <a:schemeClr val="bg1"/>
                  </a:solidFill>
                  <a:effectLst>
                    <a:outerShdw blurRad="38100" dist="38100" dir="2700000" algn="tl">
                      <a:srgbClr val="000000">
                        <a:alpha val="43137"/>
                      </a:srgbClr>
                    </a:outerShdw>
                  </a:effectLst>
                </a:rPr>
                <a:t>测试类型</a:t>
              </a:r>
              <a:endParaRPr lang="zh-CN" altLang="en-US" sz="2400" b="1" dirty="0">
                <a:solidFill>
                  <a:schemeClr val="bg1"/>
                </a:solidFill>
                <a:effectLst>
                  <a:outerShdw blurRad="38100" dist="38100" dir="2700000" algn="tl">
                    <a:srgbClr val="000000">
                      <a:alpha val="43137"/>
                    </a:srgbClr>
                  </a:outerShdw>
                </a:effectLst>
              </a:endParaRPr>
            </a:p>
          </p:txBody>
        </p:sp>
        <p:cxnSp>
          <p:nvCxnSpPr>
            <p:cNvPr id="60" name="直接连接符 59"/>
            <p:cNvCxnSpPr/>
            <p:nvPr/>
          </p:nvCxnSpPr>
          <p:spPr>
            <a:xfrm>
              <a:off x="6864012" y="2799422"/>
              <a:ext cx="1477669" cy="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7000492" y="2866819"/>
              <a:ext cx="1295799" cy="369332"/>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功能测试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6818179" y="3289260"/>
              <a:ext cx="1295799" cy="369332"/>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性能测试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3" name="文本框 62"/>
            <p:cNvSpPr txBox="1"/>
            <p:nvPr/>
          </p:nvSpPr>
          <p:spPr>
            <a:xfrm>
              <a:off x="6681222" y="3725988"/>
              <a:ext cx="1447106" cy="369332"/>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兼容性测试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6547766" y="4177003"/>
              <a:ext cx="1411100" cy="369332"/>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安全性测试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6395538" y="4614057"/>
              <a:ext cx="1380538" cy="369332"/>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可靠性测试</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3392075" y="1635152"/>
            <a:ext cx="3077444" cy="4281487"/>
            <a:chOff x="3392075" y="1635152"/>
            <a:chExt cx="3077444" cy="4281487"/>
          </a:xfrm>
        </p:grpSpPr>
        <p:sp>
          <p:nvSpPr>
            <p:cNvPr id="40" name="平行四边形 39"/>
            <p:cNvSpPr/>
            <p:nvPr/>
          </p:nvSpPr>
          <p:spPr>
            <a:xfrm>
              <a:off x="3392075" y="1635152"/>
              <a:ext cx="3077444" cy="4281487"/>
            </a:xfrm>
            <a:prstGeom prst="parallelogram">
              <a:avLst>
                <a:gd name="adj" fmla="val 3851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4450084" y="2299742"/>
              <a:ext cx="1422184" cy="461665"/>
            </a:xfrm>
            <a:prstGeom prst="rect">
              <a:avLst/>
            </a:prstGeom>
          </p:spPr>
          <p:txBody>
            <a:bodyPr wrap="none">
              <a:spAutoFit/>
            </a:bodyPr>
            <a:lstStyle/>
            <a:p>
              <a:r>
                <a:rPr lang="zh-CN" altLang="en-US" sz="2400" b="1" dirty="0" smtClean="0">
                  <a:solidFill>
                    <a:schemeClr val="bg1"/>
                  </a:solidFill>
                  <a:effectLst>
                    <a:outerShdw blurRad="38100" dist="38100" dir="2700000" algn="tl">
                      <a:srgbClr val="000000">
                        <a:alpha val="43137"/>
                      </a:srgbClr>
                    </a:outerShdw>
                  </a:effectLst>
                </a:rPr>
                <a:t>测试方法</a:t>
              </a:r>
              <a:endParaRPr lang="zh-CN" altLang="en-US" sz="2400" b="1" dirty="0">
                <a:solidFill>
                  <a:schemeClr val="bg1"/>
                </a:solidFill>
                <a:effectLst>
                  <a:outerShdw blurRad="38100" dist="38100" dir="2700000" algn="tl">
                    <a:srgbClr val="000000">
                      <a:alpha val="43137"/>
                    </a:srgbClr>
                  </a:outerShdw>
                </a:effectLst>
              </a:endParaRPr>
            </a:p>
          </p:txBody>
        </p:sp>
        <p:cxnSp>
          <p:nvCxnSpPr>
            <p:cNvPr id="67" name="直接连接符 66"/>
            <p:cNvCxnSpPr/>
            <p:nvPr/>
          </p:nvCxnSpPr>
          <p:spPr>
            <a:xfrm>
              <a:off x="4450084" y="2799422"/>
              <a:ext cx="1477669" cy="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4586564" y="2866819"/>
              <a:ext cx="1295799" cy="369332"/>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人工测试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4404251" y="3289260"/>
              <a:ext cx="1413491" cy="369332"/>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自动化测试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4267294" y="3725988"/>
              <a:ext cx="1295799" cy="369332"/>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白盒测试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1" name="文本框 70"/>
            <p:cNvSpPr txBox="1"/>
            <p:nvPr/>
          </p:nvSpPr>
          <p:spPr>
            <a:xfrm>
              <a:off x="4133838" y="4177003"/>
              <a:ext cx="1295799" cy="369332"/>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灰盒测试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2" name="文本框 71"/>
            <p:cNvSpPr txBox="1"/>
            <p:nvPr/>
          </p:nvSpPr>
          <p:spPr>
            <a:xfrm>
              <a:off x="3981610" y="4614057"/>
              <a:ext cx="1295799" cy="369332"/>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黑盒测试</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984563" y="1647824"/>
            <a:ext cx="3077444" cy="4281487"/>
            <a:chOff x="984563" y="1647824"/>
            <a:chExt cx="3077444" cy="4281487"/>
          </a:xfrm>
        </p:grpSpPr>
        <p:sp>
          <p:nvSpPr>
            <p:cNvPr id="41" name="平行四边形 40"/>
            <p:cNvSpPr/>
            <p:nvPr/>
          </p:nvSpPr>
          <p:spPr>
            <a:xfrm>
              <a:off x="984563" y="1647824"/>
              <a:ext cx="3077444" cy="4281487"/>
            </a:xfrm>
            <a:prstGeom prst="parallelogram">
              <a:avLst>
                <a:gd name="adj" fmla="val 3851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2033761" y="2299742"/>
              <a:ext cx="1422184" cy="461665"/>
            </a:xfrm>
            <a:prstGeom prst="rect">
              <a:avLst/>
            </a:prstGeom>
          </p:spPr>
          <p:txBody>
            <a:bodyPr wrap="none">
              <a:spAutoFit/>
            </a:bodyPr>
            <a:lstStyle/>
            <a:p>
              <a:r>
                <a:rPr lang="zh-CN" altLang="en-US" sz="2400" b="1" dirty="0" smtClean="0">
                  <a:solidFill>
                    <a:schemeClr val="bg1"/>
                  </a:solidFill>
                  <a:effectLst>
                    <a:outerShdw blurRad="38100" dist="38100" dir="2700000" algn="tl">
                      <a:srgbClr val="000000">
                        <a:alpha val="43137"/>
                      </a:srgbClr>
                    </a:outerShdw>
                  </a:effectLst>
                </a:rPr>
                <a:t>测试对象</a:t>
              </a:r>
              <a:endParaRPr lang="zh-CN" altLang="en-US" sz="2400" b="1" dirty="0">
                <a:solidFill>
                  <a:schemeClr val="bg1"/>
                </a:solidFill>
                <a:effectLst>
                  <a:outerShdw blurRad="38100" dist="38100" dir="2700000" algn="tl">
                    <a:srgbClr val="000000">
                      <a:alpha val="43137"/>
                    </a:srgbClr>
                  </a:outerShdw>
                </a:effectLst>
              </a:endParaRPr>
            </a:p>
          </p:txBody>
        </p:sp>
        <p:cxnSp>
          <p:nvCxnSpPr>
            <p:cNvPr id="74" name="直接连接符 73"/>
            <p:cNvCxnSpPr/>
            <p:nvPr/>
          </p:nvCxnSpPr>
          <p:spPr>
            <a:xfrm>
              <a:off x="2033761" y="2799422"/>
              <a:ext cx="1477669" cy="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75" name="文本框 74"/>
            <p:cNvSpPr txBox="1"/>
            <p:nvPr/>
          </p:nvSpPr>
          <p:spPr>
            <a:xfrm>
              <a:off x="2170241" y="2866819"/>
              <a:ext cx="1295799" cy="369332"/>
            </a:xfrm>
            <a:prstGeom prst="rect">
              <a:avLst/>
            </a:prstGeom>
            <a:noFill/>
          </p:spPr>
          <p:txBody>
            <a:bodyPr wrap="squar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C/S</a:t>
              </a:r>
              <a:r>
                <a:rPr lang="zh-CN" altLang="en-US" dirty="0" smtClean="0">
                  <a:solidFill>
                    <a:schemeClr val="bg1"/>
                  </a:solidFill>
                  <a:latin typeface="微软雅黑" panose="020B0503020204020204" pitchFamily="34" charset="-122"/>
                  <a:ea typeface="微软雅黑" panose="020B0503020204020204" pitchFamily="34" charset="-122"/>
                </a:rPr>
                <a:t>软件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6" name="文本框 75"/>
            <p:cNvSpPr txBox="1"/>
            <p:nvPr/>
          </p:nvSpPr>
          <p:spPr>
            <a:xfrm>
              <a:off x="1987928" y="3289260"/>
              <a:ext cx="1295799" cy="369332"/>
            </a:xfrm>
            <a:prstGeom prst="rect">
              <a:avLst/>
            </a:prstGeom>
            <a:noFill/>
          </p:spPr>
          <p:txBody>
            <a:bodyPr wrap="squar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WEB</a:t>
              </a:r>
              <a:r>
                <a:rPr lang="zh-CN" altLang="en-US" dirty="0" smtClean="0">
                  <a:solidFill>
                    <a:schemeClr val="bg1"/>
                  </a:solidFill>
                  <a:latin typeface="微软雅黑" panose="020B0503020204020204" pitchFamily="34" charset="-122"/>
                  <a:ea typeface="微软雅黑" panose="020B0503020204020204" pitchFamily="34" charset="-122"/>
                </a:rPr>
                <a:t>软件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1850971" y="3725988"/>
              <a:ext cx="1353922" cy="369332"/>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嵌入式软件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8" name="文本框 77"/>
            <p:cNvSpPr txBox="1"/>
            <p:nvPr/>
          </p:nvSpPr>
          <p:spPr>
            <a:xfrm>
              <a:off x="1717515" y="4177003"/>
              <a:ext cx="1295799" cy="369332"/>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特殊软件</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rot="5400000" flipH="1">
            <a:off x="4742985" y="136437"/>
            <a:ext cx="373281" cy="338262"/>
            <a:chOff x="2596656" y="329114"/>
            <a:chExt cx="1359556" cy="1232012"/>
          </a:xfrm>
        </p:grpSpPr>
        <p:sp>
          <p:nvSpPr>
            <p:cNvPr id="47" name="等腰三角形 46"/>
            <p:cNvSpPr/>
            <p:nvPr/>
          </p:nvSpPr>
          <p:spPr>
            <a:xfrm rot="10800000">
              <a:off x="2596656" y="389095"/>
              <a:ext cx="1359556" cy="117203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a:off x="2879391" y="329114"/>
              <a:ext cx="794083" cy="68455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rot="16200000">
            <a:off x="6581468" y="136437"/>
            <a:ext cx="373281" cy="338262"/>
            <a:chOff x="2596656" y="329114"/>
            <a:chExt cx="1359556" cy="1232012"/>
          </a:xfrm>
        </p:grpSpPr>
        <p:sp>
          <p:nvSpPr>
            <p:cNvPr id="51" name="等腰三角形 50"/>
            <p:cNvSpPr/>
            <p:nvPr/>
          </p:nvSpPr>
          <p:spPr>
            <a:xfrm rot="10800000">
              <a:off x="2596656" y="389095"/>
              <a:ext cx="1359556" cy="117203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p:cNvSpPr/>
            <p:nvPr/>
          </p:nvSpPr>
          <p:spPr>
            <a:xfrm>
              <a:off x="2879391" y="329114"/>
              <a:ext cx="794083" cy="68455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0" name="直接连接符 79"/>
          <p:cNvCxnSpPr/>
          <p:nvPr/>
        </p:nvCxnSpPr>
        <p:spPr>
          <a:xfrm>
            <a:off x="5179528" y="550916"/>
            <a:ext cx="1293012" cy="0"/>
          </a:xfrm>
          <a:prstGeom prst="line">
            <a:avLst/>
          </a:prstGeom>
        </p:spPr>
        <p:style>
          <a:lnRef idx="1">
            <a:schemeClr val="accent1"/>
          </a:lnRef>
          <a:fillRef idx="0">
            <a:schemeClr val="accent1"/>
          </a:fillRef>
          <a:effectRef idx="0">
            <a:schemeClr val="accent1"/>
          </a:effectRef>
          <a:fontRef idx="minor">
            <a:schemeClr val="tx1"/>
          </a:fontRef>
        </p:style>
      </p:cxnSp>
      <p:sp>
        <p:nvSpPr>
          <p:cNvPr id="81" name="矩形 80"/>
          <p:cNvSpPr/>
          <p:nvPr/>
        </p:nvSpPr>
        <p:spPr>
          <a:xfrm>
            <a:off x="5164002" y="247083"/>
            <a:ext cx="1494320" cy="307777"/>
          </a:xfrm>
          <a:prstGeom prst="rect">
            <a:avLst/>
          </a:prstGeom>
        </p:spPr>
        <p:txBody>
          <a:bodyPr wrap="none">
            <a:spAutoFit/>
          </a:bodyPr>
          <a:lstStyle/>
          <a:p>
            <a:r>
              <a:rPr lang="zh-CN" altLang="en-US" sz="1400" b="1" dirty="0" smtClean="0">
                <a:solidFill>
                  <a:srgbClr val="5B9BD5"/>
                </a:solidFill>
                <a:latin typeface="微软雅黑" panose="020B0503020204020204" pitchFamily="34" charset="-122"/>
                <a:ea typeface="微软雅黑" panose="020B0503020204020204" pitchFamily="34" charset="-122"/>
              </a:rPr>
              <a:t>软件测试的分类 </a:t>
            </a:r>
            <a:endParaRPr lang="zh-CN" altLang="en-US" sz="1400" b="1" dirty="0"/>
          </a:p>
        </p:txBody>
      </p:sp>
      <p:sp>
        <p:nvSpPr>
          <p:cNvPr id="82" name="文本框 81"/>
          <p:cNvSpPr txBox="1"/>
          <p:nvPr/>
        </p:nvSpPr>
        <p:spPr>
          <a:xfrm>
            <a:off x="5577184" y="19498"/>
            <a:ext cx="687217" cy="400110"/>
          </a:xfrm>
          <a:prstGeom prst="rect">
            <a:avLst/>
          </a:prstGeom>
          <a:noFill/>
        </p:spPr>
        <p:txBody>
          <a:bodyPr wrap="square" rtlCol="0">
            <a:spAutoFit/>
          </a:bodyPr>
          <a:lstStyle/>
          <a:p>
            <a:r>
              <a:rPr lang="en-US" altLang="zh-CN" sz="2000" dirty="0" smtClean="0">
                <a:solidFill>
                  <a:schemeClr val="bg1"/>
                </a:solidFill>
                <a:effectLst>
                  <a:outerShdw blurRad="38100" dist="38100" dir="2700000" algn="tl">
                    <a:srgbClr val="000000">
                      <a:alpha val="43137"/>
                    </a:srgbClr>
                  </a:outerShdw>
                </a:effectLst>
                <a:latin typeface="Segoe Script" panose="020B0504020000000003" pitchFamily="34" charset="0"/>
              </a:rPr>
              <a:t>03</a:t>
            </a:r>
            <a:endParaRPr lang="zh-CN" altLang="en-US" sz="2000" dirty="0">
              <a:solidFill>
                <a:schemeClr val="bg1"/>
              </a:solidFill>
              <a:effectLst>
                <a:outerShdw blurRad="38100" dist="38100" dir="2700000" algn="tl">
                  <a:srgbClr val="000000">
                    <a:alpha val="43137"/>
                  </a:srgbClr>
                </a:outerShdw>
              </a:effectLst>
              <a:latin typeface="Segoe Script" panose="020B0504020000000003" pitchFamily="34" charset="0"/>
            </a:endParaRPr>
          </a:p>
        </p:txBody>
      </p:sp>
    </p:spTree>
    <p:extLst>
      <p:ext uri="{BB962C8B-B14F-4D97-AF65-F5344CB8AC3E}">
        <p14:creationId xmlns:p14="http://schemas.microsoft.com/office/powerpoint/2010/main" val="924763188"/>
      </p:ext>
    </p:extLst>
  </p:cSld>
  <p:clrMapOvr>
    <a:masterClrMapping/>
  </p:clrMapOvr>
  <p:transition spd="med"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50"/>
                                        <p:tgtEl>
                                          <p:spTgt spid="2"/>
                                        </p:tgtEl>
                                      </p:cBhvr>
                                    </p:animEffect>
                                  </p:childTnLst>
                                </p:cTn>
                              </p:par>
                            </p:childTnLst>
                          </p:cTn>
                        </p:par>
                        <p:par>
                          <p:cTn id="8" fill="hold">
                            <p:stCondLst>
                              <p:cond delay="250"/>
                            </p:stCondLst>
                            <p:childTnLst>
                              <p:par>
                                <p:cTn id="9" presetID="22" presetClass="entr" presetSubtype="4"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wipe(down)">
                                      <p:cBhvr>
                                        <p:cTn id="11" dur="250"/>
                                        <p:tgtEl>
                                          <p:spTgt spid="45"/>
                                        </p:tgtEl>
                                      </p:cBhvr>
                                    </p:animEffect>
                                  </p:childTnLst>
                                </p:cTn>
                              </p:par>
                            </p:childTnLst>
                          </p:cTn>
                        </p:par>
                        <p:par>
                          <p:cTn id="12" fill="hold">
                            <p:stCondLst>
                              <p:cond delay="500"/>
                            </p:stCondLst>
                            <p:childTnLst>
                              <p:par>
                                <p:cTn id="13" presetID="22" presetClass="entr" presetSubtype="1"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250"/>
                                        <p:tgtEl>
                                          <p:spTgt spid="6"/>
                                        </p:tgtEl>
                                      </p:cBhvr>
                                    </p:animEffect>
                                  </p:childTnLst>
                                </p:cTn>
                              </p:par>
                            </p:childTnLst>
                          </p:cTn>
                        </p:par>
                        <p:par>
                          <p:cTn id="16" fill="hold">
                            <p:stCondLst>
                              <p:cond delay="750"/>
                            </p:stCondLst>
                            <p:childTnLst>
                              <p:par>
                                <p:cTn id="17" presetID="22" presetClass="entr" presetSubtype="4" fill="hold" grpId="0"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ipe(down)">
                                      <p:cBhvr>
                                        <p:cTn id="19" dur="250"/>
                                        <p:tgtEl>
                                          <p:spTgt spid="44"/>
                                        </p:tgtEl>
                                      </p:cBhvr>
                                    </p:animEffec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up)">
                                      <p:cBhvr>
                                        <p:cTn id="23" dur="250"/>
                                        <p:tgtEl>
                                          <p:spTgt spid="7"/>
                                        </p:tgtEl>
                                      </p:cBhvr>
                                    </p:animEffect>
                                  </p:childTnLst>
                                </p:cTn>
                              </p:par>
                            </p:childTnLst>
                          </p:cTn>
                        </p:par>
                        <p:par>
                          <p:cTn id="24" fill="hold">
                            <p:stCondLst>
                              <p:cond delay="1250"/>
                            </p:stCondLst>
                            <p:childTnLst>
                              <p:par>
                                <p:cTn id="25" presetID="22" presetClass="entr" presetSubtype="4" fill="hold" grpId="0" nodeType="after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wipe(down)">
                                      <p:cBhvr>
                                        <p:cTn id="27" dur="250"/>
                                        <p:tgtEl>
                                          <p:spTgt spid="43"/>
                                        </p:tgtEl>
                                      </p:cBhvr>
                                    </p:animEffect>
                                  </p:childTnLst>
                                </p:cTn>
                              </p:par>
                            </p:childTnLst>
                          </p:cTn>
                        </p:par>
                        <p:par>
                          <p:cTn id="28" fill="hold">
                            <p:stCondLst>
                              <p:cond delay="1500"/>
                            </p:stCondLst>
                            <p:childTnLst>
                              <p:par>
                                <p:cTn id="29" presetID="22" presetClass="entr" presetSubtype="1"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up)">
                                      <p:cBhvr>
                                        <p:cTn id="31"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4" grpId="0" animBg="1"/>
      <p:bldP spid="4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rot="5400000" flipH="1">
            <a:off x="4742985" y="136437"/>
            <a:ext cx="373281" cy="338262"/>
            <a:chOff x="2596656" y="329114"/>
            <a:chExt cx="1359556" cy="1232012"/>
          </a:xfrm>
        </p:grpSpPr>
        <p:sp>
          <p:nvSpPr>
            <p:cNvPr id="64" name="等腰三角形 63"/>
            <p:cNvSpPr/>
            <p:nvPr/>
          </p:nvSpPr>
          <p:spPr>
            <a:xfrm rot="10800000">
              <a:off x="2596656" y="389095"/>
              <a:ext cx="1359556" cy="117203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等腰三角形 79"/>
            <p:cNvSpPr/>
            <p:nvPr/>
          </p:nvSpPr>
          <p:spPr>
            <a:xfrm>
              <a:off x="2879391" y="329114"/>
              <a:ext cx="794083" cy="68455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1" name="组合 80"/>
          <p:cNvGrpSpPr/>
          <p:nvPr/>
        </p:nvGrpSpPr>
        <p:grpSpPr>
          <a:xfrm rot="16200000">
            <a:off x="6581468" y="136437"/>
            <a:ext cx="373281" cy="338262"/>
            <a:chOff x="2596656" y="329114"/>
            <a:chExt cx="1359556" cy="1232012"/>
          </a:xfrm>
        </p:grpSpPr>
        <p:sp>
          <p:nvSpPr>
            <p:cNvPr id="84" name="等腰三角形 83"/>
            <p:cNvSpPr/>
            <p:nvPr/>
          </p:nvSpPr>
          <p:spPr>
            <a:xfrm rot="10800000">
              <a:off x="2596656" y="389095"/>
              <a:ext cx="1359556" cy="117203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等腰三角形 84"/>
            <p:cNvSpPr/>
            <p:nvPr/>
          </p:nvSpPr>
          <p:spPr>
            <a:xfrm>
              <a:off x="2879391" y="329114"/>
              <a:ext cx="794083" cy="68455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6" name="直接连接符 85"/>
          <p:cNvCxnSpPr/>
          <p:nvPr/>
        </p:nvCxnSpPr>
        <p:spPr>
          <a:xfrm>
            <a:off x="5179528" y="550916"/>
            <a:ext cx="1293012" cy="0"/>
          </a:xfrm>
          <a:prstGeom prst="line">
            <a:avLst/>
          </a:prstGeom>
        </p:spPr>
        <p:style>
          <a:lnRef idx="1">
            <a:schemeClr val="accent1"/>
          </a:lnRef>
          <a:fillRef idx="0">
            <a:schemeClr val="accent1"/>
          </a:fillRef>
          <a:effectRef idx="0">
            <a:schemeClr val="accent1"/>
          </a:effectRef>
          <a:fontRef idx="minor">
            <a:schemeClr val="tx1"/>
          </a:fontRef>
        </p:style>
      </p:cxnSp>
      <p:sp>
        <p:nvSpPr>
          <p:cNvPr id="87" name="文本框 86"/>
          <p:cNvSpPr txBox="1"/>
          <p:nvPr/>
        </p:nvSpPr>
        <p:spPr>
          <a:xfrm>
            <a:off x="5562821" y="23132"/>
            <a:ext cx="687217" cy="400110"/>
          </a:xfrm>
          <a:prstGeom prst="rect">
            <a:avLst/>
          </a:prstGeom>
          <a:noFill/>
        </p:spPr>
        <p:txBody>
          <a:bodyPr wrap="square" rtlCol="0">
            <a:spAutoFit/>
          </a:bodyPr>
          <a:lstStyle/>
          <a:p>
            <a:r>
              <a:rPr lang="en-US" altLang="zh-CN" sz="2000" dirty="0" smtClean="0">
                <a:solidFill>
                  <a:schemeClr val="bg1"/>
                </a:solidFill>
                <a:effectLst>
                  <a:outerShdw blurRad="38100" dist="38100" dir="2700000" algn="tl">
                    <a:srgbClr val="000000">
                      <a:alpha val="43137"/>
                    </a:srgbClr>
                  </a:outerShdw>
                </a:effectLst>
                <a:latin typeface="Segoe Script" panose="020B0504020000000003" pitchFamily="34" charset="0"/>
              </a:rPr>
              <a:t>04</a:t>
            </a:r>
            <a:endParaRPr lang="zh-CN" altLang="en-US" sz="2000" dirty="0">
              <a:solidFill>
                <a:schemeClr val="bg1"/>
              </a:solidFill>
              <a:effectLst>
                <a:outerShdw blurRad="38100" dist="38100" dir="2700000" algn="tl">
                  <a:srgbClr val="000000">
                    <a:alpha val="43137"/>
                  </a:srgbClr>
                </a:outerShdw>
              </a:effectLst>
              <a:latin typeface="Segoe Script" panose="020B0504020000000003" pitchFamily="34" charset="0"/>
            </a:endParaRPr>
          </a:p>
        </p:txBody>
      </p:sp>
      <p:sp>
        <p:nvSpPr>
          <p:cNvPr id="88" name="矩形 87"/>
          <p:cNvSpPr/>
          <p:nvPr/>
        </p:nvSpPr>
        <p:spPr>
          <a:xfrm>
            <a:off x="5164002" y="247083"/>
            <a:ext cx="1494320" cy="307777"/>
          </a:xfrm>
          <a:prstGeom prst="rect">
            <a:avLst/>
          </a:prstGeom>
        </p:spPr>
        <p:txBody>
          <a:bodyPr wrap="none">
            <a:spAutoFit/>
          </a:bodyPr>
          <a:lstStyle/>
          <a:p>
            <a:r>
              <a:rPr lang="zh-CN" altLang="en-US" sz="1400" b="1" dirty="0" smtClean="0">
                <a:solidFill>
                  <a:srgbClr val="5B9BD5"/>
                </a:solidFill>
                <a:latin typeface="微软雅黑" panose="020B0503020204020204" pitchFamily="34" charset="-122"/>
                <a:ea typeface="微软雅黑" panose="020B0503020204020204" pitchFamily="34" charset="-122"/>
              </a:rPr>
              <a:t>软件测试的过程 </a:t>
            </a:r>
            <a:endParaRPr lang="zh-CN" altLang="en-US" sz="1400" b="1" dirty="0"/>
          </a:p>
        </p:txBody>
      </p:sp>
      <p:pic>
        <p:nvPicPr>
          <p:cNvPr id="4" name="图片 3"/>
          <p:cNvPicPr>
            <a:picLocks noChangeAspect="1"/>
          </p:cNvPicPr>
          <p:nvPr/>
        </p:nvPicPr>
        <p:blipFill>
          <a:blip r:embed="rId2"/>
          <a:stretch>
            <a:fillRect/>
          </a:stretch>
        </p:blipFill>
        <p:spPr>
          <a:xfrm>
            <a:off x="1457863" y="716160"/>
            <a:ext cx="9506311" cy="5994484"/>
          </a:xfrm>
          <a:prstGeom prst="rect">
            <a:avLst/>
          </a:prstGeom>
        </p:spPr>
      </p:pic>
    </p:spTree>
    <p:extLst>
      <p:ext uri="{BB962C8B-B14F-4D97-AF65-F5344CB8AC3E}">
        <p14:creationId xmlns:p14="http://schemas.microsoft.com/office/powerpoint/2010/main" val="1207558043"/>
      </p:ext>
    </p:extLst>
  </p:cSld>
  <p:clrMapOvr>
    <a:masterClrMapping/>
  </p:clrMapOvr>
  <p:transition spd="med" advTm="0">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Freeform 304"/>
          <p:cNvSpPr>
            <a:spLocks noEditPoints="1"/>
          </p:cNvSpPr>
          <p:nvPr/>
        </p:nvSpPr>
        <p:spPr bwMode="auto">
          <a:xfrm>
            <a:off x="5536980" y="1562100"/>
            <a:ext cx="5264371" cy="3706512"/>
          </a:xfrm>
          <a:custGeom>
            <a:avLst/>
            <a:gdLst>
              <a:gd name="T0" fmla="*/ 16708 w 561"/>
              <a:gd name="T1" fmla="*/ 0 h 395"/>
              <a:gd name="T2" fmla="*/ 753 w 561"/>
              <a:gd name="T3" fmla="*/ 0 h 395"/>
              <a:gd name="T4" fmla="*/ 0 w 561"/>
              <a:gd name="T5" fmla="*/ 775 h 395"/>
              <a:gd name="T6" fmla="*/ 0 w 561"/>
              <a:gd name="T7" fmla="*/ 10331 h 395"/>
              <a:gd name="T8" fmla="*/ 753 w 561"/>
              <a:gd name="T9" fmla="*/ 11080 h 395"/>
              <a:gd name="T10" fmla="*/ 7586 w 561"/>
              <a:gd name="T11" fmla="*/ 11080 h 395"/>
              <a:gd name="T12" fmla="*/ 7586 w 561"/>
              <a:gd name="T13" fmla="*/ 12018 h 395"/>
              <a:gd name="T14" fmla="*/ 5690 w 561"/>
              <a:gd name="T15" fmla="*/ 12018 h 395"/>
              <a:gd name="T16" fmla="*/ 5690 w 561"/>
              <a:gd name="T17" fmla="*/ 12297 h 395"/>
              <a:gd name="T18" fmla="*/ 11764 w 561"/>
              <a:gd name="T19" fmla="*/ 12297 h 395"/>
              <a:gd name="T20" fmla="*/ 11764 w 561"/>
              <a:gd name="T21" fmla="*/ 12018 h 395"/>
              <a:gd name="T22" fmla="*/ 9868 w 561"/>
              <a:gd name="T23" fmla="*/ 12018 h 395"/>
              <a:gd name="T24" fmla="*/ 9868 w 561"/>
              <a:gd name="T25" fmla="*/ 11080 h 395"/>
              <a:gd name="T26" fmla="*/ 16708 w 561"/>
              <a:gd name="T27" fmla="*/ 11080 h 395"/>
              <a:gd name="T28" fmla="*/ 17454 w 561"/>
              <a:gd name="T29" fmla="*/ 10331 h 395"/>
              <a:gd name="T30" fmla="*/ 17454 w 561"/>
              <a:gd name="T31" fmla="*/ 775 h 395"/>
              <a:gd name="T32" fmla="*/ 16708 w 561"/>
              <a:gd name="T33" fmla="*/ 0 h 395"/>
              <a:gd name="T34" fmla="*/ 16798 w 561"/>
              <a:gd name="T35" fmla="*/ 10490 h 395"/>
              <a:gd name="T36" fmla="*/ 619 w 561"/>
              <a:gd name="T37" fmla="*/ 10490 h 395"/>
              <a:gd name="T38" fmla="*/ 619 w 561"/>
              <a:gd name="T39" fmla="*/ 591 h 395"/>
              <a:gd name="T40" fmla="*/ 16798 w 561"/>
              <a:gd name="T41" fmla="*/ 591 h 395"/>
              <a:gd name="T42" fmla="*/ 16798 w 561"/>
              <a:gd name="T43" fmla="*/ 10490 h 39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61" h="395">
                <a:moveTo>
                  <a:pt x="537" y="0"/>
                </a:moveTo>
                <a:cubicBezTo>
                  <a:pt x="24" y="0"/>
                  <a:pt x="24" y="0"/>
                  <a:pt x="24" y="0"/>
                </a:cubicBezTo>
                <a:cubicBezTo>
                  <a:pt x="11" y="0"/>
                  <a:pt x="0" y="11"/>
                  <a:pt x="0" y="25"/>
                </a:cubicBezTo>
                <a:cubicBezTo>
                  <a:pt x="0" y="332"/>
                  <a:pt x="0" y="332"/>
                  <a:pt x="0" y="332"/>
                </a:cubicBezTo>
                <a:cubicBezTo>
                  <a:pt x="0" y="345"/>
                  <a:pt x="11" y="356"/>
                  <a:pt x="24" y="356"/>
                </a:cubicBezTo>
                <a:cubicBezTo>
                  <a:pt x="244" y="356"/>
                  <a:pt x="244" y="356"/>
                  <a:pt x="244" y="356"/>
                </a:cubicBezTo>
                <a:cubicBezTo>
                  <a:pt x="244" y="386"/>
                  <a:pt x="244" y="386"/>
                  <a:pt x="244" y="386"/>
                </a:cubicBezTo>
                <a:cubicBezTo>
                  <a:pt x="183" y="386"/>
                  <a:pt x="183" y="386"/>
                  <a:pt x="183" y="386"/>
                </a:cubicBezTo>
                <a:cubicBezTo>
                  <a:pt x="183" y="395"/>
                  <a:pt x="183" y="395"/>
                  <a:pt x="183" y="395"/>
                </a:cubicBezTo>
                <a:cubicBezTo>
                  <a:pt x="378" y="395"/>
                  <a:pt x="378" y="395"/>
                  <a:pt x="378" y="395"/>
                </a:cubicBezTo>
                <a:cubicBezTo>
                  <a:pt x="378" y="386"/>
                  <a:pt x="378" y="386"/>
                  <a:pt x="378" y="386"/>
                </a:cubicBezTo>
                <a:cubicBezTo>
                  <a:pt x="317" y="386"/>
                  <a:pt x="317" y="386"/>
                  <a:pt x="317" y="386"/>
                </a:cubicBezTo>
                <a:cubicBezTo>
                  <a:pt x="317" y="356"/>
                  <a:pt x="317" y="356"/>
                  <a:pt x="317" y="356"/>
                </a:cubicBezTo>
                <a:cubicBezTo>
                  <a:pt x="537" y="356"/>
                  <a:pt x="537" y="356"/>
                  <a:pt x="537" y="356"/>
                </a:cubicBezTo>
                <a:cubicBezTo>
                  <a:pt x="550" y="356"/>
                  <a:pt x="561" y="345"/>
                  <a:pt x="561" y="332"/>
                </a:cubicBezTo>
                <a:cubicBezTo>
                  <a:pt x="561" y="25"/>
                  <a:pt x="561" y="25"/>
                  <a:pt x="561" y="25"/>
                </a:cubicBezTo>
                <a:cubicBezTo>
                  <a:pt x="561" y="11"/>
                  <a:pt x="550" y="0"/>
                  <a:pt x="537" y="0"/>
                </a:cubicBezTo>
                <a:close/>
                <a:moveTo>
                  <a:pt x="540" y="337"/>
                </a:moveTo>
                <a:cubicBezTo>
                  <a:pt x="20" y="337"/>
                  <a:pt x="20" y="337"/>
                  <a:pt x="20" y="337"/>
                </a:cubicBezTo>
                <a:cubicBezTo>
                  <a:pt x="20" y="19"/>
                  <a:pt x="20" y="19"/>
                  <a:pt x="20" y="19"/>
                </a:cubicBezTo>
                <a:cubicBezTo>
                  <a:pt x="540" y="19"/>
                  <a:pt x="540" y="19"/>
                  <a:pt x="540" y="19"/>
                </a:cubicBezTo>
                <a:lnTo>
                  <a:pt x="540" y="337"/>
                </a:lnTo>
                <a:close/>
              </a:path>
            </a:pathLst>
          </a:custGeom>
          <a:solidFill>
            <a:schemeClr val="bg2">
              <a:lumMod val="25000"/>
            </a:schemeClr>
          </a:solidFill>
          <a:ln>
            <a:noFill/>
          </a:ln>
          <a:extLst/>
        </p:spPr>
        <p:txBody>
          <a:bodyPr/>
          <a:lstStyle/>
          <a:p>
            <a:endParaRPr lang="zh-CN" altLang="en-US" sz="2400"/>
          </a:p>
        </p:txBody>
      </p:sp>
      <p:sp>
        <p:nvSpPr>
          <p:cNvPr id="126" name="Freeform 459"/>
          <p:cNvSpPr>
            <a:spLocks/>
          </p:cNvSpPr>
          <p:nvPr/>
        </p:nvSpPr>
        <p:spPr bwMode="auto">
          <a:xfrm>
            <a:off x="9029344" y="3262408"/>
            <a:ext cx="290037" cy="794536"/>
          </a:xfrm>
          <a:custGeom>
            <a:avLst/>
            <a:gdLst>
              <a:gd name="T0" fmla="*/ 71 w 73"/>
              <a:gd name="T1" fmla="*/ 200 h 200"/>
              <a:gd name="T2" fmla="*/ 0 w 73"/>
              <a:gd name="T3" fmla="*/ 0 h 200"/>
              <a:gd name="T4" fmla="*/ 2 w 73"/>
              <a:gd name="T5" fmla="*/ 0 h 200"/>
              <a:gd name="T6" fmla="*/ 73 w 73"/>
              <a:gd name="T7" fmla="*/ 198 h 200"/>
              <a:gd name="T8" fmla="*/ 71 w 73"/>
              <a:gd name="T9" fmla="*/ 200 h 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 h="200">
                <a:moveTo>
                  <a:pt x="71" y="200"/>
                </a:moveTo>
                <a:lnTo>
                  <a:pt x="0" y="0"/>
                </a:lnTo>
                <a:lnTo>
                  <a:pt x="2" y="0"/>
                </a:lnTo>
                <a:lnTo>
                  <a:pt x="73" y="198"/>
                </a:lnTo>
                <a:lnTo>
                  <a:pt x="71" y="200"/>
                </a:lnTo>
                <a:close/>
              </a:path>
            </a:pathLst>
          </a:custGeom>
          <a:solidFill>
            <a:srgbClr val="F830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27" name="Freeform 460"/>
          <p:cNvSpPr>
            <a:spLocks/>
          </p:cNvSpPr>
          <p:nvPr/>
        </p:nvSpPr>
        <p:spPr bwMode="auto">
          <a:xfrm>
            <a:off x="8230750" y="2118277"/>
            <a:ext cx="1005197" cy="103289"/>
          </a:xfrm>
          <a:custGeom>
            <a:avLst/>
            <a:gdLst>
              <a:gd name="T0" fmla="*/ 253 w 253"/>
              <a:gd name="T1" fmla="*/ 26 h 26"/>
              <a:gd name="T2" fmla="*/ 0 w 253"/>
              <a:gd name="T3" fmla="*/ 2 h 26"/>
              <a:gd name="T4" fmla="*/ 0 w 253"/>
              <a:gd name="T5" fmla="*/ 0 h 26"/>
              <a:gd name="T6" fmla="*/ 253 w 253"/>
              <a:gd name="T7" fmla="*/ 23 h 26"/>
              <a:gd name="T8" fmla="*/ 253 w 253"/>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3" h="26">
                <a:moveTo>
                  <a:pt x="253" y="26"/>
                </a:moveTo>
                <a:lnTo>
                  <a:pt x="0" y="2"/>
                </a:lnTo>
                <a:lnTo>
                  <a:pt x="0" y="0"/>
                </a:lnTo>
                <a:lnTo>
                  <a:pt x="253" y="23"/>
                </a:lnTo>
                <a:lnTo>
                  <a:pt x="253" y="26"/>
                </a:lnTo>
                <a:close/>
              </a:path>
            </a:pathLst>
          </a:custGeom>
          <a:solidFill>
            <a:srgbClr val="F830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28" name="Freeform 461"/>
          <p:cNvSpPr>
            <a:spLocks/>
          </p:cNvSpPr>
          <p:nvPr/>
        </p:nvSpPr>
        <p:spPr bwMode="auto">
          <a:xfrm>
            <a:off x="6419011" y="2229511"/>
            <a:ext cx="1915039" cy="1986340"/>
          </a:xfrm>
          <a:custGeom>
            <a:avLst/>
            <a:gdLst>
              <a:gd name="T0" fmla="*/ 480 w 482"/>
              <a:gd name="T1" fmla="*/ 500 h 500"/>
              <a:gd name="T2" fmla="*/ 0 w 482"/>
              <a:gd name="T3" fmla="*/ 2 h 500"/>
              <a:gd name="T4" fmla="*/ 3 w 482"/>
              <a:gd name="T5" fmla="*/ 0 h 500"/>
              <a:gd name="T6" fmla="*/ 482 w 482"/>
              <a:gd name="T7" fmla="*/ 498 h 500"/>
              <a:gd name="T8" fmla="*/ 480 w 482"/>
              <a:gd name="T9" fmla="*/ 500 h 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2" h="500">
                <a:moveTo>
                  <a:pt x="480" y="500"/>
                </a:moveTo>
                <a:lnTo>
                  <a:pt x="0" y="2"/>
                </a:lnTo>
                <a:lnTo>
                  <a:pt x="3" y="0"/>
                </a:lnTo>
                <a:lnTo>
                  <a:pt x="482" y="498"/>
                </a:lnTo>
                <a:lnTo>
                  <a:pt x="480" y="500"/>
                </a:lnTo>
                <a:close/>
              </a:path>
            </a:pathLst>
          </a:custGeom>
          <a:solidFill>
            <a:srgbClr val="F830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29" name="Freeform 462"/>
          <p:cNvSpPr>
            <a:spLocks/>
          </p:cNvSpPr>
          <p:nvPr/>
        </p:nvSpPr>
        <p:spPr bwMode="auto">
          <a:xfrm>
            <a:off x="8079771" y="2221565"/>
            <a:ext cx="1156175" cy="889880"/>
          </a:xfrm>
          <a:custGeom>
            <a:avLst/>
            <a:gdLst>
              <a:gd name="T0" fmla="*/ 0 w 291"/>
              <a:gd name="T1" fmla="*/ 224 h 224"/>
              <a:gd name="T2" fmla="*/ 0 w 291"/>
              <a:gd name="T3" fmla="*/ 221 h 224"/>
              <a:gd name="T4" fmla="*/ 291 w 291"/>
              <a:gd name="T5" fmla="*/ 0 h 224"/>
              <a:gd name="T6" fmla="*/ 291 w 291"/>
              <a:gd name="T7" fmla="*/ 0 h 224"/>
              <a:gd name="T8" fmla="*/ 0 w 291"/>
              <a:gd name="T9" fmla="*/ 224 h 2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224">
                <a:moveTo>
                  <a:pt x="0" y="224"/>
                </a:moveTo>
                <a:lnTo>
                  <a:pt x="0" y="221"/>
                </a:lnTo>
                <a:lnTo>
                  <a:pt x="291" y="0"/>
                </a:lnTo>
                <a:lnTo>
                  <a:pt x="0" y="224"/>
                </a:lnTo>
                <a:close/>
              </a:path>
            </a:pathLst>
          </a:custGeom>
          <a:solidFill>
            <a:srgbClr val="F830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30" name="Freeform 463"/>
          <p:cNvSpPr>
            <a:spLocks/>
          </p:cNvSpPr>
          <p:nvPr/>
        </p:nvSpPr>
        <p:spPr bwMode="auto">
          <a:xfrm>
            <a:off x="8230750" y="2118277"/>
            <a:ext cx="806541" cy="1144132"/>
          </a:xfrm>
          <a:custGeom>
            <a:avLst/>
            <a:gdLst>
              <a:gd name="T0" fmla="*/ 203 w 203"/>
              <a:gd name="T1" fmla="*/ 288 h 288"/>
              <a:gd name="T2" fmla="*/ 0 w 203"/>
              <a:gd name="T3" fmla="*/ 0 h 288"/>
              <a:gd name="T4" fmla="*/ 0 w 203"/>
              <a:gd name="T5" fmla="*/ 0 h 288"/>
              <a:gd name="T6" fmla="*/ 203 w 203"/>
              <a:gd name="T7" fmla="*/ 288 h 288"/>
              <a:gd name="T8" fmla="*/ 203 w 203"/>
              <a:gd name="T9" fmla="*/ 288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88">
                <a:moveTo>
                  <a:pt x="203" y="288"/>
                </a:moveTo>
                <a:lnTo>
                  <a:pt x="0" y="0"/>
                </a:lnTo>
                <a:lnTo>
                  <a:pt x="203" y="288"/>
                </a:lnTo>
                <a:close/>
              </a:path>
            </a:pathLst>
          </a:custGeom>
          <a:solidFill>
            <a:srgbClr val="F830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31" name="Freeform 464"/>
          <p:cNvSpPr>
            <a:spLocks/>
          </p:cNvSpPr>
          <p:nvPr/>
        </p:nvSpPr>
        <p:spPr bwMode="auto">
          <a:xfrm>
            <a:off x="6693157" y="2118276"/>
            <a:ext cx="1537593" cy="945499"/>
          </a:xfrm>
          <a:custGeom>
            <a:avLst/>
            <a:gdLst>
              <a:gd name="T0" fmla="*/ 0 w 387"/>
              <a:gd name="T1" fmla="*/ 238 h 238"/>
              <a:gd name="T2" fmla="*/ 0 w 387"/>
              <a:gd name="T3" fmla="*/ 236 h 238"/>
              <a:gd name="T4" fmla="*/ 387 w 387"/>
              <a:gd name="T5" fmla="*/ 0 h 238"/>
              <a:gd name="T6" fmla="*/ 387 w 387"/>
              <a:gd name="T7" fmla="*/ 0 h 238"/>
              <a:gd name="T8" fmla="*/ 0 w 387"/>
              <a:gd name="T9" fmla="*/ 238 h 2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7" h="238">
                <a:moveTo>
                  <a:pt x="0" y="238"/>
                </a:moveTo>
                <a:lnTo>
                  <a:pt x="0" y="236"/>
                </a:lnTo>
                <a:lnTo>
                  <a:pt x="387" y="0"/>
                </a:lnTo>
                <a:lnTo>
                  <a:pt x="0" y="238"/>
                </a:lnTo>
                <a:close/>
              </a:path>
            </a:pathLst>
          </a:custGeom>
          <a:solidFill>
            <a:srgbClr val="F830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32" name="Freeform 465"/>
          <p:cNvSpPr>
            <a:spLocks/>
          </p:cNvSpPr>
          <p:nvPr/>
        </p:nvSpPr>
        <p:spPr bwMode="auto">
          <a:xfrm>
            <a:off x="6653425" y="2340746"/>
            <a:ext cx="735025" cy="703164"/>
          </a:xfrm>
          <a:custGeom>
            <a:avLst/>
            <a:gdLst>
              <a:gd name="T0" fmla="*/ 3 w 185"/>
              <a:gd name="T1" fmla="*/ 177 h 177"/>
              <a:gd name="T2" fmla="*/ 0 w 185"/>
              <a:gd name="T3" fmla="*/ 175 h 177"/>
              <a:gd name="T4" fmla="*/ 182 w 185"/>
              <a:gd name="T5" fmla="*/ 0 h 177"/>
              <a:gd name="T6" fmla="*/ 185 w 185"/>
              <a:gd name="T7" fmla="*/ 3 h 177"/>
              <a:gd name="T8" fmla="*/ 3 w 185"/>
              <a:gd name="T9" fmla="*/ 177 h 1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7">
                <a:moveTo>
                  <a:pt x="3" y="177"/>
                </a:moveTo>
                <a:lnTo>
                  <a:pt x="0" y="175"/>
                </a:lnTo>
                <a:lnTo>
                  <a:pt x="182" y="0"/>
                </a:lnTo>
                <a:lnTo>
                  <a:pt x="185" y="3"/>
                </a:lnTo>
                <a:lnTo>
                  <a:pt x="3" y="177"/>
                </a:lnTo>
                <a:close/>
              </a:path>
            </a:pathLst>
          </a:custGeom>
          <a:solidFill>
            <a:srgbClr val="A2B9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33" name="Freeform 466"/>
          <p:cNvSpPr>
            <a:spLocks/>
          </p:cNvSpPr>
          <p:nvPr/>
        </p:nvSpPr>
        <p:spPr bwMode="auto">
          <a:xfrm>
            <a:off x="6562043" y="2312938"/>
            <a:ext cx="1474024" cy="834263"/>
          </a:xfrm>
          <a:custGeom>
            <a:avLst/>
            <a:gdLst>
              <a:gd name="T0" fmla="*/ 368 w 371"/>
              <a:gd name="T1" fmla="*/ 210 h 210"/>
              <a:gd name="T2" fmla="*/ 0 w 371"/>
              <a:gd name="T3" fmla="*/ 3 h 210"/>
              <a:gd name="T4" fmla="*/ 2 w 371"/>
              <a:gd name="T5" fmla="*/ 0 h 210"/>
              <a:gd name="T6" fmla="*/ 371 w 371"/>
              <a:gd name="T7" fmla="*/ 208 h 210"/>
              <a:gd name="T8" fmla="*/ 368 w 371"/>
              <a:gd name="T9" fmla="*/ 210 h 2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1" h="210">
                <a:moveTo>
                  <a:pt x="368" y="210"/>
                </a:moveTo>
                <a:lnTo>
                  <a:pt x="0" y="3"/>
                </a:lnTo>
                <a:lnTo>
                  <a:pt x="2" y="0"/>
                </a:lnTo>
                <a:lnTo>
                  <a:pt x="371" y="208"/>
                </a:lnTo>
                <a:lnTo>
                  <a:pt x="368" y="210"/>
                </a:lnTo>
                <a:close/>
              </a:path>
            </a:pathLst>
          </a:custGeom>
          <a:solidFill>
            <a:srgbClr val="F830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34" name="Freeform 467"/>
          <p:cNvSpPr>
            <a:spLocks/>
          </p:cNvSpPr>
          <p:nvPr/>
        </p:nvSpPr>
        <p:spPr bwMode="auto">
          <a:xfrm>
            <a:off x="6963327" y="2340746"/>
            <a:ext cx="425123" cy="1342767"/>
          </a:xfrm>
          <a:custGeom>
            <a:avLst/>
            <a:gdLst>
              <a:gd name="T0" fmla="*/ 3 w 107"/>
              <a:gd name="T1" fmla="*/ 338 h 338"/>
              <a:gd name="T2" fmla="*/ 0 w 107"/>
              <a:gd name="T3" fmla="*/ 338 h 338"/>
              <a:gd name="T4" fmla="*/ 104 w 107"/>
              <a:gd name="T5" fmla="*/ 0 h 338"/>
              <a:gd name="T6" fmla="*/ 107 w 107"/>
              <a:gd name="T7" fmla="*/ 0 h 338"/>
              <a:gd name="T8" fmla="*/ 3 w 107"/>
              <a:gd name="T9" fmla="*/ 338 h 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 h="338">
                <a:moveTo>
                  <a:pt x="3" y="338"/>
                </a:moveTo>
                <a:lnTo>
                  <a:pt x="0" y="338"/>
                </a:lnTo>
                <a:lnTo>
                  <a:pt x="104" y="0"/>
                </a:lnTo>
                <a:lnTo>
                  <a:pt x="107" y="0"/>
                </a:lnTo>
                <a:lnTo>
                  <a:pt x="3" y="338"/>
                </a:lnTo>
                <a:close/>
              </a:path>
            </a:pathLst>
          </a:custGeom>
          <a:solidFill>
            <a:srgbClr val="EBAC0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35" name="Freeform 468"/>
          <p:cNvSpPr>
            <a:spLocks/>
          </p:cNvSpPr>
          <p:nvPr/>
        </p:nvSpPr>
        <p:spPr bwMode="auto">
          <a:xfrm>
            <a:off x="7388449" y="2340746"/>
            <a:ext cx="655563" cy="806455"/>
          </a:xfrm>
          <a:custGeom>
            <a:avLst/>
            <a:gdLst>
              <a:gd name="T0" fmla="*/ 165 w 165"/>
              <a:gd name="T1" fmla="*/ 203 h 203"/>
              <a:gd name="T2" fmla="*/ 0 w 165"/>
              <a:gd name="T3" fmla="*/ 3 h 203"/>
              <a:gd name="T4" fmla="*/ 2 w 165"/>
              <a:gd name="T5" fmla="*/ 0 h 203"/>
              <a:gd name="T6" fmla="*/ 165 w 165"/>
              <a:gd name="T7" fmla="*/ 201 h 203"/>
              <a:gd name="T8" fmla="*/ 165 w 165"/>
              <a:gd name="T9" fmla="*/ 203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5" h="203">
                <a:moveTo>
                  <a:pt x="165" y="203"/>
                </a:moveTo>
                <a:lnTo>
                  <a:pt x="0" y="3"/>
                </a:lnTo>
                <a:lnTo>
                  <a:pt x="2" y="0"/>
                </a:lnTo>
                <a:lnTo>
                  <a:pt x="165" y="201"/>
                </a:lnTo>
                <a:lnTo>
                  <a:pt x="165" y="203"/>
                </a:lnTo>
                <a:close/>
              </a:path>
            </a:pathLst>
          </a:custGeom>
          <a:solidFill>
            <a:srgbClr val="F830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36" name="Freeform 469"/>
          <p:cNvSpPr>
            <a:spLocks/>
          </p:cNvSpPr>
          <p:nvPr/>
        </p:nvSpPr>
        <p:spPr bwMode="auto">
          <a:xfrm>
            <a:off x="8044013" y="2118276"/>
            <a:ext cx="186736" cy="1020979"/>
          </a:xfrm>
          <a:custGeom>
            <a:avLst/>
            <a:gdLst>
              <a:gd name="T0" fmla="*/ 2 w 47"/>
              <a:gd name="T1" fmla="*/ 257 h 257"/>
              <a:gd name="T2" fmla="*/ 0 w 47"/>
              <a:gd name="T3" fmla="*/ 257 h 257"/>
              <a:gd name="T4" fmla="*/ 45 w 47"/>
              <a:gd name="T5" fmla="*/ 0 h 257"/>
              <a:gd name="T6" fmla="*/ 47 w 47"/>
              <a:gd name="T7" fmla="*/ 0 h 257"/>
              <a:gd name="T8" fmla="*/ 2 w 47"/>
              <a:gd name="T9" fmla="*/ 257 h 2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257">
                <a:moveTo>
                  <a:pt x="2" y="257"/>
                </a:moveTo>
                <a:lnTo>
                  <a:pt x="0" y="257"/>
                </a:lnTo>
                <a:lnTo>
                  <a:pt x="45" y="0"/>
                </a:lnTo>
                <a:lnTo>
                  <a:pt x="47" y="0"/>
                </a:lnTo>
                <a:lnTo>
                  <a:pt x="2" y="257"/>
                </a:lnTo>
                <a:close/>
              </a:path>
            </a:pathLst>
          </a:custGeom>
          <a:solidFill>
            <a:srgbClr val="F830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37" name="Freeform 470"/>
          <p:cNvSpPr>
            <a:spLocks/>
          </p:cNvSpPr>
          <p:nvPr/>
        </p:nvSpPr>
        <p:spPr bwMode="auto">
          <a:xfrm>
            <a:off x="6983192" y="3711321"/>
            <a:ext cx="2328243" cy="345623"/>
          </a:xfrm>
          <a:custGeom>
            <a:avLst/>
            <a:gdLst>
              <a:gd name="T0" fmla="*/ 586 w 586"/>
              <a:gd name="T1" fmla="*/ 87 h 87"/>
              <a:gd name="T2" fmla="*/ 0 w 586"/>
              <a:gd name="T3" fmla="*/ 2 h 87"/>
              <a:gd name="T4" fmla="*/ 0 w 586"/>
              <a:gd name="T5" fmla="*/ 0 h 87"/>
              <a:gd name="T6" fmla="*/ 586 w 586"/>
              <a:gd name="T7" fmla="*/ 85 h 87"/>
              <a:gd name="T8" fmla="*/ 586 w 586"/>
              <a:gd name="T9" fmla="*/ 87 h 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6" h="87">
                <a:moveTo>
                  <a:pt x="586" y="87"/>
                </a:moveTo>
                <a:lnTo>
                  <a:pt x="0" y="2"/>
                </a:lnTo>
                <a:lnTo>
                  <a:pt x="0" y="0"/>
                </a:lnTo>
                <a:lnTo>
                  <a:pt x="586" y="85"/>
                </a:lnTo>
                <a:lnTo>
                  <a:pt x="586" y="87"/>
                </a:lnTo>
                <a:close/>
              </a:path>
            </a:pathLst>
          </a:custGeom>
          <a:solidFill>
            <a:schemeClr val="bg2">
              <a:lumMod val="25000"/>
            </a:schemeClr>
          </a:solidFill>
          <a:ln>
            <a:noFill/>
          </a:ln>
          <a:extLst/>
        </p:spPr>
        <p:txBody>
          <a:bodyPr/>
          <a:lstStyle/>
          <a:p>
            <a:endParaRPr lang="zh-CN" altLang="en-US" sz="2400"/>
          </a:p>
        </p:txBody>
      </p:sp>
      <p:sp>
        <p:nvSpPr>
          <p:cNvPr id="138" name="Freeform 471"/>
          <p:cNvSpPr>
            <a:spLocks/>
          </p:cNvSpPr>
          <p:nvPr/>
        </p:nvSpPr>
        <p:spPr bwMode="auto">
          <a:xfrm>
            <a:off x="6653425" y="3055829"/>
            <a:ext cx="1680625" cy="1160023"/>
          </a:xfrm>
          <a:custGeom>
            <a:avLst/>
            <a:gdLst>
              <a:gd name="T0" fmla="*/ 421 w 423"/>
              <a:gd name="T1" fmla="*/ 292 h 292"/>
              <a:gd name="T2" fmla="*/ 0 w 423"/>
              <a:gd name="T3" fmla="*/ 2 h 292"/>
              <a:gd name="T4" fmla="*/ 3 w 423"/>
              <a:gd name="T5" fmla="*/ 0 h 292"/>
              <a:gd name="T6" fmla="*/ 423 w 423"/>
              <a:gd name="T7" fmla="*/ 290 h 292"/>
              <a:gd name="T8" fmla="*/ 421 w 423"/>
              <a:gd name="T9" fmla="*/ 292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3" h="292">
                <a:moveTo>
                  <a:pt x="421" y="292"/>
                </a:moveTo>
                <a:lnTo>
                  <a:pt x="0" y="2"/>
                </a:lnTo>
                <a:lnTo>
                  <a:pt x="3" y="0"/>
                </a:lnTo>
                <a:lnTo>
                  <a:pt x="423" y="290"/>
                </a:lnTo>
                <a:lnTo>
                  <a:pt x="421" y="292"/>
                </a:lnTo>
                <a:close/>
              </a:path>
            </a:pathLst>
          </a:custGeom>
          <a:solidFill>
            <a:srgbClr val="F830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39" name="Freeform 472"/>
          <p:cNvSpPr>
            <a:spLocks/>
          </p:cNvSpPr>
          <p:nvPr/>
        </p:nvSpPr>
        <p:spPr bwMode="auto">
          <a:xfrm>
            <a:off x="6252140" y="4048999"/>
            <a:ext cx="2073963" cy="166852"/>
          </a:xfrm>
          <a:custGeom>
            <a:avLst/>
            <a:gdLst>
              <a:gd name="T0" fmla="*/ 522 w 522"/>
              <a:gd name="T1" fmla="*/ 42 h 42"/>
              <a:gd name="T2" fmla="*/ 0 w 522"/>
              <a:gd name="T3" fmla="*/ 2 h 42"/>
              <a:gd name="T4" fmla="*/ 0 w 522"/>
              <a:gd name="T5" fmla="*/ 0 h 42"/>
              <a:gd name="T6" fmla="*/ 522 w 522"/>
              <a:gd name="T7" fmla="*/ 40 h 42"/>
              <a:gd name="T8" fmla="*/ 522 w 522"/>
              <a:gd name="T9" fmla="*/ 42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2" h="42">
                <a:moveTo>
                  <a:pt x="522" y="42"/>
                </a:moveTo>
                <a:lnTo>
                  <a:pt x="0" y="2"/>
                </a:lnTo>
                <a:lnTo>
                  <a:pt x="0" y="0"/>
                </a:lnTo>
                <a:lnTo>
                  <a:pt x="522" y="40"/>
                </a:lnTo>
                <a:lnTo>
                  <a:pt x="522" y="42"/>
                </a:lnTo>
                <a:close/>
              </a:path>
            </a:pathLst>
          </a:custGeom>
          <a:solidFill>
            <a:srgbClr val="F830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40" name="Freeform 473"/>
          <p:cNvSpPr>
            <a:spLocks/>
          </p:cNvSpPr>
          <p:nvPr/>
        </p:nvSpPr>
        <p:spPr bwMode="auto">
          <a:xfrm>
            <a:off x="6983193" y="3711320"/>
            <a:ext cx="1350857" cy="504531"/>
          </a:xfrm>
          <a:custGeom>
            <a:avLst/>
            <a:gdLst>
              <a:gd name="T0" fmla="*/ 338 w 340"/>
              <a:gd name="T1" fmla="*/ 127 h 127"/>
              <a:gd name="T2" fmla="*/ 0 w 340"/>
              <a:gd name="T3" fmla="*/ 2 h 127"/>
              <a:gd name="T4" fmla="*/ 0 w 340"/>
              <a:gd name="T5" fmla="*/ 0 h 127"/>
              <a:gd name="T6" fmla="*/ 340 w 340"/>
              <a:gd name="T7" fmla="*/ 125 h 127"/>
              <a:gd name="T8" fmla="*/ 338 w 340"/>
              <a:gd name="T9" fmla="*/ 127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0" h="127">
                <a:moveTo>
                  <a:pt x="338" y="127"/>
                </a:moveTo>
                <a:lnTo>
                  <a:pt x="0" y="2"/>
                </a:lnTo>
                <a:lnTo>
                  <a:pt x="0" y="0"/>
                </a:lnTo>
                <a:lnTo>
                  <a:pt x="340" y="125"/>
                </a:lnTo>
                <a:lnTo>
                  <a:pt x="338" y="127"/>
                </a:lnTo>
                <a:close/>
              </a:path>
            </a:pathLst>
          </a:custGeom>
          <a:solidFill>
            <a:srgbClr val="EBAC0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41" name="Freeform 474"/>
          <p:cNvSpPr>
            <a:spLocks/>
          </p:cNvSpPr>
          <p:nvPr/>
        </p:nvSpPr>
        <p:spPr bwMode="auto">
          <a:xfrm>
            <a:off x="9228000" y="2221566"/>
            <a:ext cx="103301" cy="1807569"/>
          </a:xfrm>
          <a:custGeom>
            <a:avLst/>
            <a:gdLst>
              <a:gd name="T0" fmla="*/ 23 w 26"/>
              <a:gd name="T1" fmla="*/ 455 h 455"/>
              <a:gd name="T2" fmla="*/ 0 w 26"/>
              <a:gd name="T3" fmla="*/ 0 h 455"/>
              <a:gd name="T4" fmla="*/ 2 w 26"/>
              <a:gd name="T5" fmla="*/ 0 h 455"/>
              <a:gd name="T6" fmla="*/ 26 w 26"/>
              <a:gd name="T7" fmla="*/ 453 h 455"/>
              <a:gd name="T8" fmla="*/ 23 w 26"/>
              <a:gd name="T9" fmla="*/ 455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455">
                <a:moveTo>
                  <a:pt x="23" y="455"/>
                </a:moveTo>
                <a:lnTo>
                  <a:pt x="0" y="0"/>
                </a:lnTo>
                <a:lnTo>
                  <a:pt x="2" y="0"/>
                </a:lnTo>
                <a:lnTo>
                  <a:pt x="26" y="453"/>
                </a:lnTo>
                <a:lnTo>
                  <a:pt x="23" y="455"/>
                </a:lnTo>
                <a:close/>
              </a:path>
            </a:pathLst>
          </a:custGeom>
          <a:solidFill>
            <a:schemeClr val="bg2">
              <a:lumMod val="25000"/>
            </a:schemeClr>
          </a:solidFill>
          <a:ln>
            <a:noFill/>
          </a:ln>
          <a:extLst/>
        </p:spPr>
        <p:txBody>
          <a:bodyPr/>
          <a:lstStyle/>
          <a:p>
            <a:endParaRPr lang="zh-CN" altLang="en-US" sz="2400"/>
          </a:p>
        </p:txBody>
      </p:sp>
      <p:sp>
        <p:nvSpPr>
          <p:cNvPr id="142" name="Freeform 475"/>
          <p:cNvSpPr>
            <a:spLocks/>
          </p:cNvSpPr>
          <p:nvPr/>
        </p:nvSpPr>
        <p:spPr bwMode="auto">
          <a:xfrm>
            <a:off x="8326104" y="2221566"/>
            <a:ext cx="909843" cy="1994285"/>
          </a:xfrm>
          <a:custGeom>
            <a:avLst/>
            <a:gdLst>
              <a:gd name="T0" fmla="*/ 2 w 229"/>
              <a:gd name="T1" fmla="*/ 502 h 502"/>
              <a:gd name="T2" fmla="*/ 0 w 229"/>
              <a:gd name="T3" fmla="*/ 500 h 502"/>
              <a:gd name="T4" fmla="*/ 227 w 229"/>
              <a:gd name="T5" fmla="*/ 0 h 502"/>
              <a:gd name="T6" fmla="*/ 229 w 229"/>
              <a:gd name="T7" fmla="*/ 0 h 502"/>
              <a:gd name="T8" fmla="*/ 2 w 229"/>
              <a:gd name="T9" fmla="*/ 502 h 5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9" h="502">
                <a:moveTo>
                  <a:pt x="2" y="502"/>
                </a:moveTo>
                <a:lnTo>
                  <a:pt x="0" y="500"/>
                </a:lnTo>
                <a:lnTo>
                  <a:pt x="227" y="0"/>
                </a:lnTo>
                <a:lnTo>
                  <a:pt x="229" y="0"/>
                </a:lnTo>
                <a:lnTo>
                  <a:pt x="2" y="502"/>
                </a:lnTo>
                <a:close/>
              </a:path>
            </a:pathLst>
          </a:custGeom>
          <a:solidFill>
            <a:srgbClr val="F830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43" name="Freeform 476"/>
          <p:cNvSpPr>
            <a:spLocks/>
          </p:cNvSpPr>
          <p:nvPr/>
        </p:nvSpPr>
        <p:spPr bwMode="auto">
          <a:xfrm>
            <a:off x="9235946" y="2221566"/>
            <a:ext cx="770783" cy="822345"/>
          </a:xfrm>
          <a:custGeom>
            <a:avLst/>
            <a:gdLst>
              <a:gd name="T0" fmla="*/ 194 w 194"/>
              <a:gd name="T1" fmla="*/ 207 h 207"/>
              <a:gd name="T2" fmla="*/ 0 w 194"/>
              <a:gd name="T3" fmla="*/ 0 h 207"/>
              <a:gd name="T4" fmla="*/ 0 w 194"/>
              <a:gd name="T5" fmla="*/ 0 h 207"/>
              <a:gd name="T6" fmla="*/ 194 w 194"/>
              <a:gd name="T7" fmla="*/ 205 h 207"/>
              <a:gd name="T8" fmla="*/ 194 w 194"/>
              <a:gd name="T9" fmla="*/ 207 h 2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207">
                <a:moveTo>
                  <a:pt x="194" y="207"/>
                </a:moveTo>
                <a:lnTo>
                  <a:pt x="0" y="0"/>
                </a:lnTo>
                <a:lnTo>
                  <a:pt x="194" y="205"/>
                </a:lnTo>
                <a:lnTo>
                  <a:pt x="194" y="207"/>
                </a:lnTo>
                <a:close/>
              </a:path>
            </a:pathLst>
          </a:custGeom>
          <a:solidFill>
            <a:srgbClr val="A2B9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44" name="Freeform 477"/>
          <p:cNvSpPr>
            <a:spLocks/>
          </p:cNvSpPr>
          <p:nvPr/>
        </p:nvSpPr>
        <p:spPr bwMode="auto">
          <a:xfrm>
            <a:off x="8230749" y="2118276"/>
            <a:ext cx="1791872" cy="945499"/>
          </a:xfrm>
          <a:custGeom>
            <a:avLst/>
            <a:gdLst>
              <a:gd name="T0" fmla="*/ 449 w 451"/>
              <a:gd name="T1" fmla="*/ 238 h 238"/>
              <a:gd name="T2" fmla="*/ 0 w 451"/>
              <a:gd name="T3" fmla="*/ 2 h 238"/>
              <a:gd name="T4" fmla="*/ 0 w 451"/>
              <a:gd name="T5" fmla="*/ 0 h 238"/>
              <a:gd name="T6" fmla="*/ 451 w 451"/>
              <a:gd name="T7" fmla="*/ 236 h 238"/>
              <a:gd name="T8" fmla="*/ 449 w 451"/>
              <a:gd name="T9" fmla="*/ 238 h 2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1" h="238">
                <a:moveTo>
                  <a:pt x="449" y="238"/>
                </a:moveTo>
                <a:lnTo>
                  <a:pt x="0" y="2"/>
                </a:lnTo>
                <a:lnTo>
                  <a:pt x="0" y="0"/>
                </a:lnTo>
                <a:lnTo>
                  <a:pt x="451" y="236"/>
                </a:lnTo>
                <a:lnTo>
                  <a:pt x="449" y="238"/>
                </a:lnTo>
                <a:close/>
              </a:path>
            </a:pathLst>
          </a:custGeom>
          <a:solidFill>
            <a:srgbClr val="A2B9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45" name="Freeform 478"/>
          <p:cNvSpPr>
            <a:spLocks/>
          </p:cNvSpPr>
          <p:nvPr/>
        </p:nvSpPr>
        <p:spPr bwMode="auto">
          <a:xfrm>
            <a:off x="9029345" y="2209648"/>
            <a:ext cx="206601" cy="1032897"/>
          </a:xfrm>
          <a:custGeom>
            <a:avLst/>
            <a:gdLst>
              <a:gd name="T0" fmla="*/ 2 w 52"/>
              <a:gd name="T1" fmla="*/ 260 h 260"/>
              <a:gd name="T2" fmla="*/ 0 w 52"/>
              <a:gd name="T3" fmla="*/ 260 h 260"/>
              <a:gd name="T4" fmla="*/ 50 w 52"/>
              <a:gd name="T5" fmla="*/ 0 h 260"/>
              <a:gd name="T6" fmla="*/ 52 w 52"/>
              <a:gd name="T7" fmla="*/ 0 h 260"/>
              <a:gd name="T8" fmla="*/ 2 w 52"/>
              <a:gd name="T9" fmla="*/ 260 h 2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260">
                <a:moveTo>
                  <a:pt x="2" y="260"/>
                </a:moveTo>
                <a:lnTo>
                  <a:pt x="0" y="260"/>
                </a:lnTo>
                <a:lnTo>
                  <a:pt x="50" y="0"/>
                </a:lnTo>
                <a:lnTo>
                  <a:pt x="52" y="0"/>
                </a:lnTo>
                <a:lnTo>
                  <a:pt x="2" y="260"/>
                </a:lnTo>
                <a:close/>
              </a:path>
            </a:pathLst>
          </a:custGeom>
          <a:solidFill>
            <a:srgbClr val="F830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46" name="Freeform 479"/>
          <p:cNvSpPr>
            <a:spLocks/>
          </p:cNvSpPr>
          <p:nvPr/>
        </p:nvSpPr>
        <p:spPr bwMode="auto">
          <a:xfrm>
            <a:off x="9319381" y="3055829"/>
            <a:ext cx="703240" cy="1001116"/>
          </a:xfrm>
          <a:custGeom>
            <a:avLst/>
            <a:gdLst>
              <a:gd name="T0" fmla="*/ 3 w 177"/>
              <a:gd name="T1" fmla="*/ 252 h 252"/>
              <a:gd name="T2" fmla="*/ 0 w 177"/>
              <a:gd name="T3" fmla="*/ 250 h 252"/>
              <a:gd name="T4" fmla="*/ 175 w 177"/>
              <a:gd name="T5" fmla="*/ 0 h 252"/>
              <a:gd name="T6" fmla="*/ 177 w 177"/>
              <a:gd name="T7" fmla="*/ 2 h 252"/>
              <a:gd name="T8" fmla="*/ 3 w 177"/>
              <a:gd name="T9" fmla="*/ 252 h 2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7" h="252">
                <a:moveTo>
                  <a:pt x="3" y="252"/>
                </a:moveTo>
                <a:lnTo>
                  <a:pt x="0" y="250"/>
                </a:lnTo>
                <a:lnTo>
                  <a:pt x="175" y="0"/>
                </a:lnTo>
                <a:lnTo>
                  <a:pt x="177" y="2"/>
                </a:lnTo>
                <a:lnTo>
                  <a:pt x="3" y="252"/>
                </a:lnTo>
                <a:close/>
              </a:path>
            </a:pathLst>
          </a:custGeom>
          <a:solidFill>
            <a:srgbClr val="F830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47" name="Freeform 480"/>
          <p:cNvSpPr>
            <a:spLocks/>
          </p:cNvSpPr>
          <p:nvPr/>
        </p:nvSpPr>
        <p:spPr bwMode="auto">
          <a:xfrm>
            <a:off x="8326104" y="4048999"/>
            <a:ext cx="985331" cy="166852"/>
          </a:xfrm>
          <a:custGeom>
            <a:avLst/>
            <a:gdLst>
              <a:gd name="T0" fmla="*/ 2 w 248"/>
              <a:gd name="T1" fmla="*/ 42 h 42"/>
              <a:gd name="T2" fmla="*/ 0 w 248"/>
              <a:gd name="T3" fmla="*/ 40 h 42"/>
              <a:gd name="T4" fmla="*/ 248 w 248"/>
              <a:gd name="T5" fmla="*/ 0 h 42"/>
              <a:gd name="T6" fmla="*/ 248 w 248"/>
              <a:gd name="T7" fmla="*/ 2 h 42"/>
              <a:gd name="T8" fmla="*/ 2 w 248"/>
              <a:gd name="T9" fmla="*/ 42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8" h="42">
                <a:moveTo>
                  <a:pt x="2" y="42"/>
                </a:moveTo>
                <a:lnTo>
                  <a:pt x="0" y="40"/>
                </a:lnTo>
                <a:lnTo>
                  <a:pt x="248" y="0"/>
                </a:lnTo>
                <a:lnTo>
                  <a:pt x="248" y="2"/>
                </a:lnTo>
                <a:lnTo>
                  <a:pt x="2" y="42"/>
                </a:lnTo>
                <a:close/>
              </a:path>
            </a:pathLst>
          </a:custGeom>
          <a:solidFill>
            <a:srgbClr val="F830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48" name="Freeform 481"/>
          <p:cNvSpPr>
            <a:spLocks/>
          </p:cNvSpPr>
          <p:nvPr/>
        </p:nvSpPr>
        <p:spPr bwMode="auto">
          <a:xfrm>
            <a:off x="8326104" y="3262409"/>
            <a:ext cx="711187" cy="953444"/>
          </a:xfrm>
          <a:custGeom>
            <a:avLst/>
            <a:gdLst>
              <a:gd name="T0" fmla="*/ 2 w 179"/>
              <a:gd name="T1" fmla="*/ 240 h 240"/>
              <a:gd name="T2" fmla="*/ 0 w 179"/>
              <a:gd name="T3" fmla="*/ 238 h 240"/>
              <a:gd name="T4" fmla="*/ 179 w 179"/>
              <a:gd name="T5" fmla="*/ 0 h 240"/>
              <a:gd name="T6" fmla="*/ 179 w 179"/>
              <a:gd name="T7" fmla="*/ 0 h 240"/>
              <a:gd name="T8" fmla="*/ 2 w 17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9" h="240">
                <a:moveTo>
                  <a:pt x="2" y="240"/>
                </a:moveTo>
                <a:lnTo>
                  <a:pt x="0" y="238"/>
                </a:lnTo>
                <a:lnTo>
                  <a:pt x="179" y="0"/>
                </a:lnTo>
                <a:lnTo>
                  <a:pt x="2" y="240"/>
                </a:lnTo>
                <a:close/>
              </a:path>
            </a:pathLst>
          </a:custGeom>
          <a:solidFill>
            <a:srgbClr val="F830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49" name="Freeform 482"/>
          <p:cNvSpPr>
            <a:spLocks/>
          </p:cNvSpPr>
          <p:nvPr/>
        </p:nvSpPr>
        <p:spPr bwMode="auto">
          <a:xfrm>
            <a:off x="8326105" y="3055829"/>
            <a:ext cx="1680625" cy="1160023"/>
          </a:xfrm>
          <a:custGeom>
            <a:avLst/>
            <a:gdLst>
              <a:gd name="T0" fmla="*/ 2 w 423"/>
              <a:gd name="T1" fmla="*/ 292 h 292"/>
              <a:gd name="T2" fmla="*/ 0 w 423"/>
              <a:gd name="T3" fmla="*/ 290 h 292"/>
              <a:gd name="T4" fmla="*/ 423 w 423"/>
              <a:gd name="T5" fmla="*/ 0 h 292"/>
              <a:gd name="T6" fmla="*/ 423 w 423"/>
              <a:gd name="T7" fmla="*/ 2 h 292"/>
              <a:gd name="T8" fmla="*/ 2 w 423"/>
              <a:gd name="T9" fmla="*/ 292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3" h="292">
                <a:moveTo>
                  <a:pt x="2" y="292"/>
                </a:moveTo>
                <a:lnTo>
                  <a:pt x="0" y="290"/>
                </a:lnTo>
                <a:lnTo>
                  <a:pt x="423" y="0"/>
                </a:lnTo>
                <a:lnTo>
                  <a:pt x="423" y="2"/>
                </a:lnTo>
                <a:lnTo>
                  <a:pt x="2" y="292"/>
                </a:lnTo>
                <a:close/>
              </a:path>
            </a:pathLst>
          </a:custGeom>
          <a:solidFill>
            <a:srgbClr val="F830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50" name="Freeform 483"/>
          <p:cNvSpPr>
            <a:spLocks/>
          </p:cNvSpPr>
          <p:nvPr/>
        </p:nvSpPr>
        <p:spPr bwMode="auto">
          <a:xfrm>
            <a:off x="6438876" y="2118276"/>
            <a:ext cx="1791872" cy="111235"/>
          </a:xfrm>
          <a:custGeom>
            <a:avLst/>
            <a:gdLst>
              <a:gd name="T0" fmla="*/ 0 w 451"/>
              <a:gd name="T1" fmla="*/ 28 h 28"/>
              <a:gd name="T2" fmla="*/ 0 w 451"/>
              <a:gd name="T3" fmla="*/ 26 h 28"/>
              <a:gd name="T4" fmla="*/ 451 w 451"/>
              <a:gd name="T5" fmla="*/ 0 h 28"/>
              <a:gd name="T6" fmla="*/ 451 w 451"/>
              <a:gd name="T7" fmla="*/ 2 h 28"/>
              <a:gd name="T8" fmla="*/ 0 w 451"/>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1" h="28">
                <a:moveTo>
                  <a:pt x="0" y="28"/>
                </a:moveTo>
                <a:lnTo>
                  <a:pt x="0" y="26"/>
                </a:lnTo>
                <a:lnTo>
                  <a:pt x="451" y="0"/>
                </a:lnTo>
                <a:lnTo>
                  <a:pt x="451" y="2"/>
                </a:lnTo>
                <a:lnTo>
                  <a:pt x="0" y="28"/>
                </a:lnTo>
                <a:close/>
              </a:path>
            </a:pathLst>
          </a:custGeom>
          <a:solidFill>
            <a:srgbClr val="F830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51" name="Freeform 484"/>
          <p:cNvSpPr>
            <a:spLocks/>
          </p:cNvSpPr>
          <p:nvPr/>
        </p:nvSpPr>
        <p:spPr bwMode="auto">
          <a:xfrm>
            <a:off x="7396397" y="2118277"/>
            <a:ext cx="834353" cy="234388"/>
          </a:xfrm>
          <a:custGeom>
            <a:avLst/>
            <a:gdLst>
              <a:gd name="T0" fmla="*/ 0 w 210"/>
              <a:gd name="T1" fmla="*/ 59 h 59"/>
              <a:gd name="T2" fmla="*/ 0 w 210"/>
              <a:gd name="T3" fmla="*/ 56 h 59"/>
              <a:gd name="T4" fmla="*/ 210 w 210"/>
              <a:gd name="T5" fmla="*/ 0 h 59"/>
              <a:gd name="T6" fmla="*/ 210 w 210"/>
              <a:gd name="T7" fmla="*/ 2 h 59"/>
              <a:gd name="T8" fmla="*/ 0 w 210"/>
              <a:gd name="T9" fmla="*/ 59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0" h="59">
                <a:moveTo>
                  <a:pt x="0" y="59"/>
                </a:moveTo>
                <a:lnTo>
                  <a:pt x="0" y="56"/>
                </a:lnTo>
                <a:lnTo>
                  <a:pt x="210" y="0"/>
                </a:lnTo>
                <a:lnTo>
                  <a:pt x="210" y="2"/>
                </a:lnTo>
                <a:lnTo>
                  <a:pt x="0" y="59"/>
                </a:lnTo>
                <a:close/>
              </a:path>
            </a:pathLst>
          </a:custGeom>
          <a:solidFill>
            <a:srgbClr val="A2B9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52" name="Freeform 485"/>
          <p:cNvSpPr>
            <a:spLocks/>
          </p:cNvSpPr>
          <p:nvPr/>
        </p:nvSpPr>
        <p:spPr bwMode="auto">
          <a:xfrm>
            <a:off x="8051959" y="3147201"/>
            <a:ext cx="985331" cy="123153"/>
          </a:xfrm>
          <a:custGeom>
            <a:avLst/>
            <a:gdLst>
              <a:gd name="T0" fmla="*/ 248 w 248"/>
              <a:gd name="T1" fmla="*/ 31 h 31"/>
              <a:gd name="T2" fmla="*/ 0 w 248"/>
              <a:gd name="T3" fmla="*/ 3 h 31"/>
              <a:gd name="T4" fmla="*/ 0 w 248"/>
              <a:gd name="T5" fmla="*/ 0 h 31"/>
              <a:gd name="T6" fmla="*/ 248 w 248"/>
              <a:gd name="T7" fmla="*/ 29 h 31"/>
              <a:gd name="T8" fmla="*/ 248 w 248"/>
              <a:gd name="T9" fmla="*/ 31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8" h="31">
                <a:moveTo>
                  <a:pt x="248" y="31"/>
                </a:moveTo>
                <a:lnTo>
                  <a:pt x="0" y="3"/>
                </a:lnTo>
                <a:lnTo>
                  <a:pt x="0" y="0"/>
                </a:lnTo>
                <a:lnTo>
                  <a:pt x="248" y="29"/>
                </a:lnTo>
                <a:lnTo>
                  <a:pt x="248" y="31"/>
                </a:lnTo>
                <a:close/>
              </a:path>
            </a:pathLst>
          </a:custGeom>
          <a:solidFill>
            <a:srgbClr val="A2B9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53" name="Freeform 486"/>
          <p:cNvSpPr>
            <a:spLocks/>
          </p:cNvSpPr>
          <p:nvPr/>
        </p:nvSpPr>
        <p:spPr bwMode="auto">
          <a:xfrm>
            <a:off x="8024147" y="3055829"/>
            <a:ext cx="1990528" cy="91372"/>
          </a:xfrm>
          <a:custGeom>
            <a:avLst/>
            <a:gdLst>
              <a:gd name="T0" fmla="*/ 0 w 501"/>
              <a:gd name="T1" fmla="*/ 23 h 23"/>
              <a:gd name="T2" fmla="*/ 0 w 501"/>
              <a:gd name="T3" fmla="*/ 21 h 23"/>
              <a:gd name="T4" fmla="*/ 501 w 501"/>
              <a:gd name="T5" fmla="*/ 0 h 23"/>
              <a:gd name="T6" fmla="*/ 501 w 501"/>
              <a:gd name="T7" fmla="*/ 2 h 23"/>
              <a:gd name="T8" fmla="*/ 0 w 501"/>
              <a:gd name="T9" fmla="*/ 23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1" h="23">
                <a:moveTo>
                  <a:pt x="0" y="23"/>
                </a:moveTo>
                <a:lnTo>
                  <a:pt x="0" y="21"/>
                </a:lnTo>
                <a:lnTo>
                  <a:pt x="501" y="0"/>
                </a:lnTo>
                <a:lnTo>
                  <a:pt x="501" y="2"/>
                </a:lnTo>
                <a:lnTo>
                  <a:pt x="0" y="23"/>
                </a:lnTo>
                <a:close/>
              </a:path>
            </a:pathLst>
          </a:custGeom>
          <a:solidFill>
            <a:srgbClr val="F830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54" name="Freeform 487"/>
          <p:cNvSpPr>
            <a:spLocks/>
          </p:cNvSpPr>
          <p:nvPr/>
        </p:nvSpPr>
        <p:spPr bwMode="auto">
          <a:xfrm>
            <a:off x="6458744" y="2304993"/>
            <a:ext cx="206601" cy="738919"/>
          </a:xfrm>
          <a:custGeom>
            <a:avLst/>
            <a:gdLst>
              <a:gd name="T0" fmla="*/ 49 w 52"/>
              <a:gd name="T1" fmla="*/ 186 h 186"/>
              <a:gd name="T2" fmla="*/ 0 w 52"/>
              <a:gd name="T3" fmla="*/ 0 h 186"/>
              <a:gd name="T4" fmla="*/ 2 w 52"/>
              <a:gd name="T5" fmla="*/ 0 h 186"/>
              <a:gd name="T6" fmla="*/ 52 w 52"/>
              <a:gd name="T7" fmla="*/ 186 h 186"/>
              <a:gd name="T8" fmla="*/ 49 w 52"/>
              <a:gd name="T9" fmla="*/ 186 h 1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186">
                <a:moveTo>
                  <a:pt x="49" y="186"/>
                </a:moveTo>
                <a:lnTo>
                  <a:pt x="0" y="0"/>
                </a:lnTo>
                <a:lnTo>
                  <a:pt x="2" y="0"/>
                </a:lnTo>
                <a:lnTo>
                  <a:pt x="52" y="186"/>
                </a:lnTo>
                <a:lnTo>
                  <a:pt x="49" y="186"/>
                </a:lnTo>
                <a:close/>
              </a:path>
            </a:pathLst>
          </a:custGeom>
          <a:solidFill>
            <a:srgbClr val="F830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55" name="Freeform 488"/>
          <p:cNvSpPr>
            <a:spLocks/>
          </p:cNvSpPr>
          <p:nvPr/>
        </p:nvSpPr>
        <p:spPr bwMode="auto">
          <a:xfrm>
            <a:off x="6204463" y="2221566"/>
            <a:ext cx="242360" cy="1807569"/>
          </a:xfrm>
          <a:custGeom>
            <a:avLst/>
            <a:gdLst>
              <a:gd name="T0" fmla="*/ 2 w 61"/>
              <a:gd name="T1" fmla="*/ 455 h 455"/>
              <a:gd name="T2" fmla="*/ 0 w 61"/>
              <a:gd name="T3" fmla="*/ 453 h 455"/>
              <a:gd name="T4" fmla="*/ 59 w 61"/>
              <a:gd name="T5" fmla="*/ 0 h 455"/>
              <a:gd name="T6" fmla="*/ 61 w 61"/>
              <a:gd name="T7" fmla="*/ 0 h 455"/>
              <a:gd name="T8" fmla="*/ 2 w 61"/>
              <a:gd name="T9" fmla="*/ 455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 h="455">
                <a:moveTo>
                  <a:pt x="2" y="455"/>
                </a:moveTo>
                <a:lnTo>
                  <a:pt x="0" y="453"/>
                </a:lnTo>
                <a:lnTo>
                  <a:pt x="59" y="0"/>
                </a:lnTo>
                <a:lnTo>
                  <a:pt x="61" y="0"/>
                </a:lnTo>
                <a:lnTo>
                  <a:pt x="2" y="455"/>
                </a:lnTo>
                <a:close/>
              </a:path>
            </a:pathLst>
          </a:custGeom>
          <a:solidFill>
            <a:srgbClr val="A2B9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56" name="Freeform 489"/>
          <p:cNvSpPr>
            <a:spLocks/>
          </p:cNvSpPr>
          <p:nvPr/>
        </p:nvSpPr>
        <p:spPr bwMode="auto">
          <a:xfrm>
            <a:off x="6681237" y="3099529"/>
            <a:ext cx="301956" cy="611793"/>
          </a:xfrm>
          <a:custGeom>
            <a:avLst/>
            <a:gdLst>
              <a:gd name="T0" fmla="*/ 74 w 76"/>
              <a:gd name="T1" fmla="*/ 154 h 154"/>
              <a:gd name="T2" fmla="*/ 0 w 76"/>
              <a:gd name="T3" fmla="*/ 3 h 154"/>
              <a:gd name="T4" fmla="*/ 3 w 76"/>
              <a:gd name="T5" fmla="*/ 0 h 154"/>
              <a:gd name="T6" fmla="*/ 76 w 76"/>
              <a:gd name="T7" fmla="*/ 154 h 154"/>
              <a:gd name="T8" fmla="*/ 74 w 76"/>
              <a:gd name="T9" fmla="*/ 154 h 1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154">
                <a:moveTo>
                  <a:pt x="74" y="154"/>
                </a:moveTo>
                <a:lnTo>
                  <a:pt x="0" y="3"/>
                </a:lnTo>
                <a:lnTo>
                  <a:pt x="3" y="0"/>
                </a:lnTo>
                <a:lnTo>
                  <a:pt x="76" y="154"/>
                </a:lnTo>
                <a:lnTo>
                  <a:pt x="74" y="154"/>
                </a:lnTo>
                <a:close/>
              </a:path>
            </a:pathLst>
          </a:custGeom>
          <a:solidFill>
            <a:srgbClr val="F830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57" name="Freeform 490"/>
          <p:cNvSpPr>
            <a:spLocks/>
          </p:cNvSpPr>
          <p:nvPr/>
        </p:nvSpPr>
        <p:spPr bwMode="auto">
          <a:xfrm>
            <a:off x="6224328" y="3711321"/>
            <a:ext cx="758864" cy="317815"/>
          </a:xfrm>
          <a:custGeom>
            <a:avLst/>
            <a:gdLst>
              <a:gd name="T0" fmla="*/ 0 w 191"/>
              <a:gd name="T1" fmla="*/ 80 h 80"/>
              <a:gd name="T2" fmla="*/ 0 w 191"/>
              <a:gd name="T3" fmla="*/ 78 h 80"/>
              <a:gd name="T4" fmla="*/ 191 w 191"/>
              <a:gd name="T5" fmla="*/ 0 h 80"/>
              <a:gd name="T6" fmla="*/ 191 w 191"/>
              <a:gd name="T7" fmla="*/ 2 h 80"/>
              <a:gd name="T8" fmla="*/ 0 w 191"/>
              <a:gd name="T9" fmla="*/ 80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80">
                <a:moveTo>
                  <a:pt x="0" y="80"/>
                </a:moveTo>
                <a:lnTo>
                  <a:pt x="0" y="78"/>
                </a:lnTo>
                <a:lnTo>
                  <a:pt x="191" y="0"/>
                </a:lnTo>
                <a:lnTo>
                  <a:pt x="191" y="2"/>
                </a:lnTo>
                <a:lnTo>
                  <a:pt x="0" y="80"/>
                </a:lnTo>
                <a:close/>
              </a:path>
            </a:pathLst>
          </a:custGeom>
          <a:solidFill>
            <a:srgbClr val="F830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58" name="Oval 498"/>
          <p:cNvSpPr>
            <a:spLocks noChangeArrowheads="1"/>
          </p:cNvSpPr>
          <p:nvPr/>
        </p:nvSpPr>
        <p:spPr bwMode="auto">
          <a:xfrm>
            <a:off x="7658622" y="2753905"/>
            <a:ext cx="770783" cy="770700"/>
          </a:xfrm>
          <a:prstGeom prst="ellipse">
            <a:avLst/>
          </a:prstGeom>
          <a:solidFill>
            <a:srgbClr val="EBAC0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59" name="Oval 499"/>
          <p:cNvSpPr>
            <a:spLocks noChangeArrowheads="1"/>
          </p:cNvSpPr>
          <p:nvPr/>
        </p:nvSpPr>
        <p:spPr bwMode="auto">
          <a:xfrm>
            <a:off x="6252140" y="2022931"/>
            <a:ext cx="385392" cy="393296"/>
          </a:xfrm>
          <a:prstGeom prst="ellipse">
            <a:avLst/>
          </a:prstGeom>
          <a:solidFill>
            <a:srgbClr val="F830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60" name="Oval 500"/>
          <p:cNvSpPr>
            <a:spLocks noChangeArrowheads="1"/>
          </p:cNvSpPr>
          <p:nvPr/>
        </p:nvSpPr>
        <p:spPr bwMode="auto">
          <a:xfrm>
            <a:off x="6025674" y="3834473"/>
            <a:ext cx="393337" cy="393296"/>
          </a:xfrm>
          <a:prstGeom prst="ellipse">
            <a:avLst/>
          </a:prstGeom>
          <a:solidFill>
            <a:srgbClr val="A2B9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61" name="Oval 501"/>
          <p:cNvSpPr>
            <a:spLocks noChangeArrowheads="1"/>
          </p:cNvSpPr>
          <p:nvPr/>
        </p:nvSpPr>
        <p:spPr bwMode="auto">
          <a:xfrm>
            <a:off x="8079771" y="1967314"/>
            <a:ext cx="301956" cy="297951"/>
          </a:xfrm>
          <a:prstGeom prst="ellipse">
            <a:avLst/>
          </a:prstGeom>
          <a:solidFill>
            <a:srgbClr val="F830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62" name="Oval 503"/>
          <p:cNvSpPr>
            <a:spLocks noChangeArrowheads="1"/>
          </p:cNvSpPr>
          <p:nvPr/>
        </p:nvSpPr>
        <p:spPr bwMode="auto">
          <a:xfrm>
            <a:off x="6879893" y="3608031"/>
            <a:ext cx="206601" cy="206580"/>
          </a:xfrm>
          <a:prstGeom prst="ellipse">
            <a:avLst/>
          </a:prstGeom>
          <a:solidFill>
            <a:srgbClr val="EBAC0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63" name="Oval 504"/>
          <p:cNvSpPr>
            <a:spLocks noChangeArrowheads="1"/>
          </p:cNvSpPr>
          <p:nvPr/>
        </p:nvSpPr>
        <p:spPr bwMode="auto">
          <a:xfrm>
            <a:off x="9104834" y="2078548"/>
            <a:ext cx="262225" cy="262197"/>
          </a:xfrm>
          <a:prstGeom prst="ellipse">
            <a:avLst/>
          </a:prstGeom>
          <a:solidFill>
            <a:schemeClr val="bg2">
              <a:lumMod val="25000"/>
            </a:schemeClr>
          </a:solidFill>
          <a:ln>
            <a:noFill/>
          </a:ln>
          <a:extLst/>
        </p:spPr>
        <p:txBody>
          <a:bodyPr/>
          <a:lstStyle/>
          <a:p>
            <a:endParaRPr lang="zh-CN" altLang="en-US" sz="2400"/>
          </a:p>
        </p:txBody>
      </p:sp>
      <p:sp>
        <p:nvSpPr>
          <p:cNvPr id="164" name="Oval 505"/>
          <p:cNvSpPr>
            <a:spLocks noChangeArrowheads="1"/>
          </p:cNvSpPr>
          <p:nvPr/>
        </p:nvSpPr>
        <p:spPr bwMode="auto">
          <a:xfrm>
            <a:off x="9216081" y="3945710"/>
            <a:ext cx="218521" cy="214525"/>
          </a:xfrm>
          <a:prstGeom prst="ellipse">
            <a:avLst/>
          </a:prstGeom>
          <a:solidFill>
            <a:schemeClr val="bg2">
              <a:lumMod val="25000"/>
            </a:schemeClr>
          </a:solidFill>
          <a:ln>
            <a:noFill/>
          </a:ln>
          <a:extLst/>
        </p:spPr>
        <p:txBody>
          <a:bodyPr/>
          <a:lstStyle/>
          <a:p>
            <a:endParaRPr lang="zh-CN" altLang="en-US" sz="2400"/>
          </a:p>
        </p:txBody>
      </p:sp>
      <p:sp>
        <p:nvSpPr>
          <p:cNvPr id="165" name="Oval 506"/>
          <p:cNvSpPr>
            <a:spLocks noChangeArrowheads="1"/>
          </p:cNvSpPr>
          <p:nvPr/>
        </p:nvSpPr>
        <p:spPr bwMode="auto">
          <a:xfrm>
            <a:off x="6562043" y="2960484"/>
            <a:ext cx="194683" cy="198635"/>
          </a:xfrm>
          <a:prstGeom prst="ellipse">
            <a:avLst/>
          </a:prstGeom>
          <a:solidFill>
            <a:srgbClr val="A2B9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66" name="Freeform 507"/>
          <p:cNvSpPr>
            <a:spLocks/>
          </p:cNvSpPr>
          <p:nvPr/>
        </p:nvSpPr>
        <p:spPr bwMode="auto">
          <a:xfrm>
            <a:off x="6625614" y="2257319"/>
            <a:ext cx="723105" cy="95344"/>
          </a:xfrm>
          <a:custGeom>
            <a:avLst/>
            <a:gdLst>
              <a:gd name="T0" fmla="*/ 182 w 182"/>
              <a:gd name="T1" fmla="*/ 24 h 24"/>
              <a:gd name="T2" fmla="*/ 0 w 182"/>
              <a:gd name="T3" fmla="*/ 2 h 24"/>
              <a:gd name="T4" fmla="*/ 3 w 182"/>
              <a:gd name="T5" fmla="*/ 0 h 24"/>
              <a:gd name="T6" fmla="*/ 182 w 182"/>
              <a:gd name="T7" fmla="*/ 21 h 24"/>
              <a:gd name="T8" fmla="*/ 182 w 182"/>
              <a:gd name="T9" fmla="*/ 24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24">
                <a:moveTo>
                  <a:pt x="182" y="24"/>
                </a:moveTo>
                <a:lnTo>
                  <a:pt x="0" y="2"/>
                </a:lnTo>
                <a:lnTo>
                  <a:pt x="3" y="0"/>
                </a:lnTo>
                <a:lnTo>
                  <a:pt x="182" y="21"/>
                </a:lnTo>
                <a:lnTo>
                  <a:pt x="182" y="24"/>
                </a:lnTo>
                <a:close/>
              </a:path>
            </a:pathLst>
          </a:custGeom>
          <a:solidFill>
            <a:srgbClr val="F830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67" name="Freeform 508"/>
          <p:cNvSpPr>
            <a:spLocks/>
          </p:cNvSpPr>
          <p:nvPr/>
        </p:nvSpPr>
        <p:spPr bwMode="auto">
          <a:xfrm>
            <a:off x="6983193" y="3262408"/>
            <a:ext cx="834353" cy="456859"/>
          </a:xfrm>
          <a:custGeom>
            <a:avLst/>
            <a:gdLst>
              <a:gd name="T0" fmla="*/ 0 w 210"/>
              <a:gd name="T1" fmla="*/ 115 h 115"/>
              <a:gd name="T2" fmla="*/ 0 w 210"/>
              <a:gd name="T3" fmla="*/ 113 h 115"/>
              <a:gd name="T4" fmla="*/ 210 w 210"/>
              <a:gd name="T5" fmla="*/ 0 h 115"/>
              <a:gd name="T6" fmla="*/ 210 w 210"/>
              <a:gd name="T7" fmla="*/ 2 h 115"/>
              <a:gd name="T8" fmla="*/ 0 w 210"/>
              <a:gd name="T9" fmla="*/ 115 h 1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0" h="115">
                <a:moveTo>
                  <a:pt x="0" y="115"/>
                </a:moveTo>
                <a:lnTo>
                  <a:pt x="0" y="113"/>
                </a:lnTo>
                <a:lnTo>
                  <a:pt x="210" y="0"/>
                </a:lnTo>
                <a:lnTo>
                  <a:pt x="210" y="2"/>
                </a:lnTo>
                <a:lnTo>
                  <a:pt x="0" y="115"/>
                </a:lnTo>
                <a:close/>
              </a:path>
            </a:pathLst>
          </a:custGeom>
          <a:solidFill>
            <a:srgbClr val="EBAC0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68" name="Freeform 509"/>
          <p:cNvSpPr>
            <a:spLocks/>
          </p:cNvSpPr>
          <p:nvPr/>
        </p:nvSpPr>
        <p:spPr bwMode="auto">
          <a:xfrm>
            <a:off x="6224329" y="3055828"/>
            <a:ext cx="441015" cy="973307"/>
          </a:xfrm>
          <a:custGeom>
            <a:avLst/>
            <a:gdLst>
              <a:gd name="T0" fmla="*/ 2 w 111"/>
              <a:gd name="T1" fmla="*/ 245 h 245"/>
              <a:gd name="T2" fmla="*/ 0 w 111"/>
              <a:gd name="T3" fmla="*/ 243 h 245"/>
              <a:gd name="T4" fmla="*/ 108 w 111"/>
              <a:gd name="T5" fmla="*/ 0 h 245"/>
              <a:gd name="T6" fmla="*/ 111 w 111"/>
              <a:gd name="T7" fmla="*/ 2 h 245"/>
              <a:gd name="T8" fmla="*/ 2 w 111"/>
              <a:gd name="T9" fmla="*/ 245 h 2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1" h="245">
                <a:moveTo>
                  <a:pt x="2" y="245"/>
                </a:moveTo>
                <a:lnTo>
                  <a:pt x="0" y="243"/>
                </a:lnTo>
                <a:lnTo>
                  <a:pt x="108" y="0"/>
                </a:lnTo>
                <a:lnTo>
                  <a:pt x="111" y="2"/>
                </a:lnTo>
                <a:lnTo>
                  <a:pt x="2" y="245"/>
                </a:lnTo>
                <a:close/>
              </a:path>
            </a:pathLst>
          </a:custGeom>
          <a:solidFill>
            <a:srgbClr val="A2B9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69" name="Freeform 510"/>
          <p:cNvSpPr>
            <a:spLocks/>
          </p:cNvSpPr>
          <p:nvPr/>
        </p:nvSpPr>
        <p:spPr bwMode="auto">
          <a:xfrm>
            <a:off x="8051959" y="3159118"/>
            <a:ext cx="282091" cy="1056733"/>
          </a:xfrm>
          <a:custGeom>
            <a:avLst/>
            <a:gdLst>
              <a:gd name="T0" fmla="*/ 69 w 71"/>
              <a:gd name="T1" fmla="*/ 266 h 266"/>
              <a:gd name="T2" fmla="*/ 0 w 71"/>
              <a:gd name="T3" fmla="*/ 0 h 266"/>
              <a:gd name="T4" fmla="*/ 3 w 71"/>
              <a:gd name="T5" fmla="*/ 0 h 266"/>
              <a:gd name="T6" fmla="*/ 71 w 71"/>
              <a:gd name="T7" fmla="*/ 266 h 266"/>
              <a:gd name="T8" fmla="*/ 69 w 71"/>
              <a:gd name="T9" fmla="*/ 266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 h="266">
                <a:moveTo>
                  <a:pt x="69" y="266"/>
                </a:moveTo>
                <a:lnTo>
                  <a:pt x="0" y="0"/>
                </a:lnTo>
                <a:lnTo>
                  <a:pt x="3" y="0"/>
                </a:lnTo>
                <a:lnTo>
                  <a:pt x="71" y="266"/>
                </a:lnTo>
                <a:lnTo>
                  <a:pt x="69" y="266"/>
                </a:lnTo>
                <a:close/>
              </a:path>
            </a:pathLst>
          </a:custGeom>
          <a:solidFill>
            <a:srgbClr val="EBAC0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70" name="Freeform 511"/>
          <p:cNvSpPr>
            <a:spLocks/>
          </p:cNvSpPr>
          <p:nvPr/>
        </p:nvSpPr>
        <p:spPr bwMode="auto">
          <a:xfrm>
            <a:off x="9037292" y="3055828"/>
            <a:ext cx="977385" cy="214525"/>
          </a:xfrm>
          <a:custGeom>
            <a:avLst/>
            <a:gdLst>
              <a:gd name="T0" fmla="*/ 0 w 246"/>
              <a:gd name="T1" fmla="*/ 54 h 54"/>
              <a:gd name="T2" fmla="*/ 0 w 246"/>
              <a:gd name="T3" fmla="*/ 52 h 54"/>
              <a:gd name="T4" fmla="*/ 246 w 246"/>
              <a:gd name="T5" fmla="*/ 0 h 54"/>
              <a:gd name="T6" fmla="*/ 246 w 246"/>
              <a:gd name="T7" fmla="*/ 2 h 54"/>
              <a:gd name="T8" fmla="*/ 0 w 246"/>
              <a:gd name="T9" fmla="*/ 54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6" h="54">
                <a:moveTo>
                  <a:pt x="0" y="54"/>
                </a:moveTo>
                <a:lnTo>
                  <a:pt x="0" y="52"/>
                </a:lnTo>
                <a:lnTo>
                  <a:pt x="246" y="0"/>
                </a:lnTo>
                <a:lnTo>
                  <a:pt x="246" y="2"/>
                </a:lnTo>
                <a:lnTo>
                  <a:pt x="0" y="54"/>
                </a:lnTo>
                <a:close/>
              </a:path>
            </a:pathLst>
          </a:custGeom>
          <a:solidFill>
            <a:srgbClr val="A2B9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71" name="Oval 634"/>
          <p:cNvSpPr>
            <a:spLocks noChangeArrowheads="1"/>
          </p:cNvSpPr>
          <p:nvPr/>
        </p:nvSpPr>
        <p:spPr bwMode="auto">
          <a:xfrm>
            <a:off x="7312961" y="2265265"/>
            <a:ext cx="158924" cy="158907"/>
          </a:xfrm>
          <a:prstGeom prst="ellipse">
            <a:avLst/>
          </a:prstGeom>
          <a:solidFill>
            <a:srgbClr val="A2B9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72" name="Oval 638"/>
          <p:cNvSpPr>
            <a:spLocks noChangeArrowheads="1"/>
          </p:cNvSpPr>
          <p:nvPr/>
        </p:nvSpPr>
        <p:spPr bwMode="auto">
          <a:xfrm>
            <a:off x="8933990" y="3159119"/>
            <a:ext cx="206601" cy="206580"/>
          </a:xfrm>
          <a:prstGeom prst="ellipse">
            <a:avLst/>
          </a:prstGeom>
          <a:solidFill>
            <a:srgbClr val="A2B9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73" name="Freeform 639"/>
          <p:cNvSpPr>
            <a:spLocks/>
          </p:cNvSpPr>
          <p:nvPr/>
        </p:nvSpPr>
        <p:spPr bwMode="auto">
          <a:xfrm>
            <a:off x="8981668" y="3222681"/>
            <a:ext cx="19865" cy="67536"/>
          </a:xfrm>
          <a:custGeom>
            <a:avLst/>
            <a:gdLst>
              <a:gd name="T0" fmla="*/ 5 w 5"/>
              <a:gd name="T1" fmla="*/ 17 h 17"/>
              <a:gd name="T2" fmla="*/ 5 w 5"/>
              <a:gd name="T3" fmla="*/ 0 h 17"/>
              <a:gd name="T4" fmla="*/ 0 w 5"/>
              <a:gd name="T5" fmla="*/ 0 h 17"/>
              <a:gd name="T6" fmla="*/ 3 w 5"/>
              <a:gd name="T7" fmla="*/ 0 h 17"/>
              <a:gd name="T8" fmla="*/ 5 w 5"/>
              <a:gd name="T9" fmla="*/ 0 h 17"/>
              <a:gd name="T10" fmla="*/ 5 w 5"/>
              <a:gd name="T11" fmla="*/ 17 h 17"/>
              <a:gd name="T12" fmla="*/ 5 w 5"/>
              <a:gd name="T13" fmla="*/ 17 h 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7">
                <a:moveTo>
                  <a:pt x="5" y="17"/>
                </a:moveTo>
                <a:lnTo>
                  <a:pt x="5" y="0"/>
                </a:lnTo>
                <a:lnTo>
                  <a:pt x="0" y="0"/>
                </a:lnTo>
                <a:lnTo>
                  <a:pt x="3" y="0"/>
                </a:lnTo>
                <a:lnTo>
                  <a:pt x="5" y="0"/>
                </a:lnTo>
                <a:lnTo>
                  <a:pt x="5"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74" name="Oval 642"/>
          <p:cNvSpPr>
            <a:spLocks noChangeArrowheads="1"/>
          </p:cNvSpPr>
          <p:nvPr/>
        </p:nvSpPr>
        <p:spPr bwMode="auto">
          <a:xfrm>
            <a:off x="9800127" y="2857195"/>
            <a:ext cx="413204" cy="405213"/>
          </a:xfrm>
          <a:prstGeom prst="ellipse">
            <a:avLst/>
          </a:prstGeom>
          <a:solidFill>
            <a:srgbClr val="A2B9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76" name="TextBox 175"/>
          <p:cNvSpPr txBox="1"/>
          <p:nvPr/>
        </p:nvSpPr>
        <p:spPr>
          <a:xfrm>
            <a:off x="7587288" y="2887953"/>
            <a:ext cx="926219" cy="461665"/>
          </a:xfrm>
          <a:prstGeom prst="rect">
            <a:avLst/>
          </a:prstGeom>
          <a:noFill/>
        </p:spPr>
        <p:txBody>
          <a:bodyPr wrap="square" rtlCol="0">
            <a:spAutoFit/>
          </a:bodyPr>
          <a:lstStyle/>
          <a:p>
            <a:pPr algn="ctr"/>
            <a:r>
              <a:rPr lang="en-US" altLang="zh-CN" sz="2400" dirty="0">
                <a:solidFill>
                  <a:schemeClr val="bg1"/>
                </a:solidFill>
                <a:latin typeface="微软雅黑" pitchFamily="34" charset="-122"/>
                <a:ea typeface="微软雅黑" pitchFamily="34" charset="-122"/>
              </a:rPr>
              <a:t>75%</a:t>
            </a:r>
            <a:endParaRPr lang="zh-CN" altLang="en-US" sz="2400" dirty="0">
              <a:solidFill>
                <a:schemeClr val="bg1"/>
              </a:solidFill>
              <a:latin typeface="微软雅黑" pitchFamily="34" charset="-122"/>
              <a:ea typeface="微软雅黑" pitchFamily="34" charset="-122"/>
            </a:endParaRPr>
          </a:p>
        </p:txBody>
      </p:sp>
      <p:sp>
        <p:nvSpPr>
          <p:cNvPr id="177" name="Oval 502"/>
          <p:cNvSpPr>
            <a:spLocks noChangeArrowheads="1"/>
          </p:cNvSpPr>
          <p:nvPr/>
        </p:nvSpPr>
        <p:spPr bwMode="auto">
          <a:xfrm>
            <a:off x="8202938" y="4084753"/>
            <a:ext cx="254279" cy="254252"/>
          </a:xfrm>
          <a:prstGeom prst="ellipse">
            <a:avLst/>
          </a:prstGeom>
          <a:solidFill>
            <a:srgbClr val="F830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78" name="TextBox 177"/>
          <p:cNvSpPr txBox="1"/>
          <p:nvPr/>
        </p:nvSpPr>
        <p:spPr>
          <a:xfrm>
            <a:off x="5995633" y="2042518"/>
            <a:ext cx="926219" cy="297454"/>
          </a:xfrm>
          <a:prstGeom prst="rect">
            <a:avLst/>
          </a:prstGeom>
          <a:noFill/>
        </p:spPr>
        <p:txBody>
          <a:bodyPr wrap="square" rtlCol="0">
            <a:spAutoFit/>
          </a:bodyPr>
          <a:lstStyle/>
          <a:p>
            <a:pPr algn="ctr"/>
            <a:r>
              <a:rPr lang="en-US" altLang="zh-CN" sz="1333" dirty="0">
                <a:solidFill>
                  <a:schemeClr val="bg1"/>
                </a:solidFill>
                <a:latin typeface="微软雅黑" pitchFamily="34" charset="-122"/>
                <a:ea typeface="微软雅黑" pitchFamily="34" charset="-122"/>
              </a:rPr>
              <a:t>48%</a:t>
            </a:r>
            <a:endParaRPr lang="zh-CN" altLang="en-US" sz="1333" dirty="0">
              <a:solidFill>
                <a:schemeClr val="bg1"/>
              </a:solidFill>
              <a:latin typeface="微软雅黑" pitchFamily="34" charset="-122"/>
              <a:ea typeface="微软雅黑" pitchFamily="34" charset="-122"/>
            </a:endParaRPr>
          </a:p>
        </p:txBody>
      </p:sp>
      <p:sp>
        <p:nvSpPr>
          <p:cNvPr id="179" name="TextBox 178"/>
          <p:cNvSpPr txBox="1"/>
          <p:nvPr/>
        </p:nvSpPr>
        <p:spPr>
          <a:xfrm>
            <a:off x="5762757" y="3866238"/>
            <a:ext cx="926219" cy="297454"/>
          </a:xfrm>
          <a:prstGeom prst="rect">
            <a:avLst/>
          </a:prstGeom>
          <a:noFill/>
        </p:spPr>
        <p:txBody>
          <a:bodyPr wrap="square" rtlCol="0">
            <a:spAutoFit/>
          </a:bodyPr>
          <a:lstStyle/>
          <a:p>
            <a:pPr algn="ctr"/>
            <a:r>
              <a:rPr lang="en-US" altLang="zh-CN" sz="1333" dirty="0">
                <a:solidFill>
                  <a:schemeClr val="bg1"/>
                </a:solidFill>
                <a:latin typeface="微软雅黑" pitchFamily="34" charset="-122"/>
                <a:ea typeface="微软雅黑" pitchFamily="34" charset="-122"/>
              </a:rPr>
              <a:t>45%</a:t>
            </a:r>
            <a:endParaRPr lang="zh-CN" altLang="en-US" sz="1333" dirty="0">
              <a:solidFill>
                <a:schemeClr val="bg1"/>
              </a:solidFill>
              <a:latin typeface="微软雅黑" pitchFamily="34" charset="-122"/>
              <a:ea typeface="微软雅黑" pitchFamily="34" charset="-122"/>
            </a:endParaRPr>
          </a:p>
        </p:txBody>
      </p:sp>
      <p:sp>
        <p:nvSpPr>
          <p:cNvPr id="180" name="TextBox 179"/>
          <p:cNvSpPr txBox="1"/>
          <p:nvPr/>
        </p:nvSpPr>
        <p:spPr>
          <a:xfrm>
            <a:off x="9559849" y="2894448"/>
            <a:ext cx="926219" cy="297454"/>
          </a:xfrm>
          <a:prstGeom prst="rect">
            <a:avLst/>
          </a:prstGeom>
          <a:noFill/>
        </p:spPr>
        <p:txBody>
          <a:bodyPr wrap="square" rtlCol="0">
            <a:spAutoFit/>
          </a:bodyPr>
          <a:lstStyle/>
          <a:p>
            <a:pPr algn="ctr"/>
            <a:r>
              <a:rPr lang="en-US" altLang="zh-CN" sz="1333" dirty="0">
                <a:solidFill>
                  <a:schemeClr val="bg1"/>
                </a:solidFill>
                <a:latin typeface="微软雅黑" pitchFamily="34" charset="-122"/>
                <a:ea typeface="微软雅黑" pitchFamily="34" charset="-122"/>
              </a:rPr>
              <a:t>46%</a:t>
            </a:r>
            <a:endParaRPr lang="zh-CN" altLang="en-US" sz="1333" dirty="0">
              <a:solidFill>
                <a:schemeClr val="bg1"/>
              </a:solidFill>
              <a:latin typeface="微软雅黑" pitchFamily="34" charset="-122"/>
              <a:ea typeface="微软雅黑" pitchFamily="34" charset="-122"/>
            </a:endParaRPr>
          </a:p>
        </p:txBody>
      </p:sp>
      <p:sp>
        <p:nvSpPr>
          <p:cNvPr id="181" name="TextBox 180"/>
          <p:cNvSpPr txBox="1"/>
          <p:nvPr/>
        </p:nvSpPr>
        <p:spPr>
          <a:xfrm>
            <a:off x="7882048" y="1982568"/>
            <a:ext cx="703152" cy="235898"/>
          </a:xfrm>
          <a:prstGeom prst="rect">
            <a:avLst/>
          </a:prstGeom>
          <a:noFill/>
        </p:spPr>
        <p:txBody>
          <a:bodyPr wrap="square" rtlCol="0">
            <a:spAutoFit/>
          </a:bodyPr>
          <a:lstStyle/>
          <a:p>
            <a:pPr algn="ctr"/>
            <a:r>
              <a:rPr lang="en-US" altLang="zh-CN" sz="933" dirty="0">
                <a:solidFill>
                  <a:schemeClr val="bg1"/>
                </a:solidFill>
                <a:latin typeface="微软雅黑" pitchFamily="34" charset="-122"/>
                <a:ea typeface="微软雅黑" pitchFamily="34" charset="-122"/>
              </a:rPr>
              <a:t>28%</a:t>
            </a:r>
            <a:endParaRPr lang="zh-CN" altLang="en-US" sz="933" dirty="0">
              <a:solidFill>
                <a:schemeClr val="bg1"/>
              </a:solidFill>
              <a:latin typeface="微软雅黑" pitchFamily="34" charset="-122"/>
              <a:ea typeface="微软雅黑" pitchFamily="34" charset="-122"/>
            </a:endParaRPr>
          </a:p>
        </p:txBody>
      </p:sp>
      <p:sp>
        <p:nvSpPr>
          <p:cNvPr id="182" name="TextBox 181"/>
          <p:cNvSpPr txBox="1"/>
          <p:nvPr/>
        </p:nvSpPr>
        <p:spPr>
          <a:xfrm>
            <a:off x="8889872" y="2086625"/>
            <a:ext cx="703152" cy="215444"/>
          </a:xfrm>
          <a:prstGeom prst="rect">
            <a:avLst/>
          </a:prstGeom>
          <a:noFill/>
        </p:spPr>
        <p:txBody>
          <a:bodyPr wrap="square" rtlCol="0">
            <a:spAutoFit/>
          </a:bodyPr>
          <a:lstStyle/>
          <a:p>
            <a:pPr algn="ctr"/>
            <a:r>
              <a:rPr lang="en-US" altLang="zh-CN" sz="800" dirty="0">
                <a:solidFill>
                  <a:schemeClr val="bg1"/>
                </a:solidFill>
                <a:latin typeface="微软雅黑" pitchFamily="34" charset="-122"/>
                <a:ea typeface="微软雅黑" pitchFamily="34" charset="-122"/>
              </a:rPr>
              <a:t>22%</a:t>
            </a:r>
            <a:endParaRPr lang="zh-CN" altLang="en-US" sz="800" dirty="0">
              <a:solidFill>
                <a:schemeClr val="bg1"/>
              </a:solidFill>
              <a:latin typeface="微软雅黑" pitchFamily="34" charset="-122"/>
              <a:ea typeface="微软雅黑" pitchFamily="34" charset="-122"/>
            </a:endParaRPr>
          </a:p>
        </p:txBody>
      </p:sp>
      <p:sp>
        <p:nvSpPr>
          <p:cNvPr id="183" name="TextBox 182"/>
          <p:cNvSpPr txBox="1"/>
          <p:nvPr/>
        </p:nvSpPr>
        <p:spPr>
          <a:xfrm>
            <a:off x="7985111" y="4079251"/>
            <a:ext cx="703152" cy="215444"/>
          </a:xfrm>
          <a:prstGeom prst="rect">
            <a:avLst/>
          </a:prstGeom>
          <a:noFill/>
        </p:spPr>
        <p:txBody>
          <a:bodyPr wrap="square" rtlCol="0">
            <a:spAutoFit/>
          </a:bodyPr>
          <a:lstStyle/>
          <a:p>
            <a:pPr algn="ctr"/>
            <a:r>
              <a:rPr lang="en-US" altLang="zh-CN" sz="800" dirty="0">
                <a:solidFill>
                  <a:schemeClr val="bg1"/>
                </a:solidFill>
                <a:latin typeface="微软雅黑" pitchFamily="34" charset="-122"/>
                <a:ea typeface="微软雅黑" pitchFamily="34" charset="-122"/>
              </a:rPr>
              <a:t>21%</a:t>
            </a:r>
            <a:endParaRPr lang="zh-CN" altLang="en-US" sz="800" dirty="0">
              <a:solidFill>
                <a:schemeClr val="bg1"/>
              </a:solidFill>
              <a:latin typeface="微软雅黑" pitchFamily="34" charset="-122"/>
              <a:ea typeface="微软雅黑" pitchFamily="34" charset="-122"/>
            </a:endParaRPr>
          </a:p>
        </p:txBody>
      </p:sp>
      <p:sp>
        <p:nvSpPr>
          <p:cNvPr id="184" name="TextBox 183"/>
          <p:cNvSpPr txBox="1"/>
          <p:nvPr/>
        </p:nvSpPr>
        <p:spPr>
          <a:xfrm>
            <a:off x="6764652" y="3602308"/>
            <a:ext cx="442600" cy="174343"/>
          </a:xfrm>
          <a:prstGeom prst="rect">
            <a:avLst/>
          </a:prstGeom>
          <a:noFill/>
        </p:spPr>
        <p:txBody>
          <a:bodyPr wrap="square" rtlCol="0">
            <a:spAutoFit/>
          </a:bodyPr>
          <a:lstStyle/>
          <a:p>
            <a:pPr algn="ctr"/>
            <a:r>
              <a:rPr lang="en-US" altLang="zh-CN" sz="533" dirty="0">
                <a:solidFill>
                  <a:schemeClr val="bg1"/>
                </a:solidFill>
                <a:latin typeface="微软雅黑" pitchFamily="34" charset="-122"/>
                <a:ea typeface="微软雅黑" pitchFamily="34" charset="-122"/>
              </a:rPr>
              <a:t>15%</a:t>
            </a:r>
            <a:endParaRPr lang="zh-CN" altLang="en-US" sz="533" dirty="0">
              <a:solidFill>
                <a:schemeClr val="bg1"/>
              </a:solidFill>
              <a:latin typeface="微软雅黑" pitchFamily="34" charset="-122"/>
              <a:ea typeface="微软雅黑" pitchFamily="34" charset="-122"/>
            </a:endParaRPr>
          </a:p>
        </p:txBody>
      </p:sp>
      <p:sp>
        <p:nvSpPr>
          <p:cNvPr id="185" name="TextBox 184"/>
          <p:cNvSpPr txBox="1"/>
          <p:nvPr/>
        </p:nvSpPr>
        <p:spPr>
          <a:xfrm>
            <a:off x="6439809" y="2948805"/>
            <a:ext cx="442600" cy="174343"/>
          </a:xfrm>
          <a:prstGeom prst="rect">
            <a:avLst/>
          </a:prstGeom>
          <a:noFill/>
        </p:spPr>
        <p:txBody>
          <a:bodyPr wrap="square" rtlCol="0">
            <a:spAutoFit/>
          </a:bodyPr>
          <a:lstStyle/>
          <a:p>
            <a:pPr algn="ctr"/>
            <a:r>
              <a:rPr lang="en-US" altLang="zh-CN" sz="533" dirty="0">
                <a:solidFill>
                  <a:schemeClr val="bg1"/>
                </a:solidFill>
                <a:latin typeface="微软雅黑" pitchFamily="34" charset="-122"/>
                <a:ea typeface="微软雅黑" pitchFamily="34" charset="-122"/>
              </a:rPr>
              <a:t>12%</a:t>
            </a:r>
            <a:endParaRPr lang="zh-CN" altLang="en-US" sz="533" dirty="0">
              <a:solidFill>
                <a:schemeClr val="bg1"/>
              </a:solidFill>
              <a:latin typeface="微软雅黑" pitchFamily="34" charset="-122"/>
              <a:ea typeface="微软雅黑" pitchFamily="34" charset="-122"/>
            </a:endParaRPr>
          </a:p>
        </p:txBody>
      </p:sp>
      <p:sp>
        <p:nvSpPr>
          <p:cNvPr id="186" name="TextBox 185"/>
          <p:cNvSpPr txBox="1"/>
          <p:nvPr/>
        </p:nvSpPr>
        <p:spPr>
          <a:xfrm>
            <a:off x="7170324" y="2250653"/>
            <a:ext cx="442600" cy="153888"/>
          </a:xfrm>
          <a:prstGeom prst="rect">
            <a:avLst/>
          </a:prstGeom>
          <a:noFill/>
        </p:spPr>
        <p:txBody>
          <a:bodyPr wrap="square" rtlCol="0">
            <a:spAutoFit/>
          </a:bodyPr>
          <a:lstStyle/>
          <a:p>
            <a:pPr algn="ctr"/>
            <a:r>
              <a:rPr lang="en-US" altLang="zh-CN" sz="400" dirty="0">
                <a:solidFill>
                  <a:schemeClr val="bg1"/>
                </a:solidFill>
                <a:latin typeface="微软雅黑" pitchFamily="34" charset="-122"/>
                <a:ea typeface="微软雅黑" pitchFamily="34" charset="-122"/>
              </a:rPr>
              <a:t>8%</a:t>
            </a:r>
            <a:endParaRPr lang="zh-CN" altLang="en-US" sz="400" dirty="0">
              <a:solidFill>
                <a:schemeClr val="bg1"/>
              </a:solidFill>
              <a:latin typeface="微软雅黑" pitchFamily="34" charset="-122"/>
              <a:ea typeface="微软雅黑" pitchFamily="34" charset="-122"/>
            </a:endParaRPr>
          </a:p>
        </p:txBody>
      </p:sp>
      <p:sp>
        <p:nvSpPr>
          <p:cNvPr id="187" name="TextBox 186"/>
          <p:cNvSpPr txBox="1"/>
          <p:nvPr/>
        </p:nvSpPr>
        <p:spPr>
          <a:xfrm>
            <a:off x="8808044" y="3174421"/>
            <a:ext cx="442600" cy="153888"/>
          </a:xfrm>
          <a:prstGeom prst="rect">
            <a:avLst/>
          </a:prstGeom>
          <a:noFill/>
        </p:spPr>
        <p:txBody>
          <a:bodyPr wrap="square" rtlCol="0">
            <a:spAutoFit/>
          </a:bodyPr>
          <a:lstStyle/>
          <a:p>
            <a:pPr algn="ctr"/>
            <a:r>
              <a:rPr lang="en-US" altLang="zh-CN" sz="400" dirty="0">
                <a:solidFill>
                  <a:schemeClr val="bg1"/>
                </a:solidFill>
                <a:latin typeface="微软雅黑" pitchFamily="34" charset="-122"/>
                <a:ea typeface="微软雅黑" pitchFamily="34" charset="-122"/>
              </a:rPr>
              <a:t>12%</a:t>
            </a:r>
            <a:endParaRPr lang="zh-CN" altLang="en-US" sz="400" dirty="0">
              <a:solidFill>
                <a:schemeClr val="bg1"/>
              </a:solidFill>
              <a:latin typeface="微软雅黑" pitchFamily="34" charset="-122"/>
              <a:ea typeface="微软雅黑" pitchFamily="34" charset="-122"/>
            </a:endParaRPr>
          </a:p>
        </p:txBody>
      </p:sp>
      <p:sp>
        <p:nvSpPr>
          <p:cNvPr id="188" name="TextBox 187"/>
          <p:cNvSpPr txBox="1"/>
          <p:nvPr/>
        </p:nvSpPr>
        <p:spPr>
          <a:xfrm>
            <a:off x="9102435" y="3954761"/>
            <a:ext cx="442600" cy="174343"/>
          </a:xfrm>
          <a:prstGeom prst="rect">
            <a:avLst/>
          </a:prstGeom>
          <a:noFill/>
        </p:spPr>
        <p:txBody>
          <a:bodyPr wrap="square" rtlCol="0">
            <a:spAutoFit/>
          </a:bodyPr>
          <a:lstStyle/>
          <a:p>
            <a:pPr algn="ctr"/>
            <a:r>
              <a:rPr lang="en-US" altLang="zh-CN" sz="533" dirty="0">
                <a:solidFill>
                  <a:schemeClr val="bg1"/>
                </a:solidFill>
                <a:latin typeface="微软雅黑" pitchFamily="34" charset="-122"/>
                <a:ea typeface="微软雅黑" pitchFamily="34" charset="-122"/>
              </a:rPr>
              <a:t>19%</a:t>
            </a:r>
            <a:endParaRPr lang="zh-CN" altLang="en-US" sz="533" dirty="0">
              <a:solidFill>
                <a:schemeClr val="bg1"/>
              </a:solidFill>
              <a:latin typeface="微软雅黑" pitchFamily="34" charset="-122"/>
              <a:ea typeface="微软雅黑" pitchFamily="34" charset="-122"/>
            </a:endParaRPr>
          </a:p>
        </p:txBody>
      </p:sp>
      <p:sp>
        <p:nvSpPr>
          <p:cNvPr id="211" name="TextBox 210"/>
          <p:cNvSpPr txBox="1"/>
          <p:nvPr/>
        </p:nvSpPr>
        <p:spPr bwMode="auto">
          <a:xfrm>
            <a:off x="6010506" y="1767917"/>
            <a:ext cx="870752" cy="235898"/>
          </a:xfrm>
          <a:prstGeom prst="rect">
            <a:avLst/>
          </a:prstGeom>
          <a:noFill/>
        </p:spPr>
        <p:txBody>
          <a:bodyPr wrap="none">
            <a:spAutoFit/>
          </a:bodyPr>
          <a:lstStyle/>
          <a:p>
            <a:pPr algn="ctr">
              <a:defRPr/>
            </a:pPr>
            <a:r>
              <a:rPr lang="zh-CN" altLang="en-US" sz="933" spc="400" dirty="0" smtClean="0">
                <a:solidFill>
                  <a:schemeClr val="tx1">
                    <a:lumMod val="65000"/>
                    <a:lumOff val="35000"/>
                  </a:schemeClr>
                </a:solidFill>
                <a:latin typeface="微软雅黑" pitchFamily="34" charset="-122"/>
                <a:ea typeface="微软雅黑" pitchFamily="34" charset="-122"/>
                <a:cs typeface="Arial" pitchFamily="34" charset="0"/>
              </a:rPr>
              <a:t>功能问题</a:t>
            </a:r>
            <a:endParaRPr lang="zh-CN" altLang="en-US" sz="933" spc="400" dirty="0">
              <a:solidFill>
                <a:schemeClr val="tx1">
                  <a:lumMod val="65000"/>
                  <a:lumOff val="35000"/>
                </a:schemeClr>
              </a:solidFill>
              <a:latin typeface="微软雅黑" pitchFamily="34" charset="-122"/>
              <a:ea typeface="微软雅黑" pitchFamily="34" charset="-122"/>
              <a:cs typeface="Arial" pitchFamily="34" charset="0"/>
            </a:endParaRPr>
          </a:p>
        </p:txBody>
      </p:sp>
      <p:sp>
        <p:nvSpPr>
          <p:cNvPr id="212" name="TextBox 211"/>
          <p:cNvSpPr txBox="1"/>
          <p:nvPr/>
        </p:nvSpPr>
        <p:spPr bwMode="auto">
          <a:xfrm>
            <a:off x="5829465" y="4256252"/>
            <a:ext cx="870752" cy="235898"/>
          </a:xfrm>
          <a:prstGeom prst="rect">
            <a:avLst/>
          </a:prstGeom>
          <a:noFill/>
        </p:spPr>
        <p:txBody>
          <a:bodyPr wrap="none">
            <a:spAutoFit/>
          </a:bodyPr>
          <a:lstStyle/>
          <a:p>
            <a:pPr algn="ctr">
              <a:defRPr/>
            </a:pPr>
            <a:r>
              <a:rPr lang="zh-CN" altLang="en-US" sz="933" spc="400" dirty="0" smtClean="0">
                <a:solidFill>
                  <a:schemeClr val="tx1">
                    <a:lumMod val="65000"/>
                    <a:lumOff val="35000"/>
                  </a:schemeClr>
                </a:solidFill>
                <a:latin typeface="微软雅黑" pitchFamily="34" charset="-122"/>
                <a:ea typeface="微软雅黑" pitchFamily="34" charset="-122"/>
                <a:cs typeface="Arial" pitchFamily="34" charset="0"/>
              </a:rPr>
              <a:t>安全问题</a:t>
            </a:r>
            <a:endParaRPr lang="zh-CN" altLang="en-US" sz="933" spc="400" dirty="0">
              <a:solidFill>
                <a:schemeClr val="tx1">
                  <a:lumMod val="65000"/>
                  <a:lumOff val="35000"/>
                </a:schemeClr>
              </a:solidFill>
              <a:latin typeface="微软雅黑" pitchFamily="34" charset="-122"/>
              <a:ea typeface="微软雅黑" pitchFamily="34" charset="-122"/>
              <a:cs typeface="Arial" pitchFamily="34" charset="0"/>
            </a:endParaRPr>
          </a:p>
        </p:txBody>
      </p:sp>
      <p:sp>
        <p:nvSpPr>
          <p:cNvPr id="213" name="TextBox 212"/>
          <p:cNvSpPr txBox="1"/>
          <p:nvPr/>
        </p:nvSpPr>
        <p:spPr bwMode="auto">
          <a:xfrm>
            <a:off x="7727577" y="4346189"/>
            <a:ext cx="1213794" cy="235898"/>
          </a:xfrm>
          <a:prstGeom prst="rect">
            <a:avLst/>
          </a:prstGeom>
          <a:noFill/>
        </p:spPr>
        <p:txBody>
          <a:bodyPr wrap="none">
            <a:spAutoFit/>
          </a:bodyPr>
          <a:lstStyle/>
          <a:p>
            <a:pPr algn="ctr">
              <a:defRPr/>
            </a:pPr>
            <a:r>
              <a:rPr lang="zh-CN" altLang="en-US" sz="933" spc="400" dirty="0" smtClean="0">
                <a:solidFill>
                  <a:schemeClr val="tx1">
                    <a:lumMod val="65000"/>
                    <a:lumOff val="35000"/>
                  </a:schemeClr>
                </a:solidFill>
                <a:latin typeface="微软雅黑" pitchFamily="34" charset="-122"/>
                <a:ea typeface="微软雅黑" pitchFamily="34" charset="-122"/>
                <a:cs typeface="Arial" pitchFamily="34" charset="0"/>
              </a:rPr>
              <a:t>安装卸载问题</a:t>
            </a:r>
            <a:endParaRPr lang="zh-CN" altLang="en-US" sz="933" spc="400" dirty="0">
              <a:solidFill>
                <a:schemeClr val="tx1">
                  <a:lumMod val="65000"/>
                  <a:lumOff val="35000"/>
                </a:schemeClr>
              </a:solidFill>
              <a:latin typeface="微软雅黑" pitchFamily="34" charset="-122"/>
              <a:ea typeface="微软雅黑" pitchFamily="34" charset="-122"/>
              <a:cs typeface="Arial" pitchFamily="34" charset="0"/>
            </a:endParaRPr>
          </a:p>
        </p:txBody>
      </p:sp>
      <p:sp>
        <p:nvSpPr>
          <p:cNvPr id="214" name="TextBox 213"/>
          <p:cNvSpPr txBox="1"/>
          <p:nvPr/>
        </p:nvSpPr>
        <p:spPr bwMode="auto">
          <a:xfrm>
            <a:off x="8813907" y="4193819"/>
            <a:ext cx="1042273" cy="235898"/>
          </a:xfrm>
          <a:prstGeom prst="rect">
            <a:avLst/>
          </a:prstGeom>
          <a:noFill/>
        </p:spPr>
        <p:txBody>
          <a:bodyPr wrap="none">
            <a:spAutoFit/>
          </a:bodyPr>
          <a:lstStyle/>
          <a:p>
            <a:pPr algn="ctr">
              <a:defRPr/>
            </a:pPr>
            <a:r>
              <a:rPr lang="zh-CN" altLang="en-US" sz="933" spc="400" dirty="0" smtClean="0">
                <a:solidFill>
                  <a:schemeClr val="tx1">
                    <a:lumMod val="65000"/>
                    <a:lumOff val="35000"/>
                  </a:schemeClr>
                </a:solidFill>
                <a:latin typeface="微软雅黑" pitchFamily="34" charset="-122"/>
                <a:ea typeface="微软雅黑" pitchFamily="34" charset="-122"/>
                <a:cs typeface="Arial" pitchFamily="34" charset="0"/>
              </a:rPr>
              <a:t>可靠性问题</a:t>
            </a:r>
            <a:endParaRPr lang="zh-CN" altLang="en-US" sz="933" spc="400" dirty="0">
              <a:solidFill>
                <a:schemeClr val="tx1">
                  <a:lumMod val="65000"/>
                  <a:lumOff val="35000"/>
                </a:schemeClr>
              </a:solidFill>
              <a:latin typeface="微软雅黑" pitchFamily="34" charset="-122"/>
              <a:ea typeface="微软雅黑" pitchFamily="34" charset="-122"/>
              <a:cs typeface="Arial" pitchFamily="34" charset="0"/>
            </a:endParaRPr>
          </a:p>
        </p:txBody>
      </p:sp>
      <p:sp>
        <p:nvSpPr>
          <p:cNvPr id="215" name="TextBox 214"/>
          <p:cNvSpPr txBox="1"/>
          <p:nvPr/>
        </p:nvSpPr>
        <p:spPr bwMode="auto">
          <a:xfrm>
            <a:off x="9511574" y="3279512"/>
            <a:ext cx="1042273" cy="235898"/>
          </a:xfrm>
          <a:prstGeom prst="rect">
            <a:avLst/>
          </a:prstGeom>
          <a:noFill/>
        </p:spPr>
        <p:txBody>
          <a:bodyPr wrap="none">
            <a:spAutoFit/>
          </a:bodyPr>
          <a:lstStyle/>
          <a:p>
            <a:pPr algn="ctr">
              <a:defRPr/>
            </a:pPr>
            <a:r>
              <a:rPr lang="zh-CN" altLang="en-US" sz="933" spc="400" dirty="0" smtClean="0">
                <a:solidFill>
                  <a:schemeClr val="tx1">
                    <a:lumMod val="65000"/>
                    <a:lumOff val="35000"/>
                  </a:schemeClr>
                </a:solidFill>
                <a:latin typeface="微软雅黑" pitchFamily="34" charset="-122"/>
                <a:ea typeface="微软雅黑" pitchFamily="34" charset="-122"/>
                <a:cs typeface="Arial" pitchFamily="34" charset="0"/>
              </a:rPr>
              <a:t>易用性问题</a:t>
            </a:r>
            <a:endParaRPr lang="zh-CN" altLang="en-US" sz="933" spc="400" dirty="0">
              <a:solidFill>
                <a:schemeClr val="tx1">
                  <a:lumMod val="65000"/>
                  <a:lumOff val="35000"/>
                </a:schemeClr>
              </a:solidFill>
              <a:latin typeface="微软雅黑" pitchFamily="34" charset="-122"/>
              <a:ea typeface="微软雅黑" pitchFamily="34" charset="-122"/>
              <a:cs typeface="Arial" pitchFamily="34" charset="0"/>
            </a:endParaRPr>
          </a:p>
        </p:txBody>
      </p:sp>
      <p:sp>
        <p:nvSpPr>
          <p:cNvPr id="216" name="TextBox 215"/>
          <p:cNvSpPr txBox="1"/>
          <p:nvPr/>
        </p:nvSpPr>
        <p:spPr bwMode="auto">
          <a:xfrm>
            <a:off x="9343675" y="2058897"/>
            <a:ext cx="870752" cy="235898"/>
          </a:xfrm>
          <a:prstGeom prst="rect">
            <a:avLst/>
          </a:prstGeom>
          <a:noFill/>
        </p:spPr>
        <p:txBody>
          <a:bodyPr wrap="none">
            <a:spAutoFit/>
          </a:bodyPr>
          <a:lstStyle/>
          <a:p>
            <a:pPr algn="ctr">
              <a:defRPr/>
            </a:pPr>
            <a:r>
              <a:rPr lang="zh-CN" altLang="en-US" sz="933" spc="400" dirty="0" smtClean="0">
                <a:solidFill>
                  <a:schemeClr val="tx1">
                    <a:lumMod val="65000"/>
                    <a:lumOff val="35000"/>
                  </a:schemeClr>
                </a:solidFill>
                <a:latin typeface="微软雅黑" pitchFamily="34" charset="-122"/>
                <a:ea typeface="微软雅黑" pitchFamily="34" charset="-122"/>
                <a:cs typeface="Arial" pitchFamily="34" charset="0"/>
              </a:rPr>
              <a:t>行业标准</a:t>
            </a:r>
            <a:endParaRPr lang="zh-CN" altLang="en-US" sz="933" spc="400" dirty="0">
              <a:solidFill>
                <a:schemeClr val="tx1">
                  <a:lumMod val="65000"/>
                  <a:lumOff val="35000"/>
                </a:schemeClr>
              </a:solidFill>
              <a:latin typeface="微软雅黑" pitchFamily="34" charset="-122"/>
              <a:ea typeface="微软雅黑" pitchFamily="34" charset="-122"/>
              <a:cs typeface="Arial" pitchFamily="34" charset="0"/>
            </a:endParaRPr>
          </a:p>
        </p:txBody>
      </p:sp>
      <p:sp>
        <p:nvSpPr>
          <p:cNvPr id="217" name="TextBox 216"/>
          <p:cNvSpPr txBox="1"/>
          <p:nvPr/>
        </p:nvSpPr>
        <p:spPr bwMode="auto">
          <a:xfrm>
            <a:off x="7832890" y="1706864"/>
            <a:ext cx="870752" cy="235898"/>
          </a:xfrm>
          <a:prstGeom prst="rect">
            <a:avLst/>
          </a:prstGeom>
          <a:noFill/>
        </p:spPr>
        <p:txBody>
          <a:bodyPr wrap="none">
            <a:spAutoFit/>
          </a:bodyPr>
          <a:lstStyle/>
          <a:p>
            <a:pPr algn="ctr">
              <a:defRPr/>
            </a:pPr>
            <a:r>
              <a:rPr lang="zh-CN" altLang="en-US" sz="933" spc="400" dirty="0">
                <a:solidFill>
                  <a:schemeClr val="tx1">
                    <a:lumMod val="65000"/>
                    <a:lumOff val="35000"/>
                  </a:schemeClr>
                </a:solidFill>
                <a:latin typeface="微软雅黑" pitchFamily="34" charset="-122"/>
                <a:ea typeface="微软雅黑" pitchFamily="34" charset="-122"/>
                <a:cs typeface="Arial" pitchFamily="34" charset="0"/>
              </a:rPr>
              <a:t>界面</a:t>
            </a:r>
            <a:r>
              <a:rPr lang="zh-CN" altLang="en-US" sz="933" spc="400" dirty="0" smtClean="0">
                <a:solidFill>
                  <a:schemeClr val="tx1">
                    <a:lumMod val="65000"/>
                    <a:lumOff val="35000"/>
                  </a:schemeClr>
                </a:solidFill>
                <a:latin typeface="微软雅黑" pitchFamily="34" charset="-122"/>
                <a:ea typeface="微软雅黑" pitchFamily="34" charset="-122"/>
                <a:cs typeface="Arial" pitchFamily="34" charset="0"/>
              </a:rPr>
              <a:t>问题</a:t>
            </a:r>
            <a:endParaRPr lang="zh-CN" altLang="en-US" sz="933" spc="400" dirty="0">
              <a:solidFill>
                <a:schemeClr val="tx1">
                  <a:lumMod val="65000"/>
                  <a:lumOff val="35000"/>
                </a:schemeClr>
              </a:solidFill>
              <a:latin typeface="微软雅黑" pitchFamily="34" charset="-122"/>
              <a:ea typeface="微软雅黑" pitchFamily="34" charset="-122"/>
              <a:cs typeface="Arial" pitchFamily="34" charset="0"/>
            </a:endParaRPr>
          </a:p>
        </p:txBody>
      </p:sp>
      <p:sp>
        <p:nvSpPr>
          <p:cNvPr id="218" name="TextBox 217"/>
          <p:cNvSpPr txBox="1"/>
          <p:nvPr/>
        </p:nvSpPr>
        <p:spPr bwMode="auto">
          <a:xfrm>
            <a:off x="7566581" y="2481043"/>
            <a:ext cx="1005403" cy="276999"/>
          </a:xfrm>
          <a:prstGeom prst="rect">
            <a:avLst/>
          </a:prstGeom>
          <a:noFill/>
        </p:spPr>
        <p:txBody>
          <a:bodyPr wrap="none">
            <a:spAutoFit/>
          </a:bodyPr>
          <a:lstStyle/>
          <a:p>
            <a:pPr algn="ctr">
              <a:defRPr/>
            </a:pPr>
            <a:r>
              <a:rPr lang="zh-CN" altLang="en-US" sz="1200" spc="400" dirty="0" smtClean="0">
                <a:solidFill>
                  <a:schemeClr val="tx1">
                    <a:lumMod val="65000"/>
                    <a:lumOff val="35000"/>
                  </a:schemeClr>
                </a:solidFill>
                <a:latin typeface="微软雅黑" pitchFamily="34" charset="-122"/>
                <a:ea typeface="微软雅黑" pitchFamily="34" charset="-122"/>
                <a:cs typeface="Arial" pitchFamily="34" charset="0"/>
              </a:rPr>
              <a:t>功能问题</a:t>
            </a:r>
            <a:endParaRPr lang="zh-CN" altLang="en-US" sz="1200" spc="400" dirty="0">
              <a:solidFill>
                <a:schemeClr val="tx1">
                  <a:lumMod val="65000"/>
                  <a:lumOff val="35000"/>
                </a:schemeClr>
              </a:solidFill>
              <a:latin typeface="微软雅黑" pitchFamily="34" charset="-122"/>
              <a:ea typeface="微软雅黑" pitchFamily="34" charset="-122"/>
              <a:cs typeface="Arial" pitchFamily="34" charset="0"/>
            </a:endParaRPr>
          </a:p>
        </p:txBody>
      </p:sp>
      <p:sp>
        <p:nvSpPr>
          <p:cNvPr id="219" name="TextBox 218"/>
          <p:cNvSpPr txBox="1"/>
          <p:nvPr/>
        </p:nvSpPr>
        <p:spPr bwMode="auto">
          <a:xfrm>
            <a:off x="5852880" y="2923540"/>
            <a:ext cx="800219" cy="215444"/>
          </a:xfrm>
          <a:prstGeom prst="rect">
            <a:avLst/>
          </a:prstGeom>
          <a:noFill/>
        </p:spPr>
        <p:txBody>
          <a:bodyPr wrap="none">
            <a:spAutoFit/>
          </a:bodyPr>
          <a:lstStyle/>
          <a:p>
            <a:pPr algn="ctr">
              <a:defRPr/>
            </a:pPr>
            <a:r>
              <a:rPr lang="zh-CN" altLang="en-US" sz="800" spc="400" dirty="0" smtClean="0">
                <a:solidFill>
                  <a:schemeClr val="tx1">
                    <a:lumMod val="65000"/>
                    <a:lumOff val="35000"/>
                  </a:schemeClr>
                </a:solidFill>
                <a:latin typeface="微软雅黑" pitchFamily="34" charset="-122"/>
                <a:ea typeface="微软雅黑" pitchFamily="34" charset="-122"/>
                <a:cs typeface="Arial" pitchFamily="34" charset="0"/>
              </a:rPr>
              <a:t>性能问题</a:t>
            </a:r>
            <a:endParaRPr lang="zh-CN" altLang="en-US" sz="800" spc="400" dirty="0">
              <a:solidFill>
                <a:schemeClr val="tx1">
                  <a:lumMod val="65000"/>
                  <a:lumOff val="35000"/>
                </a:schemeClr>
              </a:solidFill>
              <a:latin typeface="微软雅黑" pitchFamily="34" charset="-122"/>
              <a:ea typeface="微软雅黑" pitchFamily="34" charset="-122"/>
              <a:cs typeface="Arial" pitchFamily="34" charset="0"/>
            </a:endParaRPr>
          </a:p>
        </p:txBody>
      </p:sp>
      <p:sp>
        <p:nvSpPr>
          <p:cNvPr id="220" name="TextBox 219"/>
          <p:cNvSpPr txBox="1"/>
          <p:nvPr/>
        </p:nvSpPr>
        <p:spPr bwMode="auto">
          <a:xfrm>
            <a:off x="6521389" y="3799715"/>
            <a:ext cx="954107" cy="215444"/>
          </a:xfrm>
          <a:prstGeom prst="rect">
            <a:avLst/>
          </a:prstGeom>
          <a:noFill/>
        </p:spPr>
        <p:txBody>
          <a:bodyPr wrap="none">
            <a:spAutoFit/>
          </a:bodyPr>
          <a:lstStyle/>
          <a:p>
            <a:pPr algn="ctr">
              <a:defRPr/>
            </a:pPr>
            <a:r>
              <a:rPr lang="zh-CN" altLang="en-US" sz="800" spc="400" dirty="0" smtClean="0">
                <a:solidFill>
                  <a:schemeClr val="tx1">
                    <a:lumMod val="65000"/>
                    <a:lumOff val="35000"/>
                  </a:schemeClr>
                </a:solidFill>
                <a:latin typeface="微软雅黑" pitchFamily="34" charset="-122"/>
                <a:ea typeface="微软雅黑" pitchFamily="34" charset="-122"/>
                <a:cs typeface="Arial" pitchFamily="34" charset="0"/>
              </a:rPr>
              <a:t>兼容性问题</a:t>
            </a:r>
            <a:endParaRPr lang="zh-CN" altLang="en-US" sz="800" spc="400" dirty="0">
              <a:solidFill>
                <a:schemeClr val="tx1">
                  <a:lumMod val="65000"/>
                  <a:lumOff val="35000"/>
                </a:schemeClr>
              </a:solidFill>
              <a:latin typeface="微软雅黑" pitchFamily="34" charset="-122"/>
              <a:ea typeface="微软雅黑" pitchFamily="34" charset="-122"/>
              <a:cs typeface="Arial" pitchFamily="34" charset="0"/>
            </a:endParaRPr>
          </a:p>
        </p:txBody>
      </p:sp>
      <p:sp>
        <p:nvSpPr>
          <p:cNvPr id="221" name="TextBox 220"/>
          <p:cNvSpPr txBox="1"/>
          <p:nvPr/>
        </p:nvSpPr>
        <p:spPr bwMode="auto">
          <a:xfrm>
            <a:off x="7007298" y="2011097"/>
            <a:ext cx="800219" cy="215444"/>
          </a:xfrm>
          <a:prstGeom prst="rect">
            <a:avLst/>
          </a:prstGeom>
          <a:noFill/>
        </p:spPr>
        <p:txBody>
          <a:bodyPr wrap="none">
            <a:spAutoFit/>
          </a:bodyPr>
          <a:lstStyle/>
          <a:p>
            <a:pPr algn="ctr">
              <a:defRPr/>
            </a:pPr>
            <a:r>
              <a:rPr lang="zh-CN" altLang="en-US" sz="800" spc="400" dirty="0" smtClean="0">
                <a:solidFill>
                  <a:schemeClr val="tx1">
                    <a:lumMod val="65000"/>
                    <a:lumOff val="35000"/>
                  </a:schemeClr>
                </a:solidFill>
                <a:latin typeface="微软雅黑" pitchFamily="34" charset="-122"/>
                <a:ea typeface="微软雅黑" pitchFamily="34" charset="-122"/>
                <a:cs typeface="Arial" pitchFamily="34" charset="0"/>
              </a:rPr>
              <a:t>需求问题</a:t>
            </a:r>
            <a:endParaRPr lang="zh-CN" altLang="en-US" sz="800" spc="400" dirty="0">
              <a:solidFill>
                <a:schemeClr val="tx1">
                  <a:lumMod val="65000"/>
                  <a:lumOff val="35000"/>
                </a:schemeClr>
              </a:solidFill>
              <a:latin typeface="微软雅黑" pitchFamily="34" charset="-122"/>
              <a:ea typeface="微软雅黑" pitchFamily="34" charset="-122"/>
              <a:cs typeface="Arial" pitchFamily="34" charset="0"/>
            </a:endParaRPr>
          </a:p>
        </p:txBody>
      </p:sp>
      <p:sp>
        <p:nvSpPr>
          <p:cNvPr id="222" name="TextBox 221"/>
          <p:cNvSpPr txBox="1"/>
          <p:nvPr/>
        </p:nvSpPr>
        <p:spPr bwMode="auto">
          <a:xfrm>
            <a:off x="8639921" y="2888547"/>
            <a:ext cx="800219" cy="215444"/>
          </a:xfrm>
          <a:prstGeom prst="rect">
            <a:avLst/>
          </a:prstGeom>
          <a:noFill/>
        </p:spPr>
        <p:txBody>
          <a:bodyPr wrap="none">
            <a:spAutoFit/>
          </a:bodyPr>
          <a:lstStyle/>
          <a:p>
            <a:pPr algn="ctr">
              <a:defRPr/>
            </a:pPr>
            <a:r>
              <a:rPr lang="zh-CN" altLang="en-US" sz="800" spc="400" dirty="0" smtClean="0">
                <a:solidFill>
                  <a:schemeClr val="tx1">
                    <a:lumMod val="65000"/>
                    <a:lumOff val="35000"/>
                  </a:schemeClr>
                </a:solidFill>
                <a:latin typeface="微软雅黑" pitchFamily="34" charset="-122"/>
                <a:ea typeface="微软雅黑" pitchFamily="34" charset="-122"/>
                <a:cs typeface="Arial" pitchFamily="34" charset="0"/>
              </a:rPr>
              <a:t>人文风俗</a:t>
            </a:r>
            <a:endParaRPr lang="zh-CN" altLang="en-US" sz="800" spc="400" dirty="0">
              <a:solidFill>
                <a:schemeClr val="tx1">
                  <a:lumMod val="65000"/>
                  <a:lumOff val="35000"/>
                </a:schemeClr>
              </a:solidFill>
              <a:latin typeface="微软雅黑" pitchFamily="34" charset="-122"/>
              <a:ea typeface="微软雅黑" pitchFamily="34" charset="-122"/>
              <a:cs typeface="Arial" pitchFamily="34" charset="0"/>
            </a:endParaRPr>
          </a:p>
        </p:txBody>
      </p:sp>
      <p:grpSp>
        <p:nvGrpSpPr>
          <p:cNvPr id="104" name="组合 103"/>
          <p:cNvGrpSpPr/>
          <p:nvPr/>
        </p:nvGrpSpPr>
        <p:grpSpPr>
          <a:xfrm rot="5400000" flipH="1">
            <a:off x="4742985" y="136437"/>
            <a:ext cx="373281" cy="338262"/>
            <a:chOff x="2596656" y="329114"/>
            <a:chExt cx="1359556" cy="1232012"/>
          </a:xfrm>
        </p:grpSpPr>
        <p:sp>
          <p:nvSpPr>
            <p:cNvPr id="105" name="等腰三角形 104"/>
            <p:cNvSpPr/>
            <p:nvPr/>
          </p:nvSpPr>
          <p:spPr>
            <a:xfrm rot="10800000">
              <a:off x="2596656" y="389095"/>
              <a:ext cx="1359556" cy="117203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等腰三角形 105"/>
            <p:cNvSpPr/>
            <p:nvPr/>
          </p:nvSpPr>
          <p:spPr>
            <a:xfrm>
              <a:off x="2879391" y="329114"/>
              <a:ext cx="794083" cy="68455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7" name="组合 106"/>
          <p:cNvGrpSpPr/>
          <p:nvPr/>
        </p:nvGrpSpPr>
        <p:grpSpPr>
          <a:xfrm rot="16200000">
            <a:off x="6581468" y="136437"/>
            <a:ext cx="373281" cy="338262"/>
            <a:chOff x="2596656" y="329114"/>
            <a:chExt cx="1359556" cy="1232012"/>
          </a:xfrm>
        </p:grpSpPr>
        <p:sp>
          <p:nvSpPr>
            <p:cNvPr id="108" name="等腰三角形 107"/>
            <p:cNvSpPr/>
            <p:nvPr/>
          </p:nvSpPr>
          <p:spPr>
            <a:xfrm rot="10800000">
              <a:off x="2596656" y="389095"/>
              <a:ext cx="1359556" cy="117203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等腰三角形 108"/>
            <p:cNvSpPr/>
            <p:nvPr/>
          </p:nvSpPr>
          <p:spPr>
            <a:xfrm>
              <a:off x="2879391" y="329114"/>
              <a:ext cx="794083" cy="68455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0" name="直接连接符 109"/>
          <p:cNvCxnSpPr/>
          <p:nvPr/>
        </p:nvCxnSpPr>
        <p:spPr>
          <a:xfrm>
            <a:off x="5179528" y="550916"/>
            <a:ext cx="1293012" cy="0"/>
          </a:xfrm>
          <a:prstGeom prst="line">
            <a:avLst/>
          </a:prstGeom>
        </p:spPr>
        <p:style>
          <a:lnRef idx="1">
            <a:schemeClr val="accent1"/>
          </a:lnRef>
          <a:fillRef idx="0">
            <a:schemeClr val="accent1"/>
          </a:fillRef>
          <a:effectRef idx="0">
            <a:schemeClr val="accent1"/>
          </a:effectRef>
          <a:fontRef idx="minor">
            <a:schemeClr val="tx1"/>
          </a:fontRef>
        </p:style>
      </p:cxnSp>
      <p:sp>
        <p:nvSpPr>
          <p:cNvPr id="111" name="文本框 110"/>
          <p:cNvSpPr txBox="1"/>
          <p:nvPr/>
        </p:nvSpPr>
        <p:spPr>
          <a:xfrm>
            <a:off x="5562821" y="23132"/>
            <a:ext cx="687217" cy="400110"/>
          </a:xfrm>
          <a:prstGeom prst="rect">
            <a:avLst/>
          </a:prstGeom>
          <a:noFill/>
        </p:spPr>
        <p:txBody>
          <a:bodyPr wrap="square" rtlCol="0">
            <a:spAutoFit/>
          </a:bodyPr>
          <a:lstStyle/>
          <a:p>
            <a:r>
              <a:rPr lang="en-US" altLang="zh-CN" sz="2000" dirty="0" smtClean="0">
                <a:solidFill>
                  <a:schemeClr val="bg1"/>
                </a:solidFill>
                <a:effectLst>
                  <a:outerShdw blurRad="38100" dist="38100" dir="2700000" algn="tl">
                    <a:srgbClr val="000000">
                      <a:alpha val="43137"/>
                    </a:srgbClr>
                  </a:outerShdw>
                </a:effectLst>
                <a:latin typeface="Segoe Script" panose="020B0504020000000003" pitchFamily="34" charset="0"/>
              </a:rPr>
              <a:t>05</a:t>
            </a:r>
            <a:endParaRPr lang="zh-CN" altLang="en-US" sz="2000" dirty="0">
              <a:solidFill>
                <a:schemeClr val="bg1"/>
              </a:solidFill>
              <a:effectLst>
                <a:outerShdw blurRad="38100" dist="38100" dir="2700000" algn="tl">
                  <a:srgbClr val="000000">
                    <a:alpha val="43137"/>
                  </a:srgbClr>
                </a:outerShdw>
              </a:effectLst>
              <a:latin typeface="Segoe Script" panose="020B0504020000000003" pitchFamily="34" charset="0"/>
            </a:endParaRPr>
          </a:p>
        </p:txBody>
      </p:sp>
      <p:sp>
        <p:nvSpPr>
          <p:cNvPr id="112" name="矩形 111"/>
          <p:cNvSpPr/>
          <p:nvPr/>
        </p:nvSpPr>
        <p:spPr>
          <a:xfrm>
            <a:off x="5164002" y="247083"/>
            <a:ext cx="1494320" cy="307777"/>
          </a:xfrm>
          <a:prstGeom prst="rect">
            <a:avLst/>
          </a:prstGeom>
        </p:spPr>
        <p:txBody>
          <a:bodyPr wrap="none">
            <a:spAutoFit/>
          </a:bodyPr>
          <a:lstStyle/>
          <a:p>
            <a:r>
              <a:rPr lang="zh-CN" altLang="en-US" sz="1400" b="1" dirty="0" smtClean="0">
                <a:solidFill>
                  <a:srgbClr val="5B9BD5"/>
                </a:solidFill>
                <a:latin typeface="微软雅黑" panose="020B0503020204020204" pitchFamily="34" charset="-122"/>
                <a:ea typeface="微软雅黑" panose="020B0503020204020204" pitchFamily="34" charset="-122"/>
              </a:rPr>
              <a:t>软件测试的产出 </a:t>
            </a:r>
            <a:endParaRPr lang="zh-CN" altLang="en-US" sz="1400" b="1" dirty="0"/>
          </a:p>
        </p:txBody>
      </p:sp>
      <p:sp>
        <p:nvSpPr>
          <p:cNvPr id="113" name="文本框 112"/>
          <p:cNvSpPr txBox="1"/>
          <p:nvPr/>
        </p:nvSpPr>
        <p:spPr>
          <a:xfrm>
            <a:off x="603096" y="1506809"/>
            <a:ext cx="4569202" cy="1015663"/>
          </a:xfrm>
          <a:prstGeom prst="rect">
            <a:avLst/>
          </a:prstGeom>
          <a:solidFill>
            <a:srgbClr val="EDEDED"/>
          </a:solidFill>
        </p:spPr>
        <p:txBody>
          <a:bodyPr wrap="square" rtlCol="0">
            <a:spAutoFit/>
          </a:bodyPr>
          <a:lstStyle/>
          <a:p>
            <a:r>
              <a:rPr lang="en-US" altLang="zh-CN" sz="2000" b="1" dirty="0" smtClean="0">
                <a:solidFill>
                  <a:srgbClr val="759DC2"/>
                </a:solidFill>
                <a:latin typeface="微软雅黑" panose="020B0503020204020204" pitchFamily="34" charset="-122"/>
                <a:ea typeface="微软雅黑" panose="020B0503020204020204" pitchFamily="34" charset="-122"/>
              </a:rPr>
              <a:t>Bug</a:t>
            </a:r>
            <a:r>
              <a:rPr lang="zh-CN" altLang="en-US" sz="2000" b="1" dirty="0" smtClean="0">
                <a:solidFill>
                  <a:srgbClr val="759DC2"/>
                </a:solidFill>
                <a:latin typeface="微软雅黑" panose="020B0503020204020204" pitchFamily="34" charset="-122"/>
                <a:ea typeface="微软雅黑" panose="020B0503020204020204" pitchFamily="34" charset="-122"/>
              </a:rPr>
              <a:t>：</a:t>
            </a:r>
            <a:endParaRPr lang="en-US" altLang="zh-CN" sz="2000" b="1" dirty="0" smtClean="0">
              <a:solidFill>
                <a:srgbClr val="759DC2"/>
              </a:solidFill>
              <a:latin typeface="微软雅黑" panose="020B0503020204020204" pitchFamily="34" charset="-122"/>
              <a:ea typeface="微软雅黑" panose="020B0503020204020204" pitchFamily="34" charset="-122"/>
            </a:endParaRPr>
          </a:p>
          <a:p>
            <a:r>
              <a:rPr lang="zh-CN" altLang="en-US" sz="2000" dirty="0" smtClean="0">
                <a:solidFill>
                  <a:srgbClr val="759DC2"/>
                </a:solidFill>
                <a:latin typeface="微软雅黑" panose="020B0503020204020204" pitchFamily="34" charset="-122"/>
                <a:ea typeface="微软雅黑" panose="020B0503020204020204" pitchFamily="34" charset="-122"/>
              </a:rPr>
              <a:t>具有破坏性、概率性、必然性、优先级、严重性。</a:t>
            </a:r>
            <a:endParaRPr lang="zh-CN" altLang="en-US" sz="2000" b="1" dirty="0">
              <a:solidFill>
                <a:srgbClr val="759DC2"/>
              </a:solidFill>
              <a:latin typeface="微软雅黑" panose="020B0503020204020204" pitchFamily="34" charset="-122"/>
              <a:ea typeface="微软雅黑" panose="020B0503020204020204" pitchFamily="34" charset="-122"/>
            </a:endParaRPr>
          </a:p>
        </p:txBody>
      </p:sp>
      <p:sp>
        <p:nvSpPr>
          <p:cNvPr id="115" name="文本框 114"/>
          <p:cNvSpPr txBox="1"/>
          <p:nvPr/>
        </p:nvSpPr>
        <p:spPr>
          <a:xfrm>
            <a:off x="659701" y="2895819"/>
            <a:ext cx="4569202" cy="1323439"/>
          </a:xfrm>
          <a:prstGeom prst="rect">
            <a:avLst/>
          </a:prstGeom>
          <a:solidFill>
            <a:srgbClr val="EDEDED"/>
          </a:solidFill>
        </p:spPr>
        <p:txBody>
          <a:bodyPr wrap="square" rtlCol="0">
            <a:spAutoFit/>
          </a:bodyPr>
          <a:lstStyle/>
          <a:p>
            <a:r>
              <a:rPr lang="zh-CN" altLang="en-US" sz="2000" b="1" dirty="0">
                <a:solidFill>
                  <a:srgbClr val="759DC2"/>
                </a:solidFill>
                <a:latin typeface="微软雅黑" panose="020B0503020204020204" pitchFamily="34" charset="-122"/>
                <a:ea typeface="微软雅黑" panose="020B0503020204020204" pitchFamily="34" charset="-122"/>
              </a:rPr>
              <a:t>信心</a:t>
            </a:r>
            <a:r>
              <a:rPr lang="zh-CN" altLang="en-US" sz="2000" b="1" dirty="0" smtClean="0">
                <a:solidFill>
                  <a:srgbClr val="759DC2"/>
                </a:solidFill>
                <a:latin typeface="微软雅黑" panose="020B0503020204020204" pitchFamily="34" charset="-122"/>
                <a:ea typeface="微软雅黑" panose="020B0503020204020204" pitchFamily="34" charset="-122"/>
              </a:rPr>
              <a:t>：</a:t>
            </a:r>
            <a:endParaRPr lang="en-US" altLang="zh-CN" sz="2000" b="1" dirty="0" smtClean="0">
              <a:solidFill>
                <a:srgbClr val="759DC2"/>
              </a:solidFill>
              <a:latin typeface="微软雅黑" panose="020B0503020204020204" pitchFamily="34" charset="-122"/>
              <a:ea typeface="微软雅黑" panose="020B0503020204020204" pitchFamily="34" charset="-122"/>
            </a:endParaRPr>
          </a:p>
          <a:p>
            <a:r>
              <a:rPr lang="en-US" altLang="zh-CN" sz="2000" dirty="0" smtClean="0">
                <a:solidFill>
                  <a:srgbClr val="759DC2"/>
                </a:solidFill>
                <a:latin typeface="微软雅黑" panose="020B0503020204020204" pitchFamily="34" charset="-122"/>
                <a:ea typeface="微软雅黑" panose="020B0503020204020204" pitchFamily="34" charset="-122"/>
              </a:rPr>
              <a:t>MTBF100000</a:t>
            </a:r>
            <a:r>
              <a:rPr lang="zh-CN" altLang="en-US" sz="2000" dirty="0" smtClean="0">
                <a:solidFill>
                  <a:srgbClr val="759DC2"/>
                </a:solidFill>
                <a:latin typeface="微软雅黑" panose="020B0503020204020204" pitchFamily="34" charset="-122"/>
                <a:ea typeface="微软雅黑" panose="020B0503020204020204" pitchFamily="34" charset="-122"/>
              </a:rPr>
              <a:t>小时</a:t>
            </a:r>
            <a:endParaRPr lang="en-US" altLang="zh-CN" sz="2000" dirty="0" smtClean="0">
              <a:solidFill>
                <a:srgbClr val="759DC2"/>
              </a:solidFill>
              <a:latin typeface="微软雅黑" panose="020B0503020204020204" pitchFamily="34" charset="-122"/>
              <a:ea typeface="微软雅黑" panose="020B0503020204020204" pitchFamily="34" charset="-122"/>
            </a:endParaRPr>
          </a:p>
          <a:p>
            <a:r>
              <a:rPr lang="zh-CN" altLang="en-US" sz="2000" dirty="0">
                <a:solidFill>
                  <a:srgbClr val="759DC2"/>
                </a:solidFill>
                <a:latin typeface="微软雅黑" panose="020B0503020204020204" pitchFamily="34" charset="-122"/>
                <a:ea typeface="微软雅黑" panose="020B0503020204020204" pitchFamily="34" charset="-122"/>
              </a:rPr>
              <a:t>缺陷清除率</a:t>
            </a:r>
            <a:r>
              <a:rPr lang="en-US" altLang="zh-CN" sz="2000" dirty="0">
                <a:solidFill>
                  <a:srgbClr val="759DC2"/>
                </a:solidFill>
                <a:latin typeface="微软雅黑" panose="020B0503020204020204" pitchFamily="34" charset="-122"/>
                <a:ea typeface="微软雅黑" panose="020B0503020204020204" pitchFamily="34" charset="-122"/>
              </a:rPr>
              <a:t>99</a:t>
            </a:r>
            <a:r>
              <a:rPr lang="en-US" altLang="zh-CN" sz="2000" dirty="0" smtClean="0">
                <a:solidFill>
                  <a:srgbClr val="759DC2"/>
                </a:solidFill>
                <a:latin typeface="微软雅黑" panose="020B0503020204020204" pitchFamily="34" charset="-122"/>
                <a:ea typeface="微软雅黑" panose="020B0503020204020204" pitchFamily="34" charset="-122"/>
              </a:rPr>
              <a:t>%</a:t>
            </a:r>
          </a:p>
          <a:p>
            <a:r>
              <a:rPr lang="zh-CN" altLang="en-US" sz="2000" dirty="0" smtClean="0">
                <a:solidFill>
                  <a:srgbClr val="759DC2"/>
                </a:solidFill>
                <a:latin typeface="微软雅黑" panose="020B0503020204020204" pitchFamily="34" charset="-122"/>
                <a:ea typeface="微软雅黑" panose="020B0503020204020204" pitchFamily="34" charset="-122"/>
              </a:rPr>
              <a:t>电池续航能力</a:t>
            </a:r>
            <a:r>
              <a:rPr lang="en-US" altLang="zh-CN" sz="2000" dirty="0" smtClean="0">
                <a:solidFill>
                  <a:srgbClr val="759DC2"/>
                </a:solidFill>
                <a:latin typeface="微软雅黑" panose="020B0503020204020204" pitchFamily="34" charset="-122"/>
                <a:ea typeface="微软雅黑" panose="020B0503020204020204" pitchFamily="34" charset="-122"/>
              </a:rPr>
              <a:t>8</a:t>
            </a:r>
            <a:r>
              <a:rPr lang="zh-CN" altLang="en-US" sz="2000" dirty="0" smtClean="0">
                <a:solidFill>
                  <a:srgbClr val="759DC2"/>
                </a:solidFill>
                <a:latin typeface="微软雅黑" panose="020B0503020204020204" pitchFamily="34" charset="-122"/>
                <a:ea typeface="微软雅黑" panose="020B0503020204020204" pitchFamily="34" charset="-122"/>
              </a:rPr>
              <a:t>小时</a:t>
            </a:r>
            <a:endParaRPr lang="zh-CN" altLang="en-US" sz="2000" dirty="0">
              <a:solidFill>
                <a:srgbClr val="759DC2"/>
              </a:solidFill>
              <a:latin typeface="微软雅黑" panose="020B0503020204020204" pitchFamily="34" charset="-122"/>
              <a:ea typeface="微软雅黑" panose="020B0503020204020204" pitchFamily="34" charset="-122"/>
            </a:endParaRPr>
          </a:p>
        </p:txBody>
      </p:sp>
      <p:sp>
        <p:nvSpPr>
          <p:cNvPr id="116" name="文本框 115"/>
          <p:cNvSpPr txBox="1"/>
          <p:nvPr/>
        </p:nvSpPr>
        <p:spPr>
          <a:xfrm>
            <a:off x="672757" y="4580930"/>
            <a:ext cx="4569202" cy="1323439"/>
          </a:xfrm>
          <a:prstGeom prst="rect">
            <a:avLst/>
          </a:prstGeom>
          <a:solidFill>
            <a:srgbClr val="EDEDED"/>
          </a:solidFill>
        </p:spPr>
        <p:txBody>
          <a:bodyPr wrap="square" rtlCol="0">
            <a:spAutoFit/>
          </a:bodyPr>
          <a:lstStyle/>
          <a:p>
            <a:r>
              <a:rPr lang="zh-CN" altLang="en-US" sz="2000" b="1" dirty="0" smtClean="0">
                <a:solidFill>
                  <a:srgbClr val="759DC2"/>
                </a:solidFill>
                <a:latin typeface="微软雅黑" panose="020B0503020204020204" pitchFamily="34" charset="-122"/>
                <a:ea typeface="微软雅黑" panose="020B0503020204020204" pitchFamily="34" charset="-122"/>
              </a:rPr>
              <a:t>信息：</a:t>
            </a:r>
            <a:endParaRPr lang="en-US" altLang="zh-CN" sz="2000" b="1" dirty="0" smtClean="0">
              <a:solidFill>
                <a:srgbClr val="759DC2"/>
              </a:solidFill>
              <a:latin typeface="微软雅黑" panose="020B0503020204020204" pitchFamily="34" charset="-122"/>
              <a:ea typeface="微软雅黑" panose="020B0503020204020204" pitchFamily="34" charset="-122"/>
            </a:endParaRPr>
          </a:p>
          <a:p>
            <a:r>
              <a:rPr lang="zh-CN" altLang="en-US" sz="2000" dirty="0" smtClean="0">
                <a:solidFill>
                  <a:srgbClr val="759DC2"/>
                </a:solidFill>
                <a:latin typeface="微软雅黑" panose="020B0503020204020204" pitchFamily="34" charset="-122"/>
                <a:ea typeface="微软雅黑" panose="020B0503020204020204" pitchFamily="34" charset="-122"/>
              </a:rPr>
              <a:t>产品运行速度比竞争对手快</a:t>
            </a:r>
            <a:r>
              <a:rPr lang="en-US" altLang="zh-CN" sz="2000" dirty="0" smtClean="0">
                <a:solidFill>
                  <a:srgbClr val="759DC2"/>
                </a:solidFill>
                <a:latin typeface="微软雅黑" panose="020B0503020204020204" pitchFamily="34" charset="-122"/>
                <a:ea typeface="微软雅黑" panose="020B0503020204020204" pitchFamily="34" charset="-122"/>
              </a:rPr>
              <a:t>10%</a:t>
            </a:r>
          </a:p>
          <a:p>
            <a:r>
              <a:rPr lang="zh-CN" altLang="en-US" sz="2000" dirty="0" smtClean="0">
                <a:solidFill>
                  <a:srgbClr val="759DC2"/>
                </a:solidFill>
                <a:latin typeface="微软雅黑" panose="020B0503020204020204" pitchFamily="34" charset="-122"/>
                <a:ea typeface="微软雅黑" panose="020B0503020204020204" pitchFamily="34" charset="-122"/>
              </a:rPr>
              <a:t>开发人员</a:t>
            </a:r>
            <a:r>
              <a:rPr lang="en-US" altLang="zh-CN" sz="2000" dirty="0" smtClean="0">
                <a:solidFill>
                  <a:srgbClr val="759DC2"/>
                </a:solidFill>
                <a:latin typeface="微软雅黑" panose="020B0503020204020204" pitchFamily="34" charset="-122"/>
                <a:ea typeface="微软雅黑" panose="020B0503020204020204" pitchFamily="34" charset="-122"/>
              </a:rPr>
              <a:t>20</a:t>
            </a:r>
            <a:r>
              <a:rPr lang="zh-CN" altLang="en-US" sz="2000" dirty="0" smtClean="0">
                <a:solidFill>
                  <a:srgbClr val="759DC2"/>
                </a:solidFill>
                <a:latin typeface="微软雅黑" panose="020B0503020204020204" pitchFamily="34" charset="-122"/>
                <a:ea typeface="微软雅黑" panose="020B0503020204020204" pitchFamily="34" charset="-122"/>
              </a:rPr>
              <a:t>个</a:t>
            </a:r>
            <a:r>
              <a:rPr lang="en-US" altLang="zh-CN" sz="2000" dirty="0" smtClean="0">
                <a:solidFill>
                  <a:srgbClr val="759DC2"/>
                </a:solidFill>
                <a:latin typeface="微软雅黑" panose="020B0503020204020204" pitchFamily="34" charset="-122"/>
                <a:ea typeface="微软雅黑" panose="020B0503020204020204" pitchFamily="34" charset="-122"/>
              </a:rPr>
              <a:t>bug/kc</a:t>
            </a:r>
          </a:p>
          <a:p>
            <a:r>
              <a:rPr lang="zh-CN" altLang="en-US" sz="2000" dirty="0" smtClean="0">
                <a:solidFill>
                  <a:srgbClr val="759DC2"/>
                </a:solidFill>
                <a:latin typeface="微软雅黑" panose="020B0503020204020204" pitchFamily="34" charset="-122"/>
                <a:ea typeface="微软雅黑" panose="020B0503020204020204" pitchFamily="34" charset="-122"/>
              </a:rPr>
              <a:t>产品不能再低于</a:t>
            </a:r>
            <a:r>
              <a:rPr lang="en-US" altLang="zh-CN" sz="2000" dirty="0" smtClean="0">
                <a:solidFill>
                  <a:srgbClr val="759DC2"/>
                </a:solidFill>
                <a:latin typeface="微软雅黑" panose="020B0503020204020204" pitchFamily="34" charset="-122"/>
                <a:ea typeface="微软雅黑" panose="020B0503020204020204" pitchFamily="34" charset="-122"/>
              </a:rPr>
              <a:t>-10°</a:t>
            </a:r>
            <a:r>
              <a:rPr lang="zh-CN" altLang="en-US" sz="2000" dirty="0" smtClean="0">
                <a:solidFill>
                  <a:srgbClr val="759DC2"/>
                </a:solidFill>
                <a:latin typeface="微软雅黑" panose="020B0503020204020204" pitchFamily="34" charset="-122"/>
                <a:ea typeface="微软雅黑" panose="020B0503020204020204" pitchFamily="34" charset="-122"/>
              </a:rPr>
              <a:t>环境使用</a:t>
            </a:r>
            <a:endParaRPr lang="zh-CN" altLang="en-US" sz="2000" dirty="0">
              <a:solidFill>
                <a:srgbClr val="759DC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62452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Picture 4" descr="http://jbcdn2.b0.upaiyun.com/2012/03/care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574" y="2628498"/>
            <a:ext cx="3509870" cy="233077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grpSp>
        <p:nvGrpSpPr>
          <p:cNvPr id="58" name="组合 57"/>
          <p:cNvGrpSpPr/>
          <p:nvPr/>
        </p:nvGrpSpPr>
        <p:grpSpPr>
          <a:xfrm rot="5400000" flipH="1">
            <a:off x="4742985" y="136437"/>
            <a:ext cx="373281" cy="338262"/>
            <a:chOff x="2596656" y="329114"/>
            <a:chExt cx="1359556" cy="1232012"/>
          </a:xfrm>
        </p:grpSpPr>
        <p:sp>
          <p:nvSpPr>
            <p:cNvPr id="61" name="等腰三角形 60"/>
            <p:cNvSpPr/>
            <p:nvPr/>
          </p:nvSpPr>
          <p:spPr>
            <a:xfrm rot="10800000">
              <a:off x="2596656" y="389095"/>
              <a:ext cx="1359556" cy="117203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a:off x="2879391" y="329114"/>
              <a:ext cx="794083" cy="68455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3" name="组合 62"/>
          <p:cNvGrpSpPr/>
          <p:nvPr/>
        </p:nvGrpSpPr>
        <p:grpSpPr>
          <a:xfrm rot="16200000">
            <a:off x="6581468" y="136437"/>
            <a:ext cx="373281" cy="338262"/>
            <a:chOff x="2596656" y="329114"/>
            <a:chExt cx="1359556" cy="1232012"/>
          </a:xfrm>
        </p:grpSpPr>
        <p:sp>
          <p:nvSpPr>
            <p:cNvPr id="66" name="等腰三角形 65"/>
            <p:cNvSpPr/>
            <p:nvPr/>
          </p:nvSpPr>
          <p:spPr>
            <a:xfrm rot="10800000">
              <a:off x="2596656" y="389095"/>
              <a:ext cx="1359556" cy="117203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等腰三角形 70"/>
            <p:cNvSpPr/>
            <p:nvPr/>
          </p:nvSpPr>
          <p:spPr>
            <a:xfrm>
              <a:off x="2879391" y="329114"/>
              <a:ext cx="794083" cy="68455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2" name="直接连接符 71"/>
          <p:cNvCxnSpPr/>
          <p:nvPr/>
        </p:nvCxnSpPr>
        <p:spPr>
          <a:xfrm>
            <a:off x="5179528" y="550916"/>
            <a:ext cx="1293012"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5562821" y="23132"/>
            <a:ext cx="687217" cy="400110"/>
          </a:xfrm>
          <a:prstGeom prst="rect">
            <a:avLst/>
          </a:prstGeom>
          <a:noFill/>
        </p:spPr>
        <p:txBody>
          <a:bodyPr wrap="square" rtlCol="0">
            <a:spAutoFit/>
          </a:bodyPr>
          <a:lstStyle/>
          <a:p>
            <a:r>
              <a:rPr lang="en-US" altLang="zh-CN" sz="2000" dirty="0" smtClean="0">
                <a:solidFill>
                  <a:schemeClr val="bg1"/>
                </a:solidFill>
                <a:effectLst>
                  <a:outerShdw blurRad="38100" dist="38100" dir="2700000" algn="tl">
                    <a:srgbClr val="000000">
                      <a:alpha val="43137"/>
                    </a:srgbClr>
                  </a:outerShdw>
                </a:effectLst>
                <a:latin typeface="Segoe Script" panose="020B0504020000000003" pitchFamily="34" charset="0"/>
              </a:rPr>
              <a:t>07</a:t>
            </a:r>
            <a:endParaRPr lang="zh-CN" altLang="en-US" sz="2000" dirty="0">
              <a:solidFill>
                <a:schemeClr val="bg1"/>
              </a:solidFill>
              <a:effectLst>
                <a:outerShdw blurRad="38100" dist="38100" dir="2700000" algn="tl">
                  <a:srgbClr val="000000">
                    <a:alpha val="43137"/>
                  </a:srgbClr>
                </a:outerShdw>
              </a:effectLst>
              <a:latin typeface="Segoe Script" panose="020B0504020000000003" pitchFamily="34" charset="0"/>
            </a:endParaRPr>
          </a:p>
        </p:txBody>
      </p:sp>
      <p:sp>
        <p:nvSpPr>
          <p:cNvPr id="74" name="矩形 73"/>
          <p:cNvSpPr/>
          <p:nvPr/>
        </p:nvSpPr>
        <p:spPr>
          <a:xfrm>
            <a:off x="5059494" y="247083"/>
            <a:ext cx="1673856" cy="307777"/>
          </a:xfrm>
          <a:prstGeom prst="rect">
            <a:avLst/>
          </a:prstGeom>
        </p:spPr>
        <p:txBody>
          <a:bodyPr wrap="none">
            <a:spAutoFit/>
          </a:bodyPr>
          <a:lstStyle/>
          <a:p>
            <a:r>
              <a:rPr lang="zh-CN" altLang="en-US" sz="1400" b="1" dirty="0" smtClean="0">
                <a:solidFill>
                  <a:srgbClr val="5B9BD5"/>
                </a:solidFill>
                <a:latin typeface="微软雅黑" panose="020B0503020204020204" pitchFamily="34" charset="-122"/>
                <a:ea typeface="微软雅黑" panose="020B0503020204020204" pitchFamily="34" charset="-122"/>
              </a:rPr>
              <a:t>软件测试发展方向 </a:t>
            </a:r>
            <a:endParaRPr lang="zh-CN" altLang="en-US" sz="1400" b="1" dirty="0"/>
          </a:p>
        </p:txBody>
      </p:sp>
      <p:sp>
        <p:nvSpPr>
          <p:cNvPr id="107" name="Freeform 5"/>
          <p:cNvSpPr>
            <a:spLocks/>
          </p:cNvSpPr>
          <p:nvPr/>
        </p:nvSpPr>
        <p:spPr bwMode="auto">
          <a:xfrm>
            <a:off x="6392268" y="4143068"/>
            <a:ext cx="698939" cy="309454"/>
          </a:xfrm>
          <a:custGeom>
            <a:avLst/>
            <a:gdLst>
              <a:gd name="T0" fmla="*/ 326 w 363"/>
              <a:gd name="T1" fmla="*/ 161 h 161"/>
              <a:gd name="T2" fmla="*/ 290 w 363"/>
              <a:gd name="T3" fmla="*/ 73 h 161"/>
              <a:gd name="T4" fmla="*/ 202 w 363"/>
              <a:gd name="T5" fmla="*/ 37 h 161"/>
              <a:gd name="T6" fmla="*/ 0 w 363"/>
              <a:gd name="T7" fmla="*/ 37 h 161"/>
              <a:gd name="T8" fmla="*/ 0 w 363"/>
              <a:gd name="T9" fmla="*/ 0 h 161"/>
              <a:gd name="T10" fmla="*/ 202 w 363"/>
              <a:gd name="T11" fmla="*/ 0 h 161"/>
              <a:gd name="T12" fmla="*/ 316 w 363"/>
              <a:gd name="T13" fmla="*/ 47 h 161"/>
              <a:gd name="T14" fmla="*/ 363 w 363"/>
              <a:gd name="T15" fmla="*/ 161 h 161"/>
              <a:gd name="T16" fmla="*/ 326 w 363"/>
              <a:gd name="T1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3" h="161">
                <a:moveTo>
                  <a:pt x="326" y="161"/>
                </a:moveTo>
                <a:cubicBezTo>
                  <a:pt x="326" y="127"/>
                  <a:pt x="312" y="96"/>
                  <a:pt x="290" y="73"/>
                </a:cubicBezTo>
                <a:cubicBezTo>
                  <a:pt x="267" y="51"/>
                  <a:pt x="236" y="37"/>
                  <a:pt x="202" y="37"/>
                </a:cubicBezTo>
                <a:cubicBezTo>
                  <a:pt x="0" y="37"/>
                  <a:pt x="0" y="37"/>
                  <a:pt x="0" y="37"/>
                </a:cubicBezTo>
                <a:cubicBezTo>
                  <a:pt x="0" y="0"/>
                  <a:pt x="0" y="0"/>
                  <a:pt x="0" y="0"/>
                </a:cubicBezTo>
                <a:cubicBezTo>
                  <a:pt x="202" y="0"/>
                  <a:pt x="202" y="0"/>
                  <a:pt x="202" y="0"/>
                </a:cubicBezTo>
                <a:cubicBezTo>
                  <a:pt x="247" y="0"/>
                  <a:pt x="287" y="18"/>
                  <a:pt x="316" y="47"/>
                </a:cubicBezTo>
                <a:cubicBezTo>
                  <a:pt x="345" y="76"/>
                  <a:pt x="363" y="116"/>
                  <a:pt x="363" y="161"/>
                </a:cubicBezTo>
                <a:cubicBezTo>
                  <a:pt x="326" y="161"/>
                  <a:pt x="326" y="161"/>
                  <a:pt x="326" y="161"/>
                </a:cubicBezTo>
                <a:close/>
              </a:path>
            </a:pathLst>
          </a:custGeom>
          <a:solidFill>
            <a:srgbClr val="F83003"/>
          </a:solidFill>
          <a:ln>
            <a:noFill/>
          </a:ln>
          <a:extLst/>
        </p:spPr>
        <p:txBody>
          <a:bodyPr/>
          <a:lstStyle/>
          <a:p>
            <a:endParaRPr lang="zh-CN" altLang="en-US" sz="1600"/>
          </a:p>
        </p:txBody>
      </p:sp>
      <p:sp>
        <p:nvSpPr>
          <p:cNvPr id="108" name="Freeform 6"/>
          <p:cNvSpPr>
            <a:spLocks/>
          </p:cNvSpPr>
          <p:nvPr/>
        </p:nvSpPr>
        <p:spPr bwMode="auto">
          <a:xfrm>
            <a:off x="7922198" y="3125338"/>
            <a:ext cx="310788" cy="312122"/>
          </a:xfrm>
          <a:custGeom>
            <a:avLst/>
            <a:gdLst>
              <a:gd name="T0" fmla="*/ 0 w 161"/>
              <a:gd name="T1" fmla="*/ 125 h 162"/>
              <a:gd name="T2" fmla="*/ 87 w 161"/>
              <a:gd name="T3" fmla="*/ 88 h 162"/>
              <a:gd name="T4" fmla="*/ 124 w 161"/>
              <a:gd name="T5" fmla="*/ 0 h 162"/>
              <a:gd name="T6" fmla="*/ 161 w 161"/>
              <a:gd name="T7" fmla="*/ 0 h 162"/>
              <a:gd name="T8" fmla="*/ 114 w 161"/>
              <a:gd name="T9" fmla="*/ 114 h 162"/>
              <a:gd name="T10" fmla="*/ 0 w 161"/>
              <a:gd name="T11" fmla="*/ 162 h 162"/>
              <a:gd name="T12" fmla="*/ 0 w 161"/>
              <a:gd name="T13" fmla="*/ 125 h 162"/>
            </a:gdLst>
            <a:ahLst/>
            <a:cxnLst>
              <a:cxn ang="0">
                <a:pos x="T0" y="T1"/>
              </a:cxn>
              <a:cxn ang="0">
                <a:pos x="T2" y="T3"/>
              </a:cxn>
              <a:cxn ang="0">
                <a:pos x="T4" y="T5"/>
              </a:cxn>
              <a:cxn ang="0">
                <a:pos x="T6" y="T7"/>
              </a:cxn>
              <a:cxn ang="0">
                <a:pos x="T8" y="T9"/>
              </a:cxn>
              <a:cxn ang="0">
                <a:pos x="T10" y="T11"/>
              </a:cxn>
              <a:cxn ang="0">
                <a:pos x="T12" y="T13"/>
              </a:cxn>
            </a:cxnLst>
            <a:rect l="0" t="0" r="r" b="b"/>
            <a:pathLst>
              <a:path w="161" h="162">
                <a:moveTo>
                  <a:pt x="0" y="125"/>
                </a:moveTo>
                <a:cubicBezTo>
                  <a:pt x="34" y="125"/>
                  <a:pt x="65" y="111"/>
                  <a:pt x="87" y="88"/>
                </a:cubicBezTo>
                <a:cubicBezTo>
                  <a:pt x="110" y="66"/>
                  <a:pt x="124" y="35"/>
                  <a:pt x="124" y="0"/>
                </a:cubicBezTo>
                <a:cubicBezTo>
                  <a:pt x="161" y="0"/>
                  <a:pt x="161" y="0"/>
                  <a:pt x="161" y="0"/>
                </a:cubicBezTo>
                <a:cubicBezTo>
                  <a:pt x="161" y="45"/>
                  <a:pt x="143" y="85"/>
                  <a:pt x="114" y="114"/>
                </a:cubicBezTo>
                <a:cubicBezTo>
                  <a:pt x="84" y="144"/>
                  <a:pt x="44" y="162"/>
                  <a:pt x="0" y="162"/>
                </a:cubicBezTo>
                <a:cubicBezTo>
                  <a:pt x="0" y="125"/>
                  <a:pt x="0" y="125"/>
                  <a:pt x="0" y="125"/>
                </a:cubicBezTo>
                <a:close/>
              </a:path>
            </a:pathLst>
          </a:custGeom>
          <a:solidFill>
            <a:srgbClr val="3D9077"/>
          </a:solidFill>
          <a:ln>
            <a:noFill/>
          </a:ln>
          <a:extLst/>
        </p:spPr>
        <p:txBody>
          <a:bodyPr/>
          <a:lstStyle/>
          <a:p>
            <a:endParaRPr lang="zh-CN" altLang="en-US" sz="1600"/>
          </a:p>
        </p:txBody>
      </p:sp>
      <p:sp>
        <p:nvSpPr>
          <p:cNvPr id="109" name="Freeform 7"/>
          <p:cNvSpPr>
            <a:spLocks/>
          </p:cNvSpPr>
          <p:nvPr/>
        </p:nvSpPr>
        <p:spPr bwMode="auto">
          <a:xfrm>
            <a:off x="7412666" y="2577124"/>
            <a:ext cx="618908" cy="548214"/>
          </a:xfrm>
          <a:custGeom>
            <a:avLst/>
            <a:gdLst>
              <a:gd name="T0" fmla="*/ 0 w 322"/>
              <a:gd name="T1" fmla="*/ 285 h 285"/>
              <a:gd name="T2" fmla="*/ 47 w 322"/>
              <a:gd name="T3" fmla="*/ 171 h 285"/>
              <a:gd name="T4" fmla="*/ 161 w 322"/>
              <a:gd name="T5" fmla="*/ 124 h 285"/>
              <a:gd name="T6" fmla="*/ 249 w 322"/>
              <a:gd name="T7" fmla="*/ 88 h 285"/>
              <a:gd name="T8" fmla="*/ 285 w 322"/>
              <a:gd name="T9" fmla="*/ 0 h 285"/>
              <a:gd name="T10" fmla="*/ 322 w 322"/>
              <a:gd name="T11" fmla="*/ 0 h 285"/>
              <a:gd name="T12" fmla="*/ 275 w 322"/>
              <a:gd name="T13" fmla="*/ 114 h 285"/>
              <a:gd name="T14" fmla="*/ 161 w 322"/>
              <a:gd name="T15" fmla="*/ 161 h 285"/>
              <a:gd name="T16" fmla="*/ 73 w 322"/>
              <a:gd name="T17" fmla="*/ 198 h 285"/>
              <a:gd name="T18" fmla="*/ 37 w 322"/>
              <a:gd name="T19" fmla="*/ 285 h 285"/>
              <a:gd name="T20" fmla="*/ 0 w 322"/>
              <a:gd name="T21" fmla="*/ 285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2" h="285">
                <a:moveTo>
                  <a:pt x="0" y="285"/>
                </a:moveTo>
                <a:cubicBezTo>
                  <a:pt x="0" y="241"/>
                  <a:pt x="18" y="201"/>
                  <a:pt x="47" y="171"/>
                </a:cubicBezTo>
                <a:cubicBezTo>
                  <a:pt x="76" y="142"/>
                  <a:pt x="116" y="124"/>
                  <a:pt x="161" y="124"/>
                </a:cubicBezTo>
                <a:cubicBezTo>
                  <a:pt x="195" y="124"/>
                  <a:pt x="226" y="110"/>
                  <a:pt x="249" y="88"/>
                </a:cubicBezTo>
                <a:cubicBezTo>
                  <a:pt x="271" y="65"/>
                  <a:pt x="285" y="34"/>
                  <a:pt x="285" y="0"/>
                </a:cubicBezTo>
                <a:cubicBezTo>
                  <a:pt x="322" y="0"/>
                  <a:pt x="322" y="0"/>
                  <a:pt x="322" y="0"/>
                </a:cubicBezTo>
                <a:cubicBezTo>
                  <a:pt x="322" y="45"/>
                  <a:pt x="304" y="85"/>
                  <a:pt x="275" y="114"/>
                </a:cubicBezTo>
                <a:cubicBezTo>
                  <a:pt x="246" y="143"/>
                  <a:pt x="205" y="161"/>
                  <a:pt x="161" y="161"/>
                </a:cubicBezTo>
                <a:cubicBezTo>
                  <a:pt x="126" y="161"/>
                  <a:pt x="95" y="175"/>
                  <a:pt x="73" y="198"/>
                </a:cubicBezTo>
                <a:cubicBezTo>
                  <a:pt x="50" y="220"/>
                  <a:pt x="37" y="251"/>
                  <a:pt x="37" y="285"/>
                </a:cubicBezTo>
                <a:cubicBezTo>
                  <a:pt x="0" y="285"/>
                  <a:pt x="0" y="285"/>
                  <a:pt x="0" y="285"/>
                </a:cubicBezTo>
                <a:close/>
              </a:path>
            </a:pathLst>
          </a:custGeom>
          <a:solidFill>
            <a:srgbClr val="EBAC07"/>
          </a:solidFill>
          <a:ln>
            <a:noFill/>
          </a:ln>
          <a:extLst/>
        </p:spPr>
        <p:txBody>
          <a:bodyPr/>
          <a:lstStyle/>
          <a:p>
            <a:endParaRPr lang="zh-CN" altLang="en-US" sz="1600"/>
          </a:p>
        </p:txBody>
      </p:sp>
      <p:sp>
        <p:nvSpPr>
          <p:cNvPr id="110" name="Freeform 8"/>
          <p:cNvSpPr>
            <a:spLocks/>
          </p:cNvSpPr>
          <p:nvPr/>
        </p:nvSpPr>
        <p:spPr bwMode="auto">
          <a:xfrm>
            <a:off x="8351699" y="2317023"/>
            <a:ext cx="621576" cy="808315"/>
          </a:xfrm>
          <a:custGeom>
            <a:avLst/>
            <a:gdLst>
              <a:gd name="T0" fmla="*/ 286 w 323"/>
              <a:gd name="T1" fmla="*/ 420 h 420"/>
              <a:gd name="T2" fmla="*/ 249 w 323"/>
              <a:gd name="T3" fmla="*/ 333 h 420"/>
              <a:gd name="T4" fmla="*/ 162 w 323"/>
              <a:gd name="T5" fmla="*/ 296 h 420"/>
              <a:gd name="T6" fmla="*/ 48 w 323"/>
              <a:gd name="T7" fmla="*/ 249 h 420"/>
              <a:gd name="T8" fmla="*/ 0 w 323"/>
              <a:gd name="T9" fmla="*/ 135 h 420"/>
              <a:gd name="T10" fmla="*/ 0 w 323"/>
              <a:gd name="T11" fmla="*/ 0 h 420"/>
              <a:gd name="T12" fmla="*/ 37 w 323"/>
              <a:gd name="T13" fmla="*/ 0 h 420"/>
              <a:gd name="T14" fmla="*/ 37 w 323"/>
              <a:gd name="T15" fmla="*/ 135 h 420"/>
              <a:gd name="T16" fmla="*/ 74 w 323"/>
              <a:gd name="T17" fmla="*/ 223 h 420"/>
              <a:gd name="T18" fmla="*/ 162 w 323"/>
              <a:gd name="T19" fmla="*/ 259 h 420"/>
              <a:gd name="T20" fmla="*/ 276 w 323"/>
              <a:gd name="T21" fmla="*/ 306 h 420"/>
              <a:gd name="T22" fmla="*/ 323 w 323"/>
              <a:gd name="T23" fmla="*/ 420 h 420"/>
              <a:gd name="T24" fmla="*/ 286 w 323"/>
              <a:gd name="T25" fmla="*/ 42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 h="420">
                <a:moveTo>
                  <a:pt x="286" y="420"/>
                </a:moveTo>
                <a:cubicBezTo>
                  <a:pt x="286" y="386"/>
                  <a:pt x="272" y="355"/>
                  <a:pt x="249" y="333"/>
                </a:cubicBezTo>
                <a:cubicBezTo>
                  <a:pt x="227" y="310"/>
                  <a:pt x="196" y="296"/>
                  <a:pt x="162" y="296"/>
                </a:cubicBezTo>
                <a:cubicBezTo>
                  <a:pt x="117" y="296"/>
                  <a:pt x="77" y="278"/>
                  <a:pt x="48" y="249"/>
                </a:cubicBezTo>
                <a:cubicBezTo>
                  <a:pt x="18" y="220"/>
                  <a:pt x="0" y="180"/>
                  <a:pt x="0" y="135"/>
                </a:cubicBezTo>
                <a:cubicBezTo>
                  <a:pt x="0" y="0"/>
                  <a:pt x="0" y="0"/>
                  <a:pt x="0" y="0"/>
                </a:cubicBezTo>
                <a:cubicBezTo>
                  <a:pt x="37" y="0"/>
                  <a:pt x="37" y="0"/>
                  <a:pt x="37" y="0"/>
                </a:cubicBezTo>
                <a:cubicBezTo>
                  <a:pt x="37" y="135"/>
                  <a:pt x="37" y="135"/>
                  <a:pt x="37" y="135"/>
                </a:cubicBezTo>
                <a:cubicBezTo>
                  <a:pt x="37" y="169"/>
                  <a:pt x="51" y="200"/>
                  <a:pt x="74" y="223"/>
                </a:cubicBezTo>
                <a:cubicBezTo>
                  <a:pt x="96" y="245"/>
                  <a:pt x="127" y="259"/>
                  <a:pt x="162" y="259"/>
                </a:cubicBezTo>
                <a:cubicBezTo>
                  <a:pt x="206" y="259"/>
                  <a:pt x="246" y="277"/>
                  <a:pt x="276" y="306"/>
                </a:cubicBezTo>
                <a:cubicBezTo>
                  <a:pt x="305" y="336"/>
                  <a:pt x="323" y="376"/>
                  <a:pt x="323" y="420"/>
                </a:cubicBezTo>
                <a:cubicBezTo>
                  <a:pt x="286" y="420"/>
                  <a:pt x="286" y="420"/>
                  <a:pt x="286" y="420"/>
                </a:cubicBezTo>
                <a:close/>
              </a:path>
            </a:pathLst>
          </a:custGeom>
          <a:solidFill>
            <a:srgbClr val="A2B932"/>
          </a:solidFill>
          <a:ln>
            <a:noFill/>
          </a:ln>
          <a:extLst/>
        </p:spPr>
        <p:txBody>
          <a:bodyPr/>
          <a:lstStyle/>
          <a:p>
            <a:endParaRPr lang="zh-CN" altLang="en-US" sz="1600"/>
          </a:p>
        </p:txBody>
      </p:sp>
      <p:sp>
        <p:nvSpPr>
          <p:cNvPr id="111" name="Freeform 9"/>
          <p:cNvSpPr>
            <a:spLocks/>
          </p:cNvSpPr>
          <p:nvPr/>
        </p:nvSpPr>
        <p:spPr bwMode="auto">
          <a:xfrm>
            <a:off x="8351699" y="2815884"/>
            <a:ext cx="860336" cy="860335"/>
          </a:xfrm>
          <a:custGeom>
            <a:avLst/>
            <a:gdLst>
              <a:gd name="T0" fmla="*/ 447 w 447"/>
              <a:gd name="T1" fmla="*/ 37 h 447"/>
              <a:gd name="T2" fmla="*/ 359 w 447"/>
              <a:gd name="T3" fmla="*/ 74 h 447"/>
              <a:gd name="T4" fmla="*/ 323 w 447"/>
              <a:gd name="T5" fmla="*/ 161 h 447"/>
              <a:gd name="T6" fmla="*/ 276 w 447"/>
              <a:gd name="T7" fmla="*/ 275 h 447"/>
              <a:gd name="T8" fmla="*/ 162 w 447"/>
              <a:gd name="T9" fmla="*/ 323 h 447"/>
              <a:gd name="T10" fmla="*/ 74 w 447"/>
              <a:gd name="T11" fmla="*/ 359 h 447"/>
              <a:gd name="T12" fmla="*/ 37 w 447"/>
              <a:gd name="T13" fmla="*/ 447 h 447"/>
              <a:gd name="T14" fmla="*/ 0 w 447"/>
              <a:gd name="T15" fmla="*/ 447 h 447"/>
              <a:gd name="T16" fmla="*/ 48 w 447"/>
              <a:gd name="T17" fmla="*/ 333 h 447"/>
              <a:gd name="T18" fmla="*/ 162 w 447"/>
              <a:gd name="T19" fmla="*/ 286 h 447"/>
              <a:gd name="T20" fmla="*/ 249 w 447"/>
              <a:gd name="T21" fmla="*/ 249 h 447"/>
              <a:gd name="T22" fmla="*/ 286 w 447"/>
              <a:gd name="T23" fmla="*/ 161 h 447"/>
              <a:gd name="T24" fmla="*/ 333 w 447"/>
              <a:gd name="T25" fmla="*/ 47 h 447"/>
              <a:gd name="T26" fmla="*/ 447 w 447"/>
              <a:gd name="T27" fmla="*/ 0 h 447"/>
              <a:gd name="T28" fmla="*/ 447 w 447"/>
              <a:gd name="T29" fmla="*/ 3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7" h="447">
                <a:moveTo>
                  <a:pt x="447" y="37"/>
                </a:moveTo>
                <a:cubicBezTo>
                  <a:pt x="413" y="37"/>
                  <a:pt x="382" y="51"/>
                  <a:pt x="359" y="74"/>
                </a:cubicBezTo>
                <a:cubicBezTo>
                  <a:pt x="337" y="96"/>
                  <a:pt x="323" y="127"/>
                  <a:pt x="323" y="161"/>
                </a:cubicBezTo>
                <a:cubicBezTo>
                  <a:pt x="323" y="206"/>
                  <a:pt x="305" y="246"/>
                  <a:pt x="276" y="275"/>
                </a:cubicBezTo>
                <a:cubicBezTo>
                  <a:pt x="246" y="305"/>
                  <a:pt x="206" y="323"/>
                  <a:pt x="162" y="323"/>
                </a:cubicBezTo>
                <a:cubicBezTo>
                  <a:pt x="127" y="323"/>
                  <a:pt x="96" y="337"/>
                  <a:pt x="74" y="359"/>
                </a:cubicBezTo>
                <a:cubicBezTo>
                  <a:pt x="51" y="382"/>
                  <a:pt x="37" y="413"/>
                  <a:pt x="37" y="447"/>
                </a:cubicBezTo>
                <a:cubicBezTo>
                  <a:pt x="0" y="447"/>
                  <a:pt x="0" y="447"/>
                  <a:pt x="0" y="447"/>
                </a:cubicBezTo>
                <a:cubicBezTo>
                  <a:pt x="0" y="402"/>
                  <a:pt x="18" y="362"/>
                  <a:pt x="48" y="333"/>
                </a:cubicBezTo>
                <a:cubicBezTo>
                  <a:pt x="77" y="304"/>
                  <a:pt x="117" y="286"/>
                  <a:pt x="162" y="286"/>
                </a:cubicBezTo>
                <a:cubicBezTo>
                  <a:pt x="196" y="286"/>
                  <a:pt x="227" y="272"/>
                  <a:pt x="249" y="249"/>
                </a:cubicBezTo>
                <a:cubicBezTo>
                  <a:pt x="272" y="227"/>
                  <a:pt x="286" y="196"/>
                  <a:pt x="286" y="161"/>
                </a:cubicBezTo>
                <a:cubicBezTo>
                  <a:pt x="286" y="117"/>
                  <a:pt x="304" y="77"/>
                  <a:pt x="333" y="47"/>
                </a:cubicBezTo>
                <a:cubicBezTo>
                  <a:pt x="362" y="18"/>
                  <a:pt x="403" y="0"/>
                  <a:pt x="447" y="0"/>
                </a:cubicBezTo>
                <a:cubicBezTo>
                  <a:pt x="447" y="37"/>
                  <a:pt x="447" y="37"/>
                  <a:pt x="447" y="37"/>
                </a:cubicBezTo>
                <a:close/>
              </a:path>
            </a:pathLst>
          </a:custGeom>
          <a:solidFill>
            <a:srgbClr val="4C6062"/>
          </a:solidFill>
          <a:ln>
            <a:noFill/>
          </a:ln>
          <a:extLst/>
        </p:spPr>
        <p:txBody>
          <a:bodyPr/>
          <a:lstStyle/>
          <a:p>
            <a:endParaRPr lang="zh-CN" altLang="en-US" sz="1600"/>
          </a:p>
        </p:txBody>
      </p:sp>
      <p:sp>
        <p:nvSpPr>
          <p:cNvPr id="112" name="Freeform 10"/>
          <p:cNvSpPr>
            <a:spLocks/>
          </p:cNvSpPr>
          <p:nvPr/>
        </p:nvSpPr>
        <p:spPr bwMode="auto">
          <a:xfrm>
            <a:off x="6861785" y="2577124"/>
            <a:ext cx="2111490" cy="1647309"/>
          </a:xfrm>
          <a:custGeom>
            <a:avLst/>
            <a:gdLst>
              <a:gd name="T0" fmla="*/ 37 w 1097"/>
              <a:gd name="T1" fmla="*/ 0 h 856"/>
              <a:gd name="T2" fmla="*/ 73 w 1097"/>
              <a:gd name="T3" fmla="*/ 88 h 856"/>
              <a:gd name="T4" fmla="*/ 161 w 1097"/>
              <a:gd name="T5" fmla="*/ 124 h 856"/>
              <a:gd name="T6" fmla="*/ 275 w 1097"/>
              <a:gd name="T7" fmla="*/ 171 h 856"/>
              <a:gd name="T8" fmla="*/ 323 w 1097"/>
              <a:gd name="T9" fmla="*/ 285 h 856"/>
              <a:gd name="T10" fmla="*/ 359 w 1097"/>
              <a:gd name="T11" fmla="*/ 373 h 856"/>
              <a:gd name="T12" fmla="*/ 447 w 1097"/>
              <a:gd name="T13" fmla="*/ 410 h 856"/>
              <a:gd name="T14" fmla="*/ 650 w 1097"/>
              <a:gd name="T15" fmla="*/ 410 h 856"/>
              <a:gd name="T16" fmla="*/ 764 w 1097"/>
              <a:gd name="T17" fmla="*/ 457 h 856"/>
              <a:gd name="T18" fmla="*/ 811 w 1097"/>
              <a:gd name="T19" fmla="*/ 571 h 856"/>
              <a:gd name="T20" fmla="*/ 848 w 1097"/>
              <a:gd name="T21" fmla="*/ 659 h 856"/>
              <a:gd name="T22" fmla="*/ 936 w 1097"/>
              <a:gd name="T23" fmla="*/ 695 h 856"/>
              <a:gd name="T24" fmla="*/ 1050 w 1097"/>
              <a:gd name="T25" fmla="*/ 742 h 856"/>
              <a:gd name="T26" fmla="*/ 1097 w 1097"/>
              <a:gd name="T27" fmla="*/ 856 h 856"/>
              <a:gd name="T28" fmla="*/ 1060 w 1097"/>
              <a:gd name="T29" fmla="*/ 856 h 856"/>
              <a:gd name="T30" fmla="*/ 1023 w 1097"/>
              <a:gd name="T31" fmla="*/ 769 h 856"/>
              <a:gd name="T32" fmla="*/ 936 w 1097"/>
              <a:gd name="T33" fmla="*/ 732 h 856"/>
              <a:gd name="T34" fmla="*/ 822 w 1097"/>
              <a:gd name="T35" fmla="*/ 685 h 856"/>
              <a:gd name="T36" fmla="*/ 774 w 1097"/>
              <a:gd name="T37" fmla="*/ 571 h 856"/>
              <a:gd name="T38" fmla="*/ 738 w 1097"/>
              <a:gd name="T39" fmla="*/ 483 h 856"/>
              <a:gd name="T40" fmla="*/ 650 w 1097"/>
              <a:gd name="T41" fmla="*/ 447 h 856"/>
              <a:gd name="T42" fmla="*/ 447 w 1097"/>
              <a:gd name="T43" fmla="*/ 447 h 856"/>
              <a:gd name="T44" fmla="*/ 333 w 1097"/>
              <a:gd name="T45" fmla="*/ 399 h 856"/>
              <a:gd name="T46" fmla="*/ 286 w 1097"/>
              <a:gd name="T47" fmla="*/ 285 h 856"/>
              <a:gd name="T48" fmla="*/ 249 w 1097"/>
              <a:gd name="T49" fmla="*/ 198 h 856"/>
              <a:gd name="T50" fmla="*/ 161 w 1097"/>
              <a:gd name="T51" fmla="*/ 161 h 856"/>
              <a:gd name="T52" fmla="*/ 47 w 1097"/>
              <a:gd name="T53" fmla="*/ 114 h 856"/>
              <a:gd name="T54" fmla="*/ 0 w 1097"/>
              <a:gd name="T55" fmla="*/ 0 h 856"/>
              <a:gd name="T56" fmla="*/ 37 w 1097"/>
              <a:gd name="T57" fmla="*/ 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7" h="856">
                <a:moveTo>
                  <a:pt x="37" y="0"/>
                </a:moveTo>
                <a:cubicBezTo>
                  <a:pt x="37" y="34"/>
                  <a:pt x="51" y="65"/>
                  <a:pt x="73" y="88"/>
                </a:cubicBezTo>
                <a:cubicBezTo>
                  <a:pt x="96" y="110"/>
                  <a:pt x="127" y="124"/>
                  <a:pt x="161" y="124"/>
                </a:cubicBezTo>
                <a:cubicBezTo>
                  <a:pt x="206" y="124"/>
                  <a:pt x="246" y="142"/>
                  <a:pt x="275" y="171"/>
                </a:cubicBezTo>
                <a:cubicBezTo>
                  <a:pt x="304" y="201"/>
                  <a:pt x="323" y="241"/>
                  <a:pt x="323" y="285"/>
                </a:cubicBezTo>
                <a:cubicBezTo>
                  <a:pt x="323" y="320"/>
                  <a:pt x="336" y="351"/>
                  <a:pt x="359" y="373"/>
                </a:cubicBezTo>
                <a:cubicBezTo>
                  <a:pt x="381" y="396"/>
                  <a:pt x="412" y="410"/>
                  <a:pt x="447" y="410"/>
                </a:cubicBezTo>
                <a:cubicBezTo>
                  <a:pt x="650" y="410"/>
                  <a:pt x="650" y="410"/>
                  <a:pt x="650" y="410"/>
                </a:cubicBezTo>
                <a:cubicBezTo>
                  <a:pt x="695" y="410"/>
                  <a:pt x="735" y="428"/>
                  <a:pt x="764" y="457"/>
                </a:cubicBezTo>
                <a:cubicBezTo>
                  <a:pt x="793" y="486"/>
                  <a:pt x="811" y="526"/>
                  <a:pt x="811" y="571"/>
                </a:cubicBezTo>
                <a:cubicBezTo>
                  <a:pt x="811" y="605"/>
                  <a:pt x="825" y="636"/>
                  <a:pt x="848" y="659"/>
                </a:cubicBezTo>
                <a:cubicBezTo>
                  <a:pt x="870" y="681"/>
                  <a:pt x="901" y="695"/>
                  <a:pt x="936" y="695"/>
                </a:cubicBezTo>
                <a:cubicBezTo>
                  <a:pt x="980" y="695"/>
                  <a:pt x="1020" y="713"/>
                  <a:pt x="1050" y="742"/>
                </a:cubicBezTo>
                <a:cubicBezTo>
                  <a:pt x="1079" y="772"/>
                  <a:pt x="1097" y="812"/>
                  <a:pt x="1097" y="856"/>
                </a:cubicBezTo>
                <a:cubicBezTo>
                  <a:pt x="1060" y="856"/>
                  <a:pt x="1060" y="856"/>
                  <a:pt x="1060" y="856"/>
                </a:cubicBezTo>
                <a:cubicBezTo>
                  <a:pt x="1060" y="822"/>
                  <a:pt x="1046" y="791"/>
                  <a:pt x="1023" y="769"/>
                </a:cubicBezTo>
                <a:cubicBezTo>
                  <a:pt x="1001" y="746"/>
                  <a:pt x="970" y="732"/>
                  <a:pt x="936" y="732"/>
                </a:cubicBezTo>
                <a:cubicBezTo>
                  <a:pt x="891" y="732"/>
                  <a:pt x="851" y="714"/>
                  <a:pt x="822" y="685"/>
                </a:cubicBezTo>
                <a:cubicBezTo>
                  <a:pt x="792" y="656"/>
                  <a:pt x="774" y="615"/>
                  <a:pt x="774" y="571"/>
                </a:cubicBezTo>
                <a:cubicBezTo>
                  <a:pt x="774" y="537"/>
                  <a:pt x="760" y="506"/>
                  <a:pt x="738" y="483"/>
                </a:cubicBezTo>
                <a:cubicBezTo>
                  <a:pt x="716" y="461"/>
                  <a:pt x="684" y="447"/>
                  <a:pt x="650" y="447"/>
                </a:cubicBezTo>
                <a:cubicBezTo>
                  <a:pt x="447" y="447"/>
                  <a:pt x="447" y="447"/>
                  <a:pt x="447" y="447"/>
                </a:cubicBezTo>
                <a:cubicBezTo>
                  <a:pt x="402" y="447"/>
                  <a:pt x="362" y="429"/>
                  <a:pt x="333" y="399"/>
                </a:cubicBezTo>
                <a:cubicBezTo>
                  <a:pt x="304" y="370"/>
                  <a:pt x="286" y="330"/>
                  <a:pt x="286" y="285"/>
                </a:cubicBezTo>
                <a:cubicBezTo>
                  <a:pt x="286" y="251"/>
                  <a:pt x="272" y="220"/>
                  <a:pt x="249" y="198"/>
                </a:cubicBezTo>
                <a:cubicBezTo>
                  <a:pt x="227" y="175"/>
                  <a:pt x="196" y="161"/>
                  <a:pt x="161" y="161"/>
                </a:cubicBezTo>
                <a:cubicBezTo>
                  <a:pt x="117" y="161"/>
                  <a:pt x="76" y="143"/>
                  <a:pt x="47" y="114"/>
                </a:cubicBezTo>
                <a:cubicBezTo>
                  <a:pt x="18" y="85"/>
                  <a:pt x="0" y="45"/>
                  <a:pt x="0" y="0"/>
                </a:cubicBezTo>
                <a:cubicBezTo>
                  <a:pt x="37" y="0"/>
                  <a:pt x="37" y="0"/>
                  <a:pt x="37" y="0"/>
                </a:cubicBezTo>
                <a:close/>
              </a:path>
            </a:pathLst>
          </a:custGeom>
          <a:solidFill>
            <a:srgbClr val="F83003"/>
          </a:solidFill>
          <a:ln>
            <a:noFill/>
          </a:ln>
          <a:extLst/>
        </p:spPr>
        <p:txBody>
          <a:bodyPr/>
          <a:lstStyle/>
          <a:p>
            <a:endParaRPr lang="zh-CN" altLang="en-US" sz="1600"/>
          </a:p>
        </p:txBody>
      </p:sp>
      <p:sp>
        <p:nvSpPr>
          <p:cNvPr id="113" name="Freeform 11"/>
          <p:cNvSpPr>
            <a:spLocks/>
          </p:cNvSpPr>
          <p:nvPr/>
        </p:nvSpPr>
        <p:spPr bwMode="auto">
          <a:xfrm>
            <a:off x="7960880" y="4143068"/>
            <a:ext cx="309454" cy="309454"/>
          </a:xfrm>
          <a:custGeom>
            <a:avLst/>
            <a:gdLst>
              <a:gd name="T0" fmla="*/ 161 w 161"/>
              <a:gd name="T1" fmla="*/ 37 h 161"/>
              <a:gd name="T2" fmla="*/ 73 w 161"/>
              <a:gd name="T3" fmla="*/ 73 h 161"/>
              <a:gd name="T4" fmla="*/ 37 w 161"/>
              <a:gd name="T5" fmla="*/ 161 h 161"/>
              <a:gd name="T6" fmla="*/ 0 w 161"/>
              <a:gd name="T7" fmla="*/ 161 h 161"/>
              <a:gd name="T8" fmla="*/ 47 w 161"/>
              <a:gd name="T9" fmla="*/ 47 h 161"/>
              <a:gd name="T10" fmla="*/ 161 w 161"/>
              <a:gd name="T11" fmla="*/ 0 h 161"/>
              <a:gd name="T12" fmla="*/ 161 w 161"/>
              <a:gd name="T13" fmla="*/ 37 h 161"/>
            </a:gdLst>
            <a:ahLst/>
            <a:cxnLst>
              <a:cxn ang="0">
                <a:pos x="T0" y="T1"/>
              </a:cxn>
              <a:cxn ang="0">
                <a:pos x="T2" y="T3"/>
              </a:cxn>
              <a:cxn ang="0">
                <a:pos x="T4" y="T5"/>
              </a:cxn>
              <a:cxn ang="0">
                <a:pos x="T6" y="T7"/>
              </a:cxn>
              <a:cxn ang="0">
                <a:pos x="T8" y="T9"/>
              </a:cxn>
              <a:cxn ang="0">
                <a:pos x="T10" y="T11"/>
              </a:cxn>
              <a:cxn ang="0">
                <a:pos x="T12" y="T13"/>
              </a:cxn>
            </a:cxnLst>
            <a:rect l="0" t="0" r="r" b="b"/>
            <a:pathLst>
              <a:path w="161" h="161">
                <a:moveTo>
                  <a:pt x="161" y="37"/>
                </a:moveTo>
                <a:cubicBezTo>
                  <a:pt x="127" y="37"/>
                  <a:pt x="96" y="51"/>
                  <a:pt x="73" y="73"/>
                </a:cubicBezTo>
                <a:cubicBezTo>
                  <a:pt x="51" y="96"/>
                  <a:pt x="37" y="127"/>
                  <a:pt x="37" y="161"/>
                </a:cubicBezTo>
                <a:cubicBezTo>
                  <a:pt x="0" y="161"/>
                  <a:pt x="0" y="161"/>
                  <a:pt x="0" y="161"/>
                </a:cubicBezTo>
                <a:cubicBezTo>
                  <a:pt x="0" y="116"/>
                  <a:pt x="18" y="76"/>
                  <a:pt x="47" y="47"/>
                </a:cubicBezTo>
                <a:cubicBezTo>
                  <a:pt x="76" y="18"/>
                  <a:pt x="117" y="0"/>
                  <a:pt x="161" y="0"/>
                </a:cubicBezTo>
                <a:cubicBezTo>
                  <a:pt x="161" y="37"/>
                  <a:pt x="161" y="37"/>
                  <a:pt x="161" y="37"/>
                </a:cubicBezTo>
                <a:close/>
              </a:path>
            </a:pathLst>
          </a:custGeom>
          <a:solidFill>
            <a:srgbClr val="EBAC07"/>
          </a:solidFill>
          <a:ln>
            <a:noFill/>
          </a:ln>
          <a:extLst/>
        </p:spPr>
        <p:txBody>
          <a:bodyPr/>
          <a:lstStyle/>
          <a:p>
            <a:endParaRPr lang="zh-CN" altLang="en-US" sz="1600"/>
          </a:p>
        </p:txBody>
      </p:sp>
      <p:sp>
        <p:nvSpPr>
          <p:cNvPr id="114" name="Freeform 12"/>
          <p:cNvSpPr>
            <a:spLocks/>
          </p:cNvSpPr>
          <p:nvPr/>
        </p:nvSpPr>
        <p:spPr bwMode="auto">
          <a:xfrm>
            <a:off x="7409998" y="4347148"/>
            <a:ext cx="312122" cy="416162"/>
          </a:xfrm>
          <a:custGeom>
            <a:avLst/>
            <a:gdLst>
              <a:gd name="T0" fmla="*/ 37 w 162"/>
              <a:gd name="T1" fmla="*/ 55 h 216"/>
              <a:gd name="T2" fmla="*/ 74 w 162"/>
              <a:gd name="T3" fmla="*/ 143 h 216"/>
              <a:gd name="T4" fmla="*/ 162 w 162"/>
              <a:gd name="T5" fmla="*/ 179 h 216"/>
              <a:gd name="T6" fmla="*/ 162 w 162"/>
              <a:gd name="T7" fmla="*/ 216 h 216"/>
              <a:gd name="T8" fmla="*/ 48 w 162"/>
              <a:gd name="T9" fmla="*/ 169 h 216"/>
              <a:gd name="T10" fmla="*/ 1 w 162"/>
              <a:gd name="T11" fmla="*/ 55 h 216"/>
              <a:gd name="T12" fmla="*/ 0 w 162"/>
              <a:gd name="T13" fmla="*/ 55 h 216"/>
              <a:gd name="T14" fmla="*/ 0 w 162"/>
              <a:gd name="T15" fmla="*/ 0 h 216"/>
              <a:gd name="T16" fmla="*/ 38 w 162"/>
              <a:gd name="T17" fmla="*/ 0 h 216"/>
              <a:gd name="T18" fmla="*/ 38 w 162"/>
              <a:gd name="T19" fmla="*/ 55 h 216"/>
              <a:gd name="T20" fmla="*/ 37 w 162"/>
              <a:gd name="T21" fmla="*/ 5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216">
                <a:moveTo>
                  <a:pt x="37" y="55"/>
                </a:moveTo>
                <a:cubicBezTo>
                  <a:pt x="37" y="89"/>
                  <a:pt x="51" y="120"/>
                  <a:pt x="74" y="143"/>
                </a:cubicBezTo>
                <a:cubicBezTo>
                  <a:pt x="96" y="165"/>
                  <a:pt x="127" y="179"/>
                  <a:pt x="162" y="179"/>
                </a:cubicBezTo>
                <a:cubicBezTo>
                  <a:pt x="162" y="216"/>
                  <a:pt x="162" y="216"/>
                  <a:pt x="162" y="216"/>
                </a:cubicBezTo>
                <a:cubicBezTo>
                  <a:pt x="117" y="216"/>
                  <a:pt x="77" y="198"/>
                  <a:pt x="48" y="169"/>
                </a:cubicBezTo>
                <a:cubicBezTo>
                  <a:pt x="19" y="140"/>
                  <a:pt x="1" y="99"/>
                  <a:pt x="1" y="55"/>
                </a:cubicBezTo>
                <a:cubicBezTo>
                  <a:pt x="0" y="55"/>
                  <a:pt x="0" y="55"/>
                  <a:pt x="0" y="55"/>
                </a:cubicBezTo>
                <a:cubicBezTo>
                  <a:pt x="0" y="0"/>
                  <a:pt x="0" y="0"/>
                  <a:pt x="0" y="0"/>
                </a:cubicBezTo>
                <a:cubicBezTo>
                  <a:pt x="38" y="0"/>
                  <a:pt x="38" y="0"/>
                  <a:pt x="38" y="0"/>
                </a:cubicBezTo>
                <a:cubicBezTo>
                  <a:pt x="38" y="55"/>
                  <a:pt x="38" y="55"/>
                  <a:pt x="38" y="55"/>
                </a:cubicBezTo>
                <a:cubicBezTo>
                  <a:pt x="37" y="55"/>
                  <a:pt x="37" y="55"/>
                  <a:pt x="37" y="55"/>
                </a:cubicBezTo>
                <a:close/>
              </a:path>
            </a:pathLst>
          </a:custGeom>
          <a:solidFill>
            <a:srgbClr val="A2B932"/>
          </a:solidFill>
          <a:ln>
            <a:noFill/>
          </a:ln>
          <a:extLst/>
        </p:spPr>
        <p:txBody>
          <a:bodyPr/>
          <a:lstStyle/>
          <a:p>
            <a:endParaRPr lang="zh-CN" altLang="en-US" sz="1600"/>
          </a:p>
        </p:txBody>
      </p:sp>
      <p:sp>
        <p:nvSpPr>
          <p:cNvPr id="115" name="Freeform 13"/>
          <p:cNvSpPr>
            <a:spLocks/>
          </p:cNvSpPr>
          <p:nvPr/>
        </p:nvSpPr>
        <p:spPr bwMode="auto">
          <a:xfrm>
            <a:off x="7172572" y="3365432"/>
            <a:ext cx="1097761" cy="1397878"/>
          </a:xfrm>
          <a:custGeom>
            <a:avLst/>
            <a:gdLst>
              <a:gd name="T0" fmla="*/ 447 w 571"/>
              <a:gd name="T1" fmla="*/ 447 h 726"/>
              <a:gd name="T2" fmla="*/ 447 w 571"/>
              <a:gd name="T3" fmla="*/ 565 h 726"/>
              <a:gd name="T4" fmla="*/ 483 w 571"/>
              <a:gd name="T5" fmla="*/ 653 h 726"/>
              <a:gd name="T6" fmla="*/ 571 w 571"/>
              <a:gd name="T7" fmla="*/ 689 h 726"/>
              <a:gd name="T8" fmla="*/ 571 w 571"/>
              <a:gd name="T9" fmla="*/ 726 h 726"/>
              <a:gd name="T10" fmla="*/ 457 w 571"/>
              <a:gd name="T11" fmla="*/ 679 h 726"/>
              <a:gd name="T12" fmla="*/ 410 w 571"/>
              <a:gd name="T13" fmla="*/ 565 h 726"/>
              <a:gd name="T14" fmla="*/ 410 w 571"/>
              <a:gd name="T15" fmla="*/ 447 h 726"/>
              <a:gd name="T16" fmla="*/ 410 w 571"/>
              <a:gd name="T17" fmla="*/ 446 h 726"/>
              <a:gd name="T18" fmla="*/ 374 w 571"/>
              <a:gd name="T19" fmla="*/ 359 h 726"/>
              <a:gd name="T20" fmla="*/ 286 w 571"/>
              <a:gd name="T21" fmla="*/ 322 h 726"/>
              <a:gd name="T22" fmla="*/ 172 w 571"/>
              <a:gd name="T23" fmla="*/ 275 h 726"/>
              <a:gd name="T24" fmla="*/ 125 w 571"/>
              <a:gd name="T25" fmla="*/ 161 h 726"/>
              <a:gd name="T26" fmla="*/ 88 w 571"/>
              <a:gd name="T27" fmla="*/ 73 h 726"/>
              <a:gd name="T28" fmla="*/ 0 w 571"/>
              <a:gd name="T29" fmla="*/ 37 h 726"/>
              <a:gd name="T30" fmla="*/ 0 w 571"/>
              <a:gd name="T31" fmla="*/ 0 h 726"/>
              <a:gd name="T32" fmla="*/ 114 w 571"/>
              <a:gd name="T33" fmla="*/ 47 h 726"/>
              <a:gd name="T34" fmla="*/ 162 w 571"/>
              <a:gd name="T35" fmla="*/ 161 h 726"/>
              <a:gd name="T36" fmla="*/ 198 w 571"/>
              <a:gd name="T37" fmla="*/ 249 h 726"/>
              <a:gd name="T38" fmla="*/ 286 w 571"/>
              <a:gd name="T39" fmla="*/ 285 h 726"/>
              <a:gd name="T40" fmla="*/ 400 w 571"/>
              <a:gd name="T41" fmla="*/ 332 h 726"/>
              <a:gd name="T42" fmla="*/ 447 w 571"/>
              <a:gd name="T43" fmla="*/ 446 h 726"/>
              <a:gd name="T44" fmla="*/ 447 w 571"/>
              <a:gd name="T45" fmla="*/ 447 h 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1" h="726">
                <a:moveTo>
                  <a:pt x="447" y="447"/>
                </a:moveTo>
                <a:cubicBezTo>
                  <a:pt x="447" y="565"/>
                  <a:pt x="447" y="565"/>
                  <a:pt x="447" y="565"/>
                </a:cubicBezTo>
                <a:cubicBezTo>
                  <a:pt x="447" y="599"/>
                  <a:pt x="461" y="630"/>
                  <a:pt x="483" y="653"/>
                </a:cubicBezTo>
                <a:cubicBezTo>
                  <a:pt x="506" y="675"/>
                  <a:pt x="537" y="689"/>
                  <a:pt x="571" y="689"/>
                </a:cubicBezTo>
                <a:cubicBezTo>
                  <a:pt x="571" y="726"/>
                  <a:pt x="571" y="726"/>
                  <a:pt x="571" y="726"/>
                </a:cubicBezTo>
                <a:cubicBezTo>
                  <a:pt x="527" y="726"/>
                  <a:pt x="487" y="708"/>
                  <a:pt x="457" y="679"/>
                </a:cubicBezTo>
                <a:cubicBezTo>
                  <a:pt x="428" y="650"/>
                  <a:pt x="410" y="609"/>
                  <a:pt x="410" y="565"/>
                </a:cubicBezTo>
                <a:cubicBezTo>
                  <a:pt x="410" y="447"/>
                  <a:pt x="410" y="447"/>
                  <a:pt x="410" y="447"/>
                </a:cubicBezTo>
                <a:cubicBezTo>
                  <a:pt x="410" y="446"/>
                  <a:pt x="410" y="446"/>
                  <a:pt x="410" y="446"/>
                </a:cubicBezTo>
                <a:cubicBezTo>
                  <a:pt x="410" y="412"/>
                  <a:pt x="396" y="381"/>
                  <a:pt x="374" y="359"/>
                </a:cubicBezTo>
                <a:cubicBezTo>
                  <a:pt x="351" y="336"/>
                  <a:pt x="320" y="322"/>
                  <a:pt x="286" y="322"/>
                </a:cubicBezTo>
                <a:cubicBezTo>
                  <a:pt x="241" y="322"/>
                  <a:pt x="201" y="304"/>
                  <a:pt x="172" y="275"/>
                </a:cubicBezTo>
                <a:cubicBezTo>
                  <a:pt x="143" y="246"/>
                  <a:pt x="125" y="205"/>
                  <a:pt x="125" y="161"/>
                </a:cubicBezTo>
                <a:cubicBezTo>
                  <a:pt x="125" y="127"/>
                  <a:pt x="111" y="96"/>
                  <a:pt x="88" y="73"/>
                </a:cubicBezTo>
                <a:cubicBezTo>
                  <a:pt x="66" y="51"/>
                  <a:pt x="35" y="37"/>
                  <a:pt x="0" y="37"/>
                </a:cubicBezTo>
                <a:cubicBezTo>
                  <a:pt x="0" y="0"/>
                  <a:pt x="0" y="0"/>
                  <a:pt x="0" y="0"/>
                </a:cubicBezTo>
                <a:cubicBezTo>
                  <a:pt x="45" y="0"/>
                  <a:pt x="85" y="18"/>
                  <a:pt x="114" y="47"/>
                </a:cubicBezTo>
                <a:cubicBezTo>
                  <a:pt x="143" y="76"/>
                  <a:pt x="162" y="116"/>
                  <a:pt x="162" y="161"/>
                </a:cubicBezTo>
                <a:cubicBezTo>
                  <a:pt x="162" y="195"/>
                  <a:pt x="175" y="226"/>
                  <a:pt x="198" y="249"/>
                </a:cubicBezTo>
                <a:cubicBezTo>
                  <a:pt x="220" y="271"/>
                  <a:pt x="251" y="285"/>
                  <a:pt x="286" y="285"/>
                </a:cubicBezTo>
                <a:cubicBezTo>
                  <a:pt x="330" y="285"/>
                  <a:pt x="371" y="303"/>
                  <a:pt x="400" y="332"/>
                </a:cubicBezTo>
                <a:cubicBezTo>
                  <a:pt x="429" y="362"/>
                  <a:pt x="447" y="402"/>
                  <a:pt x="447" y="446"/>
                </a:cubicBezTo>
                <a:cubicBezTo>
                  <a:pt x="447" y="447"/>
                  <a:pt x="447" y="447"/>
                  <a:pt x="447" y="447"/>
                </a:cubicBezTo>
                <a:close/>
              </a:path>
            </a:pathLst>
          </a:custGeom>
          <a:solidFill>
            <a:srgbClr val="3D9077"/>
          </a:solidFill>
          <a:ln>
            <a:noFill/>
          </a:ln>
          <a:extLst/>
        </p:spPr>
        <p:txBody>
          <a:bodyPr/>
          <a:lstStyle/>
          <a:p>
            <a:endParaRPr lang="zh-CN" altLang="en-US" sz="1600"/>
          </a:p>
        </p:txBody>
      </p:sp>
      <p:sp>
        <p:nvSpPr>
          <p:cNvPr id="116" name="Freeform 14"/>
          <p:cNvSpPr>
            <a:spLocks/>
          </p:cNvSpPr>
          <p:nvPr/>
        </p:nvSpPr>
        <p:spPr bwMode="auto">
          <a:xfrm>
            <a:off x="7960880" y="3365432"/>
            <a:ext cx="1800702" cy="1636638"/>
          </a:xfrm>
          <a:custGeom>
            <a:avLst/>
            <a:gdLst>
              <a:gd name="T0" fmla="*/ 0 w 936"/>
              <a:gd name="T1" fmla="*/ 850 h 850"/>
              <a:gd name="T2" fmla="*/ 47 w 936"/>
              <a:gd name="T3" fmla="*/ 736 h 850"/>
              <a:gd name="T4" fmla="*/ 161 w 936"/>
              <a:gd name="T5" fmla="*/ 689 h 850"/>
              <a:gd name="T6" fmla="*/ 365 w 936"/>
              <a:gd name="T7" fmla="*/ 689 h 850"/>
              <a:gd name="T8" fmla="*/ 452 w 936"/>
              <a:gd name="T9" fmla="*/ 653 h 850"/>
              <a:gd name="T10" fmla="*/ 489 w 936"/>
              <a:gd name="T11" fmla="*/ 565 h 850"/>
              <a:gd name="T12" fmla="*/ 489 w 936"/>
              <a:gd name="T13" fmla="*/ 446 h 850"/>
              <a:gd name="T14" fmla="*/ 536 w 936"/>
              <a:gd name="T15" fmla="*/ 332 h 850"/>
              <a:gd name="T16" fmla="*/ 650 w 936"/>
              <a:gd name="T17" fmla="*/ 285 h 850"/>
              <a:gd name="T18" fmla="*/ 738 w 936"/>
              <a:gd name="T19" fmla="*/ 249 h 850"/>
              <a:gd name="T20" fmla="*/ 774 w 936"/>
              <a:gd name="T21" fmla="*/ 161 h 850"/>
              <a:gd name="T22" fmla="*/ 822 w 936"/>
              <a:gd name="T23" fmla="*/ 47 h 850"/>
              <a:gd name="T24" fmla="*/ 936 w 936"/>
              <a:gd name="T25" fmla="*/ 0 h 850"/>
              <a:gd name="T26" fmla="*/ 936 w 936"/>
              <a:gd name="T27" fmla="*/ 37 h 850"/>
              <a:gd name="T28" fmla="*/ 848 w 936"/>
              <a:gd name="T29" fmla="*/ 73 h 850"/>
              <a:gd name="T30" fmla="*/ 811 w 936"/>
              <a:gd name="T31" fmla="*/ 161 h 850"/>
              <a:gd name="T32" fmla="*/ 764 w 936"/>
              <a:gd name="T33" fmla="*/ 275 h 850"/>
              <a:gd name="T34" fmla="*/ 650 w 936"/>
              <a:gd name="T35" fmla="*/ 322 h 850"/>
              <a:gd name="T36" fmla="*/ 562 w 936"/>
              <a:gd name="T37" fmla="*/ 359 h 850"/>
              <a:gd name="T38" fmla="*/ 526 w 936"/>
              <a:gd name="T39" fmla="*/ 446 h 850"/>
              <a:gd name="T40" fmla="*/ 526 w 936"/>
              <a:gd name="T41" fmla="*/ 565 h 850"/>
              <a:gd name="T42" fmla="*/ 479 w 936"/>
              <a:gd name="T43" fmla="*/ 679 h 850"/>
              <a:gd name="T44" fmla="*/ 365 w 936"/>
              <a:gd name="T45" fmla="*/ 726 h 850"/>
              <a:gd name="T46" fmla="*/ 161 w 936"/>
              <a:gd name="T47" fmla="*/ 726 h 850"/>
              <a:gd name="T48" fmla="*/ 73 w 936"/>
              <a:gd name="T49" fmla="*/ 763 h 850"/>
              <a:gd name="T50" fmla="*/ 37 w 936"/>
              <a:gd name="T51" fmla="*/ 850 h 850"/>
              <a:gd name="T52" fmla="*/ 0 w 936"/>
              <a:gd name="T53" fmla="*/ 850 h 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36" h="850">
                <a:moveTo>
                  <a:pt x="0" y="850"/>
                </a:moveTo>
                <a:cubicBezTo>
                  <a:pt x="0" y="806"/>
                  <a:pt x="18" y="766"/>
                  <a:pt x="47" y="736"/>
                </a:cubicBezTo>
                <a:cubicBezTo>
                  <a:pt x="76" y="707"/>
                  <a:pt x="117" y="689"/>
                  <a:pt x="161" y="689"/>
                </a:cubicBezTo>
                <a:cubicBezTo>
                  <a:pt x="365" y="689"/>
                  <a:pt x="365" y="689"/>
                  <a:pt x="365" y="689"/>
                </a:cubicBezTo>
                <a:cubicBezTo>
                  <a:pt x="399" y="689"/>
                  <a:pt x="430" y="675"/>
                  <a:pt x="452" y="653"/>
                </a:cubicBezTo>
                <a:cubicBezTo>
                  <a:pt x="475" y="630"/>
                  <a:pt x="489" y="599"/>
                  <a:pt x="489" y="565"/>
                </a:cubicBezTo>
                <a:cubicBezTo>
                  <a:pt x="489" y="446"/>
                  <a:pt x="489" y="446"/>
                  <a:pt x="489" y="446"/>
                </a:cubicBezTo>
                <a:cubicBezTo>
                  <a:pt x="489" y="402"/>
                  <a:pt x="507" y="362"/>
                  <a:pt x="536" y="332"/>
                </a:cubicBezTo>
                <a:cubicBezTo>
                  <a:pt x="565" y="303"/>
                  <a:pt x="606" y="285"/>
                  <a:pt x="650" y="285"/>
                </a:cubicBezTo>
                <a:cubicBezTo>
                  <a:pt x="684" y="285"/>
                  <a:pt x="715" y="271"/>
                  <a:pt x="738" y="249"/>
                </a:cubicBezTo>
                <a:cubicBezTo>
                  <a:pt x="760" y="226"/>
                  <a:pt x="774" y="195"/>
                  <a:pt x="774" y="161"/>
                </a:cubicBezTo>
                <a:cubicBezTo>
                  <a:pt x="774" y="116"/>
                  <a:pt x="792" y="76"/>
                  <a:pt x="822" y="47"/>
                </a:cubicBezTo>
                <a:cubicBezTo>
                  <a:pt x="851" y="18"/>
                  <a:pt x="891" y="0"/>
                  <a:pt x="936" y="0"/>
                </a:cubicBezTo>
                <a:cubicBezTo>
                  <a:pt x="936" y="37"/>
                  <a:pt x="936" y="37"/>
                  <a:pt x="936" y="37"/>
                </a:cubicBezTo>
                <a:cubicBezTo>
                  <a:pt x="901" y="37"/>
                  <a:pt x="870" y="51"/>
                  <a:pt x="848" y="73"/>
                </a:cubicBezTo>
                <a:cubicBezTo>
                  <a:pt x="825" y="96"/>
                  <a:pt x="811" y="127"/>
                  <a:pt x="811" y="161"/>
                </a:cubicBezTo>
                <a:cubicBezTo>
                  <a:pt x="811" y="205"/>
                  <a:pt x="793" y="246"/>
                  <a:pt x="764" y="275"/>
                </a:cubicBezTo>
                <a:cubicBezTo>
                  <a:pt x="735" y="304"/>
                  <a:pt x="695" y="322"/>
                  <a:pt x="650" y="322"/>
                </a:cubicBezTo>
                <a:cubicBezTo>
                  <a:pt x="616" y="322"/>
                  <a:pt x="585" y="336"/>
                  <a:pt x="562" y="359"/>
                </a:cubicBezTo>
                <a:cubicBezTo>
                  <a:pt x="540" y="381"/>
                  <a:pt x="526" y="412"/>
                  <a:pt x="526" y="446"/>
                </a:cubicBezTo>
                <a:cubicBezTo>
                  <a:pt x="526" y="565"/>
                  <a:pt x="526" y="565"/>
                  <a:pt x="526" y="565"/>
                </a:cubicBezTo>
                <a:cubicBezTo>
                  <a:pt x="526" y="609"/>
                  <a:pt x="508" y="650"/>
                  <a:pt x="479" y="679"/>
                </a:cubicBezTo>
                <a:cubicBezTo>
                  <a:pt x="449" y="708"/>
                  <a:pt x="409" y="726"/>
                  <a:pt x="365" y="726"/>
                </a:cubicBezTo>
                <a:cubicBezTo>
                  <a:pt x="161" y="726"/>
                  <a:pt x="161" y="726"/>
                  <a:pt x="161" y="726"/>
                </a:cubicBezTo>
                <a:cubicBezTo>
                  <a:pt x="127" y="726"/>
                  <a:pt x="96" y="740"/>
                  <a:pt x="73" y="763"/>
                </a:cubicBezTo>
                <a:cubicBezTo>
                  <a:pt x="51" y="785"/>
                  <a:pt x="37" y="816"/>
                  <a:pt x="37" y="850"/>
                </a:cubicBezTo>
                <a:cubicBezTo>
                  <a:pt x="0" y="850"/>
                  <a:pt x="0" y="850"/>
                  <a:pt x="0" y="850"/>
                </a:cubicBezTo>
                <a:close/>
              </a:path>
            </a:pathLst>
          </a:custGeom>
          <a:solidFill>
            <a:srgbClr val="EBAC07"/>
          </a:solidFill>
          <a:ln>
            <a:noFill/>
          </a:ln>
          <a:extLst/>
        </p:spPr>
        <p:txBody>
          <a:bodyPr/>
          <a:lstStyle/>
          <a:p>
            <a:endParaRPr lang="zh-CN" altLang="en-US" sz="1600"/>
          </a:p>
        </p:txBody>
      </p:sp>
      <p:sp>
        <p:nvSpPr>
          <p:cNvPr id="117" name="Freeform 15"/>
          <p:cNvSpPr>
            <a:spLocks/>
          </p:cNvSpPr>
          <p:nvPr/>
        </p:nvSpPr>
        <p:spPr bwMode="auto">
          <a:xfrm>
            <a:off x="6470965" y="3516157"/>
            <a:ext cx="1560609" cy="1982106"/>
          </a:xfrm>
          <a:custGeom>
            <a:avLst/>
            <a:gdLst>
              <a:gd name="T0" fmla="*/ 774 w 811"/>
              <a:gd name="T1" fmla="*/ 1030 h 1030"/>
              <a:gd name="T2" fmla="*/ 774 w 811"/>
              <a:gd name="T3" fmla="*/ 772 h 1030"/>
              <a:gd name="T4" fmla="*/ 738 w 811"/>
              <a:gd name="T5" fmla="*/ 685 h 1030"/>
              <a:gd name="T6" fmla="*/ 650 w 811"/>
              <a:gd name="T7" fmla="*/ 648 h 1030"/>
              <a:gd name="T8" fmla="*/ 446 w 811"/>
              <a:gd name="T9" fmla="*/ 648 h 1030"/>
              <a:gd name="T10" fmla="*/ 332 w 811"/>
              <a:gd name="T11" fmla="*/ 601 h 1030"/>
              <a:gd name="T12" fmla="*/ 285 w 811"/>
              <a:gd name="T13" fmla="*/ 487 h 1030"/>
              <a:gd name="T14" fmla="*/ 285 w 811"/>
              <a:gd name="T15" fmla="*/ 285 h 1030"/>
              <a:gd name="T16" fmla="*/ 285 w 811"/>
              <a:gd name="T17" fmla="*/ 285 h 1030"/>
              <a:gd name="T18" fmla="*/ 249 w 811"/>
              <a:gd name="T19" fmla="*/ 198 h 1030"/>
              <a:gd name="T20" fmla="*/ 161 w 811"/>
              <a:gd name="T21" fmla="*/ 161 h 1030"/>
              <a:gd name="T22" fmla="*/ 47 w 811"/>
              <a:gd name="T23" fmla="*/ 114 h 1030"/>
              <a:gd name="T24" fmla="*/ 0 w 811"/>
              <a:gd name="T25" fmla="*/ 0 h 1030"/>
              <a:gd name="T26" fmla="*/ 37 w 811"/>
              <a:gd name="T27" fmla="*/ 0 h 1030"/>
              <a:gd name="T28" fmla="*/ 73 w 811"/>
              <a:gd name="T29" fmla="*/ 88 h 1030"/>
              <a:gd name="T30" fmla="*/ 161 w 811"/>
              <a:gd name="T31" fmla="*/ 124 h 1030"/>
              <a:gd name="T32" fmla="*/ 275 w 811"/>
              <a:gd name="T33" fmla="*/ 171 h 1030"/>
              <a:gd name="T34" fmla="*/ 322 w 811"/>
              <a:gd name="T35" fmla="*/ 285 h 1030"/>
              <a:gd name="T36" fmla="*/ 322 w 811"/>
              <a:gd name="T37" fmla="*/ 285 h 1030"/>
              <a:gd name="T38" fmla="*/ 322 w 811"/>
              <a:gd name="T39" fmla="*/ 487 h 1030"/>
              <a:gd name="T40" fmla="*/ 359 w 811"/>
              <a:gd name="T41" fmla="*/ 575 h 1030"/>
              <a:gd name="T42" fmla="*/ 446 w 811"/>
              <a:gd name="T43" fmla="*/ 611 h 1030"/>
              <a:gd name="T44" fmla="*/ 650 w 811"/>
              <a:gd name="T45" fmla="*/ 611 h 1030"/>
              <a:gd name="T46" fmla="*/ 764 w 811"/>
              <a:gd name="T47" fmla="*/ 658 h 1030"/>
              <a:gd name="T48" fmla="*/ 811 w 811"/>
              <a:gd name="T49" fmla="*/ 772 h 1030"/>
              <a:gd name="T50" fmla="*/ 811 w 811"/>
              <a:gd name="T51" fmla="*/ 1030 h 1030"/>
              <a:gd name="T52" fmla="*/ 774 w 811"/>
              <a:gd name="T53" fmla="*/ 1030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11" h="1030">
                <a:moveTo>
                  <a:pt x="774" y="1030"/>
                </a:moveTo>
                <a:cubicBezTo>
                  <a:pt x="774" y="772"/>
                  <a:pt x="774" y="772"/>
                  <a:pt x="774" y="772"/>
                </a:cubicBezTo>
                <a:cubicBezTo>
                  <a:pt x="774" y="738"/>
                  <a:pt x="760" y="707"/>
                  <a:pt x="738" y="685"/>
                </a:cubicBezTo>
                <a:cubicBezTo>
                  <a:pt x="715" y="662"/>
                  <a:pt x="684" y="648"/>
                  <a:pt x="650" y="648"/>
                </a:cubicBezTo>
                <a:cubicBezTo>
                  <a:pt x="446" y="648"/>
                  <a:pt x="446" y="648"/>
                  <a:pt x="446" y="648"/>
                </a:cubicBezTo>
                <a:cubicBezTo>
                  <a:pt x="402" y="648"/>
                  <a:pt x="362" y="630"/>
                  <a:pt x="332" y="601"/>
                </a:cubicBezTo>
                <a:cubicBezTo>
                  <a:pt x="303" y="572"/>
                  <a:pt x="285" y="531"/>
                  <a:pt x="285" y="487"/>
                </a:cubicBezTo>
                <a:cubicBezTo>
                  <a:pt x="285" y="285"/>
                  <a:pt x="285" y="285"/>
                  <a:pt x="285" y="285"/>
                </a:cubicBezTo>
                <a:cubicBezTo>
                  <a:pt x="285" y="285"/>
                  <a:pt x="285" y="285"/>
                  <a:pt x="285" y="285"/>
                </a:cubicBezTo>
                <a:cubicBezTo>
                  <a:pt x="285" y="251"/>
                  <a:pt x="271" y="220"/>
                  <a:pt x="249" y="198"/>
                </a:cubicBezTo>
                <a:cubicBezTo>
                  <a:pt x="226" y="175"/>
                  <a:pt x="195" y="161"/>
                  <a:pt x="161" y="161"/>
                </a:cubicBezTo>
                <a:cubicBezTo>
                  <a:pt x="116" y="161"/>
                  <a:pt x="76" y="143"/>
                  <a:pt x="47" y="114"/>
                </a:cubicBezTo>
                <a:cubicBezTo>
                  <a:pt x="18" y="85"/>
                  <a:pt x="0" y="44"/>
                  <a:pt x="0" y="0"/>
                </a:cubicBezTo>
                <a:cubicBezTo>
                  <a:pt x="37" y="0"/>
                  <a:pt x="37" y="0"/>
                  <a:pt x="37" y="0"/>
                </a:cubicBezTo>
                <a:cubicBezTo>
                  <a:pt x="37" y="34"/>
                  <a:pt x="51" y="65"/>
                  <a:pt x="73" y="88"/>
                </a:cubicBezTo>
                <a:cubicBezTo>
                  <a:pt x="96" y="110"/>
                  <a:pt x="127" y="124"/>
                  <a:pt x="161" y="124"/>
                </a:cubicBezTo>
                <a:cubicBezTo>
                  <a:pt x="205" y="124"/>
                  <a:pt x="246" y="142"/>
                  <a:pt x="275" y="171"/>
                </a:cubicBezTo>
                <a:cubicBezTo>
                  <a:pt x="304" y="201"/>
                  <a:pt x="322" y="241"/>
                  <a:pt x="322" y="285"/>
                </a:cubicBezTo>
                <a:cubicBezTo>
                  <a:pt x="322" y="285"/>
                  <a:pt x="322" y="285"/>
                  <a:pt x="322" y="285"/>
                </a:cubicBezTo>
                <a:cubicBezTo>
                  <a:pt x="322" y="487"/>
                  <a:pt x="322" y="487"/>
                  <a:pt x="322" y="487"/>
                </a:cubicBezTo>
                <a:cubicBezTo>
                  <a:pt x="322" y="521"/>
                  <a:pt x="336" y="552"/>
                  <a:pt x="359" y="575"/>
                </a:cubicBezTo>
                <a:cubicBezTo>
                  <a:pt x="381" y="597"/>
                  <a:pt x="412" y="611"/>
                  <a:pt x="446" y="611"/>
                </a:cubicBezTo>
                <a:cubicBezTo>
                  <a:pt x="650" y="611"/>
                  <a:pt x="650" y="611"/>
                  <a:pt x="650" y="611"/>
                </a:cubicBezTo>
                <a:cubicBezTo>
                  <a:pt x="694" y="611"/>
                  <a:pt x="735" y="629"/>
                  <a:pt x="764" y="658"/>
                </a:cubicBezTo>
                <a:cubicBezTo>
                  <a:pt x="793" y="688"/>
                  <a:pt x="811" y="728"/>
                  <a:pt x="811" y="772"/>
                </a:cubicBezTo>
                <a:cubicBezTo>
                  <a:pt x="811" y="1030"/>
                  <a:pt x="811" y="1030"/>
                  <a:pt x="811" y="1030"/>
                </a:cubicBezTo>
                <a:cubicBezTo>
                  <a:pt x="774" y="1030"/>
                  <a:pt x="774" y="1030"/>
                  <a:pt x="774" y="1030"/>
                </a:cubicBezTo>
                <a:close/>
              </a:path>
            </a:pathLst>
          </a:custGeom>
          <a:solidFill>
            <a:srgbClr val="4C6062"/>
          </a:solidFill>
          <a:ln>
            <a:noFill/>
          </a:ln>
          <a:extLst/>
        </p:spPr>
        <p:txBody>
          <a:bodyPr/>
          <a:lstStyle/>
          <a:p>
            <a:endParaRPr lang="zh-CN" altLang="en-US" sz="1600"/>
          </a:p>
        </p:txBody>
      </p:sp>
      <p:sp>
        <p:nvSpPr>
          <p:cNvPr id="118" name="Oval 16"/>
          <p:cNvSpPr>
            <a:spLocks noChangeArrowheads="1"/>
          </p:cNvSpPr>
          <p:nvPr/>
        </p:nvSpPr>
        <p:spPr bwMode="auto">
          <a:xfrm>
            <a:off x="8218314" y="1979558"/>
            <a:ext cx="338799" cy="337465"/>
          </a:xfrm>
          <a:prstGeom prst="ellipse">
            <a:avLst/>
          </a:prstGeom>
          <a:noFill/>
          <a:ln w="43" cap="flat">
            <a:solidFill>
              <a:srgbClr val="A2B93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Oval 17"/>
          <p:cNvSpPr>
            <a:spLocks noChangeArrowheads="1"/>
          </p:cNvSpPr>
          <p:nvPr/>
        </p:nvSpPr>
        <p:spPr bwMode="auto">
          <a:xfrm>
            <a:off x="9212034" y="2682499"/>
            <a:ext cx="338799" cy="336131"/>
          </a:xfrm>
          <a:prstGeom prst="ellipse">
            <a:avLst/>
          </a:prstGeom>
          <a:noFill/>
          <a:ln w="43" cap="flat">
            <a:solidFill>
              <a:srgbClr val="4C606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Oval 18"/>
          <p:cNvSpPr>
            <a:spLocks noChangeArrowheads="1"/>
          </p:cNvSpPr>
          <p:nvPr/>
        </p:nvSpPr>
        <p:spPr bwMode="auto">
          <a:xfrm>
            <a:off x="9761582" y="3230712"/>
            <a:ext cx="337465" cy="338799"/>
          </a:xfrm>
          <a:prstGeom prst="ellipse">
            <a:avLst/>
          </a:prstGeom>
          <a:noFill/>
          <a:ln w="43" cap="flat">
            <a:solidFill>
              <a:srgbClr val="EBAC0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Oval 19"/>
          <p:cNvSpPr>
            <a:spLocks noChangeArrowheads="1"/>
          </p:cNvSpPr>
          <p:nvPr/>
        </p:nvSpPr>
        <p:spPr bwMode="auto">
          <a:xfrm>
            <a:off x="7277947" y="4008349"/>
            <a:ext cx="338799" cy="338799"/>
          </a:xfrm>
          <a:prstGeom prst="ellipse">
            <a:avLst/>
          </a:prstGeom>
          <a:noFill/>
          <a:ln w="43" cap="flat">
            <a:solidFill>
              <a:srgbClr val="A2B93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Oval 20"/>
          <p:cNvSpPr>
            <a:spLocks noChangeArrowheads="1"/>
          </p:cNvSpPr>
          <p:nvPr/>
        </p:nvSpPr>
        <p:spPr bwMode="auto">
          <a:xfrm>
            <a:off x="6336246" y="3177358"/>
            <a:ext cx="338799" cy="338799"/>
          </a:xfrm>
          <a:prstGeom prst="ellipse">
            <a:avLst/>
          </a:prstGeom>
          <a:noFill/>
          <a:ln w="43" cap="flat">
            <a:solidFill>
              <a:srgbClr val="4C606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Oval 21"/>
          <p:cNvSpPr>
            <a:spLocks noChangeArrowheads="1"/>
          </p:cNvSpPr>
          <p:nvPr/>
        </p:nvSpPr>
        <p:spPr bwMode="auto">
          <a:xfrm>
            <a:off x="7828828" y="2238326"/>
            <a:ext cx="336131" cy="338799"/>
          </a:xfrm>
          <a:prstGeom prst="ellipse">
            <a:avLst/>
          </a:prstGeom>
          <a:noFill/>
          <a:ln w="43" cap="flat">
            <a:solidFill>
              <a:srgbClr val="EBAC0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Oval 22"/>
          <p:cNvSpPr>
            <a:spLocks noChangeArrowheads="1"/>
          </p:cNvSpPr>
          <p:nvPr/>
        </p:nvSpPr>
        <p:spPr bwMode="auto">
          <a:xfrm>
            <a:off x="6729733" y="2238326"/>
            <a:ext cx="336131" cy="338799"/>
          </a:xfrm>
          <a:prstGeom prst="ellipse">
            <a:avLst/>
          </a:prstGeom>
          <a:noFill/>
          <a:ln w="43" cap="flat">
            <a:solidFill>
              <a:srgbClr val="F8300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Oval 23"/>
          <p:cNvSpPr>
            <a:spLocks noChangeArrowheads="1"/>
          </p:cNvSpPr>
          <p:nvPr/>
        </p:nvSpPr>
        <p:spPr bwMode="auto">
          <a:xfrm>
            <a:off x="6835107" y="3230712"/>
            <a:ext cx="337465" cy="338799"/>
          </a:xfrm>
          <a:prstGeom prst="ellipse">
            <a:avLst/>
          </a:prstGeom>
          <a:noFill/>
          <a:ln w="43" cap="flat">
            <a:solidFill>
              <a:srgbClr val="3D90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Oval 24"/>
          <p:cNvSpPr>
            <a:spLocks noChangeArrowheads="1"/>
          </p:cNvSpPr>
          <p:nvPr/>
        </p:nvSpPr>
        <p:spPr bwMode="auto">
          <a:xfrm>
            <a:off x="8028906" y="2787873"/>
            <a:ext cx="336131" cy="337465"/>
          </a:xfrm>
          <a:prstGeom prst="ellipse">
            <a:avLst/>
          </a:prstGeom>
          <a:noFill/>
          <a:ln w="43" cap="flat">
            <a:solidFill>
              <a:srgbClr val="3D90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Oval 25"/>
          <p:cNvSpPr>
            <a:spLocks noChangeArrowheads="1"/>
          </p:cNvSpPr>
          <p:nvPr/>
        </p:nvSpPr>
        <p:spPr bwMode="auto">
          <a:xfrm>
            <a:off x="6056137" y="4008349"/>
            <a:ext cx="338799" cy="338799"/>
          </a:xfrm>
          <a:prstGeom prst="ellipse">
            <a:avLst/>
          </a:prstGeom>
          <a:noFill/>
          <a:ln w="43" cap="flat">
            <a:solidFill>
              <a:srgbClr val="F8300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Oval 26"/>
          <p:cNvSpPr>
            <a:spLocks noChangeArrowheads="1"/>
          </p:cNvSpPr>
          <p:nvPr/>
        </p:nvSpPr>
        <p:spPr bwMode="auto">
          <a:xfrm>
            <a:off x="8270334" y="4008349"/>
            <a:ext cx="338799" cy="338799"/>
          </a:xfrm>
          <a:prstGeom prst="ellipse">
            <a:avLst/>
          </a:prstGeom>
          <a:noFill/>
          <a:ln w="43" cap="flat">
            <a:solidFill>
              <a:srgbClr val="EBAC0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Oval 27"/>
          <p:cNvSpPr>
            <a:spLocks noChangeArrowheads="1"/>
          </p:cNvSpPr>
          <p:nvPr/>
        </p:nvSpPr>
        <p:spPr bwMode="auto">
          <a:xfrm>
            <a:off x="7828828" y="5498263"/>
            <a:ext cx="336131" cy="338799"/>
          </a:xfrm>
          <a:prstGeom prst="ellipse">
            <a:avLst/>
          </a:prstGeom>
          <a:solidFill>
            <a:schemeClr val="bg1"/>
          </a:solidFill>
          <a:ln>
            <a:solidFill>
              <a:schemeClr val="tx1">
                <a:lumMod val="50000"/>
                <a:lumOff val="50000"/>
              </a:schemeClr>
            </a:solidFill>
          </a:ln>
          <a:extLst/>
        </p:spPr>
        <p:txBody>
          <a:bodyPr/>
          <a:lstStyle/>
          <a:p>
            <a:endParaRPr lang="zh-CN" altLang="en-US" sz="1600"/>
          </a:p>
        </p:txBody>
      </p:sp>
      <p:sp>
        <p:nvSpPr>
          <p:cNvPr id="130" name="Freeform 28"/>
          <p:cNvSpPr>
            <a:spLocks noEditPoints="1"/>
          </p:cNvSpPr>
          <p:nvPr/>
        </p:nvSpPr>
        <p:spPr bwMode="auto">
          <a:xfrm>
            <a:off x="7930201" y="5562288"/>
            <a:ext cx="133385" cy="210749"/>
          </a:xfrm>
          <a:custGeom>
            <a:avLst/>
            <a:gdLst>
              <a:gd name="T0" fmla="*/ 35 w 69"/>
              <a:gd name="T1" fmla="*/ 110 h 110"/>
              <a:gd name="T2" fmla="*/ 15 w 69"/>
              <a:gd name="T3" fmla="*/ 56 h 110"/>
              <a:gd name="T4" fmla="*/ 14 w 69"/>
              <a:gd name="T5" fmla="*/ 86 h 110"/>
              <a:gd name="T6" fmla="*/ 10 w 69"/>
              <a:gd name="T7" fmla="*/ 38 h 110"/>
              <a:gd name="T8" fmla="*/ 35 w 69"/>
              <a:gd name="T9" fmla="*/ 33 h 110"/>
              <a:gd name="T10" fmla="*/ 59 w 69"/>
              <a:gd name="T11" fmla="*/ 38 h 110"/>
              <a:gd name="T12" fmla="*/ 55 w 69"/>
              <a:gd name="T13" fmla="*/ 86 h 110"/>
              <a:gd name="T14" fmla="*/ 55 w 69"/>
              <a:gd name="T15" fmla="*/ 56 h 110"/>
              <a:gd name="T16" fmla="*/ 35 w 69"/>
              <a:gd name="T17" fmla="*/ 110 h 110"/>
              <a:gd name="T18" fmla="*/ 35 w 69"/>
              <a:gd name="T19" fmla="*/ 0 h 110"/>
              <a:gd name="T20" fmla="*/ 49 w 69"/>
              <a:gd name="T21" fmla="*/ 14 h 110"/>
              <a:gd name="T22" fmla="*/ 35 w 69"/>
              <a:gd name="T23" fmla="*/ 29 h 110"/>
              <a:gd name="T24" fmla="*/ 20 w 69"/>
              <a:gd name="T25" fmla="*/ 14 h 110"/>
              <a:gd name="T26" fmla="*/ 35 w 69"/>
              <a:gd name="T2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110">
                <a:moveTo>
                  <a:pt x="35" y="110"/>
                </a:moveTo>
                <a:cubicBezTo>
                  <a:pt x="8" y="88"/>
                  <a:pt x="24" y="71"/>
                  <a:pt x="15" y="56"/>
                </a:cubicBezTo>
                <a:cubicBezTo>
                  <a:pt x="13" y="66"/>
                  <a:pt x="11" y="72"/>
                  <a:pt x="14" y="86"/>
                </a:cubicBezTo>
                <a:cubicBezTo>
                  <a:pt x="1" y="72"/>
                  <a:pt x="0" y="44"/>
                  <a:pt x="10" y="38"/>
                </a:cubicBezTo>
                <a:cubicBezTo>
                  <a:pt x="20" y="32"/>
                  <a:pt x="26" y="33"/>
                  <a:pt x="35" y="33"/>
                </a:cubicBezTo>
                <a:cubicBezTo>
                  <a:pt x="43" y="33"/>
                  <a:pt x="49" y="32"/>
                  <a:pt x="59" y="38"/>
                </a:cubicBezTo>
                <a:cubicBezTo>
                  <a:pt x="69" y="44"/>
                  <a:pt x="68" y="72"/>
                  <a:pt x="55" y="86"/>
                </a:cubicBezTo>
                <a:cubicBezTo>
                  <a:pt x="58" y="72"/>
                  <a:pt x="56" y="66"/>
                  <a:pt x="55" y="56"/>
                </a:cubicBezTo>
                <a:cubicBezTo>
                  <a:pt x="45" y="71"/>
                  <a:pt x="61" y="88"/>
                  <a:pt x="35" y="110"/>
                </a:cubicBezTo>
                <a:close/>
                <a:moveTo>
                  <a:pt x="35" y="0"/>
                </a:moveTo>
                <a:cubicBezTo>
                  <a:pt x="42" y="0"/>
                  <a:pt x="49" y="6"/>
                  <a:pt x="49" y="14"/>
                </a:cubicBezTo>
                <a:cubicBezTo>
                  <a:pt x="49" y="22"/>
                  <a:pt x="42" y="29"/>
                  <a:pt x="35" y="29"/>
                </a:cubicBezTo>
                <a:cubicBezTo>
                  <a:pt x="27" y="29"/>
                  <a:pt x="20" y="22"/>
                  <a:pt x="20" y="14"/>
                </a:cubicBezTo>
                <a:cubicBezTo>
                  <a:pt x="20" y="6"/>
                  <a:pt x="27" y="0"/>
                  <a:pt x="35" y="0"/>
                </a:cubicBezTo>
                <a:close/>
              </a:path>
            </a:pathLst>
          </a:custGeom>
          <a:solidFill>
            <a:schemeClr val="tx1">
              <a:lumMod val="50000"/>
              <a:lumOff val="50000"/>
            </a:schemeClr>
          </a:solidFill>
          <a:ln>
            <a:noFill/>
          </a:ln>
          <a:extLst/>
        </p:spPr>
        <p:txBody>
          <a:bodyPr/>
          <a:lstStyle/>
          <a:p>
            <a:endParaRPr lang="zh-CN" altLang="en-US" sz="1600"/>
          </a:p>
        </p:txBody>
      </p:sp>
      <p:sp>
        <p:nvSpPr>
          <p:cNvPr id="131" name="Freeform 29"/>
          <p:cNvSpPr>
            <a:spLocks noEditPoints="1"/>
          </p:cNvSpPr>
          <p:nvPr/>
        </p:nvSpPr>
        <p:spPr bwMode="auto">
          <a:xfrm>
            <a:off x="6440287" y="3240049"/>
            <a:ext cx="130718" cy="212083"/>
          </a:xfrm>
          <a:custGeom>
            <a:avLst/>
            <a:gdLst>
              <a:gd name="T0" fmla="*/ 34 w 68"/>
              <a:gd name="T1" fmla="*/ 110 h 110"/>
              <a:gd name="T2" fmla="*/ 14 w 68"/>
              <a:gd name="T3" fmla="*/ 56 h 110"/>
              <a:gd name="T4" fmla="*/ 13 w 68"/>
              <a:gd name="T5" fmla="*/ 86 h 110"/>
              <a:gd name="T6" fmla="*/ 10 w 68"/>
              <a:gd name="T7" fmla="*/ 38 h 110"/>
              <a:gd name="T8" fmla="*/ 34 w 68"/>
              <a:gd name="T9" fmla="*/ 34 h 110"/>
              <a:gd name="T10" fmla="*/ 58 w 68"/>
              <a:gd name="T11" fmla="*/ 38 h 110"/>
              <a:gd name="T12" fmla="*/ 55 w 68"/>
              <a:gd name="T13" fmla="*/ 86 h 110"/>
              <a:gd name="T14" fmla="*/ 54 w 68"/>
              <a:gd name="T15" fmla="*/ 56 h 110"/>
              <a:gd name="T16" fmla="*/ 34 w 68"/>
              <a:gd name="T17" fmla="*/ 110 h 110"/>
              <a:gd name="T18" fmla="*/ 34 w 68"/>
              <a:gd name="T19" fmla="*/ 0 h 110"/>
              <a:gd name="T20" fmla="*/ 48 w 68"/>
              <a:gd name="T21" fmla="*/ 15 h 110"/>
              <a:gd name="T22" fmla="*/ 34 w 68"/>
              <a:gd name="T23" fmla="*/ 29 h 110"/>
              <a:gd name="T24" fmla="*/ 20 w 68"/>
              <a:gd name="T25" fmla="*/ 15 h 110"/>
              <a:gd name="T26" fmla="*/ 34 w 68"/>
              <a:gd name="T2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110">
                <a:moveTo>
                  <a:pt x="34" y="110"/>
                </a:moveTo>
                <a:cubicBezTo>
                  <a:pt x="8" y="89"/>
                  <a:pt x="23" y="72"/>
                  <a:pt x="14" y="56"/>
                </a:cubicBezTo>
                <a:cubicBezTo>
                  <a:pt x="12" y="66"/>
                  <a:pt x="11" y="72"/>
                  <a:pt x="13" y="86"/>
                </a:cubicBezTo>
                <a:cubicBezTo>
                  <a:pt x="0" y="72"/>
                  <a:pt x="0" y="45"/>
                  <a:pt x="10" y="38"/>
                </a:cubicBezTo>
                <a:cubicBezTo>
                  <a:pt x="19" y="33"/>
                  <a:pt x="26" y="34"/>
                  <a:pt x="34" y="34"/>
                </a:cubicBezTo>
                <a:cubicBezTo>
                  <a:pt x="43" y="34"/>
                  <a:pt x="49" y="33"/>
                  <a:pt x="58" y="38"/>
                </a:cubicBezTo>
                <a:cubicBezTo>
                  <a:pt x="68" y="45"/>
                  <a:pt x="68" y="72"/>
                  <a:pt x="55" y="86"/>
                </a:cubicBezTo>
                <a:cubicBezTo>
                  <a:pt x="57" y="72"/>
                  <a:pt x="56" y="66"/>
                  <a:pt x="54" y="56"/>
                </a:cubicBezTo>
                <a:cubicBezTo>
                  <a:pt x="45" y="72"/>
                  <a:pt x="61" y="89"/>
                  <a:pt x="34" y="110"/>
                </a:cubicBezTo>
                <a:close/>
                <a:moveTo>
                  <a:pt x="34" y="0"/>
                </a:moveTo>
                <a:cubicBezTo>
                  <a:pt x="42" y="0"/>
                  <a:pt x="48" y="7"/>
                  <a:pt x="48" y="15"/>
                </a:cubicBezTo>
                <a:cubicBezTo>
                  <a:pt x="48" y="22"/>
                  <a:pt x="42" y="29"/>
                  <a:pt x="34" y="29"/>
                </a:cubicBezTo>
                <a:cubicBezTo>
                  <a:pt x="26" y="29"/>
                  <a:pt x="20" y="22"/>
                  <a:pt x="20" y="15"/>
                </a:cubicBezTo>
                <a:cubicBezTo>
                  <a:pt x="20" y="7"/>
                  <a:pt x="26" y="0"/>
                  <a:pt x="34" y="0"/>
                </a:cubicBezTo>
                <a:close/>
              </a:path>
            </a:pathLst>
          </a:custGeom>
          <a:solidFill>
            <a:srgbClr val="4C6062"/>
          </a:solidFill>
          <a:ln>
            <a:noFill/>
          </a:ln>
          <a:extLst/>
        </p:spPr>
        <p:txBody>
          <a:bodyPr/>
          <a:lstStyle/>
          <a:p>
            <a:endParaRPr lang="zh-CN" altLang="en-US" sz="1600"/>
          </a:p>
        </p:txBody>
      </p:sp>
      <p:sp>
        <p:nvSpPr>
          <p:cNvPr id="132" name="Freeform 30"/>
          <p:cNvSpPr>
            <a:spLocks noEditPoints="1"/>
          </p:cNvSpPr>
          <p:nvPr/>
        </p:nvSpPr>
        <p:spPr bwMode="auto">
          <a:xfrm>
            <a:off x="7930201" y="2301017"/>
            <a:ext cx="133385" cy="212083"/>
          </a:xfrm>
          <a:custGeom>
            <a:avLst/>
            <a:gdLst>
              <a:gd name="T0" fmla="*/ 35 w 69"/>
              <a:gd name="T1" fmla="*/ 110 h 110"/>
              <a:gd name="T2" fmla="*/ 15 w 69"/>
              <a:gd name="T3" fmla="*/ 56 h 110"/>
              <a:gd name="T4" fmla="*/ 14 w 69"/>
              <a:gd name="T5" fmla="*/ 86 h 110"/>
              <a:gd name="T6" fmla="*/ 10 w 69"/>
              <a:gd name="T7" fmla="*/ 38 h 110"/>
              <a:gd name="T8" fmla="*/ 35 w 69"/>
              <a:gd name="T9" fmla="*/ 34 h 110"/>
              <a:gd name="T10" fmla="*/ 59 w 69"/>
              <a:gd name="T11" fmla="*/ 38 h 110"/>
              <a:gd name="T12" fmla="*/ 55 w 69"/>
              <a:gd name="T13" fmla="*/ 86 h 110"/>
              <a:gd name="T14" fmla="*/ 55 w 69"/>
              <a:gd name="T15" fmla="*/ 56 h 110"/>
              <a:gd name="T16" fmla="*/ 35 w 69"/>
              <a:gd name="T17" fmla="*/ 110 h 110"/>
              <a:gd name="T18" fmla="*/ 35 w 69"/>
              <a:gd name="T19" fmla="*/ 0 h 110"/>
              <a:gd name="T20" fmla="*/ 49 w 69"/>
              <a:gd name="T21" fmla="*/ 15 h 110"/>
              <a:gd name="T22" fmla="*/ 35 w 69"/>
              <a:gd name="T23" fmla="*/ 29 h 110"/>
              <a:gd name="T24" fmla="*/ 20 w 69"/>
              <a:gd name="T25" fmla="*/ 15 h 110"/>
              <a:gd name="T26" fmla="*/ 35 w 69"/>
              <a:gd name="T2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110">
                <a:moveTo>
                  <a:pt x="35" y="110"/>
                </a:moveTo>
                <a:cubicBezTo>
                  <a:pt x="8" y="89"/>
                  <a:pt x="24" y="72"/>
                  <a:pt x="15" y="56"/>
                </a:cubicBezTo>
                <a:cubicBezTo>
                  <a:pt x="13" y="66"/>
                  <a:pt x="11" y="72"/>
                  <a:pt x="14" y="86"/>
                </a:cubicBezTo>
                <a:cubicBezTo>
                  <a:pt x="1" y="72"/>
                  <a:pt x="0" y="45"/>
                  <a:pt x="10" y="38"/>
                </a:cubicBezTo>
                <a:cubicBezTo>
                  <a:pt x="20" y="33"/>
                  <a:pt x="26" y="34"/>
                  <a:pt x="35" y="34"/>
                </a:cubicBezTo>
                <a:cubicBezTo>
                  <a:pt x="43" y="34"/>
                  <a:pt x="49" y="33"/>
                  <a:pt x="59" y="38"/>
                </a:cubicBezTo>
                <a:cubicBezTo>
                  <a:pt x="69" y="45"/>
                  <a:pt x="68" y="72"/>
                  <a:pt x="55" y="86"/>
                </a:cubicBezTo>
                <a:cubicBezTo>
                  <a:pt x="58" y="72"/>
                  <a:pt x="56" y="66"/>
                  <a:pt x="55" y="56"/>
                </a:cubicBezTo>
                <a:cubicBezTo>
                  <a:pt x="45" y="72"/>
                  <a:pt x="61" y="89"/>
                  <a:pt x="35" y="110"/>
                </a:cubicBezTo>
                <a:close/>
                <a:moveTo>
                  <a:pt x="35" y="0"/>
                </a:moveTo>
                <a:cubicBezTo>
                  <a:pt x="42" y="0"/>
                  <a:pt x="49" y="7"/>
                  <a:pt x="49" y="15"/>
                </a:cubicBezTo>
                <a:cubicBezTo>
                  <a:pt x="49" y="22"/>
                  <a:pt x="42" y="29"/>
                  <a:pt x="35" y="29"/>
                </a:cubicBezTo>
                <a:cubicBezTo>
                  <a:pt x="27" y="29"/>
                  <a:pt x="20" y="22"/>
                  <a:pt x="20" y="15"/>
                </a:cubicBezTo>
                <a:cubicBezTo>
                  <a:pt x="20" y="7"/>
                  <a:pt x="27" y="0"/>
                  <a:pt x="35" y="0"/>
                </a:cubicBezTo>
                <a:close/>
              </a:path>
            </a:pathLst>
          </a:custGeom>
          <a:solidFill>
            <a:srgbClr val="EBAC07"/>
          </a:solidFill>
          <a:ln>
            <a:noFill/>
          </a:ln>
          <a:extLst/>
        </p:spPr>
        <p:txBody>
          <a:bodyPr/>
          <a:lstStyle/>
          <a:p>
            <a:endParaRPr lang="zh-CN" altLang="en-US" sz="1600"/>
          </a:p>
        </p:txBody>
      </p:sp>
      <p:sp>
        <p:nvSpPr>
          <p:cNvPr id="133" name="Freeform 31"/>
          <p:cNvSpPr>
            <a:spLocks noEditPoints="1"/>
          </p:cNvSpPr>
          <p:nvPr/>
        </p:nvSpPr>
        <p:spPr bwMode="auto">
          <a:xfrm>
            <a:off x="9316075" y="2746524"/>
            <a:ext cx="130718" cy="210749"/>
          </a:xfrm>
          <a:custGeom>
            <a:avLst/>
            <a:gdLst>
              <a:gd name="T0" fmla="*/ 34 w 68"/>
              <a:gd name="T1" fmla="*/ 110 h 110"/>
              <a:gd name="T2" fmla="*/ 14 w 68"/>
              <a:gd name="T3" fmla="*/ 56 h 110"/>
              <a:gd name="T4" fmla="*/ 13 w 68"/>
              <a:gd name="T5" fmla="*/ 85 h 110"/>
              <a:gd name="T6" fmla="*/ 10 w 68"/>
              <a:gd name="T7" fmla="*/ 38 h 110"/>
              <a:gd name="T8" fmla="*/ 34 w 68"/>
              <a:gd name="T9" fmla="*/ 33 h 110"/>
              <a:gd name="T10" fmla="*/ 58 w 68"/>
              <a:gd name="T11" fmla="*/ 38 h 110"/>
              <a:gd name="T12" fmla="*/ 55 w 68"/>
              <a:gd name="T13" fmla="*/ 85 h 110"/>
              <a:gd name="T14" fmla="*/ 54 w 68"/>
              <a:gd name="T15" fmla="*/ 56 h 110"/>
              <a:gd name="T16" fmla="*/ 34 w 68"/>
              <a:gd name="T17" fmla="*/ 110 h 110"/>
              <a:gd name="T18" fmla="*/ 34 w 68"/>
              <a:gd name="T19" fmla="*/ 0 h 110"/>
              <a:gd name="T20" fmla="*/ 48 w 68"/>
              <a:gd name="T21" fmla="*/ 14 h 110"/>
              <a:gd name="T22" fmla="*/ 34 w 68"/>
              <a:gd name="T23" fmla="*/ 28 h 110"/>
              <a:gd name="T24" fmla="*/ 20 w 68"/>
              <a:gd name="T25" fmla="*/ 14 h 110"/>
              <a:gd name="T26" fmla="*/ 34 w 68"/>
              <a:gd name="T2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110">
                <a:moveTo>
                  <a:pt x="34" y="110"/>
                </a:moveTo>
                <a:cubicBezTo>
                  <a:pt x="8" y="88"/>
                  <a:pt x="23" y="71"/>
                  <a:pt x="14" y="56"/>
                </a:cubicBezTo>
                <a:cubicBezTo>
                  <a:pt x="12" y="65"/>
                  <a:pt x="11" y="72"/>
                  <a:pt x="13" y="85"/>
                </a:cubicBezTo>
                <a:cubicBezTo>
                  <a:pt x="0" y="71"/>
                  <a:pt x="0" y="44"/>
                  <a:pt x="10" y="38"/>
                </a:cubicBezTo>
                <a:cubicBezTo>
                  <a:pt x="19" y="32"/>
                  <a:pt x="25" y="33"/>
                  <a:pt x="34" y="33"/>
                </a:cubicBezTo>
                <a:cubicBezTo>
                  <a:pt x="42" y="33"/>
                  <a:pt x="49" y="32"/>
                  <a:pt x="58" y="38"/>
                </a:cubicBezTo>
                <a:cubicBezTo>
                  <a:pt x="68" y="44"/>
                  <a:pt x="68" y="71"/>
                  <a:pt x="55" y="85"/>
                </a:cubicBezTo>
                <a:cubicBezTo>
                  <a:pt x="57" y="72"/>
                  <a:pt x="56" y="65"/>
                  <a:pt x="54" y="56"/>
                </a:cubicBezTo>
                <a:cubicBezTo>
                  <a:pt x="45" y="71"/>
                  <a:pt x="60" y="88"/>
                  <a:pt x="34" y="110"/>
                </a:cubicBezTo>
                <a:close/>
                <a:moveTo>
                  <a:pt x="34" y="0"/>
                </a:moveTo>
                <a:cubicBezTo>
                  <a:pt x="42" y="0"/>
                  <a:pt x="48" y="6"/>
                  <a:pt x="48" y="14"/>
                </a:cubicBezTo>
                <a:cubicBezTo>
                  <a:pt x="48" y="22"/>
                  <a:pt x="42" y="28"/>
                  <a:pt x="34" y="28"/>
                </a:cubicBezTo>
                <a:cubicBezTo>
                  <a:pt x="26" y="28"/>
                  <a:pt x="20" y="22"/>
                  <a:pt x="20" y="14"/>
                </a:cubicBezTo>
                <a:cubicBezTo>
                  <a:pt x="20" y="6"/>
                  <a:pt x="26" y="0"/>
                  <a:pt x="34" y="0"/>
                </a:cubicBezTo>
                <a:close/>
              </a:path>
            </a:pathLst>
          </a:custGeom>
          <a:solidFill>
            <a:srgbClr val="4C6062"/>
          </a:solidFill>
          <a:ln>
            <a:noFill/>
          </a:ln>
          <a:extLst/>
        </p:spPr>
        <p:txBody>
          <a:bodyPr/>
          <a:lstStyle/>
          <a:p>
            <a:endParaRPr lang="zh-CN" altLang="en-US" sz="1600"/>
          </a:p>
        </p:txBody>
      </p:sp>
      <p:sp>
        <p:nvSpPr>
          <p:cNvPr id="134" name="Freeform 32"/>
          <p:cNvSpPr>
            <a:spLocks noEditPoints="1"/>
          </p:cNvSpPr>
          <p:nvPr/>
        </p:nvSpPr>
        <p:spPr bwMode="auto">
          <a:xfrm>
            <a:off x="7381987" y="4072374"/>
            <a:ext cx="130718" cy="210749"/>
          </a:xfrm>
          <a:custGeom>
            <a:avLst/>
            <a:gdLst>
              <a:gd name="T0" fmla="*/ 34 w 68"/>
              <a:gd name="T1" fmla="*/ 110 h 110"/>
              <a:gd name="T2" fmla="*/ 14 w 68"/>
              <a:gd name="T3" fmla="*/ 56 h 110"/>
              <a:gd name="T4" fmla="*/ 13 w 68"/>
              <a:gd name="T5" fmla="*/ 86 h 110"/>
              <a:gd name="T6" fmla="*/ 10 w 68"/>
              <a:gd name="T7" fmla="*/ 38 h 110"/>
              <a:gd name="T8" fmla="*/ 34 w 68"/>
              <a:gd name="T9" fmla="*/ 34 h 110"/>
              <a:gd name="T10" fmla="*/ 58 w 68"/>
              <a:gd name="T11" fmla="*/ 38 h 110"/>
              <a:gd name="T12" fmla="*/ 55 w 68"/>
              <a:gd name="T13" fmla="*/ 86 h 110"/>
              <a:gd name="T14" fmla="*/ 54 w 68"/>
              <a:gd name="T15" fmla="*/ 56 h 110"/>
              <a:gd name="T16" fmla="*/ 34 w 68"/>
              <a:gd name="T17" fmla="*/ 110 h 110"/>
              <a:gd name="T18" fmla="*/ 34 w 68"/>
              <a:gd name="T19" fmla="*/ 0 h 110"/>
              <a:gd name="T20" fmla="*/ 48 w 68"/>
              <a:gd name="T21" fmla="*/ 14 h 110"/>
              <a:gd name="T22" fmla="*/ 34 w 68"/>
              <a:gd name="T23" fmla="*/ 29 h 110"/>
              <a:gd name="T24" fmla="*/ 20 w 68"/>
              <a:gd name="T25" fmla="*/ 14 h 110"/>
              <a:gd name="T26" fmla="*/ 34 w 68"/>
              <a:gd name="T2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110">
                <a:moveTo>
                  <a:pt x="34" y="110"/>
                </a:moveTo>
                <a:cubicBezTo>
                  <a:pt x="8" y="88"/>
                  <a:pt x="23" y="71"/>
                  <a:pt x="14" y="56"/>
                </a:cubicBezTo>
                <a:cubicBezTo>
                  <a:pt x="12" y="66"/>
                  <a:pt x="11" y="72"/>
                  <a:pt x="13" y="86"/>
                </a:cubicBezTo>
                <a:cubicBezTo>
                  <a:pt x="0" y="72"/>
                  <a:pt x="0" y="44"/>
                  <a:pt x="10" y="38"/>
                </a:cubicBezTo>
                <a:cubicBezTo>
                  <a:pt x="19" y="32"/>
                  <a:pt x="26" y="34"/>
                  <a:pt x="34" y="34"/>
                </a:cubicBezTo>
                <a:cubicBezTo>
                  <a:pt x="43" y="34"/>
                  <a:pt x="49" y="32"/>
                  <a:pt x="58" y="38"/>
                </a:cubicBezTo>
                <a:cubicBezTo>
                  <a:pt x="68" y="44"/>
                  <a:pt x="68" y="72"/>
                  <a:pt x="55" y="86"/>
                </a:cubicBezTo>
                <a:cubicBezTo>
                  <a:pt x="57" y="72"/>
                  <a:pt x="56" y="66"/>
                  <a:pt x="54" y="56"/>
                </a:cubicBezTo>
                <a:cubicBezTo>
                  <a:pt x="45" y="71"/>
                  <a:pt x="60" y="88"/>
                  <a:pt x="34" y="110"/>
                </a:cubicBezTo>
                <a:close/>
                <a:moveTo>
                  <a:pt x="34" y="0"/>
                </a:moveTo>
                <a:cubicBezTo>
                  <a:pt x="42" y="0"/>
                  <a:pt x="48" y="6"/>
                  <a:pt x="48" y="14"/>
                </a:cubicBezTo>
                <a:cubicBezTo>
                  <a:pt x="48" y="22"/>
                  <a:pt x="42" y="29"/>
                  <a:pt x="34" y="29"/>
                </a:cubicBezTo>
                <a:cubicBezTo>
                  <a:pt x="26" y="29"/>
                  <a:pt x="20" y="22"/>
                  <a:pt x="20" y="14"/>
                </a:cubicBezTo>
                <a:cubicBezTo>
                  <a:pt x="20" y="6"/>
                  <a:pt x="26" y="0"/>
                  <a:pt x="34" y="0"/>
                </a:cubicBezTo>
                <a:close/>
              </a:path>
            </a:pathLst>
          </a:custGeom>
          <a:solidFill>
            <a:srgbClr val="A2B932"/>
          </a:solidFill>
          <a:ln>
            <a:noFill/>
          </a:ln>
          <a:extLst/>
        </p:spPr>
        <p:txBody>
          <a:bodyPr/>
          <a:lstStyle/>
          <a:p>
            <a:endParaRPr lang="zh-CN" altLang="en-US" sz="1600"/>
          </a:p>
        </p:txBody>
      </p:sp>
      <p:sp>
        <p:nvSpPr>
          <p:cNvPr id="135" name="Freeform 33"/>
          <p:cNvSpPr>
            <a:spLocks noEditPoints="1"/>
          </p:cNvSpPr>
          <p:nvPr/>
        </p:nvSpPr>
        <p:spPr bwMode="auto">
          <a:xfrm>
            <a:off x="8374374" y="4072374"/>
            <a:ext cx="130718" cy="210749"/>
          </a:xfrm>
          <a:custGeom>
            <a:avLst/>
            <a:gdLst>
              <a:gd name="T0" fmla="*/ 34 w 68"/>
              <a:gd name="T1" fmla="*/ 110 h 110"/>
              <a:gd name="T2" fmla="*/ 14 w 68"/>
              <a:gd name="T3" fmla="*/ 56 h 110"/>
              <a:gd name="T4" fmla="*/ 13 w 68"/>
              <a:gd name="T5" fmla="*/ 86 h 110"/>
              <a:gd name="T6" fmla="*/ 10 w 68"/>
              <a:gd name="T7" fmla="*/ 38 h 110"/>
              <a:gd name="T8" fmla="*/ 34 w 68"/>
              <a:gd name="T9" fmla="*/ 34 h 110"/>
              <a:gd name="T10" fmla="*/ 58 w 68"/>
              <a:gd name="T11" fmla="*/ 38 h 110"/>
              <a:gd name="T12" fmla="*/ 55 w 68"/>
              <a:gd name="T13" fmla="*/ 86 h 110"/>
              <a:gd name="T14" fmla="*/ 54 w 68"/>
              <a:gd name="T15" fmla="*/ 56 h 110"/>
              <a:gd name="T16" fmla="*/ 34 w 68"/>
              <a:gd name="T17" fmla="*/ 110 h 110"/>
              <a:gd name="T18" fmla="*/ 34 w 68"/>
              <a:gd name="T19" fmla="*/ 0 h 110"/>
              <a:gd name="T20" fmla="*/ 48 w 68"/>
              <a:gd name="T21" fmla="*/ 15 h 110"/>
              <a:gd name="T22" fmla="*/ 34 w 68"/>
              <a:gd name="T23" fmla="*/ 29 h 110"/>
              <a:gd name="T24" fmla="*/ 20 w 68"/>
              <a:gd name="T25" fmla="*/ 15 h 110"/>
              <a:gd name="T26" fmla="*/ 34 w 68"/>
              <a:gd name="T2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110">
                <a:moveTo>
                  <a:pt x="34" y="110"/>
                </a:moveTo>
                <a:cubicBezTo>
                  <a:pt x="7" y="89"/>
                  <a:pt x="23" y="72"/>
                  <a:pt x="14" y="56"/>
                </a:cubicBezTo>
                <a:cubicBezTo>
                  <a:pt x="12" y="66"/>
                  <a:pt x="11" y="72"/>
                  <a:pt x="13" y="86"/>
                </a:cubicBezTo>
                <a:cubicBezTo>
                  <a:pt x="0" y="72"/>
                  <a:pt x="0" y="45"/>
                  <a:pt x="10" y="38"/>
                </a:cubicBezTo>
                <a:cubicBezTo>
                  <a:pt x="19" y="33"/>
                  <a:pt x="25" y="34"/>
                  <a:pt x="34" y="34"/>
                </a:cubicBezTo>
                <a:cubicBezTo>
                  <a:pt x="42" y="34"/>
                  <a:pt x="49" y="33"/>
                  <a:pt x="58" y="38"/>
                </a:cubicBezTo>
                <a:cubicBezTo>
                  <a:pt x="68" y="45"/>
                  <a:pt x="68" y="72"/>
                  <a:pt x="55" y="86"/>
                </a:cubicBezTo>
                <a:cubicBezTo>
                  <a:pt x="57" y="72"/>
                  <a:pt x="56" y="66"/>
                  <a:pt x="54" y="56"/>
                </a:cubicBezTo>
                <a:cubicBezTo>
                  <a:pt x="45" y="72"/>
                  <a:pt x="60" y="89"/>
                  <a:pt x="34" y="110"/>
                </a:cubicBezTo>
                <a:close/>
                <a:moveTo>
                  <a:pt x="34" y="0"/>
                </a:moveTo>
                <a:cubicBezTo>
                  <a:pt x="42" y="0"/>
                  <a:pt x="48" y="7"/>
                  <a:pt x="48" y="15"/>
                </a:cubicBezTo>
                <a:cubicBezTo>
                  <a:pt x="48" y="22"/>
                  <a:pt x="42" y="29"/>
                  <a:pt x="34" y="29"/>
                </a:cubicBezTo>
                <a:cubicBezTo>
                  <a:pt x="26" y="29"/>
                  <a:pt x="20" y="22"/>
                  <a:pt x="20" y="15"/>
                </a:cubicBezTo>
                <a:cubicBezTo>
                  <a:pt x="20" y="7"/>
                  <a:pt x="26" y="0"/>
                  <a:pt x="34" y="0"/>
                </a:cubicBezTo>
                <a:close/>
              </a:path>
            </a:pathLst>
          </a:custGeom>
          <a:solidFill>
            <a:srgbClr val="EBAC07"/>
          </a:solidFill>
          <a:ln>
            <a:noFill/>
          </a:ln>
          <a:extLst/>
        </p:spPr>
        <p:txBody>
          <a:bodyPr/>
          <a:lstStyle/>
          <a:p>
            <a:endParaRPr lang="zh-CN" altLang="en-US" sz="1600"/>
          </a:p>
        </p:txBody>
      </p:sp>
      <p:sp>
        <p:nvSpPr>
          <p:cNvPr id="136" name="Freeform 34"/>
          <p:cNvSpPr>
            <a:spLocks noEditPoints="1"/>
          </p:cNvSpPr>
          <p:nvPr/>
        </p:nvSpPr>
        <p:spPr bwMode="auto">
          <a:xfrm>
            <a:off x="6160178" y="4072374"/>
            <a:ext cx="130718" cy="210749"/>
          </a:xfrm>
          <a:custGeom>
            <a:avLst/>
            <a:gdLst>
              <a:gd name="T0" fmla="*/ 34 w 68"/>
              <a:gd name="T1" fmla="*/ 110 h 110"/>
              <a:gd name="T2" fmla="*/ 14 w 68"/>
              <a:gd name="T3" fmla="*/ 56 h 110"/>
              <a:gd name="T4" fmla="*/ 13 w 68"/>
              <a:gd name="T5" fmla="*/ 86 h 110"/>
              <a:gd name="T6" fmla="*/ 10 w 68"/>
              <a:gd name="T7" fmla="*/ 38 h 110"/>
              <a:gd name="T8" fmla="*/ 34 w 68"/>
              <a:gd name="T9" fmla="*/ 34 h 110"/>
              <a:gd name="T10" fmla="*/ 58 w 68"/>
              <a:gd name="T11" fmla="*/ 38 h 110"/>
              <a:gd name="T12" fmla="*/ 55 w 68"/>
              <a:gd name="T13" fmla="*/ 86 h 110"/>
              <a:gd name="T14" fmla="*/ 54 w 68"/>
              <a:gd name="T15" fmla="*/ 56 h 110"/>
              <a:gd name="T16" fmla="*/ 34 w 68"/>
              <a:gd name="T17" fmla="*/ 110 h 110"/>
              <a:gd name="T18" fmla="*/ 34 w 68"/>
              <a:gd name="T19" fmla="*/ 0 h 110"/>
              <a:gd name="T20" fmla="*/ 48 w 68"/>
              <a:gd name="T21" fmla="*/ 15 h 110"/>
              <a:gd name="T22" fmla="*/ 34 w 68"/>
              <a:gd name="T23" fmla="*/ 29 h 110"/>
              <a:gd name="T24" fmla="*/ 20 w 68"/>
              <a:gd name="T25" fmla="*/ 15 h 110"/>
              <a:gd name="T26" fmla="*/ 34 w 68"/>
              <a:gd name="T2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110">
                <a:moveTo>
                  <a:pt x="34" y="110"/>
                </a:moveTo>
                <a:cubicBezTo>
                  <a:pt x="8" y="89"/>
                  <a:pt x="24" y="72"/>
                  <a:pt x="14" y="56"/>
                </a:cubicBezTo>
                <a:cubicBezTo>
                  <a:pt x="12" y="66"/>
                  <a:pt x="11" y="72"/>
                  <a:pt x="13" y="86"/>
                </a:cubicBezTo>
                <a:cubicBezTo>
                  <a:pt x="1" y="72"/>
                  <a:pt x="0" y="45"/>
                  <a:pt x="10" y="38"/>
                </a:cubicBezTo>
                <a:cubicBezTo>
                  <a:pt x="19" y="33"/>
                  <a:pt x="26" y="34"/>
                  <a:pt x="34" y="34"/>
                </a:cubicBezTo>
                <a:cubicBezTo>
                  <a:pt x="43" y="34"/>
                  <a:pt x="49" y="33"/>
                  <a:pt x="58" y="38"/>
                </a:cubicBezTo>
                <a:cubicBezTo>
                  <a:pt x="68" y="45"/>
                  <a:pt x="68" y="72"/>
                  <a:pt x="55" y="86"/>
                </a:cubicBezTo>
                <a:cubicBezTo>
                  <a:pt x="57" y="72"/>
                  <a:pt x="56" y="66"/>
                  <a:pt x="54" y="56"/>
                </a:cubicBezTo>
                <a:cubicBezTo>
                  <a:pt x="45" y="72"/>
                  <a:pt x="61" y="89"/>
                  <a:pt x="34" y="110"/>
                </a:cubicBezTo>
                <a:close/>
                <a:moveTo>
                  <a:pt x="34" y="0"/>
                </a:moveTo>
                <a:cubicBezTo>
                  <a:pt x="42" y="0"/>
                  <a:pt x="48" y="7"/>
                  <a:pt x="48" y="15"/>
                </a:cubicBezTo>
                <a:cubicBezTo>
                  <a:pt x="48" y="22"/>
                  <a:pt x="42" y="29"/>
                  <a:pt x="34" y="29"/>
                </a:cubicBezTo>
                <a:cubicBezTo>
                  <a:pt x="26" y="29"/>
                  <a:pt x="20" y="22"/>
                  <a:pt x="20" y="15"/>
                </a:cubicBezTo>
                <a:cubicBezTo>
                  <a:pt x="20" y="7"/>
                  <a:pt x="26" y="0"/>
                  <a:pt x="34" y="0"/>
                </a:cubicBezTo>
                <a:close/>
              </a:path>
            </a:pathLst>
          </a:custGeom>
          <a:solidFill>
            <a:srgbClr val="F83003"/>
          </a:solidFill>
          <a:ln>
            <a:noFill/>
          </a:ln>
          <a:extLst/>
        </p:spPr>
        <p:txBody>
          <a:bodyPr/>
          <a:lstStyle/>
          <a:p>
            <a:endParaRPr lang="zh-CN" altLang="en-US" sz="1600"/>
          </a:p>
        </p:txBody>
      </p:sp>
      <p:sp>
        <p:nvSpPr>
          <p:cNvPr id="137" name="Freeform 35"/>
          <p:cNvSpPr>
            <a:spLocks noEditPoints="1"/>
          </p:cNvSpPr>
          <p:nvPr/>
        </p:nvSpPr>
        <p:spPr bwMode="auto">
          <a:xfrm>
            <a:off x="9864289" y="3294737"/>
            <a:ext cx="133385" cy="212083"/>
          </a:xfrm>
          <a:custGeom>
            <a:avLst/>
            <a:gdLst>
              <a:gd name="T0" fmla="*/ 34 w 69"/>
              <a:gd name="T1" fmla="*/ 110 h 110"/>
              <a:gd name="T2" fmla="*/ 14 w 69"/>
              <a:gd name="T3" fmla="*/ 56 h 110"/>
              <a:gd name="T4" fmla="*/ 14 w 69"/>
              <a:gd name="T5" fmla="*/ 86 h 110"/>
              <a:gd name="T6" fmla="*/ 10 w 69"/>
              <a:gd name="T7" fmla="*/ 38 h 110"/>
              <a:gd name="T8" fmla="*/ 34 w 69"/>
              <a:gd name="T9" fmla="*/ 34 h 110"/>
              <a:gd name="T10" fmla="*/ 58 w 69"/>
              <a:gd name="T11" fmla="*/ 38 h 110"/>
              <a:gd name="T12" fmla="*/ 55 w 69"/>
              <a:gd name="T13" fmla="*/ 86 h 110"/>
              <a:gd name="T14" fmla="*/ 54 w 69"/>
              <a:gd name="T15" fmla="*/ 56 h 110"/>
              <a:gd name="T16" fmla="*/ 34 w 69"/>
              <a:gd name="T17" fmla="*/ 110 h 110"/>
              <a:gd name="T18" fmla="*/ 34 w 69"/>
              <a:gd name="T19" fmla="*/ 0 h 110"/>
              <a:gd name="T20" fmla="*/ 49 w 69"/>
              <a:gd name="T21" fmla="*/ 15 h 110"/>
              <a:gd name="T22" fmla="*/ 34 w 69"/>
              <a:gd name="T23" fmla="*/ 29 h 110"/>
              <a:gd name="T24" fmla="*/ 20 w 69"/>
              <a:gd name="T25" fmla="*/ 15 h 110"/>
              <a:gd name="T26" fmla="*/ 34 w 69"/>
              <a:gd name="T2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110">
                <a:moveTo>
                  <a:pt x="34" y="110"/>
                </a:moveTo>
                <a:cubicBezTo>
                  <a:pt x="8" y="89"/>
                  <a:pt x="24" y="72"/>
                  <a:pt x="14" y="56"/>
                </a:cubicBezTo>
                <a:cubicBezTo>
                  <a:pt x="12" y="66"/>
                  <a:pt x="11" y="72"/>
                  <a:pt x="14" y="86"/>
                </a:cubicBezTo>
                <a:cubicBezTo>
                  <a:pt x="1" y="72"/>
                  <a:pt x="0" y="45"/>
                  <a:pt x="10" y="38"/>
                </a:cubicBezTo>
                <a:cubicBezTo>
                  <a:pt x="19" y="33"/>
                  <a:pt x="26" y="34"/>
                  <a:pt x="34" y="34"/>
                </a:cubicBezTo>
                <a:cubicBezTo>
                  <a:pt x="43" y="34"/>
                  <a:pt x="49" y="33"/>
                  <a:pt x="58" y="38"/>
                </a:cubicBezTo>
                <a:cubicBezTo>
                  <a:pt x="69" y="45"/>
                  <a:pt x="68" y="72"/>
                  <a:pt x="55" y="86"/>
                </a:cubicBezTo>
                <a:cubicBezTo>
                  <a:pt x="57" y="72"/>
                  <a:pt x="56" y="66"/>
                  <a:pt x="54" y="56"/>
                </a:cubicBezTo>
                <a:cubicBezTo>
                  <a:pt x="45" y="72"/>
                  <a:pt x="61" y="89"/>
                  <a:pt x="34" y="110"/>
                </a:cubicBezTo>
                <a:close/>
                <a:moveTo>
                  <a:pt x="34" y="0"/>
                </a:moveTo>
                <a:cubicBezTo>
                  <a:pt x="42" y="0"/>
                  <a:pt x="49" y="7"/>
                  <a:pt x="49" y="15"/>
                </a:cubicBezTo>
                <a:cubicBezTo>
                  <a:pt x="49" y="22"/>
                  <a:pt x="42" y="29"/>
                  <a:pt x="34" y="29"/>
                </a:cubicBezTo>
                <a:cubicBezTo>
                  <a:pt x="26" y="29"/>
                  <a:pt x="20" y="22"/>
                  <a:pt x="20" y="15"/>
                </a:cubicBezTo>
                <a:cubicBezTo>
                  <a:pt x="20" y="7"/>
                  <a:pt x="26" y="0"/>
                  <a:pt x="34" y="0"/>
                </a:cubicBezTo>
                <a:close/>
              </a:path>
            </a:pathLst>
          </a:custGeom>
          <a:solidFill>
            <a:srgbClr val="EBAC07"/>
          </a:solidFill>
          <a:ln>
            <a:noFill/>
          </a:ln>
          <a:extLst/>
        </p:spPr>
        <p:txBody>
          <a:bodyPr/>
          <a:lstStyle/>
          <a:p>
            <a:endParaRPr lang="zh-CN" altLang="en-US" sz="1600"/>
          </a:p>
        </p:txBody>
      </p:sp>
      <p:sp>
        <p:nvSpPr>
          <p:cNvPr id="138" name="Freeform 36"/>
          <p:cNvSpPr>
            <a:spLocks noEditPoints="1"/>
          </p:cNvSpPr>
          <p:nvPr/>
        </p:nvSpPr>
        <p:spPr bwMode="auto">
          <a:xfrm>
            <a:off x="8322354" y="2043583"/>
            <a:ext cx="130718" cy="209415"/>
          </a:xfrm>
          <a:custGeom>
            <a:avLst/>
            <a:gdLst>
              <a:gd name="T0" fmla="*/ 34 w 68"/>
              <a:gd name="T1" fmla="*/ 109 h 109"/>
              <a:gd name="T2" fmla="*/ 14 w 68"/>
              <a:gd name="T3" fmla="*/ 55 h 109"/>
              <a:gd name="T4" fmla="*/ 13 w 68"/>
              <a:gd name="T5" fmla="*/ 85 h 109"/>
              <a:gd name="T6" fmla="*/ 10 w 68"/>
              <a:gd name="T7" fmla="*/ 38 h 109"/>
              <a:gd name="T8" fmla="*/ 34 w 68"/>
              <a:gd name="T9" fmla="*/ 33 h 109"/>
              <a:gd name="T10" fmla="*/ 58 w 68"/>
              <a:gd name="T11" fmla="*/ 38 h 109"/>
              <a:gd name="T12" fmla="*/ 55 w 68"/>
              <a:gd name="T13" fmla="*/ 85 h 109"/>
              <a:gd name="T14" fmla="*/ 54 w 68"/>
              <a:gd name="T15" fmla="*/ 55 h 109"/>
              <a:gd name="T16" fmla="*/ 34 w 68"/>
              <a:gd name="T17" fmla="*/ 109 h 109"/>
              <a:gd name="T18" fmla="*/ 34 w 68"/>
              <a:gd name="T19" fmla="*/ 0 h 109"/>
              <a:gd name="T20" fmla="*/ 48 w 68"/>
              <a:gd name="T21" fmla="*/ 14 h 109"/>
              <a:gd name="T22" fmla="*/ 34 w 68"/>
              <a:gd name="T23" fmla="*/ 28 h 109"/>
              <a:gd name="T24" fmla="*/ 20 w 68"/>
              <a:gd name="T25" fmla="*/ 14 h 109"/>
              <a:gd name="T26" fmla="*/ 34 w 68"/>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109">
                <a:moveTo>
                  <a:pt x="34" y="109"/>
                </a:moveTo>
                <a:cubicBezTo>
                  <a:pt x="8" y="88"/>
                  <a:pt x="23" y="71"/>
                  <a:pt x="14" y="55"/>
                </a:cubicBezTo>
                <a:cubicBezTo>
                  <a:pt x="12" y="65"/>
                  <a:pt x="11" y="72"/>
                  <a:pt x="13" y="85"/>
                </a:cubicBezTo>
                <a:cubicBezTo>
                  <a:pt x="0" y="71"/>
                  <a:pt x="0" y="44"/>
                  <a:pt x="10" y="38"/>
                </a:cubicBezTo>
                <a:cubicBezTo>
                  <a:pt x="19" y="32"/>
                  <a:pt x="25" y="33"/>
                  <a:pt x="34" y="33"/>
                </a:cubicBezTo>
                <a:cubicBezTo>
                  <a:pt x="42" y="33"/>
                  <a:pt x="49" y="32"/>
                  <a:pt x="58" y="38"/>
                </a:cubicBezTo>
                <a:cubicBezTo>
                  <a:pt x="68" y="44"/>
                  <a:pt x="68" y="71"/>
                  <a:pt x="55" y="85"/>
                </a:cubicBezTo>
                <a:cubicBezTo>
                  <a:pt x="57" y="72"/>
                  <a:pt x="56" y="65"/>
                  <a:pt x="54" y="55"/>
                </a:cubicBezTo>
                <a:cubicBezTo>
                  <a:pt x="45" y="71"/>
                  <a:pt x="60" y="88"/>
                  <a:pt x="34" y="109"/>
                </a:cubicBezTo>
                <a:close/>
                <a:moveTo>
                  <a:pt x="34" y="0"/>
                </a:moveTo>
                <a:cubicBezTo>
                  <a:pt x="42" y="0"/>
                  <a:pt x="48" y="6"/>
                  <a:pt x="48" y="14"/>
                </a:cubicBezTo>
                <a:cubicBezTo>
                  <a:pt x="48" y="22"/>
                  <a:pt x="42" y="28"/>
                  <a:pt x="34" y="28"/>
                </a:cubicBezTo>
                <a:cubicBezTo>
                  <a:pt x="26" y="28"/>
                  <a:pt x="20" y="22"/>
                  <a:pt x="20" y="14"/>
                </a:cubicBezTo>
                <a:cubicBezTo>
                  <a:pt x="20" y="6"/>
                  <a:pt x="26" y="0"/>
                  <a:pt x="34" y="0"/>
                </a:cubicBezTo>
                <a:close/>
              </a:path>
            </a:pathLst>
          </a:custGeom>
          <a:solidFill>
            <a:srgbClr val="A2B932"/>
          </a:solidFill>
          <a:ln>
            <a:noFill/>
          </a:ln>
          <a:extLst/>
        </p:spPr>
        <p:txBody>
          <a:bodyPr/>
          <a:lstStyle/>
          <a:p>
            <a:endParaRPr lang="zh-CN" altLang="en-US" sz="1600"/>
          </a:p>
        </p:txBody>
      </p:sp>
      <p:sp>
        <p:nvSpPr>
          <p:cNvPr id="139" name="Freeform 37"/>
          <p:cNvSpPr>
            <a:spLocks noEditPoints="1"/>
          </p:cNvSpPr>
          <p:nvPr/>
        </p:nvSpPr>
        <p:spPr bwMode="auto">
          <a:xfrm>
            <a:off x="8130279" y="2851898"/>
            <a:ext cx="133385" cy="212083"/>
          </a:xfrm>
          <a:custGeom>
            <a:avLst/>
            <a:gdLst>
              <a:gd name="T0" fmla="*/ 34 w 69"/>
              <a:gd name="T1" fmla="*/ 110 h 110"/>
              <a:gd name="T2" fmla="*/ 14 w 69"/>
              <a:gd name="T3" fmla="*/ 56 h 110"/>
              <a:gd name="T4" fmla="*/ 14 w 69"/>
              <a:gd name="T5" fmla="*/ 85 h 110"/>
              <a:gd name="T6" fmla="*/ 10 w 69"/>
              <a:gd name="T7" fmla="*/ 38 h 110"/>
              <a:gd name="T8" fmla="*/ 34 w 69"/>
              <a:gd name="T9" fmla="*/ 33 h 110"/>
              <a:gd name="T10" fmla="*/ 58 w 69"/>
              <a:gd name="T11" fmla="*/ 38 h 110"/>
              <a:gd name="T12" fmla="*/ 55 w 69"/>
              <a:gd name="T13" fmla="*/ 85 h 110"/>
              <a:gd name="T14" fmla="*/ 54 w 69"/>
              <a:gd name="T15" fmla="*/ 56 h 110"/>
              <a:gd name="T16" fmla="*/ 34 w 69"/>
              <a:gd name="T17" fmla="*/ 110 h 110"/>
              <a:gd name="T18" fmla="*/ 34 w 69"/>
              <a:gd name="T19" fmla="*/ 0 h 110"/>
              <a:gd name="T20" fmla="*/ 49 w 69"/>
              <a:gd name="T21" fmla="*/ 14 h 110"/>
              <a:gd name="T22" fmla="*/ 34 w 69"/>
              <a:gd name="T23" fmla="*/ 28 h 110"/>
              <a:gd name="T24" fmla="*/ 20 w 69"/>
              <a:gd name="T25" fmla="*/ 14 h 110"/>
              <a:gd name="T26" fmla="*/ 34 w 69"/>
              <a:gd name="T2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110">
                <a:moveTo>
                  <a:pt x="34" y="110"/>
                </a:moveTo>
                <a:cubicBezTo>
                  <a:pt x="8" y="88"/>
                  <a:pt x="24" y="71"/>
                  <a:pt x="14" y="56"/>
                </a:cubicBezTo>
                <a:cubicBezTo>
                  <a:pt x="12" y="65"/>
                  <a:pt x="11" y="72"/>
                  <a:pt x="14" y="85"/>
                </a:cubicBezTo>
                <a:cubicBezTo>
                  <a:pt x="1" y="71"/>
                  <a:pt x="0" y="44"/>
                  <a:pt x="10" y="38"/>
                </a:cubicBezTo>
                <a:cubicBezTo>
                  <a:pt x="19" y="32"/>
                  <a:pt x="26" y="33"/>
                  <a:pt x="34" y="33"/>
                </a:cubicBezTo>
                <a:cubicBezTo>
                  <a:pt x="43" y="33"/>
                  <a:pt x="49" y="32"/>
                  <a:pt x="58" y="38"/>
                </a:cubicBezTo>
                <a:cubicBezTo>
                  <a:pt x="69" y="44"/>
                  <a:pt x="68" y="71"/>
                  <a:pt x="55" y="85"/>
                </a:cubicBezTo>
                <a:cubicBezTo>
                  <a:pt x="58" y="72"/>
                  <a:pt x="56" y="65"/>
                  <a:pt x="54" y="56"/>
                </a:cubicBezTo>
                <a:cubicBezTo>
                  <a:pt x="45" y="71"/>
                  <a:pt x="61" y="88"/>
                  <a:pt x="34" y="110"/>
                </a:cubicBezTo>
                <a:close/>
                <a:moveTo>
                  <a:pt x="34" y="0"/>
                </a:moveTo>
                <a:cubicBezTo>
                  <a:pt x="42" y="0"/>
                  <a:pt x="49" y="6"/>
                  <a:pt x="49" y="14"/>
                </a:cubicBezTo>
                <a:cubicBezTo>
                  <a:pt x="49" y="22"/>
                  <a:pt x="42" y="28"/>
                  <a:pt x="34" y="28"/>
                </a:cubicBezTo>
                <a:cubicBezTo>
                  <a:pt x="27" y="28"/>
                  <a:pt x="20" y="22"/>
                  <a:pt x="20" y="14"/>
                </a:cubicBezTo>
                <a:cubicBezTo>
                  <a:pt x="20" y="6"/>
                  <a:pt x="27" y="0"/>
                  <a:pt x="34" y="0"/>
                </a:cubicBezTo>
                <a:close/>
              </a:path>
            </a:pathLst>
          </a:custGeom>
          <a:solidFill>
            <a:srgbClr val="3D9077"/>
          </a:solidFill>
          <a:ln>
            <a:noFill/>
          </a:ln>
          <a:extLst/>
        </p:spPr>
        <p:txBody>
          <a:bodyPr/>
          <a:lstStyle/>
          <a:p>
            <a:endParaRPr lang="zh-CN" altLang="en-US" sz="1600"/>
          </a:p>
        </p:txBody>
      </p:sp>
      <p:sp>
        <p:nvSpPr>
          <p:cNvPr id="140" name="Freeform 38"/>
          <p:cNvSpPr>
            <a:spLocks noEditPoints="1"/>
          </p:cNvSpPr>
          <p:nvPr/>
        </p:nvSpPr>
        <p:spPr bwMode="auto">
          <a:xfrm>
            <a:off x="6937814" y="3294737"/>
            <a:ext cx="132051" cy="212083"/>
          </a:xfrm>
          <a:custGeom>
            <a:avLst/>
            <a:gdLst>
              <a:gd name="T0" fmla="*/ 35 w 69"/>
              <a:gd name="T1" fmla="*/ 110 h 110"/>
              <a:gd name="T2" fmla="*/ 15 w 69"/>
              <a:gd name="T3" fmla="*/ 56 h 110"/>
              <a:gd name="T4" fmla="*/ 14 w 69"/>
              <a:gd name="T5" fmla="*/ 86 h 110"/>
              <a:gd name="T6" fmla="*/ 10 w 69"/>
              <a:gd name="T7" fmla="*/ 38 h 110"/>
              <a:gd name="T8" fmla="*/ 35 w 69"/>
              <a:gd name="T9" fmla="*/ 34 h 110"/>
              <a:gd name="T10" fmla="*/ 59 w 69"/>
              <a:gd name="T11" fmla="*/ 38 h 110"/>
              <a:gd name="T12" fmla="*/ 55 w 69"/>
              <a:gd name="T13" fmla="*/ 86 h 110"/>
              <a:gd name="T14" fmla="*/ 55 w 69"/>
              <a:gd name="T15" fmla="*/ 56 h 110"/>
              <a:gd name="T16" fmla="*/ 35 w 69"/>
              <a:gd name="T17" fmla="*/ 110 h 110"/>
              <a:gd name="T18" fmla="*/ 35 w 69"/>
              <a:gd name="T19" fmla="*/ 0 h 110"/>
              <a:gd name="T20" fmla="*/ 49 w 69"/>
              <a:gd name="T21" fmla="*/ 15 h 110"/>
              <a:gd name="T22" fmla="*/ 35 w 69"/>
              <a:gd name="T23" fmla="*/ 29 h 110"/>
              <a:gd name="T24" fmla="*/ 20 w 69"/>
              <a:gd name="T25" fmla="*/ 15 h 110"/>
              <a:gd name="T26" fmla="*/ 35 w 69"/>
              <a:gd name="T2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110">
                <a:moveTo>
                  <a:pt x="35" y="110"/>
                </a:moveTo>
                <a:cubicBezTo>
                  <a:pt x="8" y="89"/>
                  <a:pt x="24" y="72"/>
                  <a:pt x="15" y="56"/>
                </a:cubicBezTo>
                <a:cubicBezTo>
                  <a:pt x="13" y="66"/>
                  <a:pt x="11" y="72"/>
                  <a:pt x="14" y="86"/>
                </a:cubicBezTo>
                <a:cubicBezTo>
                  <a:pt x="1" y="72"/>
                  <a:pt x="0" y="45"/>
                  <a:pt x="10" y="38"/>
                </a:cubicBezTo>
                <a:cubicBezTo>
                  <a:pt x="20" y="33"/>
                  <a:pt x="26" y="34"/>
                  <a:pt x="35" y="34"/>
                </a:cubicBezTo>
                <a:cubicBezTo>
                  <a:pt x="43" y="34"/>
                  <a:pt x="49" y="33"/>
                  <a:pt x="59" y="38"/>
                </a:cubicBezTo>
                <a:cubicBezTo>
                  <a:pt x="69" y="45"/>
                  <a:pt x="68" y="72"/>
                  <a:pt x="55" y="86"/>
                </a:cubicBezTo>
                <a:cubicBezTo>
                  <a:pt x="58" y="72"/>
                  <a:pt x="56" y="66"/>
                  <a:pt x="55" y="56"/>
                </a:cubicBezTo>
                <a:cubicBezTo>
                  <a:pt x="45" y="72"/>
                  <a:pt x="61" y="89"/>
                  <a:pt x="35" y="110"/>
                </a:cubicBezTo>
                <a:close/>
                <a:moveTo>
                  <a:pt x="35" y="0"/>
                </a:moveTo>
                <a:cubicBezTo>
                  <a:pt x="42" y="0"/>
                  <a:pt x="49" y="7"/>
                  <a:pt x="49" y="15"/>
                </a:cubicBezTo>
                <a:cubicBezTo>
                  <a:pt x="49" y="22"/>
                  <a:pt x="42" y="29"/>
                  <a:pt x="35" y="29"/>
                </a:cubicBezTo>
                <a:cubicBezTo>
                  <a:pt x="27" y="29"/>
                  <a:pt x="20" y="22"/>
                  <a:pt x="20" y="15"/>
                </a:cubicBezTo>
                <a:cubicBezTo>
                  <a:pt x="20" y="7"/>
                  <a:pt x="27" y="0"/>
                  <a:pt x="35" y="0"/>
                </a:cubicBezTo>
                <a:close/>
              </a:path>
            </a:pathLst>
          </a:custGeom>
          <a:solidFill>
            <a:srgbClr val="3D9077"/>
          </a:solidFill>
          <a:ln>
            <a:noFill/>
          </a:ln>
          <a:extLst/>
        </p:spPr>
        <p:txBody>
          <a:bodyPr/>
          <a:lstStyle/>
          <a:p>
            <a:endParaRPr lang="zh-CN" altLang="en-US" sz="1600"/>
          </a:p>
        </p:txBody>
      </p:sp>
      <p:sp>
        <p:nvSpPr>
          <p:cNvPr id="141" name="Freeform 39"/>
          <p:cNvSpPr>
            <a:spLocks noEditPoints="1"/>
          </p:cNvSpPr>
          <p:nvPr/>
        </p:nvSpPr>
        <p:spPr bwMode="auto">
          <a:xfrm>
            <a:off x="6831106" y="2301017"/>
            <a:ext cx="133385" cy="212083"/>
          </a:xfrm>
          <a:custGeom>
            <a:avLst/>
            <a:gdLst>
              <a:gd name="T0" fmla="*/ 35 w 69"/>
              <a:gd name="T1" fmla="*/ 110 h 110"/>
              <a:gd name="T2" fmla="*/ 15 w 69"/>
              <a:gd name="T3" fmla="*/ 56 h 110"/>
              <a:gd name="T4" fmla="*/ 14 w 69"/>
              <a:gd name="T5" fmla="*/ 86 h 110"/>
              <a:gd name="T6" fmla="*/ 10 w 69"/>
              <a:gd name="T7" fmla="*/ 38 h 110"/>
              <a:gd name="T8" fmla="*/ 35 w 69"/>
              <a:gd name="T9" fmla="*/ 34 h 110"/>
              <a:gd name="T10" fmla="*/ 59 w 69"/>
              <a:gd name="T11" fmla="*/ 38 h 110"/>
              <a:gd name="T12" fmla="*/ 55 w 69"/>
              <a:gd name="T13" fmla="*/ 86 h 110"/>
              <a:gd name="T14" fmla="*/ 55 w 69"/>
              <a:gd name="T15" fmla="*/ 56 h 110"/>
              <a:gd name="T16" fmla="*/ 35 w 69"/>
              <a:gd name="T17" fmla="*/ 110 h 110"/>
              <a:gd name="T18" fmla="*/ 35 w 69"/>
              <a:gd name="T19" fmla="*/ 0 h 110"/>
              <a:gd name="T20" fmla="*/ 49 w 69"/>
              <a:gd name="T21" fmla="*/ 15 h 110"/>
              <a:gd name="T22" fmla="*/ 35 w 69"/>
              <a:gd name="T23" fmla="*/ 29 h 110"/>
              <a:gd name="T24" fmla="*/ 20 w 69"/>
              <a:gd name="T25" fmla="*/ 15 h 110"/>
              <a:gd name="T26" fmla="*/ 35 w 69"/>
              <a:gd name="T2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110">
                <a:moveTo>
                  <a:pt x="35" y="110"/>
                </a:moveTo>
                <a:cubicBezTo>
                  <a:pt x="8" y="89"/>
                  <a:pt x="24" y="72"/>
                  <a:pt x="15" y="56"/>
                </a:cubicBezTo>
                <a:cubicBezTo>
                  <a:pt x="13" y="66"/>
                  <a:pt x="11" y="72"/>
                  <a:pt x="14" y="86"/>
                </a:cubicBezTo>
                <a:cubicBezTo>
                  <a:pt x="1" y="72"/>
                  <a:pt x="0" y="45"/>
                  <a:pt x="10" y="38"/>
                </a:cubicBezTo>
                <a:cubicBezTo>
                  <a:pt x="20" y="33"/>
                  <a:pt x="26" y="34"/>
                  <a:pt x="35" y="34"/>
                </a:cubicBezTo>
                <a:cubicBezTo>
                  <a:pt x="43" y="34"/>
                  <a:pt x="49" y="33"/>
                  <a:pt x="59" y="38"/>
                </a:cubicBezTo>
                <a:cubicBezTo>
                  <a:pt x="69" y="45"/>
                  <a:pt x="68" y="72"/>
                  <a:pt x="55" y="86"/>
                </a:cubicBezTo>
                <a:cubicBezTo>
                  <a:pt x="58" y="72"/>
                  <a:pt x="56" y="66"/>
                  <a:pt x="55" y="56"/>
                </a:cubicBezTo>
                <a:cubicBezTo>
                  <a:pt x="45" y="72"/>
                  <a:pt x="61" y="89"/>
                  <a:pt x="35" y="110"/>
                </a:cubicBezTo>
                <a:close/>
                <a:moveTo>
                  <a:pt x="35" y="0"/>
                </a:moveTo>
                <a:cubicBezTo>
                  <a:pt x="42" y="0"/>
                  <a:pt x="49" y="7"/>
                  <a:pt x="49" y="15"/>
                </a:cubicBezTo>
                <a:cubicBezTo>
                  <a:pt x="49" y="22"/>
                  <a:pt x="42" y="29"/>
                  <a:pt x="35" y="29"/>
                </a:cubicBezTo>
                <a:cubicBezTo>
                  <a:pt x="27" y="29"/>
                  <a:pt x="20" y="22"/>
                  <a:pt x="20" y="15"/>
                </a:cubicBezTo>
                <a:cubicBezTo>
                  <a:pt x="20" y="7"/>
                  <a:pt x="27" y="0"/>
                  <a:pt x="35" y="0"/>
                </a:cubicBezTo>
                <a:close/>
              </a:path>
            </a:pathLst>
          </a:custGeom>
          <a:solidFill>
            <a:srgbClr val="F83003"/>
          </a:solidFill>
          <a:ln>
            <a:noFill/>
          </a:ln>
          <a:extLst/>
        </p:spPr>
        <p:txBody>
          <a:bodyPr/>
          <a:lstStyle/>
          <a:p>
            <a:endParaRPr lang="zh-CN" altLang="en-US" sz="1600"/>
          </a:p>
        </p:txBody>
      </p:sp>
      <p:sp>
        <p:nvSpPr>
          <p:cNvPr id="142" name="TextBox 69"/>
          <p:cNvSpPr txBox="1"/>
          <p:nvPr/>
        </p:nvSpPr>
        <p:spPr bwMode="auto">
          <a:xfrm>
            <a:off x="10099047" y="3238009"/>
            <a:ext cx="1890261" cy="338554"/>
          </a:xfrm>
          <a:prstGeom prst="rect">
            <a:avLst/>
          </a:prstGeom>
          <a:noFill/>
        </p:spPr>
        <p:txBody>
          <a:bodyPr wrap="none">
            <a:spAutoFit/>
          </a:bodyPr>
          <a:lstStyle>
            <a:defPPr>
              <a:defRPr lang="zh-CN"/>
            </a:defPPr>
            <a:lvl1pPr fontAlgn="auto">
              <a:spcBef>
                <a:spcPts val="0"/>
              </a:spcBef>
              <a:spcAft>
                <a:spcPts val="0"/>
              </a:spcAft>
              <a:defRPr sz="1200" spc="300">
                <a:latin typeface="微软雅黑" pitchFamily="34" charset="-122"/>
                <a:ea typeface="微软雅黑" pitchFamily="34" charset="-122"/>
                <a:cs typeface="Arial" pitchFamily="34" charset="0"/>
              </a:defRPr>
            </a:lvl1pPr>
          </a:lstStyle>
          <a:p>
            <a:r>
              <a:rPr lang="zh-CN" altLang="en-US" sz="1600" dirty="0" smtClean="0">
                <a:solidFill>
                  <a:srgbClr val="EBAC07"/>
                </a:solidFill>
              </a:rPr>
              <a:t>高级测试工程师</a:t>
            </a:r>
            <a:endParaRPr lang="zh-CN" altLang="en-US" sz="1600" dirty="0">
              <a:solidFill>
                <a:srgbClr val="EBAC07"/>
              </a:solidFill>
            </a:endParaRPr>
          </a:p>
        </p:txBody>
      </p:sp>
      <p:sp>
        <p:nvSpPr>
          <p:cNvPr id="143" name="TextBox 71"/>
          <p:cNvSpPr txBox="1"/>
          <p:nvPr/>
        </p:nvSpPr>
        <p:spPr bwMode="auto">
          <a:xfrm>
            <a:off x="9556169" y="2670869"/>
            <a:ext cx="1646605"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itchFamily="34" charset="-122"/>
                <a:ea typeface="微软雅黑" pitchFamily="34" charset="-122"/>
                <a:cs typeface="Arial" pitchFamily="34" charset="0"/>
              </a:defRPr>
            </a:lvl1pPr>
          </a:lstStyle>
          <a:p>
            <a:r>
              <a:rPr lang="zh-CN" altLang="en-US" dirty="0" smtClean="0"/>
              <a:t>测试项目经理</a:t>
            </a:r>
            <a:endParaRPr lang="zh-CN" altLang="en-US" dirty="0"/>
          </a:p>
        </p:txBody>
      </p:sp>
      <p:sp>
        <p:nvSpPr>
          <p:cNvPr id="144" name="TextBox 72"/>
          <p:cNvSpPr txBox="1"/>
          <p:nvPr/>
        </p:nvSpPr>
        <p:spPr bwMode="auto">
          <a:xfrm>
            <a:off x="8524098" y="1995012"/>
            <a:ext cx="1646605"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8BC925"/>
                </a:solidFill>
                <a:latin typeface="微软雅黑" pitchFamily="34" charset="-122"/>
                <a:ea typeface="微软雅黑" pitchFamily="34" charset="-122"/>
                <a:cs typeface="Arial" pitchFamily="34" charset="0"/>
              </a:defRPr>
            </a:lvl1pPr>
          </a:lstStyle>
          <a:p>
            <a:r>
              <a:rPr lang="zh-CN" altLang="en-US" dirty="0" smtClean="0"/>
              <a:t>业务测试专家</a:t>
            </a:r>
            <a:endParaRPr lang="zh-CN" altLang="en-US" dirty="0"/>
          </a:p>
        </p:txBody>
      </p:sp>
      <p:sp>
        <p:nvSpPr>
          <p:cNvPr id="145" name="TextBox 73"/>
          <p:cNvSpPr txBox="1"/>
          <p:nvPr/>
        </p:nvSpPr>
        <p:spPr bwMode="auto">
          <a:xfrm>
            <a:off x="5828206" y="2849353"/>
            <a:ext cx="1646605"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3D9077"/>
                </a:solidFill>
                <a:latin typeface="微软雅黑" pitchFamily="34" charset="-122"/>
                <a:ea typeface="微软雅黑" pitchFamily="34" charset="-122"/>
                <a:cs typeface="Arial" pitchFamily="34" charset="0"/>
              </a:defRPr>
            </a:lvl1pPr>
          </a:lstStyle>
          <a:p>
            <a:r>
              <a:rPr lang="zh-CN" altLang="en-US" dirty="0" smtClean="0"/>
              <a:t>高级测试开发</a:t>
            </a:r>
            <a:endParaRPr lang="zh-CN" altLang="en-US" dirty="0"/>
          </a:p>
        </p:txBody>
      </p:sp>
      <p:sp>
        <p:nvSpPr>
          <p:cNvPr id="146" name="TextBox 74"/>
          <p:cNvSpPr txBox="1"/>
          <p:nvPr/>
        </p:nvSpPr>
        <p:spPr bwMode="auto">
          <a:xfrm>
            <a:off x="5570441" y="2236356"/>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F83003"/>
                </a:solidFill>
                <a:latin typeface="微软雅黑" pitchFamily="34" charset="-122"/>
                <a:ea typeface="微软雅黑" pitchFamily="34" charset="-122"/>
                <a:cs typeface="Arial" pitchFamily="34" charset="0"/>
              </a:defRPr>
            </a:lvl1pPr>
          </a:lstStyle>
          <a:p>
            <a:r>
              <a:rPr lang="zh-CN" altLang="en-US" dirty="0" smtClean="0"/>
              <a:t>测试总监</a:t>
            </a:r>
            <a:endParaRPr lang="zh-CN" altLang="en-US" dirty="0"/>
          </a:p>
        </p:txBody>
      </p:sp>
      <p:sp>
        <p:nvSpPr>
          <p:cNvPr id="147" name="TextBox 75"/>
          <p:cNvSpPr txBox="1"/>
          <p:nvPr/>
        </p:nvSpPr>
        <p:spPr bwMode="auto">
          <a:xfrm>
            <a:off x="4828790" y="3177480"/>
            <a:ext cx="1646605"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itchFamily="34" charset="-122"/>
                <a:ea typeface="微软雅黑" pitchFamily="34" charset="-122"/>
                <a:cs typeface="Arial" pitchFamily="34" charset="0"/>
              </a:defRPr>
            </a:lvl1pPr>
          </a:lstStyle>
          <a:p>
            <a:r>
              <a:rPr lang="zh-CN" altLang="en-US" dirty="0" smtClean="0"/>
              <a:t>性能测试专家</a:t>
            </a:r>
            <a:endParaRPr lang="zh-CN" altLang="en-US" dirty="0"/>
          </a:p>
        </p:txBody>
      </p:sp>
      <p:sp>
        <p:nvSpPr>
          <p:cNvPr id="149" name="TextBox 69"/>
          <p:cNvSpPr txBox="1"/>
          <p:nvPr/>
        </p:nvSpPr>
        <p:spPr bwMode="auto">
          <a:xfrm>
            <a:off x="8190344" y="5510740"/>
            <a:ext cx="1402948" cy="338554"/>
          </a:xfrm>
          <a:prstGeom prst="rect">
            <a:avLst/>
          </a:prstGeom>
          <a:noFill/>
        </p:spPr>
        <p:txBody>
          <a:bodyPr wrap="none">
            <a:spAutoFit/>
          </a:bodyPr>
          <a:lstStyle>
            <a:defPPr>
              <a:defRPr lang="zh-CN"/>
            </a:defPPr>
            <a:lvl1pPr fontAlgn="auto">
              <a:spcBef>
                <a:spcPts val="0"/>
              </a:spcBef>
              <a:spcAft>
                <a:spcPts val="0"/>
              </a:spcAft>
              <a:defRPr sz="1200" spc="300">
                <a:latin typeface="微软雅黑" pitchFamily="34" charset="-122"/>
                <a:ea typeface="微软雅黑" pitchFamily="34" charset="-122"/>
                <a:cs typeface="Arial" pitchFamily="34" charset="0"/>
              </a:defRPr>
            </a:lvl1pPr>
          </a:lstStyle>
          <a:p>
            <a:r>
              <a:rPr lang="zh-CN" altLang="en-US" sz="1600" dirty="0" smtClean="0">
                <a:solidFill>
                  <a:schemeClr val="bg1">
                    <a:lumMod val="65000"/>
                  </a:schemeClr>
                </a:solidFill>
              </a:rPr>
              <a:t>测试工程师</a:t>
            </a:r>
            <a:endParaRPr lang="zh-CN" altLang="en-US" sz="1600" dirty="0">
              <a:solidFill>
                <a:schemeClr val="bg1">
                  <a:lumMod val="65000"/>
                </a:schemeClr>
              </a:solidFill>
            </a:endParaRPr>
          </a:p>
        </p:txBody>
      </p:sp>
      <p:sp>
        <p:nvSpPr>
          <p:cNvPr id="150" name="TextBox 69"/>
          <p:cNvSpPr txBox="1"/>
          <p:nvPr/>
        </p:nvSpPr>
        <p:spPr bwMode="auto">
          <a:xfrm>
            <a:off x="4024186" y="4012517"/>
            <a:ext cx="2133918" cy="338554"/>
          </a:xfrm>
          <a:prstGeom prst="rect">
            <a:avLst/>
          </a:prstGeom>
          <a:noFill/>
        </p:spPr>
        <p:txBody>
          <a:bodyPr wrap="none">
            <a:spAutoFit/>
          </a:bodyPr>
          <a:lstStyle>
            <a:defPPr>
              <a:defRPr lang="zh-CN"/>
            </a:defPPr>
            <a:lvl1pPr fontAlgn="auto">
              <a:spcBef>
                <a:spcPts val="0"/>
              </a:spcBef>
              <a:spcAft>
                <a:spcPts val="0"/>
              </a:spcAft>
              <a:defRPr sz="1200" spc="300">
                <a:latin typeface="微软雅黑" pitchFamily="34" charset="-122"/>
                <a:ea typeface="微软雅黑" pitchFamily="34" charset="-122"/>
                <a:cs typeface="Arial" pitchFamily="34" charset="0"/>
              </a:defRPr>
            </a:lvl1pPr>
          </a:lstStyle>
          <a:p>
            <a:r>
              <a:rPr lang="zh-CN" altLang="en-US" sz="1600" dirty="0" smtClean="0">
                <a:solidFill>
                  <a:srgbClr val="FF0000"/>
                </a:solidFill>
              </a:rPr>
              <a:t>自动化测试工程师</a:t>
            </a:r>
            <a:endParaRPr lang="zh-CN" altLang="en-US" sz="1600" dirty="0">
              <a:solidFill>
                <a:srgbClr val="FF0000"/>
              </a:solidFill>
            </a:endParaRPr>
          </a:p>
        </p:txBody>
      </p:sp>
    </p:spTree>
    <p:extLst>
      <p:ext uri="{BB962C8B-B14F-4D97-AF65-F5344CB8AC3E}">
        <p14:creationId xmlns:p14="http://schemas.microsoft.com/office/powerpoint/2010/main" val="2128778846"/>
      </p:ext>
    </p:extLst>
  </p:cSld>
  <p:clrMapOvr>
    <a:masterClrMapping/>
  </p:clrMapOvr>
  <p:transition spd="slow" advTm="0">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任意多边形 115"/>
          <p:cNvSpPr/>
          <p:nvPr/>
        </p:nvSpPr>
        <p:spPr>
          <a:xfrm flipH="1" flipV="1">
            <a:off x="6297299" y="701625"/>
            <a:ext cx="5157787" cy="2514600"/>
          </a:xfrm>
          <a:custGeom>
            <a:avLst/>
            <a:gdLst>
              <a:gd name="connsiteX0" fmla="*/ 2928937 w 5157787"/>
              <a:gd name="connsiteY0" fmla="*/ 0 h 2514600"/>
              <a:gd name="connsiteX1" fmla="*/ 3457575 w 5157787"/>
              <a:gd name="connsiteY1" fmla="*/ 1071562 h 2514600"/>
              <a:gd name="connsiteX2" fmla="*/ 5157787 w 5157787"/>
              <a:gd name="connsiteY2" fmla="*/ 1071562 h 2514600"/>
              <a:gd name="connsiteX3" fmla="*/ 5157787 w 5157787"/>
              <a:gd name="connsiteY3" fmla="*/ 2514600 h 2514600"/>
              <a:gd name="connsiteX4" fmla="*/ 0 w 5157787"/>
              <a:gd name="connsiteY4" fmla="*/ 2514600 h 2514600"/>
              <a:gd name="connsiteX5" fmla="*/ 0 w 5157787"/>
              <a:gd name="connsiteY5" fmla="*/ 28575 h 2514600"/>
              <a:gd name="connsiteX6" fmla="*/ 2971800 w 5157787"/>
              <a:gd name="connsiteY6" fmla="*/ 28575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57787" h="2514600">
                <a:moveTo>
                  <a:pt x="2928937" y="0"/>
                </a:moveTo>
                <a:lnTo>
                  <a:pt x="3457575" y="1071562"/>
                </a:lnTo>
                <a:lnTo>
                  <a:pt x="5157787" y="1071562"/>
                </a:lnTo>
                <a:lnTo>
                  <a:pt x="5157787" y="2514600"/>
                </a:lnTo>
                <a:lnTo>
                  <a:pt x="0" y="2514600"/>
                </a:lnTo>
                <a:lnTo>
                  <a:pt x="0" y="28575"/>
                </a:lnTo>
                <a:lnTo>
                  <a:pt x="2971800" y="28575"/>
                </a:lnTo>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flipV="1">
            <a:off x="671512" y="772586"/>
            <a:ext cx="5157787" cy="2514600"/>
          </a:xfrm>
          <a:custGeom>
            <a:avLst/>
            <a:gdLst>
              <a:gd name="connsiteX0" fmla="*/ 2928937 w 5157787"/>
              <a:gd name="connsiteY0" fmla="*/ 0 h 2514600"/>
              <a:gd name="connsiteX1" fmla="*/ 3457575 w 5157787"/>
              <a:gd name="connsiteY1" fmla="*/ 1071562 h 2514600"/>
              <a:gd name="connsiteX2" fmla="*/ 5157787 w 5157787"/>
              <a:gd name="connsiteY2" fmla="*/ 1071562 h 2514600"/>
              <a:gd name="connsiteX3" fmla="*/ 5157787 w 5157787"/>
              <a:gd name="connsiteY3" fmla="*/ 2514600 h 2514600"/>
              <a:gd name="connsiteX4" fmla="*/ 0 w 5157787"/>
              <a:gd name="connsiteY4" fmla="*/ 2514600 h 2514600"/>
              <a:gd name="connsiteX5" fmla="*/ 0 w 5157787"/>
              <a:gd name="connsiteY5" fmla="*/ 28575 h 2514600"/>
              <a:gd name="connsiteX6" fmla="*/ 2971800 w 5157787"/>
              <a:gd name="connsiteY6" fmla="*/ 28575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57787" h="2514600">
                <a:moveTo>
                  <a:pt x="2928937" y="0"/>
                </a:moveTo>
                <a:lnTo>
                  <a:pt x="3457575" y="1071562"/>
                </a:lnTo>
                <a:lnTo>
                  <a:pt x="5157787" y="1071562"/>
                </a:lnTo>
                <a:lnTo>
                  <a:pt x="5157787" y="2514600"/>
                </a:lnTo>
                <a:lnTo>
                  <a:pt x="0" y="2514600"/>
                </a:lnTo>
                <a:lnTo>
                  <a:pt x="0" y="28575"/>
                </a:lnTo>
                <a:lnTo>
                  <a:pt x="2971800" y="28575"/>
                </a:lnTo>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0" name="直接连接符 109"/>
          <p:cNvCxnSpPr/>
          <p:nvPr/>
        </p:nvCxnSpPr>
        <p:spPr>
          <a:xfrm flipV="1">
            <a:off x="6100667" y="1485900"/>
            <a:ext cx="0" cy="3943350"/>
          </a:xfrm>
          <a:prstGeom prst="line">
            <a:avLst/>
          </a:prstGeom>
          <a:ln w="28575" cap="rnd"/>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0" y="3443287"/>
            <a:ext cx="12192000" cy="0"/>
          </a:xfrm>
          <a:prstGeom prst="line">
            <a:avLst/>
          </a:prstGeom>
          <a:ln w="76200" cap="rnd"/>
        </p:spPr>
        <p:style>
          <a:lnRef idx="1">
            <a:schemeClr val="accent1"/>
          </a:lnRef>
          <a:fillRef idx="0">
            <a:schemeClr val="accent1"/>
          </a:fillRef>
          <a:effectRef idx="0">
            <a:schemeClr val="accent1"/>
          </a:effectRef>
          <a:fontRef idx="minor">
            <a:schemeClr val="tx1"/>
          </a:fontRef>
        </p:style>
      </p:cxnSp>
      <p:grpSp>
        <p:nvGrpSpPr>
          <p:cNvPr id="135" name="组合 134"/>
          <p:cNvGrpSpPr/>
          <p:nvPr/>
        </p:nvGrpSpPr>
        <p:grpSpPr>
          <a:xfrm>
            <a:off x="7115223" y="3648792"/>
            <a:ext cx="1233438" cy="876404"/>
            <a:chOff x="7115223" y="3648792"/>
            <a:chExt cx="1233438" cy="876404"/>
          </a:xfrm>
        </p:grpSpPr>
        <p:sp>
          <p:nvSpPr>
            <p:cNvPr id="94" name="平行四边形 93"/>
            <p:cNvSpPr/>
            <p:nvPr/>
          </p:nvSpPr>
          <p:spPr>
            <a:xfrm>
              <a:off x="7115223" y="3648792"/>
              <a:ext cx="1233438" cy="876404"/>
            </a:xfrm>
            <a:prstGeom prst="parallelogram">
              <a:avLst>
                <a:gd name="adj" fmla="val 51712"/>
              </a:avLst>
            </a:prstGeom>
            <a:solidFill>
              <a:srgbClr val="EDEDED"/>
            </a:solidFill>
            <a:ln w="28575">
              <a:solidFill>
                <a:srgbClr val="759D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等腰三角形 104"/>
            <p:cNvSpPr/>
            <p:nvPr/>
          </p:nvSpPr>
          <p:spPr>
            <a:xfrm flipH="1">
              <a:off x="7148883" y="4276525"/>
              <a:ext cx="261841" cy="225725"/>
            </a:xfrm>
            <a:prstGeom prst="triangle">
              <a:avLst/>
            </a:prstGeom>
            <a:solidFill>
              <a:srgbClr val="759DC2"/>
            </a:solidFill>
            <a:ln w="57150">
              <a:solidFill>
                <a:srgbClr val="759D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3" name="组合 132"/>
          <p:cNvGrpSpPr/>
          <p:nvPr/>
        </p:nvGrpSpPr>
        <p:grpSpPr>
          <a:xfrm>
            <a:off x="3843337" y="3648792"/>
            <a:ext cx="1276256" cy="876404"/>
            <a:chOff x="3843337" y="3648792"/>
            <a:chExt cx="1276256" cy="876404"/>
          </a:xfrm>
        </p:grpSpPr>
        <p:sp>
          <p:nvSpPr>
            <p:cNvPr id="95" name="平行四边形 94"/>
            <p:cNvSpPr/>
            <p:nvPr/>
          </p:nvSpPr>
          <p:spPr>
            <a:xfrm flipV="1">
              <a:off x="3843337" y="3648792"/>
              <a:ext cx="1276256" cy="876404"/>
            </a:xfrm>
            <a:prstGeom prst="parallelogram">
              <a:avLst>
                <a:gd name="adj" fmla="val 51712"/>
              </a:avLst>
            </a:prstGeom>
            <a:solidFill>
              <a:srgbClr val="EDEDED"/>
            </a:solidFill>
            <a:ln w="28575">
              <a:solidFill>
                <a:srgbClr val="759D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等腰三角形 105"/>
            <p:cNvSpPr/>
            <p:nvPr/>
          </p:nvSpPr>
          <p:spPr>
            <a:xfrm flipH="1">
              <a:off x="4819882" y="4264964"/>
              <a:ext cx="261841" cy="225725"/>
            </a:xfrm>
            <a:prstGeom prst="triangle">
              <a:avLst/>
            </a:prstGeom>
            <a:solidFill>
              <a:srgbClr val="759DC2"/>
            </a:solidFill>
            <a:ln w="57150">
              <a:solidFill>
                <a:srgbClr val="759D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4" name="组合 133"/>
          <p:cNvGrpSpPr/>
          <p:nvPr/>
        </p:nvGrpSpPr>
        <p:grpSpPr>
          <a:xfrm>
            <a:off x="7115223" y="2332804"/>
            <a:ext cx="1233438" cy="876404"/>
            <a:chOff x="7115223" y="2332804"/>
            <a:chExt cx="1233438" cy="876404"/>
          </a:xfrm>
        </p:grpSpPr>
        <p:sp>
          <p:nvSpPr>
            <p:cNvPr id="96" name="平行四边形 95"/>
            <p:cNvSpPr/>
            <p:nvPr/>
          </p:nvSpPr>
          <p:spPr>
            <a:xfrm flipV="1">
              <a:off x="7115223" y="2332804"/>
              <a:ext cx="1233438" cy="876404"/>
            </a:xfrm>
            <a:prstGeom prst="parallelogram">
              <a:avLst>
                <a:gd name="adj" fmla="val 51712"/>
              </a:avLst>
            </a:prstGeom>
            <a:solidFill>
              <a:srgbClr val="EDEDED"/>
            </a:solidFill>
            <a:ln w="28575">
              <a:solidFill>
                <a:srgbClr val="759D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等腰三角形 107"/>
            <p:cNvSpPr/>
            <p:nvPr/>
          </p:nvSpPr>
          <p:spPr>
            <a:xfrm flipH="1" flipV="1">
              <a:off x="7148563" y="2361331"/>
              <a:ext cx="261841" cy="225725"/>
            </a:xfrm>
            <a:prstGeom prst="triangle">
              <a:avLst/>
            </a:prstGeom>
            <a:solidFill>
              <a:srgbClr val="759DC2"/>
            </a:solidFill>
            <a:ln w="57150">
              <a:solidFill>
                <a:srgbClr val="759D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2" name="组合 131"/>
          <p:cNvGrpSpPr/>
          <p:nvPr/>
        </p:nvGrpSpPr>
        <p:grpSpPr>
          <a:xfrm>
            <a:off x="3843337" y="2332804"/>
            <a:ext cx="1276255" cy="876404"/>
            <a:chOff x="3843337" y="2332804"/>
            <a:chExt cx="1276255" cy="876404"/>
          </a:xfrm>
        </p:grpSpPr>
        <p:sp>
          <p:nvSpPr>
            <p:cNvPr id="93" name="平行四边形 92"/>
            <p:cNvSpPr/>
            <p:nvPr/>
          </p:nvSpPr>
          <p:spPr>
            <a:xfrm>
              <a:off x="3843337" y="2332804"/>
              <a:ext cx="1276255" cy="876404"/>
            </a:xfrm>
            <a:prstGeom prst="parallelogram">
              <a:avLst>
                <a:gd name="adj" fmla="val 51712"/>
              </a:avLst>
            </a:prstGeom>
            <a:solidFill>
              <a:srgbClr val="EDEDED"/>
            </a:solidFill>
            <a:ln w="28575">
              <a:solidFill>
                <a:srgbClr val="759D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等腰三角形 108"/>
            <p:cNvSpPr/>
            <p:nvPr/>
          </p:nvSpPr>
          <p:spPr>
            <a:xfrm flipH="1" flipV="1">
              <a:off x="4809855" y="2374591"/>
              <a:ext cx="261841" cy="225725"/>
            </a:xfrm>
            <a:prstGeom prst="triangle">
              <a:avLst/>
            </a:prstGeom>
            <a:solidFill>
              <a:srgbClr val="759DC2"/>
            </a:solidFill>
            <a:ln w="57150">
              <a:solidFill>
                <a:srgbClr val="759D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4" name="任意多边形 113"/>
          <p:cNvSpPr/>
          <p:nvPr/>
        </p:nvSpPr>
        <p:spPr>
          <a:xfrm>
            <a:off x="671513" y="3700463"/>
            <a:ext cx="5157787" cy="2514600"/>
          </a:xfrm>
          <a:custGeom>
            <a:avLst/>
            <a:gdLst>
              <a:gd name="connsiteX0" fmla="*/ 2928937 w 5157787"/>
              <a:gd name="connsiteY0" fmla="*/ 0 h 2514600"/>
              <a:gd name="connsiteX1" fmla="*/ 3457575 w 5157787"/>
              <a:gd name="connsiteY1" fmla="*/ 1071562 h 2514600"/>
              <a:gd name="connsiteX2" fmla="*/ 5157787 w 5157787"/>
              <a:gd name="connsiteY2" fmla="*/ 1071562 h 2514600"/>
              <a:gd name="connsiteX3" fmla="*/ 5157787 w 5157787"/>
              <a:gd name="connsiteY3" fmla="*/ 2514600 h 2514600"/>
              <a:gd name="connsiteX4" fmla="*/ 0 w 5157787"/>
              <a:gd name="connsiteY4" fmla="*/ 2514600 h 2514600"/>
              <a:gd name="connsiteX5" fmla="*/ 0 w 5157787"/>
              <a:gd name="connsiteY5" fmla="*/ 28575 h 2514600"/>
              <a:gd name="connsiteX6" fmla="*/ 2971800 w 5157787"/>
              <a:gd name="connsiteY6" fmla="*/ 28575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57787" h="2514600">
                <a:moveTo>
                  <a:pt x="2928937" y="0"/>
                </a:moveTo>
                <a:lnTo>
                  <a:pt x="3457575" y="1071562"/>
                </a:lnTo>
                <a:lnTo>
                  <a:pt x="5157787" y="1071562"/>
                </a:lnTo>
                <a:lnTo>
                  <a:pt x="5157787" y="2514600"/>
                </a:lnTo>
                <a:lnTo>
                  <a:pt x="0" y="2514600"/>
                </a:lnTo>
                <a:lnTo>
                  <a:pt x="0" y="28575"/>
                </a:lnTo>
                <a:lnTo>
                  <a:pt x="2971800" y="28575"/>
                </a:lnTo>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flipH="1">
            <a:off x="6297299" y="3697539"/>
            <a:ext cx="5157787" cy="2514600"/>
          </a:xfrm>
          <a:custGeom>
            <a:avLst/>
            <a:gdLst>
              <a:gd name="connsiteX0" fmla="*/ 2928937 w 5157787"/>
              <a:gd name="connsiteY0" fmla="*/ 0 h 2514600"/>
              <a:gd name="connsiteX1" fmla="*/ 3457575 w 5157787"/>
              <a:gd name="connsiteY1" fmla="*/ 1071562 h 2514600"/>
              <a:gd name="connsiteX2" fmla="*/ 5157787 w 5157787"/>
              <a:gd name="connsiteY2" fmla="*/ 1071562 h 2514600"/>
              <a:gd name="connsiteX3" fmla="*/ 5157787 w 5157787"/>
              <a:gd name="connsiteY3" fmla="*/ 2514600 h 2514600"/>
              <a:gd name="connsiteX4" fmla="*/ 0 w 5157787"/>
              <a:gd name="connsiteY4" fmla="*/ 2514600 h 2514600"/>
              <a:gd name="connsiteX5" fmla="*/ 0 w 5157787"/>
              <a:gd name="connsiteY5" fmla="*/ 28575 h 2514600"/>
              <a:gd name="connsiteX6" fmla="*/ 2971800 w 5157787"/>
              <a:gd name="connsiteY6" fmla="*/ 28575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57787" h="2514600">
                <a:moveTo>
                  <a:pt x="2928937" y="0"/>
                </a:moveTo>
                <a:lnTo>
                  <a:pt x="3457575" y="1071562"/>
                </a:lnTo>
                <a:lnTo>
                  <a:pt x="5157787" y="1071562"/>
                </a:lnTo>
                <a:lnTo>
                  <a:pt x="5157787" y="2514600"/>
                </a:lnTo>
                <a:lnTo>
                  <a:pt x="0" y="2514600"/>
                </a:lnTo>
                <a:lnTo>
                  <a:pt x="0" y="28575"/>
                </a:lnTo>
                <a:lnTo>
                  <a:pt x="2971800" y="28575"/>
                </a:lnTo>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六边形 123"/>
          <p:cNvSpPr/>
          <p:nvPr/>
        </p:nvSpPr>
        <p:spPr>
          <a:xfrm>
            <a:off x="4838340" y="2311655"/>
            <a:ext cx="2567708" cy="2213541"/>
          </a:xfrm>
          <a:prstGeom prst="hexagon">
            <a:avLst/>
          </a:prstGeom>
          <a:solidFill>
            <a:srgbClr val="EDEDED"/>
          </a:solidFill>
          <a:ln w="28575">
            <a:solidFill>
              <a:srgbClr val="759D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文本框 117"/>
          <p:cNvSpPr txBox="1"/>
          <p:nvPr/>
        </p:nvSpPr>
        <p:spPr>
          <a:xfrm>
            <a:off x="4076510" y="2562517"/>
            <a:ext cx="957262" cy="584775"/>
          </a:xfrm>
          <a:prstGeom prst="rect">
            <a:avLst/>
          </a:prstGeom>
          <a:noFill/>
        </p:spPr>
        <p:txBody>
          <a:bodyPr wrap="square" rtlCol="0">
            <a:spAutoFit/>
          </a:bodyPr>
          <a:lstStyle/>
          <a:p>
            <a:r>
              <a:rPr lang="zh-CN" altLang="en-US" sz="1600" dirty="0" smtClean="0">
                <a:solidFill>
                  <a:srgbClr val="759DC2"/>
                </a:solidFill>
                <a:latin typeface="微软雅黑" panose="020B0503020204020204" pitchFamily="34" charset="-122"/>
                <a:ea typeface="微软雅黑" panose="020B0503020204020204" pitchFamily="34" charset="-122"/>
              </a:rPr>
              <a:t>视频体验</a:t>
            </a:r>
            <a:endParaRPr lang="zh-CN" altLang="en-US" sz="1600" dirty="0">
              <a:solidFill>
                <a:srgbClr val="759DC2"/>
              </a:solidFill>
              <a:latin typeface="微软雅黑" panose="020B0503020204020204" pitchFamily="34" charset="-122"/>
              <a:ea typeface="微软雅黑" panose="020B0503020204020204" pitchFamily="34" charset="-122"/>
            </a:endParaRPr>
          </a:p>
        </p:txBody>
      </p:sp>
      <p:sp>
        <p:nvSpPr>
          <p:cNvPr id="119" name="文本框 118"/>
          <p:cNvSpPr txBox="1"/>
          <p:nvPr/>
        </p:nvSpPr>
        <p:spPr>
          <a:xfrm>
            <a:off x="4074416" y="3821847"/>
            <a:ext cx="957262" cy="584775"/>
          </a:xfrm>
          <a:prstGeom prst="rect">
            <a:avLst/>
          </a:prstGeom>
          <a:noFill/>
        </p:spPr>
        <p:txBody>
          <a:bodyPr wrap="square" rtlCol="0">
            <a:spAutoFit/>
          </a:bodyPr>
          <a:lstStyle/>
          <a:p>
            <a:r>
              <a:rPr lang="zh-CN" altLang="en-US" sz="1600" dirty="0" smtClean="0">
                <a:solidFill>
                  <a:srgbClr val="759DC2"/>
                </a:solidFill>
                <a:latin typeface="微软雅黑" panose="020B0503020204020204" pitchFamily="34" charset="-122"/>
                <a:ea typeface="微软雅黑" panose="020B0503020204020204" pitchFamily="34" charset="-122"/>
              </a:rPr>
              <a:t>样机测试</a:t>
            </a:r>
            <a:endParaRPr lang="zh-CN" altLang="en-US" sz="1600" dirty="0">
              <a:solidFill>
                <a:srgbClr val="759DC2"/>
              </a:solidFill>
              <a:latin typeface="微软雅黑" panose="020B0503020204020204" pitchFamily="34" charset="-122"/>
              <a:ea typeface="微软雅黑" panose="020B0503020204020204" pitchFamily="34" charset="-122"/>
            </a:endParaRPr>
          </a:p>
        </p:txBody>
      </p:sp>
      <p:sp>
        <p:nvSpPr>
          <p:cNvPr id="122" name="文本框 121"/>
          <p:cNvSpPr txBox="1"/>
          <p:nvPr/>
        </p:nvSpPr>
        <p:spPr>
          <a:xfrm>
            <a:off x="7391210" y="2562517"/>
            <a:ext cx="957262" cy="584775"/>
          </a:xfrm>
          <a:prstGeom prst="rect">
            <a:avLst/>
          </a:prstGeom>
          <a:noFill/>
        </p:spPr>
        <p:txBody>
          <a:bodyPr wrap="square" rtlCol="0">
            <a:spAutoFit/>
          </a:bodyPr>
          <a:lstStyle/>
          <a:p>
            <a:r>
              <a:rPr lang="zh-CN" altLang="en-US" sz="1600" dirty="0" smtClean="0">
                <a:solidFill>
                  <a:srgbClr val="759DC2"/>
                </a:solidFill>
                <a:latin typeface="微软雅黑" panose="020B0503020204020204" pitchFamily="34" charset="-122"/>
                <a:ea typeface="微软雅黑" panose="020B0503020204020204" pitchFamily="34" charset="-122"/>
              </a:rPr>
              <a:t>游戏体验</a:t>
            </a:r>
            <a:endParaRPr lang="zh-CN" altLang="en-US" sz="1600" dirty="0">
              <a:solidFill>
                <a:srgbClr val="759DC2"/>
              </a:solidFill>
              <a:latin typeface="微软雅黑" panose="020B0503020204020204" pitchFamily="34" charset="-122"/>
              <a:ea typeface="微软雅黑" panose="020B0503020204020204" pitchFamily="34" charset="-122"/>
            </a:endParaRPr>
          </a:p>
        </p:txBody>
      </p:sp>
      <p:sp>
        <p:nvSpPr>
          <p:cNvPr id="123" name="文本框 122"/>
          <p:cNvSpPr txBox="1"/>
          <p:nvPr/>
        </p:nvSpPr>
        <p:spPr>
          <a:xfrm>
            <a:off x="7389116" y="3821847"/>
            <a:ext cx="957262" cy="584775"/>
          </a:xfrm>
          <a:prstGeom prst="rect">
            <a:avLst/>
          </a:prstGeom>
          <a:noFill/>
        </p:spPr>
        <p:txBody>
          <a:bodyPr wrap="square" rtlCol="0">
            <a:spAutoFit/>
          </a:bodyPr>
          <a:lstStyle/>
          <a:p>
            <a:r>
              <a:rPr lang="zh-CN" altLang="en-US" sz="1600" dirty="0" smtClean="0">
                <a:solidFill>
                  <a:srgbClr val="759DC2"/>
                </a:solidFill>
                <a:latin typeface="微软雅黑" panose="020B0503020204020204" pitchFamily="34" charset="-122"/>
                <a:ea typeface="微软雅黑" panose="020B0503020204020204" pitchFamily="34" charset="-122"/>
              </a:rPr>
              <a:t>自由测试</a:t>
            </a:r>
            <a:endParaRPr lang="zh-CN" altLang="en-US" sz="1600" dirty="0">
              <a:solidFill>
                <a:srgbClr val="759DC2"/>
              </a:solidFill>
              <a:latin typeface="微软雅黑" panose="020B0503020204020204" pitchFamily="34" charset="-122"/>
              <a:ea typeface="微软雅黑" panose="020B0503020204020204" pitchFamily="34" charset="-122"/>
            </a:endParaRPr>
          </a:p>
        </p:txBody>
      </p:sp>
      <p:sp>
        <p:nvSpPr>
          <p:cNvPr id="138" name="文本框 137"/>
          <p:cNvSpPr txBox="1"/>
          <p:nvPr/>
        </p:nvSpPr>
        <p:spPr>
          <a:xfrm>
            <a:off x="7289143" y="4861300"/>
            <a:ext cx="4089099" cy="830997"/>
          </a:xfrm>
          <a:prstGeom prst="rect">
            <a:avLst/>
          </a:prstGeom>
          <a:noFill/>
        </p:spPr>
        <p:txBody>
          <a:bodyPr wrap="square" rtlCol="0">
            <a:spAutoFit/>
          </a:bodyPr>
          <a:lstStyle>
            <a:defPPr>
              <a:defRPr lang="zh-CN"/>
            </a:defPPr>
            <a:lvl1pPr>
              <a:defRPr sz="1600">
                <a:solidFill>
                  <a:srgbClr val="5B9BD5"/>
                </a:solidFill>
                <a:latin typeface="微软雅黑" panose="020B0503020204020204" pitchFamily="34" charset="-122"/>
                <a:ea typeface="微软雅黑" panose="020B0503020204020204" pitchFamily="34" charset="-122"/>
              </a:defRPr>
            </a:lvl1pPr>
          </a:lstStyle>
          <a:p>
            <a:r>
              <a:rPr lang="zh-CN" altLang="en-US" dirty="0"/>
              <a:t>由导师指导，熟悉指定功能模块，掌握自由测试的方法和技巧，完成自由测试</a:t>
            </a:r>
            <a:r>
              <a:rPr lang="en-US" altLang="zh-CN" dirty="0"/>
              <a:t>Bug</a:t>
            </a:r>
            <a:r>
              <a:rPr lang="zh-CN" altLang="en-US" dirty="0"/>
              <a:t>发现目标</a:t>
            </a:r>
            <a:endParaRPr lang="zh-CN" altLang="en-US" dirty="0"/>
          </a:p>
        </p:txBody>
      </p:sp>
      <p:sp>
        <p:nvSpPr>
          <p:cNvPr id="149" name="文本框 148"/>
          <p:cNvSpPr txBox="1"/>
          <p:nvPr/>
        </p:nvSpPr>
        <p:spPr>
          <a:xfrm>
            <a:off x="6598977" y="1253319"/>
            <a:ext cx="3871547" cy="830997"/>
          </a:xfrm>
          <a:prstGeom prst="rect">
            <a:avLst/>
          </a:prstGeom>
          <a:noFill/>
        </p:spPr>
        <p:txBody>
          <a:bodyPr wrap="square" rtlCol="0">
            <a:spAutoFit/>
          </a:bodyPr>
          <a:lstStyle>
            <a:defPPr>
              <a:defRPr lang="zh-CN"/>
            </a:defPPr>
            <a:lvl1pPr>
              <a:defRPr sz="1600">
                <a:solidFill>
                  <a:srgbClr val="5B9BD5"/>
                </a:solidFill>
                <a:latin typeface="微软雅黑" panose="020B0503020204020204" pitchFamily="34" charset="-122"/>
                <a:ea typeface="微软雅黑" panose="020B0503020204020204" pitchFamily="34" charset="-122"/>
              </a:defRPr>
            </a:lvl1pPr>
          </a:lstStyle>
          <a:p>
            <a:r>
              <a:rPr lang="zh-CN" altLang="en-US" dirty="0"/>
              <a:t>在游戏体验过程中，对游戏剧情、场景、画面、眩晕感、沉浸感、音效进行</a:t>
            </a:r>
            <a:r>
              <a:rPr lang="zh-CN" altLang="en-US" dirty="0" smtClean="0"/>
              <a:t>评定、对比</a:t>
            </a:r>
            <a:endParaRPr lang="zh-CN" altLang="en-US" dirty="0"/>
          </a:p>
        </p:txBody>
      </p:sp>
      <p:pic>
        <p:nvPicPr>
          <p:cNvPr id="2" name="图片 1"/>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871286" y="2861756"/>
            <a:ext cx="468000" cy="468000"/>
          </a:xfrm>
          <a:prstGeom prst="rect">
            <a:avLst/>
          </a:prstGeom>
        </p:spPr>
      </p:pic>
      <p:sp>
        <p:nvSpPr>
          <p:cNvPr id="3" name="矩形 2"/>
          <p:cNvSpPr/>
          <p:nvPr/>
        </p:nvSpPr>
        <p:spPr>
          <a:xfrm>
            <a:off x="5014602" y="3233900"/>
            <a:ext cx="2339102" cy="461665"/>
          </a:xfrm>
          <a:prstGeom prst="rect">
            <a:avLst/>
          </a:prstGeom>
        </p:spPr>
        <p:txBody>
          <a:bodyPr wrap="none">
            <a:spAutoFit/>
          </a:bodyPr>
          <a:lstStyle/>
          <a:p>
            <a:r>
              <a:rPr lang="zh-CN" altLang="en-US" sz="2400" b="1" dirty="0" smtClean="0">
                <a:solidFill>
                  <a:srgbClr val="759DC2"/>
                </a:solidFill>
                <a:latin typeface="微软雅黑" panose="020B0503020204020204" pitchFamily="34" charset="-122"/>
                <a:ea typeface="微软雅黑" panose="020B0503020204020204" pitchFamily="34" charset="-122"/>
              </a:rPr>
              <a:t>实习生日常任务</a:t>
            </a:r>
            <a:endParaRPr lang="zh-CN" altLang="en-US" sz="2400" b="1" dirty="0"/>
          </a:p>
        </p:txBody>
      </p:sp>
      <p:sp>
        <p:nvSpPr>
          <p:cNvPr id="154" name="文本框 153"/>
          <p:cNvSpPr txBox="1"/>
          <p:nvPr/>
        </p:nvSpPr>
        <p:spPr>
          <a:xfrm>
            <a:off x="1046124" y="1167689"/>
            <a:ext cx="3968478" cy="830997"/>
          </a:xfrm>
          <a:prstGeom prst="rect">
            <a:avLst/>
          </a:prstGeom>
          <a:noFill/>
        </p:spPr>
        <p:txBody>
          <a:bodyPr wrap="square" rtlCol="0">
            <a:spAutoFit/>
          </a:bodyPr>
          <a:lstStyle/>
          <a:p>
            <a:r>
              <a:rPr lang="zh-CN" altLang="en-US" sz="1600" dirty="0" smtClean="0">
                <a:solidFill>
                  <a:srgbClr val="5B9BD5"/>
                </a:solidFill>
                <a:latin typeface="微软雅黑" panose="020B0503020204020204" pitchFamily="34" charset="-122"/>
                <a:ea typeface="微软雅黑" panose="020B0503020204020204" pitchFamily="34" charset="-122"/>
              </a:rPr>
              <a:t>在本地、在线视频体验过程中，对视频本身的</a:t>
            </a:r>
            <a:r>
              <a:rPr lang="zh-CN" altLang="en-US" sz="1600" dirty="0" smtClean="0">
                <a:solidFill>
                  <a:srgbClr val="5B9BD5"/>
                </a:solidFill>
                <a:latin typeface="微软雅黑" panose="020B0503020204020204" pitchFamily="34" charset="-122"/>
                <a:ea typeface="微软雅黑" panose="020B0503020204020204" pitchFamily="34" charset="-122"/>
              </a:rPr>
              <a:t>临场感、拼接技术、眩晕感、色彩、音效、内容进行评定、对比</a:t>
            </a:r>
            <a:endParaRPr lang="zh-CN" altLang="en-US" sz="2000" b="1" dirty="0">
              <a:solidFill>
                <a:srgbClr val="5B9BD5"/>
              </a:solidFill>
              <a:latin typeface="微软雅黑" panose="020B0503020204020204" pitchFamily="34" charset="-122"/>
              <a:ea typeface="微软雅黑" panose="020B0503020204020204" pitchFamily="34" charset="-122"/>
            </a:endParaRPr>
          </a:p>
        </p:txBody>
      </p:sp>
      <p:grpSp>
        <p:nvGrpSpPr>
          <p:cNvPr id="55" name="组合 54"/>
          <p:cNvGrpSpPr/>
          <p:nvPr/>
        </p:nvGrpSpPr>
        <p:grpSpPr>
          <a:xfrm rot="5400000" flipH="1">
            <a:off x="4742985" y="136437"/>
            <a:ext cx="373281" cy="338262"/>
            <a:chOff x="2596656" y="329114"/>
            <a:chExt cx="1359556" cy="1232012"/>
          </a:xfrm>
        </p:grpSpPr>
        <p:sp>
          <p:nvSpPr>
            <p:cNvPr id="56" name="等腰三角形 55"/>
            <p:cNvSpPr/>
            <p:nvPr/>
          </p:nvSpPr>
          <p:spPr>
            <a:xfrm rot="10800000">
              <a:off x="2596656" y="389095"/>
              <a:ext cx="1359556" cy="117203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a:off x="2879391" y="329114"/>
              <a:ext cx="794083" cy="68455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8" name="组合 57"/>
          <p:cNvGrpSpPr/>
          <p:nvPr/>
        </p:nvGrpSpPr>
        <p:grpSpPr>
          <a:xfrm rot="16200000">
            <a:off x="6581468" y="136437"/>
            <a:ext cx="373281" cy="338262"/>
            <a:chOff x="2596656" y="329114"/>
            <a:chExt cx="1359556" cy="1232012"/>
          </a:xfrm>
        </p:grpSpPr>
        <p:sp>
          <p:nvSpPr>
            <p:cNvPr id="59" name="等腰三角形 58"/>
            <p:cNvSpPr/>
            <p:nvPr/>
          </p:nvSpPr>
          <p:spPr>
            <a:xfrm rot="10800000">
              <a:off x="2596656" y="389095"/>
              <a:ext cx="1359556" cy="117203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p:nvPr/>
          </p:nvSpPr>
          <p:spPr>
            <a:xfrm>
              <a:off x="2879391" y="329114"/>
              <a:ext cx="794083" cy="68455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61" name="直接连接符 60"/>
          <p:cNvCxnSpPr/>
          <p:nvPr/>
        </p:nvCxnSpPr>
        <p:spPr>
          <a:xfrm>
            <a:off x="5179528" y="550916"/>
            <a:ext cx="1293012" cy="0"/>
          </a:xfrm>
          <a:prstGeom prst="line">
            <a:avLst/>
          </a:prstGeom>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5562821" y="23132"/>
            <a:ext cx="687217" cy="400110"/>
          </a:xfrm>
          <a:prstGeom prst="rect">
            <a:avLst/>
          </a:prstGeom>
          <a:noFill/>
        </p:spPr>
        <p:txBody>
          <a:bodyPr wrap="square" rtlCol="0">
            <a:spAutoFit/>
          </a:bodyPr>
          <a:lstStyle/>
          <a:p>
            <a:r>
              <a:rPr lang="en-US" altLang="zh-CN" sz="2000" dirty="0" smtClean="0">
                <a:solidFill>
                  <a:schemeClr val="bg1"/>
                </a:solidFill>
                <a:effectLst>
                  <a:outerShdw blurRad="38100" dist="38100" dir="2700000" algn="tl">
                    <a:srgbClr val="000000">
                      <a:alpha val="43137"/>
                    </a:srgbClr>
                  </a:outerShdw>
                </a:effectLst>
                <a:latin typeface="Segoe Script" panose="020B0504020000000003" pitchFamily="34" charset="0"/>
              </a:rPr>
              <a:t>07</a:t>
            </a:r>
            <a:endParaRPr lang="zh-CN" altLang="en-US" sz="2000" dirty="0">
              <a:solidFill>
                <a:schemeClr val="bg1"/>
              </a:solidFill>
              <a:effectLst>
                <a:outerShdw blurRad="38100" dist="38100" dir="2700000" algn="tl">
                  <a:srgbClr val="000000">
                    <a:alpha val="43137"/>
                  </a:srgbClr>
                </a:outerShdw>
              </a:effectLst>
              <a:latin typeface="Segoe Script" panose="020B0504020000000003" pitchFamily="34" charset="0"/>
            </a:endParaRPr>
          </a:p>
        </p:txBody>
      </p:sp>
      <p:sp>
        <p:nvSpPr>
          <p:cNvPr id="63" name="矩形 62"/>
          <p:cNvSpPr/>
          <p:nvPr/>
        </p:nvSpPr>
        <p:spPr>
          <a:xfrm>
            <a:off x="5059494" y="247083"/>
            <a:ext cx="1494320" cy="307777"/>
          </a:xfrm>
          <a:prstGeom prst="rect">
            <a:avLst/>
          </a:prstGeom>
        </p:spPr>
        <p:txBody>
          <a:bodyPr wrap="none">
            <a:spAutoFit/>
          </a:bodyPr>
          <a:lstStyle/>
          <a:p>
            <a:r>
              <a:rPr lang="zh-CN" altLang="en-US" sz="1400" b="1" dirty="0" smtClean="0">
                <a:solidFill>
                  <a:srgbClr val="5B9BD5"/>
                </a:solidFill>
                <a:latin typeface="微软雅黑" panose="020B0503020204020204" pitchFamily="34" charset="-122"/>
                <a:ea typeface="微软雅黑" panose="020B0503020204020204" pitchFamily="34" charset="-122"/>
              </a:rPr>
              <a:t>测试实习生任务</a:t>
            </a:r>
            <a:r>
              <a:rPr lang="zh-CN" altLang="en-US" sz="1400" b="1" dirty="0" smtClean="0">
                <a:solidFill>
                  <a:srgbClr val="5B9BD5"/>
                </a:solidFill>
                <a:latin typeface="微软雅黑" panose="020B0503020204020204" pitchFamily="34" charset="-122"/>
                <a:ea typeface="微软雅黑" panose="020B0503020204020204" pitchFamily="34" charset="-122"/>
              </a:rPr>
              <a:t> </a:t>
            </a:r>
            <a:endParaRPr lang="zh-CN" altLang="en-US" sz="1400" b="1" dirty="0"/>
          </a:p>
        </p:txBody>
      </p:sp>
      <p:sp>
        <p:nvSpPr>
          <p:cNvPr id="64" name="文本框 63"/>
          <p:cNvSpPr txBox="1"/>
          <p:nvPr/>
        </p:nvSpPr>
        <p:spPr>
          <a:xfrm>
            <a:off x="1121250" y="4939059"/>
            <a:ext cx="3968478" cy="584775"/>
          </a:xfrm>
          <a:prstGeom prst="rect">
            <a:avLst/>
          </a:prstGeom>
          <a:noFill/>
        </p:spPr>
        <p:txBody>
          <a:bodyPr wrap="square" rtlCol="0">
            <a:spAutoFit/>
          </a:bodyPr>
          <a:lstStyle>
            <a:defPPr>
              <a:defRPr lang="zh-CN"/>
            </a:defPPr>
            <a:lvl1pPr>
              <a:defRPr sz="1600">
                <a:solidFill>
                  <a:srgbClr val="5B9BD5"/>
                </a:solidFill>
                <a:latin typeface="微软雅黑" panose="020B0503020204020204" pitchFamily="34" charset="-122"/>
                <a:ea typeface="微软雅黑" panose="020B0503020204020204" pitchFamily="34" charset="-122"/>
              </a:defRPr>
            </a:lvl1pPr>
          </a:lstStyle>
          <a:p>
            <a:r>
              <a:rPr lang="zh-CN" altLang="en-US" dirty="0"/>
              <a:t>根据样机验收测试用例，执行样机测试，并填写测试结果</a:t>
            </a:r>
            <a:endParaRPr lang="zh-CN" altLang="en-US" dirty="0"/>
          </a:p>
        </p:txBody>
      </p:sp>
    </p:spTree>
    <p:extLst>
      <p:ext uri="{BB962C8B-B14F-4D97-AF65-F5344CB8AC3E}">
        <p14:creationId xmlns:p14="http://schemas.microsoft.com/office/powerpoint/2010/main" val="936136810"/>
      </p:ext>
    </p:extLst>
  </p:cSld>
  <p:clrMapOvr>
    <a:masterClrMapping/>
  </p:clrMapOvr>
  <p:transition spd="med"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500"/>
                                  </p:stCondLst>
                                  <p:childTnLst>
                                    <p:animEffect transition="out" filter="fade">
                                      <p:cBhvr>
                                        <p:cTn id="6" dur="500" tmFilter="0, 0; .2, .5; .8, .5; 1, 0"/>
                                        <p:tgtEl>
                                          <p:spTgt spid="115"/>
                                        </p:tgtEl>
                                      </p:cBhvr>
                                    </p:animEffect>
                                    <p:animScale>
                                      <p:cBhvr>
                                        <p:cTn id="7" dur="250" autoRev="1" fill="hold"/>
                                        <p:tgtEl>
                                          <p:spTgt spid="115"/>
                                        </p:tgtEl>
                                      </p:cBhvr>
                                      <p:by x="105000" y="105000"/>
                                    </p:animScale>
                                  </p:childTnLst>
                                </p:cTn>
                              </p:par>
                              <p:par>
                                <p:cTn id="8" presetID="26" presetClass="emph" presetSubtype="0" fill="hold" grpId="0" nodeType="withEffect">
                                  <p:stCondLst>
                                    <p:cond delay="750"/>
                                  </p:stCondLst>
                                  <p:childTnLst>
                                    <p:animEffect transition="out" filter="fade">
                                      <p:cBhvr>
                                        <p:cTn id="9" dur="500" tmFilter="0, 0; .2, .5; .8, .5; 1, 0"/>
                                        <p:tgtEl>
                                          <p:spTgt spid="116"/>
                                        </p:tgtEl>
                                      </p:cBhvr>
                                    </p:animEffect>
                                    <p:animScale>
                                      <p:cBhvr>
                                        <p:cTn id="10" dur="250" autoRev="1" fill="hold"/>
                                        <p:tgtEl>
                                          <p:spTgt spid="116"/>
                                        </p:tgtEl>
                                      </p:cBhvr>
                                      <p:by x="105000" y="105000"/>
                                    </p:animScale>
                                  </p:childTnLst>
                                </p:cTn>
                              </p:par>
                              <p:par>
                                <p:cTn id="11" presetID="26" presetClass="emph" presetSubtype="0" fill="hold" grpId="0" nodeType="withEffect">
                                  <p:stCondLst>
                                    <p:cond delay="1000"/>
                                  </p:stCondLst>
                                  <p:childTnLst>
                                    <p:animEffect transition="out" filter="fade">
                                      <p:cBhvr>
                                        <p:cTn id="12" dur="500" tmFilter="0, 0; .2, .5; .8, .5; 1, 0"/>
                                        <p:tgtEl>
                                          <p:spTgt spid="117"/>
                                        </p:tgtEl>
                                      </p:cBhvr>
                                    </p:animEffect>
                                    <p:animScale>
                                      <p:cBhvr>
                                        <p:cTn id="13" dur="250" autoRev="1" fill="hold"/>
                                        <p:tgtEl>
                                          <p:spTgt spid="117"/>
                                        </p:tgtEl>
                                      </p:cBhvr>
                                      <p:by x="105000" y="105000"/>
                                    </p:animScale>
                                  </p:childTnLst>
                                </p:cTn>
                              </p:par>
                              <p:par>
                                <p:cTn id="14" presetID="26" presetClass="emph" presetSubtype="0" fill="hold" grpId="0" nodeType="withEffect">
                                  <p:stCondLst>
                                    <p:cond delay="1250"/>
                                  </p:stCondLst>
                                  <p:childTnLst>
                                    <p:animEffect transition="out" filter="fade">
                                      <p:cBhvr>
                                        <p:cTn id="15" dur="500" tmFilter="0, 0; .2, .5; .8, .5; 1, 0"/>
                                        <p:tgtEl>
                                          <p:spTgt spid="114"/>
                                        </p:tgtEl>
                                      </p:cBhvr>
                                    </p:animEffect>
                                    <p:animScale>
                                      <p:cBhvr>
                                        <p:cTn id="16" dur="250" autoRev="1" fill="hold"/>
                                        <p:tgtEl>
                                          <p:spTgt spid="1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P spid="115" grpId="0" animBg="1"/>
      <p:bldP spid="114" grpId="0" animBg="1"/>
      <p:bldP spid="117"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1875</TotalTime>
  <Words>826</Words>
  <Application>Microsoft Office PowerPoint</Application>
  <PresentationFormat>宽屏</PresentationFormat>
  <Paragraphs>125</Paragraphs>
  <Slides>10</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Adamas</vt:lpstr>
      <vt:lpstr>宋体</vt:lpstr>
      <vt:lpstr>微软雅黑</vt:lpstr>
      <vt:lpstr>Arial</vt:lpstr>
      <vt:lpstr>Calibri</vt:lpstr>
      <vt:lpstr>Calibri Light</vt:lpstr>
      <vt:lpstr>Segoe Script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zhangliang</cp:lastModifiedBy>
  <cp:revision>186</cp:revision>
  <dcterms:created xsi:type="dcterms:W3CDTF">2014-12-08T08:09:12Z</dcterms:created>
  <dcterms:modified xsi:type="dcterms:W3CDTF">2016-05-30T11:08:41Z</dcterms:modified>
</cp:coreProperties>
</file>