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3" r:id="rId2"/>
    <p:sldId id="273" r:id="rId3"/>
    <p:sldId id="274" r:id="rId4"/>
    <p:sldId id="276" r:id="rId5"/>
    <p:sldId id="264" r:id="rId6"/>
    <p:sldId id="257" r:id="rId7"/>
    <p:sldId id="258" r:id="rId8"/>
    <p:sldId id="259" r:id="rId9"/>
    <p:sldId id="260" r:id="rId10"/>
    <p:sldId id="261" r:id="rId11"/>
    <p:sldId id="266" r:id="rId12"/>
    <p:sldId id="265" r:id="rId13"/>
    <p:sldId id="267" r:id="rId14"/>
    <p:sldId id="268" r:id="rId15"/>
    <p:sldId id="270" r:id="rId16"/>
    <p:sldId id="271" r:id="rId17"/>
    <p:sldId id="277" r:id="rId18"/>
    <p:sldId id="278" r:id="rId19"/>
    <p:sldId id="272" r:id="rId20"/>
    <p:sldId id="27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94712" autoAdjust="0"/>
  </p:normalViewPr>
  <p:slideViewPr>
    <p:cSldViewPr>
      <p:cViewPr varScale="1">
        <p:scale>
          <a:sx n="108" d="100"/>
          <a:sy n="108" d="100"/>
        </p:scale>
        <p:origin x="-170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zh-CN" altLang="en-US" smtClean="0"/>
              <a:t>单击此处编辑母版标题样式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副标题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7924800" y="6416675"/>
            <a:ext cx="762000" cy="365125"/>
          </a:xfrm>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4" name="文本占位符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30820CF-B880-4189-942D-D702A7CBA730}" type="datetimeFigureOut">
              <a:rPr lang="zh-CN" altLang="en-US" smtClean="0"/>
              <a:pPr/>
              <a:t>2016/9/13</a:t>
            </a:fld>
            <a:endParaRPr lang="zh-CN" altLang="en-US"/>
          </a:p>
        </p:txBody>
      </p:sp>
      <p:sp>
        <p:nvSpPr>
          <p:cNvPr id="3" name="页脚占位符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zh-CN" altLang="en-US"/>
          </a:p>
        </p:txBody>
      </p:sp>
      <p:sp>
        <p:nvSpPr>
          <p:cNvPr id="23" name="灯片编号占位符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android.com/studio/profile/ddms.html" TargetMode="External"/><Relationship Id="rId2" Type="http://schemas.openxmlformats.org/officeDocument/2006/relationships/hyperlink" Target="https://developer.android.com/studio/profile/am-memory.html" TargetMode="External"/><Relationship Id="rId1" Type="http://schemas.openxmlformats.org/officeDocument/2006/relationships/slideLayout" Target="../slideLayouts/slideLayout2.xml"/><Relationship Id="rId6" Type="http://schemas.openxmlformats.org/officeDocument/2006/relationships/hyperlink" Target="http://www.cnblogs.com/zhengtao/articles/2154098.html" TargetMode="External"/><Relationship Id="rId5" Type="http://schemas.openxmlformats.org/officeDocument/2006/relationships/hyperlink" Target="http://blog.csdn.net/gemmem/article/details/13017999" TargetMode="External"/><Relationship Id="rId4" Type="http://schemas.openxmlformats.org/officeDocument/2006/relationships/hyperlink" Target="https://developer.android.com/studio/profile/heap-viewer-walkthru.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a:t>
            </a:r>
            <a:r>
              <a:rPr lang="zh-CN" altLang="en-US" dirty="0" smtClean="0"/>
              <a:t>性能优化之内存篇</a:t>
            </a:r>
            <a:endParaRPr lang="zh-CN" altLang="en-US" dirty="0"/>
          </a:p>
        </p:txBody>
      </p:sp>
      <p:sp>
        <p:nvSpPr>
          <p:cNvPr id="3" name="内容占位符 2"/>
          <p:cNvSpPr>
            <a:spLocks noGrp="1"/>
          </p:cNvSpPr>
          <p:nvPr>
            <p:ph idx="1"/>
          </p:nvPr>
        </p:nvSpPr>
        <p:spPr/>
        <p:txBody>
          <a:bodyPr/>
          <a:lstStyle/>
          <a:p>
            <a:r>
              <a:rPr lang="en-US" altLang="zh-CN" dirty="0" smtClean="0"/>
              <a:t>Memory Monitor</a:t>
            </a:r>
            <a:r>
              <a:rPr lang="zh-CN" altLang="en-US" dirty="0" smtClean="0"/>
              <a:t>：跟踪整个</a:t>
            </a:r>
            <a:r>
              <a:rPr lang="en-US" altLang="zh-CN" dirty="0" smtClean="0"/>
              <a:t>app</a:t>
            </a:r>
            <a:r>
              <a:rPr lang="zh-CN" altLang="en-US" dirty="0" smtClean="0"/>
              <a:t>的内存变化情况</a:t>
            </a:r>
            <a:endParaRPr lang="en-US" altLang="zh-CN" dirty="0" smtClean="0"/>
          </a:p>
          <a:p>
            <a:pPr>
              <a:buNone/>
            </a:pPr>
            <a:endParaRPr lang="en-US" altLang="zh-CN" dirty="0" smtClean="0"/>
          </a:p>
          <a:p>
            <a:r>
              <a:rPr lang="en-US" altLang="zh-CN" dirty="0" smtClean="0"/>
              <a:t>Heap Viewer</a:t>
            </a:r>
            <a:r>
              <a:rPr lang="zh-CN" altLang="en-US" dirty="0" smtClean="0"/>
              <a:t>：查看当前内存快照，便于对比分析哪些对象有可能发生了泄漏</a:t>
            </a:r>
            <a:endParaRPr lang="en-US" altLang="zh-CN" dirty="0" smtClean="0"/>
          </a:p>
          <a:p>
            <a:pPr>
              <a:buNone/>
            </a:pPr>
            <a:endParaRPr lang="en-US" altLang="zh-CN" dirty="0" smtClean="0"/>
          </a:p>
          <a:p>
            <a:r>
              <a:rPr lang="arn-CL" b="1" dirty="0" smtClean="0"/>
              <a:t>Allocation Tracker</a:t>
            </a:r>
            <a:r>
              <a:rPr lang="zh-CN" altLang="en-US" b="1" dirty="0" smtClean="0"/>
              <a:t>：</a:t>
            </a:r>
            <a:r>
              <a:rPr lang="zh-CN" altLang="en-US" dirty="0" smtClean="0"/>
              <a:t>追踪内存对象的</a:t>
            </a:r>
            <a:r>
              <a:rPr lang="zh-CN" altLang="en-US" dirty="0" smtClean="0"/>
              <a:t>来源</a:t>
            </a:r>
            <a:endParaRPr lang="en-US" altLang="zh-CN" dirty="0" smtClean="0"/>
          </a:p>
          <a:p>
            <a:r>
              <a:rPr lang="en-US" altLang="zh-CN" dirty="0" smtClean="0"/>
              <a:t>MAT</a:t>
            </a:r>
            <a:r>
              <a:rPr lang="zh-CN" altLang="en-US" dirty="0" smtClean="0"/>
              <a:t>：定位内存泄漏的原因</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Memory Monitor</a:t>
            </a:r>
            <a:r>
              <a:rPr lang="zh-CN" altLang="en-US" dirty="0" smtClean="0"/>
              <a:t>监控幻视扫描</a:t>
            </a:r>
            <a:endParaRPr lang="zh-CN" altLang="en-US" dirty="0"/>
          </a:p>
        </p:txBody>
      </p:sp>
      <p:pic>
        <p:nvPicPr>
          <p:cNvPr id="6" name="Picture 3"/>
          <p:cNvPicPr>
            <a:picLocks noGrp="1" noChangeAspect="1" noChangeArrowheads="1"/>
          </p:cNvPicPr>
          <p:nvPr>
            <p:ph idx="1"/>
          </p:nvPr>
        </p:nvPicPr>
        <p:blipFill>
          <a:blip r:embed="rId2"/>
          <a:srcRect/>
          <a:stretch>
            <a:fillRect/>
          </a:stretch>
        </p:blipFill>
        <p:spPr bwMode="auto">
          <a:xfrm>
            <a:off x="500034" y="1643050"/>
            <a:ext cx="8229600" cy="1896264"/>
          </a:xfrm>
          <a:prstGeom prst="rect">
            <a:avLst/>
          </a:prstGeom>
          <a:noFill/>
          <a:ln w="9525">
            <a:noFill/>
            <a:miter lim="800000"/>
            <a:headEnd/>
            <a:tailEnd/>
          </a:ln>
          <a:effectLst/>
        </p:spPr>
      </p:pic>
      <p:sp>
        <p:nvSpPr>
          <p:cNvPr id="7" name="TextBox 6"/>
          <p:cNvSpPr txBox="1"/>
          <p:nvPr/>
        </p:nvSpPr>
        <p:spPr>
          <a:xfrm>
            <a:off x="571472" y="4429132"/>
            <a:ext cx="8436925" cy="369332"/>
          </a:xfrm>
          <a:prstGeom prst="rect">
            <a:avLst/>
          </a:prstGeom>
          <a:noFill/>
        </p:spPr>
        <p:txBody>
          <a:bodyPr wrap="none" rtlCol="0">
            <a:spAutoFit/>
          </a:bodyPr>
          <a:lstStyle/>
          <a:p>
            <a:r>
              <a:rPr lang="zh-CN" altLang="en-US" dirty="0" smtClean="0"/>
              <a:t>在系统自动</a:t>
            </a:r>
            <a:r>
              <a:rPr lang="en-US" altLang="zh-CN" dirty="0" smtClean="0"/>
              <a:t>GC</a:t>
            </a:r>
            <a:r>
              <a:rPr lang="zh-CN" altLang="en-US" dirty="0" smtClean="0"/>
              <a:t>的时候，我们去做压力操作，容易出现</a:t>
            </a:r>
            <a:r>
              <a:rPr lang="en-US" altLang="zh-CN" dirty="0" smtClean="0"/>
              <a:t>ANR</a:t>
            </a:r>
            <a:r>
              <a:rPr lang="zh-CN" altLang="en-US" dirty="0" smtClean="0"/>
              <a:t>，这种不属于内存泄漏</a:t>
            </a: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Viewing heap usage for a process</a:t>
            </a:r>
            <a:endParaRPr lang="zh-CN" altLang="en-US" sz="3200" dirty="0"/>
          </a:p>
        </p:txBody>
      </p:sp>
      <p:sp>
        <p:nvSpPr>
          <p:cNvPr id="3" name="内容占位符 2"/>
          <p:cNvSpPr>
            <a:spLocks noGrp="1"/>
          </p:cNvSpPr>
          <p:nvPr>
            <p:ph idx="1"/>
          </p:nvPr>
        </p:nvSpPr>
        <p:spPr/>
        <p:txBody>
          <a:bodyPr>
            <a:normAutofit fontScale="70000" lnSpcReduction="20000"/>
          </a:bodyPr>
          <a:lstStyle/>
          <a:p>
            <a:r>
              <a:rPr lang="en-US" dirty="0" smtClean="0"/>
              <a:t>Viewing heap usage for a process</a:t>
            </a:r>
          </a:p>
          <a:p>
            <a:pPr>
              <a:buNone/>
            </a:pPr>
            <a:endParaRPr lang="en-US" dirty="0" smtClean="0"/>
          </a:p>
          <a:p>
            <a:r>
              <a:rPr lang="en-US" dirty="0" smtClean="0"/>
              <a:t>DDMS allows you to view how much heap memory a process is using. This information is useful in tracking heap usage at a certain point of time during the execution of your application.</a:t>
            </a:r>
          </a:p>
          <a:p>
            <a:pPr>
              <a:buNone/>
            </a:pPr>
            <a:endParaRPr lang="en-US" dirty="0" smtClean="0"/>
          </a:p>
          <a:p>
            <a:r>
              <a:rPr lang="en-US" dirty="0" smtClean="0"/>
              <a:t>To view heap usage for a process:</a:t>
            </a:r>
          </a:p>
          <a:p>
            <a:pPr lvl="1"/>
            <a:r>
              <a:rPr lang="en-US" dirty="0" smtClean="0"/>
              <a:t>In the Devices tab, select the process that you want to see the heap information for.</a:t>
            </a:r>
          </a:p>
          <a:p>
            <a:pPr lvl="1"/>
            <a:r>
              <a:rPr lang="en-US" dirty="0" smtClean="0"/>
              <a:t>Click the </a:t>
            </a:r>
            <a:r>
              <a:rPr lang="en-US" b="1" dirty="0" smtClean="0"/>
              <a:t>Update Heap</a:t>
            </a:r>
            <a:r>
              <a:rPr lang="en-US" dirty="0" smtClean="0"/>
              <a:t> button to enable heap information for the process.</a:t>
            </a:r>
          </a:p>
          <a:p>
            <a:pPr lvl="1"/>
            <a:r>
              <a:rPr lang="en-US" dirty="0" smtClean="0"/>
              <a:t>In the Heap tab, click </a:t>
            </a:r>
            <a:r>
              <a:rPr lang="en-US" b="1" dirty="0" smtClean="0"/>
              <a:t>Cause GC</a:t>
            </a:r>
            <a:r>
              <a:rPr lang="en-US" dirty="0" smtClean="0"/>
              <a:t> to invoke garbage collection, which enables the collection of heap data. When the operation completes, you will see a group of object types and the memory that has been allocated for each type. You can click </a:t>
            </a:r>
            <a:r>
              <a:rPr lang="en-US" b="1" dirty="0" smtClean="0"/>
              <a:t>Cause GC</a:t>
            </a:r>
            <a:r>
              <a:rPr lang="en-US" dirty="0" smtClean="0"/>
              <a:t> again to refresh the data.</a:t>
            </a:r>
          </a:p>
          <a:p>
            <a:pPr lvl="1"/>
            <a:r>
              <a:rPr lang="en-US" dirty="0" smtClean="0"/>
              <a:t>Click on an object type in the list to see a bar graph that shows the number of objects allocated for a particular memory size in bytes</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DDMS Heap</a:t>
            </a:r>
            <a:r>
              <a:rPr lang="zh-CN" altLang="en-US" dirty="0" smtClean="0"/>
              <a:t>界面</a:t>
            </a:r>
            <a:endParaRPr lang="zh-CN" altLang="en-US" dirty="0"/>
          </a:p>
        </p:txBody>
      </p:sp>
      <p:pic>
        <p:nvPicPr>
          <p:cNvPr id="5122" name="Picture 2"/>
          <p:cNvPicPr>
            <a:picLocks noGrp="1" noChangeAspect="1" noChangeArrowheads="1"/>
          </p:cNvPicPr>
          <p:nvPr>
            <p:ph idx="1"/>
          </p:nvPr>
        </p:nvPicPr>
        <p:blipFill>
          <a:blip r:embed="rId2"/>
          <a:srcRect/>
          <a:stretch>
            <a:fillRect/>
          </a:stretch>
        </p:blipFill>
        <p:spPr bwMode="auto">
          <a:xfrm>
            <a:off x="457200" y="1720265"/>
            <a:ext cx="8229600" cy="446839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名词解释</a:t>
            </a:r>
            <a:endParaRPr lang="zh-CN" altLang="en-US" dirty="0"/>
          </a:p>
        </p:txBody>
      </p:sp>
      <p:pic>
        <p:nvPicPr>
          <p:cNvPr id="6146" name="Picture 2"/>
          <p:cNvPicPr>
            <a:picLocks noGrp="1" noChangeAspect="1" noChangeArrowheads="1"/>
          </p:cNvPicPr>
          <p:nvPr>
            <p:ph idx="1"/>
          </p:nvPr>
        </p:nvPicPr>
        <p:blipFill>
          <a:blip r:embed="rId2"/>
          <a:srcRect/>
          <a:stretch>
            <a:fillRect/>
          </a:stretch>
        </p:blipFill>
        <p:spPr bwMode="auto">
          <a:xfrm>
            <a:off x="2109294" y="1600200"/>
            <a:ext cx="4925411" cy="47085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Heap Viewer</a:t>
            </a:r>
            <a:r>
              <a:rPr lang="zh-CN" altLang="en-US" dirty="0" smtClean="0"/>
              <a:t>检测内存泄漏</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内存泄漏</a:t>
            </a:r>
          </a:p>
          <a:p>
            <a:r>
              <a:rPr lang="zh-CN" altLang="en-US" dirty="0" smtClean="0"/>
              <a:t>英文名：</a:t>
            </a:r>
            <a:r>
              <a:rPr lang="en-US" altLang="zh-CN" dirty="0" smtClean="0"/>
              <a:t>Memory Leaks </a:t>
            </a:r>
            <a:br>
              <a:rPr lang="en-US" altLang="zh-CN" dirty="0" smtClean="0"/>
            </a:br>
            <a:r>
              <a:rPr lang="zh-CN" altLang="en-US" dirty="0" smtClean="0"/>
              <a:t>标准解释：无用的单纯，但是还是没</a:t>
            </a:r>
            <a:r>
              <a:rPr lang="en-US" altLang="zh-CN" dirty="0" smtClean="0"/>
              <a:t>GC  ROOT</a:t>
            </a:r>
            <a:r>
              <a:rPr lang="zh-CN" altLang="en-US" dirty="0" smtClean="0"/>
              <a:t>引用的内存 </a:t>
            </a:r>
            <a:br>
              <a:rPr lang="zh-CN" altLang="en-US" dirty="0" smtClean="0"/>
            </a:br>
            <a:r>
              <a:rPr lang="zh-CN" altLang="en-US" dirty="0" smtClean="0"/>
              <a:t>通俗解释：该死不死的内存</a:t>
            </a:r>
            <a:endParaRPr lang="en-US" altLang="zh-CN" dirty="0" smtClean="0"/>
          </a:p>
          <a:p>
            <a:pPr>
              <a:buNone/>
            </a:pPr>
            <a:endParaRPr lang="zh-CN" altLang="en-US" dirty="0" smtClean="0"/>
          </a:p>
          <a:p>
            <a:r>
              <a:rPr lang="zh-CN" altLang="en-US" dirty="0" smtClean="0"/>
              <a:t>检测</a:t>
            </a:r>
          </a:p>
          <a:p>
            <a:pPr lvl="1"/>
            <a:r>
              <a:rPr lang="en-US" altLang="zh-CN" dirty="0" smtClean="0"/>
              <a:t>Heap Viewer</a:t>
            </a:r>
            <a:r>
              <a:rPr lang="zh-CN" altLang="en-US" dirty="0" smtClean="0"/>
              <a:t>中的数值会自动在每次发生</a:t>
            </a:r>
            <a:r>
              <a:rPr lang="en-US" altLang="zh-CN" dirty="0" smtClean="0"/>
              <a:t>GC</a:t>
            </a:r>
            <a:r>
              <a:rPr lang="zh-CN" altLang="en-US" dirty="0" smtClean="0"/>
              <a:t>时会自动更新，那么我们是等着他自己</a:t>
            </a:r>
            <a:r>
              <a:rPr lang="en-US" altLang="zh-CN" dirty="0" smtClean="0"/>
              <a:t>GC</a:t>
            </a:r>
            <a:r>
              <a:rPr lang="zh-CN" altLang="en-US" dirty="0" smtClean="0"/>
              <a:t>么？既然我们是来看内存泄漏，那么我们在需要检测内存泄漏的用例执行过后，手动</a:t>
            </a:r>
            <a:r>
              <a:rPr lang="en-US" altLang="zh-CN" dirty="0" smtClean="0"/>
              <a:t>GC</a:t>
            </a:r>
            <a:r>
              <a:rPr lang="zh-CN" altLang="en-US" dirty="0" smtClean="0"/>
              <a:t>下，然后观察</a:t>
            </a:r>
            <a:r>
              <a:rPr lang="en-US" altLang="zh-CN" dirty="0" smtClean="0"/>
              <a:t>data object</a:t>
            </a:r>
            <a:r>
              <a:rPr lang="zh-CN" altLang="en-US" dirty="0" smtClean="0"/>
              <a:t>一栏的</a:t>
            </a:r>
            <a:r>
              <a:rPr lang="en-US" altLang="zh-CN" dirty="0" smtClean="0"/>
              <a:t>total size(</a:t>
            </a:r>
            <a:r>
              <a:rPr lang="zh-CN" altLang="en-US" dirty="0" smtClean="0"/>
              <a:t>也可以观察</a:t>
            </a:r>
            <a:r>
              <a:rPr lang="en-US" altLang="zh-CN" dirty="0" smtClean="0"/>
              <a:t>Heap Size/Allocated</a:t>
            </a:r>
            <a:r>
              <a:rPr lang="zh-CN" altLang="en-US" dirty="0" smtClean="0"/>
              <a:t>内存的情况</a:t>
            </a:r>
            <a:r>
              <a:rPr lang="en-US" altLang="zh-CN" dirty="0" smtClean="0"/>
              <a:t>)</a:t>
            </a:r>
            <a:r>
              <a:rPr lang="zh-CN" altLang="en-US" dirty="0" smtClean="0"/>
              <a:t>，看看内存是不是会回到一个稳定值，多次操作后，只要内存是稳定在某个值，那么说明没有内存溢出的，如果发现内存在每次</a:t>
            </a:r>
            <a:r>
              <a:rPr lang="en-US" altLang="zh-CN" dirty="0" smtClean="0"/>
              <a:t>GC</a:t>
            </a:r>
            <a:r>
              <a:rPr lang="zh-CN" altLang="en-US" dirty="0" smtClean="0"/>
              <a:t>后，都在增长，不管是慢增长还是快速增长，都说明有内存泄漏的可能性。</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arn-CL" b="0" dirty="0" smtClean="0"/>
              <a:t>Allocation Tracker </a:t>
            </a:r>
            <a:endParaRPr lang="zh-CN" altLang="en-US" dirty="0"/>
          </a:p>
        </p:txBody>
      </p:sp>
      <p:sp>
        <p:nvSpPr>
          <p:cNvPr id="3" name="内容占位符 2"/>
          <p:cNvSpPr>
            <a:spLocks noGrp="1"/>
          </p:cNvSpPr>
          <p:nvPr>
            <p:ph idx="1"/>
          </p:nvPr>
        </p:nvSpPr>
        <p:spPr/>
        <p:txBody>
          <a:bodyPr/>
          <a:lstStyle/>
          <a:p>
            <a:r>
              <a:rPr lang="zh-CN" altLang="en-US" dirty="0" smtClean="0"/>
              <a:t>追踪内存分配信息，按顺序排列，这样我们就能清晰看出来某一个操作的内存是如何一步一步分配出来的。比如在有内存抖动的可疑点，我们可以通过查看其内存分配轨迹来看短时间内有多少相同或相似的对象被创建，进一步找出发生问题的代码。</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arn-CL" b="0" dirty="0" smtClean="0"/>
              <a:t>Allocation Tracker </a:t>
            </a:r>
            <a:r>
              <a:rPr lang="zh-CN" altLang="en-US" b="0" dirty="0" smtClean="0"/>
              <a:t>界面</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720265"/>
            <a:ext cx="8229600" cy="446839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MAT</a:t>
            </a:r>
            <a:r>
              <a:rPr lang="zh-CN" altLang="en-US" dirty="0" smtClean="0"/>
              <a:t>界面</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793066"/>
            <a:ext cx="8229600" cy="432279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Dominator tree</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2155464"/>
            <a:ext cx="8229600" cy="359799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arn-CL" altLang="zh-CN" dirty="0" smtClean="0">
                <a:hlinkClick r:id="rId2"/>
              </a:rPr>
              <a:t>https://developer.android.com/studio/profile/am-memory.html</a:t>
            </a:r>
            <a:endParaRPr lang="arn-CL" altLang="zh-CN" dirty="0" smtClean="0"/>
          </a:p>
          <a:p>
            <a:r>
              <a:rPr lang="arn-CL" altLang="zh-CN" dirty="0" smtClean="0">
                <a:hlinkClick r:id="rId3"/>
              </a:rPr>
              <a:t>https://developer.android.com/studio/profile/ddms.html#alloc</a:t>
            </a:r>
            <a:endParaRPr lang="arn-CL" altLang="zh-CN" dirty="0" smtClean="0"/>
          </a:p>
          <a:p>
            <a:r>
              <a:rPr lang="arn-CL" altLang="zh-CN" dirty="0" smtClean="0">
                <a:hlinkClick r:id="rId4"/>
              </a:rPr>
              <a:t>https://developer.android.com/studio/profile/heap-viewer-walkthru.html</a:t>
            </a:r>
            <a:endParaRPr lang="arn-CL" altLang="zh-CN" dirty="0" smtClean="0"/>
          </a:p>
          <a:p>
            <a:r>
              <a:rPr lang="arn-CL" altLang="zh-CN" dirty="0" smtClean="0">
                <a:hlinkClick r:id="rId5"/>
              </a:rPr>
              <a:t>http://blog.csdn.net/gemmem/article/details/13017999</a:t>
            </a:r>
            <a:endParaRPr lang="arn-CL" altLang="zh-CN" dirty="0" smtClean="0"/>
          </a:p>
          <a:p>
            <a:r>
              <a:rPr lang="arn-CL" altLang="zh-CN" dirty="0" smtClean="0">
                <a:hlinkClick r:id="rId6"/>
              </a:rPr>
              <a:t>http://www.cnblogs.com/zhengtao/articles/2154098.html</a:t>
            </a:r>
            <a:endParaRPr lang="arn-CL" altLang="zh-CN" dirty="0" smtClean="0"/>
          </a:p>
          <a:p>
            <a:pPr>
              <a:buNone/>
            </a:pPr>
            <a:endParaRPr lang="arn-CL"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JVM </a:t>
            </a:r>
            <a:r>
              <a:rPr lang="zh-CN" altLang="en-US" dirty="0" smtClean="0"/>
              <a:t>垃圾回收</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28596" y="1285860"/>
            <a:ext cx="8229600" cy="4046687"/>
          </a:xfrm>
          <a:prstGeom prst="rect">
            <a:avLst/>
          </a:prstGeom>
          <a:noFill/>
          <a:ln w="9525">
            <a:noFill/>
            <a:miter lim="800000"/>
            <a:headEnd/>
            <a:tailEnd/>
          </a:ln>
          <a:effectLst/>
        </p:spPr>
      </p:pic>
      <p:sp>
        <p:nvSpPr>
          <p:cNvPr id="5" name="TextBox 4"/>
          <p:cNvSpPr txBox="1"/>
          <p:nvPr/>
        </p:nvSpPr>
        <p:spPr>
          <a:xfrm>
            <a:off x="285720" y="5572140"/>
            <a:ext cx="8577989" cy="923330"/>
          </a:xfrm>
          <a:prstGeom prst="rect">
            <a:avLst/>
          </a:prstGeom>
          <a:noFill/>
        </p:spPr>
        <p:txBody>
          <a:bodyPr wrap="none" rtlCol="0">
            <a:spAutoFit/>
          </a:bodyPr>
          <a:lstStyle/>
          <a:p>
            <a:pPr fontAlgn="ctr"/>
            <a:r>
              <a:rPr lang="zh-CN" altLang="en-US" dirty="0" smtClean="0"/>
              <a:t>年轻代</a:t>
            </a:r>
            <a:r>
              <a:rPr lang="en-US" altLang="zh-CN" dirty="0" smtClean="0"/>
              <a:t>(Young)</a:t>
            </a:r>
            <a:endParaRPr lang="zh-CN" altLang="en-US" dirty="0" smtClean="0"/>
          </a:p>
          <a:p>
            <a:pPr fontAlgn="ctr"/>
            <a:r>
              <a:rPr lang="zh-CN" altLang="en-US" dirty="0" smtClean="0"/>
              <a:t>年老代（</a:t>
            </a:r>
            <a:r>
              <a:rPr lang="en-US" altLang="zh-CN" dirty="0" smtClean="0"/>
              <a:t>Tenured</a:t>
            </a:r>
            <a:r>
              <a:rPr lang="zh-CN" altLang="en-US" dirty="0" smtClean="0"/>
              <a:t>）</a:t>
            </a:r>
          </a:p>
          <a:p>
            <a:pPr fontAlgn="ctr"/>
            <a:r>
              <a:rPr lang="zh-CN" altLang="en-US" dirty="0" smtClean="0"/>
              <a:t>持久代（</a:t>
            </a:r>
            <a:r>
              <a:rPr lang="en-US" altLang="zh-CN" dirty="0" smtClean="0"/>
              <a:t>Perm</a:t>
            </a:r>
            <a:r>
              <a:rPr lang="zh-CN" altLang="en-US" dirty="0" smtClean="0"/>
              <a:t>）：用于存放静态的类和方法，持久代对垃圾回收没有显著的影响。</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500306"/>
            <a:ext cx="8229600" cy="1143000"/>
          </a:xfrm>
        </p:spPr>
        <p:txBody>
          <a:bodyPr/>
          <a:lstStyle/>
          <a:p>
            <a:r>
              <a:rPr lang="en-US" altLang="zh-CN" dirty="0" smtClean="0"/>
              <a:t>Thank you</a:t>
            </a:r>
            <a:endParaRPr lang="zh-CN" altLang="en-US" dirty="0"/>
          </a:p>
        </p:txBody>
      </p:sp>
      <p:sp>
        <p:nvSpPr>
          <p:cNvPr id="4" name="TextBox 3"/>
          <p:cNvSpPr txBox="1"/>
          <p:nvPr/>
        </p:nvSpPr>
        <p:spPr>
          <a:xfrm>
            <a:off x="6500826" y="4572008"/>
            <a:ext cx="1090363" cy="369332"/>
          </a:xfrm>
          <a:prstGeom prst="rect">
            <a:avLst/>
          </a:prstGeom>
          <a:noFill/>
        </p:spPr>
        <p:txBody>
          <a:bodyPr wrap="none" rtlCol="0">
            <a:spAutoFit/>
          </a:bodyPr>
          <a:lstStyle/>
          <a:p>
            <a:r>
              <a:rPr lang="en-US" altLang="zh-CN" dirty="0" err="1" smtClean="0"/>
              <a:t>Fred.liao</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arn-CL" dirty="0" smtClean="0"/>
              <a:t>dalvik</a:t>
            </a:r>
            <a:r>
              <a:rPr lang="zh-CN" altLang="en-US" dirty="0" smtClean="0"/>
              <a:t>的</a:t>
            </a:r>
            <a:r>
              <a:rPr lang="arn-CL" dirty="0" smtClean="0"/>
              <a:t>Garbage Collection</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28596" y="1643050"/>
            <a:ext cx="4733334" cy="248571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429124" y="4357694"/>
            <a:ext cx="4486275" cy="23907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内存耗用：</a:t>
            </a:r>
            <a:r>
              <a:rPr lang="en-US" altLang="zh-CN" dirty="0" smtClean="0"/>
              <a:t>VSS/RSS/PSS/USS</a:t>
            </a:r>
            <a:endParaRPr lang="zh-CN" altLang="en-US" dirty="0"/>
          </a:p>
        </p:txBody>
      </p:sp>
      <p:sp>
        <p:nvSpPr>
          <p:cNvPr id="3" name="内容占位符 2"/>
          <p:cNvSpPr>
            <a:spLocks noGrp="1"/>
          </p:cNvSpPr>
          <p:nvPr>
            <p:ph idx="1"/>
          </p:nvPr>
        </p:nvSpPr>
        <p:spPr/>
        <p:txBody>
          <a:bodyPr>
            <a:normAutofit/>
          </a:bodyPr>
          <a:lstStyle/>
          <a:p>
            <a:r>
              <a:rPr lang="arn-CL" b="1" dirty="0" smtClean="0"/>
              <a:t>VSS</a:t>
            </a:r>
            <a:r>
              <a:rPr lang="arn-CL" dirty="0" smtClean="0"/>
              <a:t>- </a:t>
            </a:r>
            <a:r>
              <a:rPr lang="arn-CL" dirty="0" smtClean="0"/>
              <a:t>Virtual Set Size </a:t>
            </a:r>
            <a:r>
              <a:rPr lang="zh-CN" altLang="en-US" dirty="0" smtClean="0"/>
              <a:t>虚拟耗用内存（包含共享库占用的内存） </a:t>
            </a:r>
          </a:p>
          <a:p>
            <a:r>
              <a:rPr lang="arn-CL" b="1" dirty="0" smtClean="0"/>
              <a:t>RSS</a:t>
            </a:r>
            <a:r>
              <a:rPr lang="arn-CL" dirty="0" smtClean="0"/>
              <a:t>- Resident Set Size </a:t>
            </a:r>
            <a:r>
              <a:rPr lang="zh-CN" altLang="en-US" dirty="0" smtClean="0"/>
              <a:t>实际使用物理内存（包含共享库占用的内存） </a:t>
            </a:r>
          </a:p>
          <a:p>
            <a:r>
              <a:rPr lang="arn-CL" b="1" dirty="0" smtClean="0"/>
              <a:t>PSS</a:t>
            </a:r>
            <a:r>
              <a:rPr lang="arn-CL" dirty="0" smtClean="0"/>
              <a:t>- Proportional Set Size </a:t>
            </a:r>
            <a:r>
              <a:rPr lang="zh-CN" altLang="en-US" dirty="0" smtClean="0"/>
              <a:t>实际使用的物理内存（比例分配共享库占用的内存） </a:t>
            </a:r>
          </a:p>
          <a:p>
            <a:r>
              <a:rPr lang="arn-CL" b="1" dirty="0" smtClean="0"/>
              <a:t>USS</a:t>
            </a:r>
            <a:r>
              <a:rPr lang="arn-CL" dirty="0" smtClean="0"/>
              <a:t>- Unique Set Size </a:t>
            </a:r>
            <a:r>
              <a:rPr lang="zh-CN" altLang="en-US" dirty="0" smtClean="0"/>
              <a:t>进程独自占用的物理内存（不包含共享库占用的内存） </a:t>
            </a:r>
          </a:p>
          <a:p>
            <a:r>
              <a:rPr lang="zh-CN" altLang="en-US" dirty="0" smtClean="0"/>
              <a:t>一般来说内存占用大小有如下规律：</a:t>
            </a:r>
            <a:r>
              <a:rPr lang="arn-CL" dirty="0" smtClean="0"/>
              <a:t>VSS &gt;= RSS &gt;= PSS &gt;= USS</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arn-CL" dirty="0" smtClean="0"/>
              <a:t>Memory, GC, and Performance</a:t>
            </a:r>
            <a:endParaRPr lang="zh-CN" altLang="en-US" dirty="0"/>
          </a:p>
        </p:txBody>
      </p:sp>
      <p:sp>
        <p:nvSpPr>
          <p:cNvPr id="3" name="内容占位符 2"/>
          <p:cNvSpPr>
            <a:spLocks noGrp="1"/>
          </p:cNvSpPr>
          <p:nvPr>
            <p:ph idx="1"/>
          </p:nvPr>
        </p:nvSpPr>
        <p:spPr/>
        <p:txBody>
          <a:bodyPr>
            <a:normAutofit fontScale="85000" lnSpcReduction="10000"/>
          </a:bodyPr>
          <a:lstStyle/>
          <a:p>
            <a:pPr fontAlgn="base"/>
            <a:r>
              <a:rPr lang="zh-CN" altLang="en-US" dirty="0" smtClean="0"/>
              <a:t>众所周知，与</a:t>
            </a:r>
            <a:r>
              <a:rPr lang="arn-CL" dirty="0" smtClean="0"/>
              <a:t>C/C++</a:t>
            </a:r>
            <a:r>
              <a:rPr lang="zh-CN" altLang="en-US" dirty="0" smtClean="0"/>
              <a:t>需要通过手动编码来申请以及释放内存有所不同，</a:t>
            </a:r>
            <a:r>
              <a:rPr lang="arn-CL" dirty="0" smtClean="0"/>
              <a:t>Java</a:t>
            </a:r>
            <a:r>
              <a:rPr lang="zh-CN" altLang="en-US" dirty="0" smtClean="0"/>
              <a:t>拥有</a:t>
            </a:r>
            <a:r>
              <a:rPr lang="arn-CL" dirty="0" smtClean="0"/>
              <a:t>GC</a:t>
            </a:r>
            <a:r>
              <a:rPr lang="zh-CN" altLang="en-US" dirty="0" smtClean="0"/>
              <a:t>的机制。</a:t>
            </a:r>
            <a:r>
              <a:rPr lang="arn-CL" dirty="0" smtClean="0"/>
              <a:t>Android</a:t>
            </a:r>
            <a:r>
              <a:rPr lang="zh-CN" altLang="en-US" dirty="0" smtClean="0"/>
              <a:t>系统里面有一个</a:t>
            </a:r>
            <a:r>
              <a:rPr lang="arn-CL" b="1" dirty="0" smtClean="0"/>
              <a:t>Generational Heap Memory</a:t>
            </a:r>
            <a:r>
              <a:rPr lang="zh-CN" altLang="en-US" dirty="0" smtClean="0"/>
              <a:t>的模型，系统会根据内存中不同的内存数据类型分别执行不同的</a:t>
            </a:r>
            <a:r>
              <a:rPr lang="arn-CL" dirty="0" smtClean="0"/>
              <a:t>GC</a:t>
            </a:r>
            <a:r>
              <a:rPr lang="zh-CN" altLang="en-US" dirty="0" smtClean="0"/>
              <a:t>操作。</a:t>
            </a:r>
            <a:endParaRPr lang="en-US" altLang="zh-CN" dirty="0" smtClean="0"/>
          </a:p>
          <a:p>
            <a:pPr fontAlgn="base">
              <a:buNone/>
            </a:pPr>
            <a:endParaRPr lang="en-US" altLang="zh-CN" dirty="0" smtClean="0"/>
          </a:p>
          <a:p>
            <a:pPr fontAlgn="base"/>
            <a:r>
              <a:rPr lang="zh-CN" altLang="en-US" dirty="0" smtClean="0"/>
              <a:t>执行</a:t>
            </a:r>
            <a:r>
              <a:rPr lang="en-US" altLang="zh-CN" dirty="0" smtClean="0"/>
              <a:t>GC</a:t>
            </a:r>
            <a:r>
              <a:rPr lang="zh-CN" altLang="en-US" dirty="0" smtClean="0"/>
              <a:t>操作的时候，所有线程的任何操作都会需要暂停，等待</a:t>
            </a:r>
            <a:r>
              <a:rPr lang="en-US" altLang="zh-CN" dirty="0" smtClean="0"/>
              <a:t>GC</a:t>
            </a:r>
            <a:r>
              <a:rPr lang="zh-CN" altLang="en-US" dirty="0" smtClean="0"/>
              <a:t>操作完成之后，其他操作才能够继续运行。</a:t>
            </a:r>
            <a:endParaRPr lang="en-US" altLang="zh-CN" dirty="0" smtClean="0"/>
          </a:p>
          <a:p>
            <a:pPr fontAlgn="base"/>
            <a:endParaRPr lang="en-US" altLang="zh-CN" dirty="0" smtClean="0"/>
          </a:p>
          <a:p>
            <a:pPr fontAlgn="base"/>
            <a:r>
              <a:rPr lang="zh-CN" altLang="en-US" dirty="0" smtClean="0"/>
              <a:t>通常来说，单个的</a:t>
            </a:r>
            <a:r>
              <a:rPr lang="en-US" altLang="zh-CN" dirty="0" smtClean="0"/>
              <a:t>GC</a:t>
            </a:r>
            <a:r>
              <a:rPr lang="zh-CN" altLang="en-US" dirty="0" smtClean="0"/>
              <a:t>并不会占用太多时间，但是大量不停的</a:t>
            </a:r>
            <a:r>
              <a:rPr lang="en-US" altLang="zh-CN" dirty="0" smtClean="0"/>
              <a:t>GC</a:t>
            </a:r>
            <a:r>
              <a:rPr lang="zh-CN" altLang="en-US" dirty="0" smtClean="0"/>
              <a:t>操作则会显著占用帧间隔时间</a:t>
            </a:r>
            <a:r>
              <a:rPr lang="en-US" altLang="zh-CN" dirty="0" smtClean="0"/>
              <a:t>(16ms)</a:t>
            </a:r>
            <a:r>
              <a:rPr lang="zh-CN" altLang="en-US" dirty="0" smtClean="0"/>
              <a:t>。如果在帧间隔时间里面做了过多的</a:t>
            </a:r>
            <a:r>
              <a:rPr lang="en-US" altLang="zh-CN" dirty="0" smtClean="0"/>
              <a:t>GC</a:t>
            </a:r>
            <a:r>
              <a:rPr lang="zh-CN" altLang="en-US" dirty="0" smtClean="0"/>
              <a:t>操作，那么自然其他类似计算，渲染等操作的可用时间就变得少了。</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Memory Monitor</a:t>
            </a:r>
            <a:endParaRPr lang="zh-CN" altLang="en-US" dirty="0"/>
          </a:p>
        </p:txBody>
      </p:sp>
      <p:sp>
        <p:nvSpPr>
          <p:cNvPr id="3" name="内容占位符 2"/>
          <p:cNvSpPr>
            <a:spLocks noGrp="1"/>
          </p:cNvSpPr>
          <p:nvPr>
            <p:ph idx="1"/>
          </p:nvPr>
        </p:nvSpPr>
        <p:spPr/>
        <p:txBody>
          <a:bodyPr/>
          <a:lstStyle/>
          <a:p>
            <a:r>
              <a:rPr lang="en-US" altLang="zh-CN" dirty="0" smtClean="0"/>
              <a:t>Memory Monitor </a:t>
            </a:r>
            <a:r>
              <a:rPr lang="zh-CN" altLang="en-US" dirty="0" smtClean="0"/>
              <a:t>其实算是一个</a:t>
            </a:r>
            <a:r>
              <a:rPr lang="en-US" altLang="zh-CN" dirty="0" err="1" smtClean="0"/>
              <a:t>adb</a:t>
            </a:r>
            <a:r>
              <a:rPr lang="en-US" altLang="zh-CN" dirty="0" smtClean="0"/>
              <a:t> shell </a:t>
            </a:r>
            <a:r>
              <a:rPr lang="en-US" altLang="zh-CN" dirty="0" err="1" smtClean="0"/>
              <a:t>dumpsys</a:t>
            </a:r>
            <a:r>
              <a:rPr lang="en-US" altLang="zh-CN" dirty="0" smtClean="0"/>
              <a:t> </a:t>
            </a:r>
            <a:r>
              <a:rPr lang="en-US" altLang="zh-CN" dirty="0" err="1" smtClean="0"/>
              <a:t>meminfo</a:t>
            </a:r>
            <a:r>
              <a:rPr lang="zh-CN" altLang="en-US" dirty="0" smtClean="0"/>
              <a:t>命令的</a:t>
            </a:r>
            <a:r>
              <a:rPr lang="en-US" altLang="zh-CN" dirty="0" smtClean="0"/>
              <a:t>GUI</a:t>
            </a:r>
            <a:r>
              <a:rPr lang="zh-CN" altLang="en-US" dirty="0" smtClean="0"/>
              <a:t>版本，集成于</a:t>
            </a:r>
            <a:r>
              <a:rPr lang="en-US" altLang="zh-CN" dirty="0" smtClean="0"/>
              <a:t>android studio</a:t>
            </a:r>
            <a:r>
              <a:rPr lang="zh-CN" altLang="en-US" dirty="0" smtClean="0"/>
              <a:t>中</a:t>
            </a:r>
            <a:endParaRPr lang="en-US" altLang="zh-CN" dirty="0" smtClean="0"/>
          </a:p>
          <a:p>
            <a:pPr>
              <a:buNone/>
            </a:pPr>
            <a:endParaRPr lang="en-US" altLang="zh-CN" dirty="0" smtClean="0"/>
          </a:p>
          <a:p>
            <a:r>
              <a:rPr lang="en-US" altLang="zh-CN" dirty="0" smtClean="0"/>
              <a:t>Memory Monitor</a:t>
            </a:r>
            <a:r>
              <a:rPr lang="zh-CN" altLang="en-US" dirty="0" smtClean="0"/>
              <a:t>可以做什么</a:t>
            </a:r>
            <a:endParaRPr lang="en-US" altLang="zh-CN" dirty="0" smtClean="0"/>
          </a:p>
          <a:p>
            <a:pPr lvl="1"/>
            <a:r>
              <a:rPr lang="zh-CN" altLang="en-US" dirty="0" smtClean="0"/>
              <a:t>实时查看</a:t>
            </a:r>
            <a:r>
              <a:rPr lang="en-US" altLang="zh-CN" dirty="0" smtClean="0"/>
              <a:t>APP</a:t>
            </a:r>
            <a:r>
              <a:rPr lang="zh-CN" altLang="en-US" dirty="0" smtClean="0"/>
              <a:t>的内存分配情况</a:t>
            </a:r>
            <a:endParaRPr lang="en-US" altLang="zh-CN" dirty="0" smtClean="0"/>
          </a:p>
          <a:p>
            <a:pPr lvl="1"/>
            <a:r>
              <a:rPr lang="zh-CN" altLang="en-US" dirty="0" smtClean="0"/>
              <a:t>快速判断</a:t>
            </a:r>
            <a:r>
              <a:rPr lang="en-US" altLang="zh-CN" dirty="0" smtClean="0"/>
              <a:t>APP</a:t>
            </a:r>
            <a:r>
              <a:rPr lang="zh-CN" altLang="en-US" dirty="0" smtClean="0"/>
              <a:t>是否由于</a:t>
            </a:r>
            <a:r>
              <a:rPr lang="en-US" altLang="zh-CN" dirty="0" smtClean="0"/>
              <a:t>GC</a:t>
            </a:r>
            <a:r>
              <a:rPr lang="zh-CN" altLang="en-US" dirty="0" smtClean="0"/>
              <a:t>操作造成卡顿</a:t>
            </a:r>
            <a:endParaRPr lang="en-US" altLang="zh-CN" dirty="0" smtClean="0"/>
          </a:p>
          <a:p>
            <a:pPr lvl="1"/>
            <a:r>
              <a:rPr lang="zh-CN" altLang="en-US" dirty="0" smtClean="0"/>
              <a:t>快速判断</a:t>
            </a:r>
            <a:r>
              <a:rPr lang="en-US" altLang="zh-CN" dirty="0" smtClean="0"/>
              <a:t>APP</a:t>
            </a:r>
            <a:r>
              <a:rPr lang="zh-CN" altLang="en-US" dirty="0" smtClean="0"/>
              <a:t>是否因为超出内存而产生</a:t>
            </a:r>
            <a:r>
              <a:rPr lang="en-US" altLang="zh-CN" dirty="0" smtClean="0"/>
              <a:t>Crash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Monitor</a:t>
            </a:r>
            <a:r>
              <a:rPr lang="zh-CN" altLang="en-US" dirty="0" smtClean="0"/>
              <a:t>界面介绍</a:t>
            </a:r>
            <a:endParaRPr lang="zh-CN" altLang="en-US" dirty="0"/>
          </a:p>
        </p:txBody>
      </p:sp>
      <p:pic>
        <p:nvPicPr>
          <p:cNvPr id="1028" name="Picture 4"/>
          <p:cNvPicPr>
            <a:picLocks noGrp="1" noChangeAspect="1" noChangeArrowheads="1"/>
          </p:cNvPicPr>
          <p:nvPr>
            <p:ph idx="1"/>
          </p:nvPr>
        </p:nvPicPr>
        <p:blipFill>
          <a:blip r:embed="rId2"/>
          <a:srcRect/>
          <a:stretch>
            <a:fillRect/>
          </a:stretch>
        </p:blipFill>
        <p:spPr bwMode="auto">
          <a:xfrm>
            <a:off x="457200" y="1607956"/>
            <a:ext cx="8229600" cy="469301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Memory</a:t>
            </a:r>
            <a:r>
              <a:rPr lang="zh-CN" altLang="en-US" dirty="0" smtClean="0"/>
              <a:t>分析区域</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28596" y="1643050"/>
            <a:ext cx="8229600" cy="1578615"/>
          </a:xfrm>
          <a:prstGeom prst="rect">
            <a:avLst/>
          </a:prstGeom>
          <a:noFill/>
          <a:ln w="9525">
            <a:noFill/>
            <a:miter lim="800000"/>
            <a:headEnd/>
            <a:tailEnd/>
          </a:ln>
          <a:effectLst/>
        </p:spPr>
      </p:pic>
      <p:sp>
        <p:nvSpPr>
          <p:cNvPr id="5" name="TextBox 4"/>
          <p:cNvSpPr txBox="1"/>
          <p:nvPr/>
        </p:nvSpPr>
        <p:spPr>
          <a:xfrm>
            <a:off x="-30306" y="3429000"/>
            <a:ext cx="9174306" cy="1754326"/>
          </a:xfrm>
          <a:prstGeom prst="rect">
            <a:avLst/>
          </a:prstGeom>
          <a:noFill/>
        </p:spPr>
        <p:txBody>
          <a:bodyPr wrap="none" rtlCol="0">
            <a:spAutoFit/>
          </a:bodyPr>
          <a:lstStyle/>
          <a:p>
            <a:r>
              <a:rPr lang="zh-CN" altLang="en-US" dirty="0" smtClean="0"/>
              <a:t>横坐标记录从采集开始点到目前已经过去的时间，</a:t>
            </a:r>
            <a:endParaRPr lang="en-US" altLang="zh-CN" dirty="0" smtClean="0"/>
          </a:p>
          <a:p>
            <a:r>
              <a:rPr lang="zh-CN" altLang="en-US" dirty="0" smtClean="0"/>
              <a:t>纵坐标是分配给</a:t>
            </a:r>
            <a:r>
              <a:rPr lang="en-US" altLang="zh-CN" dirty="0" smtClean="0"/>
              <a:t>APP</a:t>
            </a:r>
            <a:r>
              <a:rPr lang="zh-CN" altLang="en-US" dirty="0" smtClean="0"/>
              <a:t>使用的内存总量</a:t>
            </a:r>
            <a:r>
              <a:rPr lang="en-US" altLang="zh-CN" dirty="0" smtClean="0"/>
              <a:t>(</a:t>
            </a:r>
            <a:r>
              <a:rPr lang="en-US" altLang="zh-CN" dirty="0" err="1" smtClean="0"/>
              <a:t>Allcated+Free</a:t>
            </a:r>
            <a:r>
              <a:rPr lang="en-US" altLang="zh-CN" dirty="0" smtClean="0"/>
              <a:t>)</a:t>
            </a:r>
          </a:p>
          <a:p>
            <a:r>
              <a:rPr lang="zh-CN" altLang="en-US" dirty="0" smtClean="0"/>
              <a:t>蓝色区域表示已分配（</a:t>
            </a:r>
            <a:r>
              <a:rPr lang="en-US" altLang="zh-CN" dirty="0" smtClean="0"/>
              <a:t>Allocated</a:t>
            </a:r>
            <a:r>
              <a:rPr lang="zh-CN" altLang="en-US" dirty="0" smtClean="0"/>
              <a:t>）使用的</a:t>
            </a:r>
            <a:endParaRPr lang="en-US" altLang="zh-CN" dirty="0" smtClean="0"/>
          </a:p>
          <a:p>
            <a:r>
              <a:rPr lang="zh-CN" altLang="en-US" dirty="0" smtClean="0"/>
              <a:t>灰色区域表示空闲（</a:t>
            </a:r>
            <a:r>
              <a:rPr lang="en-US" altLang="zh-CN" dirty="0" smtClean="0"/>
              <a:t>Free</a:t>
            </a:r>
            <a:r>
              <a:rPr lang="zh-CN" altLang="en-US" dirty="0" smtClean="0"/>
              <a:t>）未使用的</a:t>
            </a:r>
            <a:endParaRPr lang="en-US" altLang="zh-CN" dirty="0" smtClean="0"/>
          </a:p>
          <a:p>
            <a:endParaRPr lang="en-US" altLang="zh-CN" dirty="0" smtClean="0"/>
          </a:p>
          <a:p>
            <a:r>
              <a:rPr lang="zh-CN" altLang="en-US" dirty="0" smtClean="0"/>
              <a:t>可以手动触发</a:t>
            </a:r>
            <a:r>
              <a:rPr lang="en-US" altLang="zh-CN" dirty="0" smtClean="0"/>
              <a:t>GC</a:t>
            </a:r>
            <a:r>
              <a:rPr lang="zh-CN" altLang="en-US" dirty="0" smtClean="0"/>
              <a:t>（垃圾回收），当内存短时间内发生掉落，我们可以认为发生了</a:t>
            </a:r>
            <a:r>
              <a:rPr lang="en-US" altLang="zh-CN" dirty="0" smtClean="0"/>
              <a:t>GC</a:t>
            </a:r>
            <a:r>
              <a:rPr lang="zh-CN" altLang="en-US" dirty="0" smtClean="0"/>
              <a:t>操作</a:t>
            </a:r>
            <a:endParaRPr lang="en-US" altLang="zh-C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Memory Monitor</a:t>
            </a:r>
            <a:r>
              <a:rPr lang="zh-CN" altLang="en-US" dirty="0" smtClean="0"/>
              <a:t>能做什么？</a:t>
            </a:r>
            <a:endParaRPr lang="zh-CN" altLang="en-US" dirty="0"/>
          </a:p>
        </p:txBody>
      </p:sp>
      <p:pic>
        <p:nvPicPr>
          <p:cNvPr id="5" name="Picture 2"/>
          <p:cNvPicPr>
            <a:picLocks noGrp="1" noChangeAspect="1" noChangeArrowheads="1"/>
          </p:cNvPicPr>
          <p:nvPr>
            <p:ph idx="1"/>
          </p:nvPr>
        </p:nvPicPr>
        <p:blipFill>
          <a:blip r:embed="rId2"/>
          <a:srcRect/>
          <a:stretch>
            <a:fillRect/>
          </a:stretch>
        </p:blipFill>
        <p:spPr bwMode="auto">
          <a:xfrm>
            <a:off x="428596" y="1571612"/>
            <a:ext cx="8229600" cy="1578615"/>
          </a:xfrm>
          <a:prstGeom prst="rect">
            <a:avLst/>
          </a:prstGeom>
          <a:noFill/>
          <a:ln w="9525">
            <a:noFill/>
            <a:miter lim="800000"/>
            <a:headEnd/>
            <a:tailEnd/>
          </a:ln>
          <a:effectLst/>
        </p:spPr>
      </p:pic>
      <p:sp>
        <p:nvSpPr>
          <p:cNvPr id="6" name="TextBox 5"/>
          <p:cNvSpPr txBox="1"/>
          <p:nvPr/>
        </p:nvSpPr>
        <p:spPr>
          <a:xfrm>
            <a:off x="428596" y="3429000"/>
            <a:ext cx="4961615" cy="1477328"/>
          </a:xfrm>
          <a:prstGeom prst="rect">
            <a:avLst/>
          </a:prstGeom>
          <a:noFill/>
        </p:spPr>
        <p:txBody>
          <a:bodyPr wrap="none" rtlCol="0">
            <a:spAutoFit/>
          </a:bodyPr>
          <a:lstStyle/>
          <a:p>
            <a:r>
              <a:rPr lang="en-US" altLang="zh-CN" dirty="0" smtClean="0"/>
              <a:t>Memory Monitor</a:t>
            </a:r>
            <a:r>
              <a:rPr lang="zh-CN" altLang="en-US" dirty="0" smtClean="0"/>
              <a:t>可以帮助我们发现的问题如下</a:t>
            </a:r>
            <a:endParaRPr lang="en-US" altLang="zh-CN" dirty="0" smtClean="0"/>
          </a:p>
          <a:p>
            <a:pPr marL="342900" indent="-342900">
              <a:buAutoNum type="arabicPeriod"/>
            </a:pPr>
            <a:r>
              <a:rPr lang="zh-CN" altLang="en-US" dirty="0" smtClean="0"/>
              <a:t>发现内存抖动的场景</a:t>
            </a:r>
            <a:endParaRPr lang="en-US" altLang="zh-CN" dirty="0" smtClean="0"/>
          </a:p>
          <a:p>
            <a:pPr marL="342900" indent="-342900">
              <a:buAutoNum type="arabicPeriod"/>
            </a:pPr>
            <a:r>
              <a:rPr lang="zh-CN" altLang="en-US" dirty="0" smtClean="0"/>
              <a:t>发现大内存对象分配的场景</a:t>
            </a:r>
            <a:endParaRPr lang="en-US" altLang="zh-CN" dirty="0" smtClean="0"/>
          </a:p>
          <a:p>
            <a:pPr marL="342900" indent="-342900">
              <a:buAutoNum type="arabicPeriod"/>
            </a:pPr>
            <a:r>
              <a:rPr lang="zh-CN" altLang="en-US" dirty="0" smtClean="0"/>
              <a:t>发现内存不断增长的场景</a:t>
            </a:r>
            <a:endParaRPr lang="en-US" altLang="zh-CN" dirty="0" smtClean="0"/>
          </a:p>
          <a:p>
            <a:pPr marL="342900" indent="-342900">
              <a:buAutoNum type="arabicPeriod"/>
            </a:pPr>
            <a:r>
              <a:rPr lang="zh-CN" altLang="en-US" dirty="0" smtClean="0"/>
              <a:t>确定卡顿问题是否因为执行了</a:t>
            </a:r>
            <a:r>
              <a:rPr lang="en-US" altLang="zh-CN" dirty="0" smtClean="0"/>
              <a:t>GC</a:t>
            </a:r>
            <a:r>
              <a:rPr lang="zh-CN" altLang="en-US" dirty="0" smtClean="0"/>
              <a:t>操作</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顶峰">
  <a:themeElements>
    <a:clrScheme name="顶峰">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顶峰">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1189</TotalTime>
  <Words>701</Words>
  <PresentationFormat>全屏显示(4:3)</PresentationFormat>
  <Paragraphs>78</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顶峰</vt:lpstr>
      <vt:lpstr>Android性能优化之内存篇</vt:lpstr>
      <vt:lpstr>JVM 垃圾回收</vt:lpstr>
      <vt:lpstr>dalvik的Garbage Collection</vt:lpstr>
      <vt:lpstr>内存耗用：VSS/RSS/PSS/USS</vt:lpstr>
      <vt:lpstr>Memory, GC, and Performance</vt:lpstr>
      <vt:lpstr>Memory Monitor</vt:lpstr>
      <vt:lpstr>Monitor界面介绍</vt:lpstr>
      <vt:lpstr>Memory分析区域</vt:lpstr>
      <vt:lpstr>Memory Monitor能做什么？</vt:lpstr>
      <vt:lpstr>Memory Monitor监控幻视扫描</vt:lpstr>
      <vt:lpstr>Viewing heap usage for a process</vt:lpstr>
      <vt:lpstr>DDMS Heap界面</vt:lpstr>
      <vt:lpstr>名词解释</vt:lpstr>
      <vt:lpstr>Heap Viewer检测内存泄漏</vt:lpstr>
      <vt:lpstr>Allocation Tracker </vt:lpstr>
      <vt:lpstr>Allocation Tracker 界面</vt:lpstr>
      <vt:lpstr>MAT界面</vt:lpstr>
      <vt:lpstr>Dominator tree</vt:lpstr>
      <vt:lpstr>参考文献</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Monitor</dc:title>
  <dc:creator>Fred</dc:creator>
  <cp:lastModifiedBy>Fred_liaochangjian</cp:lastModifiedBy>
  <cp:revision>141</cp:revision>
  <dcterms:created xsi:type="dcterms:W3CDTF">2016-09-03T04:54:12Z</dcterms:created>
  <dcterms:modified xsi:type="dcterms:W3CDTF">2016-09-13T06:14:13Z</dcterms:modified>
</cp:coreProperties>
</file>