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259" r:id="rId9"/>
    <p:sldId id="309" r:id="rId10"/>
    <p:sldId id="312" r:id="rId11"/>
    <p:sldId id="313" r:id="rId12"/>
    <p:sldId id="310" r:id="rId13"/>
    <p:sldId id="320" r:id="rId14"/>
    <p:sldId id="319" r:id="rId15"/>
    <p:sldId id="311" r:id="rId16"/>
    <p:sldId id="302" r:id="rId17"/>
    <p:sldId id="314" r:id="rId18"/>
    <p:sldId id="315" r:id="rId19"/>
    <p:sldId id="316" r:id="rId20"/>
    <p:sldId id="317" r:id="rId21"/>
    <p:sldId id="299" r:id="rId22"/>
    <p:sldId id="318" r:id="rId23"/>
    <p:sldId id="301" r:id="rId24"/>
    <p:sldId id="308" r:id="rId25"/>
    <p:sldId id="29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8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4037;&#20316;&#36755;&#20986;\&#27979;&#35797;&#26041;&#26696;\VR_WEB&#39033;&#30446;\&#26354;&#32447;&#32479;&#35745;1.xl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4037;&#20316;&#36755;&#20986;\&#27979;&#35797;&#26041;&#26696;\VR_WEB&#39033;&#30446;\&#26354;&#32447;&#32479;&#35745;2.xls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4037;&#20316;&#36755;&#20986;\&#27979;&#35797;&#26041;&#26696;\VR_WEB&#39033;&#30446;\&#26354;&#32447;&#32479;&#35745;2.xls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4037;&#20316;&#36755;&#20986;\&#27979;&#35797;&#26041;&#26696;\VR_WEB&#39033;&#30446;\&#26354;&#32447;&#32479;&#35745;1.xls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&#26354;&#32447;&#32479;&#35745;1.xls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4037;&#20316;&#36755;&#20986;\&#27979;&#35797;&#26041;&#26696;\VR_WEB&#39033;&#30446;\VR%20WEB1.1&#27979;&#35797;&#26041;&#26696;(20160614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>
                <a:latin typeface="微软雅黑" pitchFamily="34" charset="-122"/>
                <a:ea typeface="微软雅黑" pitchFamily="34" charset="-122"/>
              </a:defRPr>
            </a:pPr>
            <a:r>
              <a:rPr lang="zh-CN" sz="1400">
                <a:latin typeface="微软雅黑" pitchFamily="34" charset="-122"/>
                <a:ea typeface="微软雅黑" pitchFamily="34" charset="-122"/>
              </a:rPr>
              <a:t>缺陷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sz="1400">
                <a:latin typeface="微软雅黑" pitchFamily="34" charset="-122"/>
                <a:ea typeface="微软雅黑" pitchFamily="34" charset="-122"/>
              </a:rPr>
              <a:t>发现趋势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zh-CN" sz="1400">
                <a:latin typeface="微软雅黑" pitchFamily="34" charset="-122"/>
                <a:ea typeface="微软雅黑" pitchFamily="34" charset="-122"/>
              </a:rPr>
              <a:t>分析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缺陷统计分析!$B$2</c:f>
              <c:strCache>
                <c:ptCount val="1"/>
                <c:pt idx="0">
                  <c:v>缺陷发现数量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缺陷统计分析!$A$3:$A$28</c:f>
              <c:numCache>
                <c:formatCode>@</c:formatCode>
                <c:ptCount val="26"/>
                <c:pt idx="0">
                  <c:v>42556</c:v>
                </c:pt>
                <c:pt idx="1">
                  <c:v>42557</c:v>
                </c:pt>
                <c:pt idx="2">
                  <c:v>42558</c:v>
                </c:pt>
                <c:pt idx="3">
                  <c:v>42559</c:v>
                </c:pt>
                <c:pt idx="4">
                  <c:v>42562</c:v>
                </c:pt>
                <c:pt idx="5">
                  <c:v>42563</c:v>
                </c:pt>
                <c:pt idx="6">
                  <c:v>42564</c:v>
                </c:pt>
                <c:pt idx="7">
                  <c:v>42565</c:v>
                </c:pt>
                <c:pt idx="8">
                  <c:v>42566</c:v>
                </c:pt>
                <c:pt idx="9">
                  <c:v>42569</c:v>
                </c:pt>
                <c:pt idx="10">
                  <c:v>42570</c:v>
                </c:pt>
                <c:pt idx="11">
                  <c:v>42571</c:v>
                </c:pt>
                <c:pt idx="12">
                  <c:v>42572</c:v>
                </c:pt>
                <c:pt idx="13">
                  <c:v>42573</c:v>
                </c:pt>
                <c:pt idx="14">
                  <c:v>42574</c:v>
                </c:pt>
                <c:pt idx="15">
                  <c:v>42576</c:v>
                </c:pt>
                <c:pt idx="16">
                  <c:v>42577</c:v>
                </c:pt>
                <c:pt idx="17">
                  <c:v>42578</c:v>
                </c:pt>
                <c:pt idx="18">
                  <c:v>42583</c:v>
                </c:pt>
                <c:pt idx="19">
                  <c:v>42584</c:v>
                </c:pt>
                <c:pt idx="20">
                  <c:v>42585</c:v>
                </c:pt>
                <c:pt idx="21">
                  <c:v>42586</c:v>
                </c:pt>
                <c:pt idx="22">
                  <c:v>42587</c:v>
                </c:pt>
                <c:pt idx="23">
                  <c:v>42588</c:v>
                </c:pt>
                <c:pt idx="24">
                  <c:v>42590</c:v>
                </c:pt>
                <c:pt idx="25">
                  <c:v>42591</c:v>
                </c:pt>
              </c:numCache>
            </c:numRef>
          </c:cat>
          <c:val>
            <c:numRef>
              <c:f>缺陷统计分析!$B$3:$B$28</c:f>
              <c:numCache>
                <c:formatCode>General</c:formatCode>
                <c:ptCount val="26"/>
                <c:pt idx="0">
                  <c:v>18</c:v>
                </c:pt>
                <c:pt idx="1">
                  <c:v>23</c:v>
                </c:pt>
                <c:pt idx="2">
                  <c:v>33</c:v>
                </c:pt>
                <c:pt idx="3">
                  <c:v>47</c:v>
                </c:pt>
                <c:pt idx="4">
                  <c:v>64</c:v>
                </c:pt>
                <c:pt idx="5">
                  <c:v>89</c:v>
                </c:pt>
                <c:pt idx="6">
                  <c:v>109</c:v>
                </c:pt>
                <c:pt idx="7">
                  <c:v>125</c:v>
                </c:pt>
                <c:pt idx="8">
                  <c:v>139</c:v>
                </c:pt>
                <c:pt idx="9">
                  <c:v>148</c:v>
                </c:pt>
                <c:pt idx="10">
                  <c:v>154</c:v>
                </c:pt>
                <c:pt idx="11">
                  <c:v>154</c:v>
                </c:pt>
                <c:pt idx="12">
                  <c:v>155</c:v>
                </c:pt>
                <c:pt idx="13">
                  <c:v>162</c:v>
                </c:pt>
                <c:pt idx="14">
                  <c:v>169</c:v>
                </c:pt>
                <c:pt idx="15">
                  <c:v>174</c:v>
                </c:pt>
                <c:pt idx="16">
                  <c:v>187</c:v>
                </c:pt>
                <c:pt idx="17">
                  <c:v>189</c:v>
                </c:pt>
                <c:pt idx="18">
                  <c:v>192</c:v>
                </c:pt>
                <c:pt idx="19">
                  <c:v>197</c:v>
                </c:pt>
                <c:pt idx="20">
                  <c:v>209</c:v>
                </c:pt>
                <c:pt idx="21">
                  <c:v>224</c:v>
                </c:pt>
                <c:pt idx="22">
                  <c:v>246</c:v>
                </c:pt>
                <c:pt idx="23">
                  <c:v>256</c:v>
                </c:pt>
                <c:pt idx="24">
                  <c:v>265</c:v>
                </c:pt>
                <c:pt idx="25">
                  <c:v>265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缺陷统计分析!$C$2</c:f>
              <c:strCache>
                <c:ptCount val="1"/>
                <c:pt idx="0">
                  <c:v>缺陷解决数量</c:v>
                </c:pt>
              </c:strCache>
            </c:strRef>
          </c:tx>
          <c:spPr>
            <a:ln w="25400"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缺陷统计分析!$A$3:$A$28</c:f>
              <c:numCache>
                <c:formatCode>@</c:formatCode>
                <c:ptCount val="26"/>
                <c:pt idx="0">
                  <c:v>42556</c:v>
                </c:pt>
                <c:pt idx="1">
                  <c:v>42557</c:v>
                </c:pt>
                <c:pt idx="2">
                  <c:v>42558</c:v>
                </c:pt>
                <c:pt idx="3">
                  <c:v>42559</c:v>
                </c:pt>
                <c:pt idx="4">
                  <c:v>42562</c:v>
                </c:pt>
                <c:pt idx="5">
                  <c:v>42563</c:v>
                </c:pt>
                <c:pt idx="6">
                  <c:v>42564</c:v>
                </c:pt>
                <c:pt idx="7">
                  <c:v>42565</c:v>
                </c:pt>
                <c:pt idx="8">
                  <c:v>42566</c:v>
                </c:pt>
                <c:pt idx="9">
                  <c:v>42569</c:v>
                </c:pt>
                <c:pt idx="10">
                  <c:v>42570</c:v>
                </c:pt>
                <c:pt idx="11">
                  <c:v>42571</c:v>
                </c:pt>
                <c:pt idx="12">
                  <c:v>42572</c:v>
                </c:pt>
                <c:pt idx="13">
                  <c:v>42573</c:v>
                </c:pt>
                <c:pt idx="14">
                  <c:v>42574</c:v>
                </c:pt>
                <c:pt idx="15">
                  <c:v>42576</c:v>
                </c:pt>
                <c:pt idx="16">
                  <c:v>42577</c:v>
                </c:pt>
                <c:pt idx="17">
                  <c:v>42578</c:v>
                </c:pt>
                <c:pt idx="18">
                  <c:v>42583</c:v>
                </c:pt>
                <c:pt idx="19">
                  <c:v>42584</c:v>
                </c:pt>
                <c:pt idx="20">
                  <c:v>42585</c:v>
                </c:pt>
                <c:pt idx="21">
                  <c:v>42586</c:v>
                </c:pt>
                <c:pt idx="22">
                  <c:v>42587</c:v>
                </c:pt>
                <c:pt idx="23">
                  <c:v>42588</c:v>
                </c:pt>
                <c:pt idx="24">
                  <c:v>42590</c:v>
                </c:pt>
                <c:pt idx="25">
                  <c:v>42591</c:v>
                </c:pt>
              </c:numCache>
            </c:numRef>
          </c:cat>
          <c:val>
            <c:numRef>
              <c:f>缺陷统计分析!$C$3:$C$28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35</c:v>
                </c:pt>
                <c:pt idx="5">
                  <c:v>57</c:v>
                </c:pt>
                <c:pt idx="6">
                  <c:v>70</c:v>
                </c:pt>
                <c:pt idx="7">
                  <c:v>87</c:v>
                </c:pt>
                <c:pt idx="8">
                  <c:v>97</c:v>
                </c:pt>
                <c:pt idx="9">
                  <c:v>101</c:v>
                </c:pt>
                <c:pt idx="10">
                  <c:v>111</c:v>
                </c:pt>
                <c:pt idx="11">
                  <c:v>112</c:v>
                </c:pt>
                <c:pt idx="12">
                  <c:v>141</c:v>
                </c:pt>
                <c:pt idx="13">
                  <c:v>146</c:v>
                </c:pt>
                <c:pt idx="14">
                  <c:v>151</c:v>
                </c:pt>
                <c:pt idx="15">
                  <c:v>151</c:v>
                </c:pt>
                <c:pt idx="16">
                  <c:v>156</c:v>
                </c:pt>
                <c:pt idx="17">
                  <c:v>158</c:v>
                </c:pt>
                <c:pt idx="18">
                  <c:v>164</c:v>
                </c:pt>
                <c:pt idx="19">
                  <c:v>167</c:v>
                </c:pt>
                <c:pt idx="20">
                  <c:v>178</c:v>
                </c:pt>
                <c:pt idx="21">
                  <c:v>193</c:v>
                </c:pt>
                <c:pt idx="22">
                  <c:v>206</c:v>
                </c:pt>
                <c:pt idx="23">
                  <c:v>215</c:v>
                </c:pt>
                <c:pt idx="24">
                  <c:v>223</c:v>
                </c:pt>
                <c:pt idx="25">
                  <c:v>224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缺陷统计分析!$D$2</c:f>
              <c:strCache>
                <c:ptCount val="1"/>
                <c:pt idx="0">
                  <c:v>严重缺陷发现数量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缺陷统计分析!$A$3:$A$28</c:f>
              <c:numCache>
                <c:formatCode>@</c:formatCode>
                <c:ptCount val="26"/>
                <c:pt idx="0">
                  <c:v>42556</c:v>
                </c:pt>
                <c:pt idx="1">
                  <c:v>42557</c:v>
                </c:pt>
                <c:pt idx="2">
                  <c:v>42558</c:v>
                </c:pt>
                <c:pt idx="3">
                  <c:v>42559</c:v>
                </c:pt>
                <c:pt idx="4">
                  <c:v>42562</c:v>
                </c:pt>
                <c:pt idx="5">
                  <c:v>42563</c:v>
                </c:pt>
                <c:pt idx="6">
                  <c:v>42564</c:v>
                </c:pt>
                <c:pt idx="7">
                  <c:v>42565</c:v>
                </c:pt>
                <c:pt idx="8">
                  <c:v>42566</c:v>
                </c:pt>
                <c:pt idx="9">
                  <c:v>42569</c:v>
                </c:pt>
                <c:pt idx="10">
                  <c:v>42570</c:v>
                </c:pt>
                <c:pt idx="11">
                  <c:v>42571</c:v>
                </c:pt>
                <c:pt idx="12">
                  <c:v>42572</c:v>
                </c:pt>
                <c:pt idx="13">
                  <c:v>42573</c:v>
                </c:pt>
                <c:pt idx="14">
                  <c:v>42574</c:v>
                </c:pt>
                <c:pt idx="15">
                  <c:v>42576</c:v>
                </c:pt>
                <c:pt idx="16">
                  <c:v>42577</c:v>
                </c:pt>
                <c:pt idx="17">
                  <c:v>42578</c:v>
                </c:pt>
                <c:pt idx="18">
                  <c:v>42583</c:v>
                </c:pt>
                <c:pt idx="19">
                  <c:v>42584</c:v>
                </c:pt>
                <c:pt idx="20">
                  <c:v>42585</c:v>
                </c:pt>
                <c:pt idx="21">
                  <c:v>42586</c:v>
                </c:pt>
                <c:pt idx="22">
                  <c:v>42587</c:v>
                </c:pt>
                <c:pt idx="23">
                  <c:v>42588</c:v>
                </c:pt>
                <c:pt idx="24">
                  <c:v>42590</c:v>
                </c:pt>
                <c:pt idx="25">
                  <c:v>42591</c:v>
                </c:pt>
              </c:numCache>
            </c:numRef>
          </c:cat>
          <c:val>
            <c:numRef>
              <c:f>缺陷统计分析!$D$3:$D$28</c:f>
              <c:numCache>
                <c:formatCode>General</c:formatCode>
                <c:ptCount val="26"/>
                <c:pt idx="0">
                  <c:v>9</c:v>
                </c:pt>
                <c:pt idx="1">
                  <c:v>12</c:v>
                </c:pt>
                <c:pt idx="2">
                  <c:v>15</c:v>
                </c:pt>
                <c:pt idx="3">
                  <c:v>19</c:v>
                </c:pt>
                <c:pt idx="4">
                  <c:v>23</c:v>
                </c:pt>
                <c:pt idx="5">
                  <c:v>30</c:v>
                </c:pt>
                <c:pt idx="6">
                  <c:v>36</c:v>
                </c:pt>
                <c:pt idx="7">
                  <c:v>40</c:v>
                </c:pt>
                <c:pt idx="8">
                  <c:v>46</c:v>
                </c:pt>
                <c:pt idx="9">
                  <c:v>47</c:v>
                </c:pt>
                <c:pt idx="10">
                  <c:v>48</c:v>
                </c:pt>
                <c:pt idx="11">
                  <c:v>48</c:v>
                </c:pt>
                <c:pt idx="12">
                  <c:v>50</c:v>
                </c:pt>
                <c:pt idx="13">
                  <c:v>53</c:v>
                </c:pt>
                <c:pt idx="14">
                  <c:v>55</c:v>
                </c:pt>
                <c:pt idx="15">
                  <c:v>58</c:v>
                </c:pt>
                <c:pt idx="16">
                  <c:v>60</c:v>
                </c:pt>
                <c:pt idx="17">
                  <c:v>60</c:v>
                </c:pt>
                <c:pt idx="18">
                  <c:v>61</c:v>
                </c:pt>
                <c:pt idx="19">
                  <c:v>62</c:v>
                </c:pt>
                <c:pt idx="20">
                  <c:v>64</c:v>
                </c:pt>
                <c:pt idx="21">
                  <c:v>70</c:v>
                </c:pt>
                <c:pt idx="22">
                  <c:v>82</c:v>
                </c:pt>
                <c:pt idx="23">
                  <c:v>86</c:v>
                </c:pt>
                <c:pt idx="24">
                  <c:v>90</c:v>
                </c:pt>
                <c:pt idx="25">
                  <c:v>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4668512"/>
        <c:axId val="244669072"/>
      </c:lineChart>
      <c:catAx>
        <c:axId val="244668512"/>
        <c:scaling>
          <c:orientation val="minMax"/>
        </c:scaling>
        <c:delete val="0"/>
        <c:axPos val="b"/>
        <c:numFmt formatCode="m&quot;月&quot;d&quot;日&quot;" sourceLinked="0"/>
        <c:majorTickMark val="none"/>
        <c:minorTickMark val="none"/>
        <c:tickLblPos val="nextTo"/>
        <c:crossAx val="244669072"/>
        <c:crosses val="autoZero"/>
        <c:auto val="1"/>
        <c:lblAlgn val="ctr"/>
        <c:lblOffset val="100"/>
        <c:noMultiLvlLbl val="0"/>
      </c:catAx>
      <c:valAx>
        <c:axId val="2446690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446685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1200"/>
              <a:t>Bug</a:t>
            </a:r>
            <a:r>
              <a:rPr lang="zh-CN" sz="1200"/>
              <a:t>严重等级分布</a:t>
            </a:r>
          </a:p>
        </c:rich>
      </c:tx>
      <c:layout>
        <c:manualLayout>
          <c:xMode val="edge"/>
          <c:yMode val="edge"/>
          <c:x val="1.8055555555555715E-3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200"/>
              <a:t>新增</a:t>
            </a:r>
            <a:r>
              <a:rPr lang="en-US" sz="1200"/>
              <a:t>Bug</a:t>
            </a:r>
            <a:r>
              <a:rPr lang="zh-CN" sz="1200"/>
              <a:t>模块分布</a:t>
            </a:r>
          </a:p>
        </c:rich>
      </c:tx>
      <c:layout>
        <c:manualLayout>
          <c:xMode val="edge"/>
          <c:yMode val="edge"/>
          <c:x val="1.8055555555555715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</a:t>
            </a:r>
            <a:r>
              <a:rPr lang="zh-CN"/>
              <a:t>严重等级分布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Sheet1!$A$9:$A$13</c:f>
              <c:strCache>
                <c:ptCount val="5"/>
                <c:pt idx="0">
                  <c:v>Blocking</c:v>
                </c:pt>
                <c:pt idx="1">
                  <c:v>Critical</c:v>
                </c:pt>
                <c:pt idx="2">
                  <c:v>Fatal</c:v>
                </c:pt>
                <c:pt idx="3">
                  <c:v>Medium</c:v>
                </c:pt>
                <c:pt idx="4">
                  <c:v>Low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5"/>
                <c:pt idx="0">
                  <c:v>13</c:v>
                </c:pt>
                <c:pt idx="1">
                  <c:v>21</c:v>
                </c:pt>
                <c:pt idx="2">
                  <c:v>59</c:v>
                </c:pt>
                <c:pt idx="3">
                  <c:v>113</c:v>
                </c:pt>
                <c:pt idx="4">
                  <c:v>70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新增</a:t>
            </a:r>
            <a:r>
              <a:rPr lang="en-US"/>
              <a:t>Bug</a:t>
            </a:r>
            <a:r>
              <a:rPr lang="zh-CN"/>
              <a:t>模块分布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官网</c:v>
                </c:pt>
                <c:pt idx="1">
                  <c:v>账户管理系统</c:v>
                </c:pt>
                <c:pt idx="2">
                  <c:v>开发者中心</c:v>
                </c:pt>
                <c:pt idx="3">
                  <c:v>开发者应用管理</c:v>
                </c:pt>
                <c:pt idx="4">
                  <c:v>应用商店后台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130</c:v>
                </c:pt>
                <c:pt idx="1">
                  <c:v>3</c:v>
                </c:pt>
                <c:pt idx="2">
                  <c:v>68</c:v>
                </c:pt>
                <c:pt idx="3">
                  <c:v>63</c:v>
                </c:pt>
                <c:pt idx="4">
                  <c:v>11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模块与严重级别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统计分析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缺陷统计分析!$A$221</c:f>
              <c:strCache>
                <c:ptCount val="1"/>
                <c:pt idx="0">
                  <c:v>Blocking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缺陷统计分析!$B$220:$F$220</c:f>
              <c:strCache>
                <c:ptCount val="5"/>
                <c:pt idx="0">
                  <c:v>官网</c:v>
                </c:pt>
                <c:pt idx="1">
                  <c:v>开发者中心</c:v>
                </c:pt>
                <c:pt idx="2">
                  <c:v>开发者应用管理</c:v>
                </c:pt>
                <c:pt idx="3">
                  <c:v>应用商店后台</c:v>
                </c:pt>
                <c:pt idx="4">
                  <c:v>账户管理系统</c:v>
                </c:pt>
              </c:strCache>
            </c:strRef>
          </c:cat>
          <c:val>
            <c:numRef>
              <c:f>缺陷统计分析!$B$221:$F$221</c:f>
              <c:numCache>
                <c:formatCode>General</c:formatCode>
                <c:ptCount val="5"/>
                <c:pt idx="0">
                  <c:v>8</c:v>
                </c:pt>
                <c:pt idx="1">
                  <c:v>1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缺陷统计分析!$A$222</c:f>
              <c:strCache>
                <c:ptCount val="1"/>
                <c:pt idx="0">
                  <c:v>Critical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缺陷统计分析!$B$220:$F$220</c:f>
              <c:strCache>
                <c:ptCount val="5"/>
                <c:pt idx="0">
                  <c:v>官网</c:v>
                </c:pt>
                <c:pt idx="1">
                  <c:v>开发者中心</c:v>
                </c:pt>
                <c:pt idx="2">
                  <c:v>开发者应用管理</c:v>
                </c:pt>
                <c:pt idx="3">
                  <c:v>应用商店后台</c:v>
                </c:pt>
                <c:pt idx="4">
                  <c:v>账户管理系统</c:v>
                </c:pt>
              </c:strCache>
            </c:strRef>
          </c:cat>
          <c:val>
            <c:numRef>
              <c:f>缺陷统计分析!$B$222:$F$222</c:f>
              <c:numCache>
                <c:formatCode>General</c:formatCode>
                <c:ptCount val="5"/>
                <c:pt idx="0">
                  <c:v>13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缺陷统计分析!$A$223</c:f>
              <c:strCache>
                <c:ptCount val="1"/>
                <c:pt idx="0">
                  <c:v>Fatal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缺陷统计分析!$B$220:$F$220</c:f>
              <c:strCache>
                <c:ptCount val="5"/>
                <c:pt idx="0">
                  <c:v>官网</c:v>
                </c:pt>
                <c:pt idx="1">
                  <c:v>开发者中心</c:v>
                </c:pt>
                <c:pt idx="2">
                  <c:v>开发者应用管理</c:v>
                </c:pt>
                <c:pt idx="3">
                  <c:v>应用商店后台</c:v>
                </c:pt>
                <c:pt idx="4">
                  <c:v>账户管理系统</c:v>
                </c:pt>
              </c:strCache>
            </c:strRef>
          </c:cat>
          <c:val>
            <c:numRef>
              <c:f>缺陷统计分析!$B$223:$F$223</c:f>
              <c:numCache>
                <c:formatCode>General</c:formatCode>
                <c:ptCount val="5"/>
                <c:pt idx="0">
                  <c:v>30</c:v>
                </c:pt>
                <c:pt idx="1">
                  <c:v>16</c:v>
                </c:pt>
                <c:pt idx="2">
                  <c:v>10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缺陷统计分析!$A$224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缺陷统计分析!$B$220:$F$220</c:f>
              <c:strCache>
                <c:ptCount val="5"/>
                <c:pt idx="0">
                  <c:v>官网</c:v>
                </c:pt>
                <c:pt idx="1">
                  <c:v>开发者中心</c:v>
                </c:pt>
                <c:pt idx="2">
                  <c:v>开发者应用管理</c:v>
                </c:pt>
                <c:pt idx="3">
                  <c:v>应用商店后台</c:v>
                </c:pt>
                <c:pt idx="4">
                  <c:v>账户管理系统</c:v>
                </c:pt>
              </c:strCache>
            </c:strRef>
          </c:cat>
          <c:val>
            <c:numRef>
              <c:f>缺陷统计分析!$B$224:$F$224</c:f>
              <c:numCache>
                <c:formatCode>General</c:formatCode>
                <c:ptCount val="5"/>
                <c:pt idx="0">
                  <c:v>50</c:v>
                </c:pt>
                <c:pt idx="1">
                  <c:v>25</c:v>
                </c:pt>
                <c:pt idx="2">
                  <c:v>30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</c:ser>
        <c:ser>
          <c:idx val="4"/>
          <c:order val="4"/>
          <c:tx>
            <c:strRef>
              <c:f>缺陷统计分析!$A$225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缺陷统计分析!$B$220:$F$220</c:f>
              <c:strCache>
                <c:ptCount val="5"/>
                <c:pt idx="0">
                  <c:v>官网</c:v>
                </c:pt>
                <c:pt idx="1">
                  <c:v>开发者中心</c:v>
                </c:pt>
                <c:pt idx="2">
                  <c:v>开发者应用管理</c:v>
                </c:pt>
                <c:pt idx="3">
                  <c:v>应用商店后台</c:v>
                </c:pt>
                <c:pt idx="4">
                  <c:v>账户管理系统</c:v>
                </c:pt>
              </c:strCache>
            </c:strRef>
          </c:cat>
          <c:val>
            <c:numRef>
              <c:f>缺陷统计分析!$B$225:$F$225</c:f>
              <c:numCache>
                <c:formatCode>General</c:formatCode>
                <c:ptCount val="5"/>
                <c:pt idx="0">
                  <c:v>29</c:v>
                </c:pt>
                <c:pt idx="1">
                  <c:v>24</c:v>
                </c:pt>
                <c:pt idx="2">
                  <c:v>16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316352"/>
        <c:axId val="247371904"/>
      </c:barChart>
      <c:catAx>
        <c:axId val="2463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47371904"/>
        <c:crosses val="autoZero"/>
        <c:auto val="1"/>
        <c:lblAlgn val="ctr"/>
        <c:lblOffset val="100"/>
        <c:noMultiLvlLbl val="0"/>
      </c:catAx>
      <c:valAx>
        <c:axId val="24737190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2463163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Bug</a:t>
            </a:r>
            <a:r>
              <a:rPr lang="zh-CN" altLang="en-US"/>
              <a:t>发现手段统计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Sheet1!$A$61:$A$71</c:f>
              <c:strCache>
                <c:ptCount val="11"/>
                <c:pt idx="0">
                  <c:v>安全测试</c:v>
                </c:pt>
                <c:pt idx="1">
                  <c:v>场景测试</c:v>
                </c:pt>
                <c:pt idx="2">
                  <c:v>功能测试</c:v>
                </c:pt>
                <c:pt idx="3">
                  <c:v>功能交互</c:v>
                </c:pt>
                <c:pt idx="4">
                  <c:v>兼容测试</c:v>
                </c:pt>
                <c:pt idx="5">
                  <c:v>界面测试</c:v>
                </c:pt>
                <c:pt idx="6">
                  <c:v>数据检查</c:v>
                </c:pt>
                <c:pt idx="7">
                  <c:v>性能测试</c:v>
                </c:pt>
                <c:pt idx="8">
                  <c:v>压力测试</c:v>
                </c:pt>
                <c:pt idx="9">
                  <c:v>异常测试</c:v>
                </c:pt>
                <c:pt idx="10">
                  <c:v>中断测试</c:v>
                </c:pt>
              </c:strCache>
            </c:strRef>
          </c:cat>
          <c:val>
            <c:numRef>
              <c:f>Sheet1!$B$61:$B$71</c:f>
              <c:numCache>
                <c:formatCode>General</c:formatCode>
                <c:ptCount val="11"/>
                <c:pt idx="0">
                  <c:v>4</c:v>
                </c:pt>
                <c:pt idx="1">
                  <c:v>1</c:v>
                </c:pt>
                <c:pt idx="2">
                  <c:v>27</c:v>
                </c:pt>
                <c:pt idx="3">
                  <c:v>4</c:v>
                </c:pt>
                <c:pt idx="4">
                  <c:v>4</c:v>
                </c:pt>
                <c:pt idx="5">
                  <c:v>11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6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7374704"/>
        <c:axId val="247375264"/>
        <c:axId val="0"/>
      </c:bar3DChart>
      <c:catAx>
        <c:axId val="24737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375264"/>
        <c:crosses val="autoZero"/>
        <c:auto val="1"/>
        <c:lblAlgn val="ctr"/>
        <c:lblOffset val="100"/>
        <c:noMultiLvlLbl val="0"/>
      </c:catAx>
      <c:valAx>
        <c:axId val="2473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37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Bug</a:t>
            </a:r>
            <a:r>
              <a:rPr lang="zh-CN" altLang="en-US"/>
              <a:t>引入原因分布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Sheet3!$A$1:$A$5</c:f>
              <c:strCache>
                <c:ptCount val="5"/>
                <c:pt idx="0">
                  <c:v>编码引入</c:v>
                </c:pt>
                <c:pt idx="1">
                  <c:v>设计阶段</c:v>
                </c:pt>
                <c:pt idx="2">
                  <c:v>修改引入</c:v>
                </c:pt>
                <c:pt idx="3">
                  <c:v>需求变更</c:v>
                </c:pt>
                <c:pt idx="4">
                  <c:v>需求阶段</c:v>
                </c:pt>
              </c:strCache>
            </c:strRef>
          </c:cat>
          <c:val>
            <c:numRef>
              <c:f>Sheet3!$B$1:$B$5</c:f>
              <c:numCache>
                <c:formatCode>General</c:formatCode>
                <c:ptCount val="5"/>
                <c:pt idx="0">
                  <c:v>25</c:v>
                </c:pt>
                <c:pt idx="1">
                  <c:v>13</c:v>
                </c:pt>
                <c:pt idx="2">
                  <c:v>9</c:v>
                </c:pt>
                <c:pt idx="3">
                  <c:v>0</c:v>
                </c:pt>
                <c:pt idx="4">
                  <c:v>14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Bug</a:t>
            </a:r>
            <a:r>
              <a:rPr lang="zh-CN" altLang="en-US"/>
              <a:t>严重级别分析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Sheet3!$A$7:$A$11</c:f>
              <c:strCache>
                <c:ptCount val="5"/>
                <c:pt idx="0">
                  <c:v>Blocking</c:v>
                </c:pt>
                <c:pt idx="1">
                  <c:v>Critical</c:v>
                </c:pt>
                <c:pt idx="2">
                  <c:v>Fatal</c:v>
                </c:pt>
                <c:pt idx="3">
                  <c:v>Medium</c:v>
                </c:pt>
                <c:pt idx="4">
                  <c:v>Low</c:v>
                </c:pt>
              </c:strCache>
            </c:strRef>
          </c:cat>
          <c:val>
            <c:numRef>
              <c:f>Sheet3!$B$7:$B$11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30</c:v>
                </c:pt>
                <c:pt idx="4">
                  <c:v>16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新增</a:t>
            </a:r>
            <a:r>
              <a:rPr lang="en-US" altLang="zh-CN"/>
              <a:t>Bug</a:t>
            </a:r>
            <a:r>
              <a:rPr lang="zh-CN" altLang="en-US"/>
              <a:t>模块分布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Sheet3!$A$17:$A$21</c:f>
              <c:strCache>
                <c:ptCount val="5"/>
                <c:pt idx="0">
                  <c:v>官网</c:v>
                </c:pt>
                <c:pt idx="1">
                  <c:v>账户管理系统</c:v>
                </c:pt>
                <c:pt idx="2">
                  <c:v>开发者中心</c:v>
                </c:pt>
                <c:pt idx="3">
                  <c:v>开发者应用管理</c:v>
                </c:pt>
                <c:pt idx="4">
                  <c:v>应用商店后台</c:v>
                </c:pt>
              </c:strCache>
            </c:strRef>
          </c:cat>
          <c:val>
            <c:numRef>
              <c:f>Sheet3!$B$17:$B$21</c:f>
              <c:numCache>
                <c:formatCode>General</c:formatCode>
                <c:ptCount val="5"/>
                <c:pt idx="0">
                  <c:v>17</c:v>
                </c:pt>
                <c:pt idx="1">
                  <c:v>22</c:v>
                </c:pt>
                <c:pt idx="2">
                  <c:v>10</c:v>
                </c:pt>
                <c:pt idx="3">
                  <c:v>10</c:v>
                </c:pt>
                <c:pt idx="4">
                  <c:v>2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各个测试阶段统计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Sheet1!$A$94:$A$97</c:f>
              <c:strCache>
                <c:ptCount val="4"/>
                <c:pt idx="0">
                  <c:v>令狐绍君</c:v>
                </c:pt>
                <c:pt idx="1">
                  <c:v>田花</c:v>
                </c:pt>
                <c:pt idx="2">
                  <c:v>周智</c:v>
                </c:pt>
                <c:pt idx="3">
                  <c:v>回归测试</c:v>
                </c:pt>
              </c:strCache>
            </c:strRef>
          </c:cat>
          <c:val>
            <c:numRef>
              <c:f>Sheet1!$B$94:$B$97</c:f>
              <c:numCache>
                <c:formatCode>General</c:formatCode>
                <c:ptCount val="4"/>
                <c:pt idx="0">
                  <c:v>12</c:v>
                </c:pt>
                <c:pt idx="1">
                  <c:v>47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7382544"/>
        <c:axId val="247383104"/>
        <c:axId val="0"/>
      </c:bar3DChart>
      <c:catAx>
        <c:axId val="24738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383104"/>
        <c:crosses val="autoZero"/>
        <c:auto val="1"/>
        <c:lblAlgn val="ctr"/>
        <c:lblOffset val="100"/>
        <c:noMultiLvlLbl val="0"/>
      </c:catAx>
      <c:valAx>
        <c:axId val="24738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38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新增缺陷发现趋势分析</a:t>
            </a:r>
            <a:endParaRPr lang="zh-CN" sz="1400">
              <a:latin typeface="微软雅黑" pitchFamily="34" charset="-122"/>
              <a:ea typeface="微软雅黑" pitchFamily="34" charset="-122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缺陷统计分析!$B$2</c:f>
              <c:strCache>
                <c:ptCount val="1"/>
                <c:pt idx="0">
                  <c:v>缺陷发现数量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缺陷统计分析!$A$3:$A$27</c:f>
              <c:numCache>
                <c:formatCode>@</c:formatCode>
                <c:ptCount val="25"/>
                <c:pt idx="0">
                  <c:v>42556</c:v>
                </c:pt>
                <c:pt idx="1">
                  <c:v>42557</c:v>
                </c:pt>
                <c:pt idx="2">
                  <c:v>42558</c:v>
                </c:pt>
                <c:pt idx="3">
                  <c:v>42559</c:v>
                </c:pt>
                <c:pt idx="4">
                  <c:v>42562</c:v>
                </c:pt>
                <c:pt idx="5">
                  <c:v>42563</c:v>
                </c:pt>
                <c:pt idx="6">
                  <c:v>42564</c:v>
                </c:pt>
                <c:pt idx="7">
                  <c:v>42565</c:v>
                </c:pt>
                <c:pt idx="8">
                  <c:v>42566</c:v>
                </c:pt>
                <c:pt idx="9">
                  <c:v>42569</c:v>
                </c:pt>
                <c:pt idx="10">
                  <c:v>42571</c:v>
                </c:pt>
                <c:pt idx="11">
                  <c:v>42572</c:v>
                </c:pt>
                <c:pt idx="12">
                  <c:v>42573</c:v>
                </c:pt>
                <c:pt idx="13">
                  <c:v>42574</c:v>
                </c:pt>
                <c:pt idx="14">
                  <c:v>42576</c:v>
                </c:pt>
                <c:pt idx="15">
                  <c:v>42577</c:v>
                </c:pt>
                <c:pt idx="16">
                  <c:v>42578</c:v>
                </c:pt>
                <c:pt idx="17">
                  <c:v>42583</c:v>
                </c:pt>
                <c:pt idx="18">
                  <c:v>42584</c:v>
                </c:pt>
                <c:pt idx="19">
                  <c:v>42585</c:v>
                </c:pt>
                <c:pt idx="20">
                  <c:v>42586</c:v>
                </c:pt>
                <c:pt idx="21">
                  <c:v>42587</c:v>
                </c:pt>
                <c:pt idx="22">
                  <c:v>42588</c:v>
                </c:pt>
                <c:pt idx="23">
                  <c:v>42590</c:v>
                </c:pt>
                <c:pt idx="24">
                  <c:v>42591</c:v>
                </c:pt>
              </c:numCache>
            </c:numRef>
          </c:cat>
          <c:val>
            <c:numRef>
              <c:f>缺陷统计分析!$B$3:$B$27</c:f>
              <c:numCache>
                <c:formatCode>General</c:formatCode>
                <c:ptCount val="25"/>
                <c:pt idx="0">
                  <c:v>18</c:v>
                </c:pt>
                <c:pt idx="1">
                  <c:v>5</c:v>
                </c:pt>
                <c:pt idx="2">
                  <c:v>10</c:v>
                </c:pt>
                <c:pt idx="3">
                  <c:v>14</c:v>
                </c:pt>
                <c:pt idx="4">
                  <c:v>17</c:v>
                </c:pt>
                <c:pt idx="5">
                  <c:v>25</c:v>
                </c:pt>
                <c:pt idx="6">
                  <c:v>20</c:v>
                </c:pt>
                <c:pt idx="7">
                  <c:v>16</c:v>
                </c:pt>
                <c:pt idx="8">
                  <c:v>14</c:v>
                </c:pt>
                <c:pt idx="9">
                  <c:v>9</c:v>
                </c:pt>
                <c:pt idx="10">
                  <c:v>5</c:v>
                </c:pt>
                <c:pt idx="11">
                  <c:v>2</c:v>
                </c:pt>
                <c:pt idx="12">
                  <c:v>7</c:v>
                </c:pt>
                <c:pt idx="13">
                  <c:v>7</c:v>
                </c:pt>
                <c:pt idx="14">
                  <c:v>5</c:v>
                </c:pt>
                <c:pt idx="15">
                  <c:v>13</c:v>
                </c:pt>
                <c:pt idx="16">
                  <c:v>2</c:v>
                </c:pt>
                <c:pt idx="17">
                  <c:v>4</c:v>
                </c:pt>
                <c:pt idx="18">
                  <c:v>5</c:v>
                </c:pt>
                <c:pt idx="19">
                  <c:v>12</c:v>
                </c:pt>
                <c:pt idx="20">
                  <c:v>15</c:v>
                </c:pt>
                <c:pt idx="21">
                  <c:v>22</c:v>
                </c:pt>
                <c:pt idx="22">
                  <c:v>10</c:v>
                </c:pt>
                <c:pt idx="23">
                  <c:v>9</c:v>
                </c:pt>
                <c:pt idx="24">
                  <c:v>11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4674672"/>
        <c:axId val="244675232"/>
      </c:lineChart>
      <c:catAx>
        <c:axId val="244674672"/>
        <c:scaling>
          <c:orientation val="minMax"/>
        </c:scaling>
        <c:delete val="0"/>
        <c:axPos val="b"/>
        <c:numFmt formatCode="m&quot;月&quot;d&quot;日&quot;" sourceLinked="0"/>
        <c:majorTickMark val="none"/>
        <c:minorTickMark val="none"/>
        <c:tickLblPos val="nextTo"/>
        <c:crossAx val="244675232"/>
        <c:crosses val="autoZero"/>
        <c:auto val="1"/>
        <c:lblAlgn val="ctr"/>
        <c:lblOffset val="100"/>
        <c:noMultiLvlLbl val="0"/>
      </c:catAx>
      <c:valAx>
        <c:axId val="2446752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446746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测试人员缺陷发现统计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缺陷统计分析!$B$107</c:f>
              <c:strCache>
                <c:ptCount val="1"/>
                <c:pt idx="0">
                  <c:v>总缺陷数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缺陷统计分析!$A$108:$A$111</c:f>
              <c:strCache>
                <c:ptCount val="4"/>
                <c:pt idx="0">
                  <c:v>令狐绍君</c:v>
                </c:pt>
                <c:pt idx="1">
                  <c:v>田花</c:v>
                </c:pt>
                <c:pt idx="2">
                  <c:v>周智</c:v>
                </c:pt>
                <c:pt idx="3">
                  <c:v>梁丹</c:v>
                </c:pt>
              </c:strCache>
            </c:strRef>
          </c:cat>
          <c:val>
            <c:numRef>
              <c:f>缺陷统计分析!$B$108:$B$111</c:f>
              <c:numCache>
                <c:formatCode>General</c:formatCode>
                <c:ptCount val="4"/>
                <c:pt idx="0">
                  <c:v>77</c:v>
                </c:pt>
                <c:pt idx="1">
                  <c:v>156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</c:ser>
        <c:ser>
          <c:idx val="1"/>
          <c:order val="1"/>
          <c:tx>
            <c:strRef>
              <c:f>缺陷统计分析!$C$107</c:f>
              <c:strCache>
                <c:ptCount val="1"/>
                <c:pt idx="0">
                  <c:v>Blocking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缺陷统计分析!$A$108:$A$111</c:f>
              <c:strCache>
                <c:ptCount val="4"/>
                <c:pt idx="0">
                  <c:v>令狐绍君</c:v>
                </c:pt>
                <c:pt idx="1">
                  <c:v>田花</c:v>
                </c:pt>
                <c:pt idx="2">
                  <c:v>周智</c:v>
                </c:pt>
                <c:pt idx="3">
                  <c:v>梁丹</c:v>
                </c:pt>
              </c:strCache>
            </c:strRef>
          </c:cat>
          <c:val>
            <c:numRef>
              <c:f>缺陷统计分析!$C$108:$C$111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缺陷统计分析!$D$107</c:f>
              <c:strCache>
                <c:ptCount val="1"/>
                <c:pt idx="0">
                  <c:v>Critical</c:v>
                </c:pt>
              </c:strCache>
            </c:strRef>
          </c:tx>
          <c:spPr>
            <a:ln w="25400">
              <a:prstDash val="sysDash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>
                    <a:solidFill>
                      <a:schemeClr val="accent3">
                        <a:lumMod val="7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缺陷统计分析!$A$108:$A$111</c:f>
              <c:strCache>
                <c:ptCount val="4"/>
                <c:pt idx="0">
                  <c:v>令狐绍君</c:v>
                </c:pt>
                <c:pt idx="1">
                  <c:v>田花</c:v>
                </c:pt>
                <c:pt idx="2">
                  <c:v>周智</c:v>
                </c:pt>
                <c:pt idx="3">
                  <c:v>梁丹</c:v>
                </c:pt>
              </c:strCache>
            </c:strRef>
          </c:cat>
          <c:val>
            <c:numRef>
              <c:f>缺陷统计分析!$D$108:$D$111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缺陷统计分析!$E$107</c:f>
              <c:strCache>
                <c:ptCount val="1"/>
                <c:pt idx="0">
                  <c:v>Fatal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缺陷统计分析!$A$108:$A$111</c:f>
              <c:strCache>
                <c:ptCount val="4"/>
                <c:pt idx="0">
                  <c:v>令狐绍君</c:v>
                </c:pt>
                <c:pt idx="1">
                  <c:v>田花</c:v>
                </c:pt>
                <c:pt idx="2">
                  <c:v>周智</c:v>
                </c:pt>
                <c:pt idx="3">
                  <c:v>梁丹</c:v>
                </c:pt>
              </c:strCache>
            </c:strRef>
          </c:cat>
          <c:val>
            <c:numRef>
              <c:f>缺陷统计分析!$E$108:$E$111</c:f>
              <c:numCache>
                <c:formatCode>General</c:formatCode>
                <c:ptCount val="4"/>
                <c:pt idx="0">
                  <c:v>12</c:v>
                </c:pt>
                <c:pt idx="1">
                  <c:v>39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缺陷统计分析!$F$107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缺陷统计分析!$A$108:$A$111</c:f>
              <c:strCache>
                <c:ptCount val="4"/>
                <c:pt idx="0">
                  <c:v>令狐绍君</c:v>
                </c:pt>
                <c:pt idx="1">
                  <c:v>田花</c:v>
                </c:pt>
                <c:pt idx="2">
                  <c:v>周智</c:v>
                </c:pt>
                <c:pt idx="3">
                  <c:v>梁丹</c:v>
                </c:pt>
              </c:strCache>
            </c:strRef>
          </c:cat>
          <c:val>
            <c:numRef>
              <c:f>缺陷统计分析!$F$108:$F$111</c:f>
              <c:numCache>
                <c:formatCode>General</c:formatCode>
                <c:ptCount val="4"/>
                <c:pt idx="0">
                  <c:v>36</c:v>
                </c:pt>
                <c:pt idx="1">
                  <c:v>69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7387024"/>
        <c:axId val="247387584"/>
      </c:barChart>
      <c:catAx>
        <c:axId val="24738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47387584"/>
        <c:crosses val="autoZero"/>
        <c:auto val="1"/>
        <c:lblAlgn val="ctr"/>
        <c:lblOffset val="100"/>
        <c:noMultiLvlLbl val="0"/>
      </c:catAx>
      <c:valAx>
        <c:axId val="247387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4738702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测试人员缺陷发现阶段统计</a:t>
            </a:r>
            <a:endParaRPr lang="zh-CN" altLang="zh-CN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缺陷统计分析!$A$331</c:f>
              <c:strCache>
                <c:ptCount val="1"/>
                <c:pt idx="0">
                  <c:v>令狐绍君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缺陷统计分析!$B$330:$E$330</c:f>
              <c:strCache>
                <c:ptCount val="4"/>
                <c:pt idx="0">
                  <c:v>冒烟测试</c:v>
                </c:pt>
                <c:pt idx="1">
                  <c:v>第一轮测试</c:v>
                </c:pt>
                <c:pt idx="2">
                  <c:v>第二轮测试</c:v>
                </c:pt>
                <c:pt idx="3">
                  <c:v>回归测试</c:v>
                </c:pt>
              </c:strCache>
            </c:strRef>
          </c:cat>
          <c:val>
            <c:numRef>
              <c:f>缺陷统计分析!$B$331:$E$331</c:f>
              <c:numCache>
                <c:formatCode>General</c:formatCode>
                <c:ptCount val="4"/>
                <c:pt idx="0">
                  <c:v>18</c:v>
                </c:pt>
                <c:pt idx="1">
                  <c:v>41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缺陷统计分析!$A$332</c:f>
              <c:strCache>
                <c:ptCount val="1"/>
                <c:pt idx="0">
                  <c:v>田花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缺陷统计分析!$B$330:$E$330</c:f>
              <c:strCache>
                <c:ptCount val="4"/>
                <c:pt idx="0">
                  <c:v>冒烟测试</c:v>
                </c:pt>
                <c:pt idx="1">
                  <c:v>第一轮测试</c:v>
                </c:pt>
                <c:pt idx="2">
                  <c:v>第二轮测试</c:v>
                </c:pt>
                <c:pt idx="3">
                  <c:v>回归测试</c:v>
                </c:pt>
              </c:strCache>
            </c:strRef>
          </c:cat>
          <c:val>
            <c:numRef>
              <c:f>缺陷统计分析!$B$332:$E$332</c:f>
              <c:numCache>
                <c:formatCode>General</c:formatCode>
                <c:ptCount val="4"/>
                <c:pt idx="0">
                  <c:v>26</c:v>
                </c:pt>
                <c:pt idx="1">
                  <c:v>90</c:v>
                </c:pt>
                <c:pt idx="2">
                  <c:v>33</c:v>
                </c:pt>
                <c:pt idx="3">
                  <c:v>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缺陷统计分析!$A$333</c:f>
              <c:strCache>
                <c:ptCount val="1"/>
                <c:pt idx="0">
                  <c:v>周智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缺陷统计分析!$B$330:$E$330</c:f>
              <c:strCache>
                <c:ptCount val="4"/>
                <c:pt idx="0">
                  <c:v>冒烟测试</c:v>
                </c:pt>
                <c:pt idx="1">
                  <c:v>第一轮测试</c:v>
                </c:pt>
                <c:pt idx="2">
                  <c:v>第二轮测试</c:v>
                </c:pt>
                <c:pt idx="3">
                  <c:v>回归测试</c:v>
                </c:pt>
              </c:strCache>
            </c:strRef>
          </c:cat>
          <c:val>
            <c:numRef>
              <c:f>缺陷统计分析!$B$333:$E$333</c:f>
              <c:numCache>
                <c:formatCode>General</c:formatCode>
                <c:ptCount val="4"/>
                <c:pt idx="0">
                  <c:v>2</c:v>
                </c:pt>
                <c:pt idx="1">
                  <c:v>12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缺陷统计分析!$A$334</c:f>
              <c:strCache>
                <c:ptCount val="1"/>
                <c:pt idx="0">
                  <c:v>梁丹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缺陷统计分析!$B$330:$E$330</c:f>
              <c:strCache>
                <c:ptCount val="4"/>
                <c:pt idx="0">
                  <c:v>冒烟测试</c:v>
                </c:pt>
                <c:pt idx="1">
                  <c:v>第一轮测试</c:v>
                </c:pt>
                <c:pt idx="2">
                  <c:v>第二轮测试</c:v>
                </c:pt>
                <c:pt idx="3">
                  <c:v>回归测试</c:v>
                </c:pt>
              </c:strCache>
            </c:strRef>
          </c:cat>
          <c:val>
            <c:numRef>
              <c:f>缺陷统计分析!$B$334:$E$334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18</c:v>
                </c:pt>
                <c:pt idx="3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311552"/>
        <c:axId val="248312112"/>
      </c:lineChart>
      <c:catAx>
        <c:axId val="2483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312112"/>
        <c:crosses val="autoZero"/>
        <c:auto val="1"/>
        <c:lblAlgn val="ctr"/>
        <c:lblOffset val="100"/>
        <c:noMultiLvlLbl val="0"/>
      </c:catAx>
      <c:valAx>
        <c:axId val="24831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3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用例外</a:t>
            </a:r>
            <a:r>
              <a:rPr lang="en-US" altLang="zh-CN"/>
              <a:t>Bug</a:t>
            </a:r>
            <a:r>
              <a:rPr lang="zh-CN" altLang="en-US"/>
              <a:t>统计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Sheet1!$A$94:$A$96</c:f>
              <c:strCache>
                <c:ptCount val="3"/>
                <c:pt idx="0">
                  <c:v>令狐绍君</c:v>
                </c:pt>
                <c:pt idx="1">
                  <c:v>田花</c:v>
                </c:pt>
                <c:pt idx="2">
                  <c:v>周智</c:v>
                </c:pt>
              </c:strCache>
            </c:strRef>
          </c:cat>
          <c:val>
            <c:numRef>
              <c:f>Sheet1!$B$94:$B$96</c:f>
              <c:numCache>
                <c:formatCode>General</c:formatCode>
                <c:ptCount val="3"/>
                <c:pt idx="0">
                  <c:v>12</c:v>
                </c:pt>
                <c:pt idx="1">
                  <c:v>47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8314352"/>
        <c:axId val="248314912"/>
        <c:axId val="0"/>
      </c:bar3DChart>
      <c:catAx>
        <c:axId val="24831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314912"/>
        <c:crosses val="autoZero"/>
        <c:auto val="1"/>
        <c:lblAlgn val="ctr"/>
        <c:lblOffset val="100"/>
        <c:noMultiLvlLbl val="0"/>
      </c:catAx>
      <c:valAx>
        <c:axId val="24831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31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测试用例设计数量统计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Sheet1!$A$108:$A$110</c:f>
              <c:strCache>
                <c:ptCount val="3"/>
                <c:pt idx="0">
                  <c:v>周智</c:v>
                </c:pt>
                <c:pt idx="1">
                  <c:v>令狐绍君</c:v>
                </c:pt>
                <c:pt idx="2">
                  <c:v>田花</c:v>
                </c:pt>
              </c:strCache>
            </c:strRef>
          </c:cat>
          <c:val>
            <c:numRef>
              <c:f>Sheet1!$B$108:$B$110</c:f>
              <c:numCache>
                <c:formatCode>General</c:formatCode>
                <c:ptCount val="3"/>
                <c:pt idx="0">
                  <c:v>30</c:v>
                </c:pt>
                <c:pt idx="1">
                  <c:v>440</c:v>
                </c:pt>
                <c:pt idx="2">
                  <c:v>370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1200"/>
              <a:t>Bug</a:t>
            </a:r>
            <a:r>
              <a:rPr lang="zh-CN" sz="1200"/>
              <a:t>严重等级分布</a:t>
            </a:r>
          </a:p>
        </c:rich>
      </c:tx>
      <c:layout>
        <c:manualLayout>
          <c:xMode val="edge"/>
          <c:yMode val="edge"/>
          <c:x val="1.8055555555555715E-3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200"/>
              <a:t>新增</a:t>
            </a:r>
            <a:r>
              <a:rPr lang="en-US" sz="1200"/>
              <a:t>Bug</a:t>
            </a:r>
            <a:r>
              <a:rPr lang="zh-CN" sz="1200"/>
              <a:t>模块分布</a:t>
            </a:r>
          </a:p>
        </c:rich>
      </c:tx>
      <c:layout>
        <c:manualLayout>
          <c:xMode val="edge"/>
          <c:yMode val="edge"/>
          <c:x val="1.8055555555555715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</a:t>
            </a:r>
            <a:r>
              <a:rPr lang="zh-CN"/>
              <a:t>严重等级分布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Sheet1!$A$9:$A$13</c:f>
              <c:strCache>
                <c:ptCount val="5"/>
                <c:pt idx="0">
                  <c:v>Blocking</c:v>
                </c:pt>
                <c:pt idx="1">
                  <c:v>Critical</c:v>
                </c:pt>
                <c:pt idx="2">
                  <c:v>Fatal</c:v>
                </c:pt>
                <c:pt idx="3">
                  <c:v>Medium</c:v>
                </c:pt>
                <c:pt idx="4">
                  <c:v>Low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5"/>
                <c:pt idx="0">
                  <c:v>13</c:v>
                </c:pt>
                <c:pt idx="1">
                  <c:v>21</c:v>
                </c:pt>
                <c:pt idx="2">
                  <c:v>59</c:v>
                </c:pt>
                <c:pt idx="3">
                  <c:v>113</c:v>
                </c:pt>
                <c:pt idx="4">
                  <c:v>70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新增</a:t>
            </a:r>
            <a:r>
              <a:rPr lang="en-US"/>
              <a:t>Bug</a:t>
            </a:r>
            <a:r>
              <a:rPr lang="zh-CN"/>
              <a:t>模块分布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官网</c:v>
                </c:pt>
                <c:pt idx="1">
                  <c:v>账户管理系统</c:v>
                </c:pt>
                <c:pt idx="2">
                  <c:v>开发者中心</c:v>
                </c:pt>
                <c:pt idx="3">
                  <c:v>开发者应用管理</c:v>
                </c:pt>
                <c:pt idx="4">
                  <c:v>应用商店后台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130</c:v>
                </c:pt>
                <c:pt idx="1">
                  <c:v>3</c:v>
                </c:pt>
                <c:pt idx="2">
                  <c:v>68</c:v>
                </c:pt>
                <c:pt idx="3">
                  <c:v>63</c:v>
                </c:pt>
                <c:pt idx="4">
                  <c:v>11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Bug</a:t>
            </a:r>
            <a:r>
              <a:rPr lang="zh-CN" altLang="en-US"/>
              <a:t>状态统计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Sheet1!$A$136:$I$136</c:f>
              <c:strCache>
                <c:ptCount val="9"/>
                <c:pt idx="0">
                  <c:v>New</c:v>
                </c:pt>
                <c:pt idx="1">
                  <c:v>Accept</c:v>
                </c:pt>
                <c:pt idx="2">
                  <c:v>Reopen</c:v>
                </c:pt>
                <c:pt idx="3">
                  <c:v>Monitor</c:v>
                </c:pt>
                <c:pt idx="4">
                  <c:v>Need Clarification</c:v>
                </c:pt>
                <c:pt idx="5">
                  <c:v>Pending</c:v>
                </c:pt>
                <c:pt idx="6">
                  <c:v>Not Reproduce</c:v>
                </c:pt>
                <c:pt idx="7">
                  <c:v>Fix</c:v>
                </c:pt>
                <c:pt idx="8">
                  <c:v>Closed</c:v>
                </c:pt>
              </c:strCache>
            </c:strRef>
          </c:cat>
          <c:val>
            <c:numRef>
              <c:f>Sheet1!$A$137:$I$137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32</c:v>
                </c:pt>
                <c:pt idx="6">
                  <c:v>1</c:v>
                </c:pt>
                <c:pt idx="7">
                  <c:v>1</c:v>
                </c:pt>
                <c:pt idx="8">
                  <c:v>232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6302912"/>
        <c:axId val="246303472"/>
        <c:axId val="0"/>
      </c:bar3DChart>
      <c:catAx>
        <c:axId val="24630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303472"/>
        <c:crosses val="autoZero"/>
        <c:auto val="1"/>
        <c:lblAlgn val="ctr"/>
        <c:lblOffset val="100"/>
        <c:noMultiLvlLbl val="0"/>
      </c:catAx>
      <c:valAx>
        <c:axId val="24630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30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</a:t>
            </a:r>
            <a:r>
              <a:rPr lang="zh-CN"/>
              <a:t>产生原因分布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Sheet1!$A$80:$A$84</c:f>
              <c:strCache>
                <c:ptCount val="5"/>
                <c:pt idx="0">
                  <c:v>编码引入</c:v>
                </c:pt>
                <c:pt idx="1">
                  <c:v>设计阶段</c:v>
                </c:pt>
                <c:pt idx="2">
                  <c:v>修改引入</c:v>
                </c:pt>
                <c:pt idx="3">
                  <c:v>需求变更</c:v>
                </c:pt>
                <c:pt idx="4">
                  <c:v>需求阶段</c:v>
                </c:pt>
              </c:strCache>
            </c:str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161</c:v>
                </c:pt>
                <c:pt idx="1">
                  <c:v>32</c:v>
                </c:pt>
                <c:pt idx="2">
                  <c:v>30</c:v>
                </c:pt>
                <c:pt idx="3">
                  <c:v>6</c:v>
                </c:pt>
                <c:pt idx="4">
                  <c:v>44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Pending</a:t>
            </a:r>
            <a:r>
              <a:rPr lang="en-US" altLang="zh-CN" baseline="0"/>
              <a:t> Bug</a:t>
            </a:r>
            <a:r>
              <a:rPr lang="zh-CN" altLang="en-US" baseline="0"/>
              <a:t>严重级别统计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Sheet5!$A$1:$A$5</c:f>
              <c:strCache>
                <c:ptCount val="5"/>
                <c:pt idx="0">
                  <c:v>Blocking</c:v>
                </c:pt>
                <c:pt idx="1">
                  <c:v>Critical</c:v>
                </c:pt>
                <c:pt idx="2">
                  <c:v>Fatal</c:v>
                </c:pt>
                <c:pt idx="3">
                  <c:v>Medium</c:v>
                </c:pt>
                <c:pt idx="4">
                  <c:v>Low</c:v>
                </c:pt>
              </c:strCache>
            </c:strRef>
          </c:cat>
          <c:val>
            <c:numRef>
              <c:f>Sheet5!$B$1:$B$5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15</c:v>
                </c:pt>
                <c:pt idx="4">
                  <c:v>4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___1.xlsx"/><Relationship Id="rId4" Type="http://schemas.openxmlformats.org/officeDocument/2006/relationships/chart" Target="../charts/char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项目编号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测试结束时间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975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发现趋势分析（</a:t>
            </a:r>
            <a:r>
              <a:rPr lang="zh-CN" altLang="en-US" sz="20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400784"/>
              </p:ext>
            </p:extLst>
          </p:nvPr>
        </p:nvGraphicFramePr>
        <p:xfrm>
          <a:off x="0" y="751846"/>
          <a:ext cx="12089423" cy="4003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0" name="直接连接符 109"/>
          <p:cNvCxnSpPr/>
          <p:nvPr/>
        </p:nvCxnSpPr>
        <p:spPr>
          <a:xfrm>
            <a:off x="0" y="593927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950429" y="5727149"/>
            <a:ext cx="450517" cy="569712"/>
            <a:chOff x="1425337" y="3671016"/>
            <a:chExt cx="450517" cy="569712"/>
          </a:xfrm>
        </p:grpSpPr>
        <p:grpSp>
          <p:nvGrpSpPr>
            <p:cNvPr id="112" name="组合 111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114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 rot="10800000" flipV="1">
            <a:off x="4041254" y="5740568"/>
            <a:ext cx="450517" cy="569712"/>
            <a:chOff x="1425337" y="3671016"/>
            <a:chExt cx="450517" cy="569712"/>
          </a:xfrm>
        </p:grpSpPr>
        <p:grpSp>
          <p:nvGrpSpPr>
            <p:cNvPr id="117" name="组合 116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119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椭圆 117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839452" y="5740939"/>
            <a:ext cx="450517" cy="569712"/>
            <a:chOff x="1425337" y="3671016"/>
            <a:chExt cx="450517" cy="569712"/>
          </a:xfrm>
        </p:grpSpPr>
        <p:grpSp>
          <p:nvGrpSpPr>
            <p:cNvPr id="122" name="组合 121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124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椭圆 122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rot="10800000" flipV="1">
            <a:off x="10170520" y="5737083"/>
            <a:ext cx="450517" cy="569712"/>
            <a:chOff x="1425337" y="3671016"/>
            <a:chExt cx="450517" cy="569712"/>
          </a:xfrm>
        </p:grpSpPr>
        <p:grpSp>
          <p:nvGrpSpPr>
            <p:cNvPr id="127" name="组合 126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129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8" name="椭圆 127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103512" y="5337933"/>
            <a:ext cx="3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冒烟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7.5-7.8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069555" y="5353690"/>
            <a:ext cx="2944888" cy="369332"/>
          </a:xfrm>
          <a:prstGeom prst="rect">
            <a:avLst/>
          </a:prstGeom>
          <a:solidFill>
            <a:srgbClr val="EDEDED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7.11-7.27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167641" y="5336973"/>
            <a:ext cx="302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第二轮测试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8.3-8.8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303861" y="5311262"/>
            <a:ext cx="2800115" cy="369332"/>
          </a:xfrm>
          <a:prstGeom prst="rect">
            <a:avLst/>
          </a:prstGeom>
          <a:solidFill>
            <a:srgbClr val="EDEDED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8.8-8.9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5201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975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发现趋势分析（二）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380180"/>
              </p:ext>
            </p:extLst>
          </p:nvPr>
        </p:nvGraphicFramePr>
        <p:xfrm>
          <a:off x="0" y="863990"/>
          <a:ext cx="12063047" cy="406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593927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50429" y="5727149"/>
            <a:ext cx="450517" cy="569712"/>
            <a:chOff x="1425337" y="3671016"/>
            <a:chExt cx="450517" cy="569712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10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 flipV="1">
            <a:off x="4041254" y="5740568"/>
            <a:ext cx="450517" cy="569712"/>
            <a:chOff x="1425337" y="3671016"/>
            <a:chExt cx="450517" cy="569712"/>
          </a:xfrm>
        </p:grpSpPr>
        <p:grpSp>
          <p:nvGrpSpPr>
            <p:cNvPr id="13" name="组合 12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15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39452" y="5740939"/>
            <a:ext cx="450517" cy="569712"/>
            <a:chOff x="1425337" y="3671016"/>
            <a:chExt cx="450517" cy="569712"/>
          </a:xfrm>
        </p:grpSpPr>
        <p:grpSp>
          <p:nvGrpSpPr>
            <p:cNvPr id="18" name="组合 17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20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 flipV="1">
            <a:off x="10170520" y="5737083"/>
            <a:ext cx="450517" cy="569712"/>
            <a:chOff x="1425337" y="3671016"/>
            <a:chExt cx="450517" cy="569712"/>
          </a:xfrm>
        </p:grpSpPr>
        <p:grpSp>
          <p:nvGrpSpPr>
            <p:cNvPr id="23" name="组合 22"/>
            <p:cNvGrpSpPr/>
            <p:nvPr/>
          </p:nvGrpSpPr>
          <p:grpSpPr>
            <a:xfrm rot="10800000">
              <a:off x="1425337" y="3671016"/>
              <a:ext cx="450517" cy="569712"/>
              <a:chOff x="8642683" y="1529159"/>
              <a:chExt cx="673147" cy="851244"/>
            </a:xfrm>
          </p:grpSpPr>
          <p:sp>
            <p:nvSpPr>
              <p:cNvPr id="25" name="椭圆 16"/>
              <p:cNvSpPr/>
              <p:nvPr/>
            </p:nvSpPr>
            <p:spPr>
              <a:xfrm>
                <a:off x="8642683" y="1529159"/>
                <a:ext cx="673147" cy="851244"/>
              </a:xfrm>
              <a:custGeom>
                <a:avLst/>
                <a:gdLst>
                  <a:gd name="connsiteX0" fmla="*/ 0 w 673100"/>
                  <a:gd name="connsiteY0" fmla="*/ 336550 h 673100"/>
                  <a:gd name="connsiteX1" fmla="*/ 336550 w 673100"/>
                  <a:gd name="connsiteY1" fmla="*/ 0 h 673100"/>
                  <a:gd name="connsiteX2" fmla="*/ 673100 w 673100"/>
                  <a:gd name="connsiteY2" fmla="*/ 336550 h 673100"/>
                  <a:gd name="connsiteX3" fmla="*/ 336550 w 673100"/>
                  <a:gd name="connsiteY3" fmla="*/ 673100 h 673100"/>
                  <a:gd name="connsiteX4" fmla="*/ 0 w 673100"/>
                  <a:gd name="connsiteY4" fmla="*/ 336550 h 673100"/>
                  <a:gd name="connsiteX0" fmla="*/ 21 w 673121"/>
                  <a:gd name="connsiteY0" fmla="*/ 603250 h 939800"/>
                  <a:gd name="connsiteX1" fmla="*/ 349271 w 673121"/>
                  <a:gd name="connsiteY1" fmla="*/ 0 h 939800"/>
                  <a:gd name="connsiteX2" fmla="*/ 673121 w 673121"/>
                  <a:gd name="connsiteY2" fmla="*/ 603250 h 939800"/>
                  <a:gd name="connsiteX3" fmla="*/ 336571 w 673121"/>
                  <a:gd name="connsiteY3" fmla="*/ 939800 h 939800"/>
                  <a:gd name="connsiteX4" fmla="*/ 21 w 673121"/>
                  <a:gd name="connsiteY4" fmla="*/ 603250 h 939800"/>
                  <a:gd name="connsiteX0" fmla="*/ 21 w 673121"/>
                  <a:gd name="connsiteY0" fmla="*/ 603525 h 940075"/>
                  <a:gd name="connsiteX1" fmla="*/ 349271 w 673121"/>
                  <a:gd name="connsiteY1" fmla="*/ 275 h 940075"/>
                  <a:gd name="connsiteX2" fmla="*/ 673121 w 673121"/>
                  <a:gd name="connsiteY2" fmla="*/ 603525 h 940075"/>
                  <a:gd name="connsiteX3" fmla="*/ 336571 w 673121"/>
                  <a:gd name="connsiteY3" fmla="*/ 940075 h 940075"/>
                  <a:gd name="connsiteX4" fmla="*/ 21 w 673121"/>
                  <a:gd name="connsiteY4" fmla="*/ 603525 h 940075"/>
                  <a:gd name="connsiteX0" fmla="*/ 109 w 673209"/>
                  <a:gd name="connsiteY0" fmla="*/ 628910 h 965460"/>
                  <a:gd name="connsiteX1" fmla="*/ 298559 w 673209"/>
                  <a:gd name="connsiteY1" fmla="*/ 260 h 965460"/>
                  <a:gd name="connsiteX2" fmla="*/ 673209 w 673209"/>
                  <a:gd name="connsiteY2" fmla="*/ 628910 h 965460"/>
                  <a:gd name="connsiteX3" fmla="*/ 336659 w 673209"/>
                  <a:gd name="connsiteY3" fmla="*/ 965460 h 965460"/>
                  <a:gd name="connsiteX4" fmla="*/ 109 w 673209"/>
                  <a:gd name="connsiteY4" fmla="*/ 628910 h 965460"/>
                  <a:gd name="connsiteX0" fmla="*/ 22 w 673122"/>
                  <a:gd name="connsiteY0" fmla="*/ 641603 h 978153"/>
                  <a:gd name="connsiteX1" fmla="*/ 349272 w 673122"/>
                  <a:gd name="connsiteY1" fmla="*/ 253 h 978153"/>
                  <a:gd name="connsiteX2" fmla="*/ 673122 w 673122"/>
                  <a:gd name="connsiteY2" fmla="*/ 641603 h 978153"/>
                  <a:gd name="connsiteX3" fmla="*/ 336572 w 673122"/>
                  <a:gd name="connsiteY3" fmla="*/ 978153 h 978153"/>
                  <a:gd name="connsiteX4" fmla="*/ 22 w 673122"/>
                  <a:gd name="connsiteY4" fmla="*/ 641603 h 978153"/>
                  <a:gd name="connsiteX0" fmla="*/ 326 w 673426"/>
                  <a:gd name="connsiteY0" fmla="*/ 502008 h 838558"/>
                  <a:gd name="connsiteX1" fmla="*/ 273376 w 673426"/>
                  <a:gd name="connsiteY1" fmla="*/ 358 h 838558"/>
                  <a:gd name="connsiteX2" fmla="*/ 673426 w 673426"/>
                  <a:gd name="connsiteY2" fmla="*/ 502008 h 838558"/>
                  <a:gd name="connsiteX3" fmla="*/ 336876 w 673426"/>
                  <a:gd name="connsiteY3" fmla="*/ 838558 h 838558"/>
                  <a:gd name="connsiteX4" fmla="*/ 326 w 673426"/>
                  <a:gd name="connsiteY4" fmla="*/ 502008 h 838558"/>
                  <a:gd name="connsiteX0" fmla="*/ 12 w 673112"/>
                  <a:gd name="connsiteY0" fmla="*/ 502008 h 838558"/>
                  <a:gd name="connsiteX1" fmla="*/ 323862 w 673112"/>
                  <a:gd name="connsiteY1" fmla="*/ 358 h 838558"/>
                  <a:gd name="connsiteX2" fmla="*/ 673112 w 673112"/>
                  <a:gd name="connsiteY2" fmla="*/ 502008 h 838558"/>
                  <a:gd name="connsiteX3" fmla="*/ 336562 w 673112"/>
                  <a:gd name="connsiteY3" fmla="*/ 838558 h 838558"/>
                  <a:gd name="connsiteX4" fmla="*/ 12 w 673112"/>
                  <a:gd name="connsiteY4" fmla="*/ 502008 h 838558"/>
                  <a:gd name="connsiteX0" fmla="*/ 47 w 673147"/>
                  <a:gd name="connsiteY0" fmla="*/ 514694 h 851244"/>
                  <a:gd name="connsiteX1" fmla="*/ 311197 w 673147"/>
                  <a:gd name="connsiteY1" fmla="*/ 344 h 851244"/>
                  <a:gd name="connsiteX2" fmla="*/ 673147 w 673147"/>
                  <a:gd name="connsiteY2" fmla="*/ 514694 h 851244"/>
                  <a:gd name="connsiteX3" fmla="*/ 336597 w 673147"/>
                  <a:gd name="connsiteY3" fmla="*/ 851244 h 851244"/>
                  <a:gd name="connsiteX4" fmla="*/ 47 w 673147"/>
                  <a:gd name="connsiteY4" fmla="*/ 514694 h 85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47" h="851244">
                    <a:moveTo>
                      <a:pt x="47" y="514694"/>
                    </a:moveTo>
                    <a:cubicBezTo>
                      <a:pt x="-4186" y="372877"/>
                      <a:pt x="277726" y="13044"/>
                      <a:pt x="311197" y="344"/>
                    </a:cubicBezTo>
                    <a:cubicBezTo>
                      <a:pt x="344668" y="-12356"/>
                      <a:pt x="673147" y="328823"/>
                      <a:pt x="673147" y="514694"/>
                    </a:cubicBezTo>
                    <a:cubicBezTo>
                      <a:pt x="673147" y="700565"/>
                      <a:pt x="522468" y="851244"/>
                      <a:pt x="336597" y="851244"/>
                    </a:cubicBezTo>
                    <a:cubicBezTo>
                      <a:pt x="150726" y="851244"/>
                      <a:pt x="4280" y="656511"/>
                      <a:pt x="47" y="51469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722234" y="1806935"/>
                <a:ext cx="513981" cy="5139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532784" y="3758850"/>
              <a:ext cx="235621" cy="235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3512" y="5337933"/>
            <a:ext cx="3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冒烟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7.5-7.8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69555" y="5353690"/>
            <a:ext cx="2944888" cy="369332"/>
          </a:xfrm>
          <a:prstGeom prst="rect">
            <a:avLst/>
          </a:prstGeom>
          <a:solidFill>
            <a:srgbClr val="EDEDED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7.11-7.27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7641" y="5336973"/>
            <a:ext cx="302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第二轮测试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8.3-8.8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03861" y="5311262"/>
            <a:ext cx="2800115" cy="369332"/>
          </a:xfrm>
          <a:prstGeom prst="rect">
            <a:avLst/>
          </a:prstGeom>
          <a:solidFill>
            <a:srgbClr val="EDEDED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8.8-8.9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82556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975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数据分析（一）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42" name="图表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549956"/>
              </p:ext>
            </p:extLst>
          </p:nvPr>
        </p:nvGraphicFramePr>
        <p:xfrm>
          <a:off x="135147" y="10394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239368"/>
              </p:ext>
            </p:extLst>
          </p:nvPr>
        </p:nvGraphicFramePr>
        <p:xfrm>
          <a:off x="6519691" y="10481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图表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557240"/>
              </p:ext>
            </p:extLst>
          </p:nvPr>
        </p:nvGraphicFramePr>
        <p:xfrm>
          <a:off x="101637" y="806570"/>
          <a:ext cx="4125305" cy="242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图表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087764"/>
              </p:ext>
            </p:extLst>
          </p:nvPr>
        </p:nvGraphicFramePr>
        <p:xfrm>
          <a:off x="3646099" y="746186"/>
          <a:ext cx="4290204" cy="2480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4" name="图表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18899"/>
              </p:ext>
            </p:extLst>
          </p:nvPr>
        </p:nvGraphicFramePr>
        <p:xfrm>
          <a:off x="-1" y="3998073"/>
          <a:ext cx="7341079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8" name="图表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729406"/>
              </p:ext>
            </p:extLst>
          </p:nvPr>
        </p:nvGraphicFramePr>
        <p:xfrm>
          <a:off x="7622874" y="841075"/>
          <a:ext cx="4333337" cy="2497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9" name="图表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965821"/>
              </p:ext>
            </p:extLst>
          </p:nvPr>
        </p:nvGraphicFramePr>
        <p:xfrm>
          <a:off x="7355456" y="38905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67999790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975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数据分析（二）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42" name="图表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077762"/>
              </p:ext>
            </p:extLst>
          </p:nvPr>
        </p:nvGraphicFramePr>
        <p:xfrm>
          <a:off x="135147" y="10394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959892"/>
              </p:ext>
            </p:extLst>
          </p:nvPr>
        </p:nvGraphicFramePr>
        <p:xfrm>
          <a:off x="6519691" y="10481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图表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0347"/>
              </p:ext>
            </p:extLst>
          </p:nvPr>
        </p:nvGraphicFramePr>
        <p:xfrm>
          <a:off x="101638" y="8065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图表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619344"/>
              </p:ext>
            </p:extLst>
          </p:nvPr>
        </p:nvGraphicFramePr>
        <p:xfrm>
          <a:off x="6363419" y="9014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98111"/>
              </p:ext>
            </p:extLst>
          </p:nvPr>
        </p:nvGraphicFramePr>
        <p:xfrm>
          <a:off x="139680" y="3558728"/>
          <a:ext cx="11852031" cy="3057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37267288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719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用例外</a:t>
            </a:r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分析（一）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44" name="图表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931772"/>
              </p:ext>
            </p:extLst>
          </p:nvPr>
        </p:nvGraphicFramePr>
        <p:xfrm>
          <a:off x="342180" y="3730924"/>
          <a:ext cx="50407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011944"/>
              </p:ext>
            </p:extLst>
          </p:nvPr>
        </p:nvGraphicFramePr>
        <p:xfrm>
          <a:off x="6855124" y="40026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204638"/>
              </p:ext>
            </p:extLst>
          </p:nvPr>
        </p:nvGraphicFramePr>
        <p:xfrm>
          <a:off x="264543" y="8842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032258"/>
              </p:ext>
            </p:extLst>
          </p:nvPr>
        </p:nvGraphicFramePr>
        <p:xfrm>
          <a:off x="6475562" y="9877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5978815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719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用例外</a:t>
            </a:r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分析（二）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582491"/>
              </p:ext>
            </p:extLst>
          </p:nvPr>
        </p:nvGraphicFramePr>
        <p:xfrm>
          <a:off x="790755" y="927340"/>
          <a:ext cx="4247366" cy="2324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66358"/>
              </p:ext>
            </p:extLst>
          </p:nvPr>
        </p:nvGraphicFramePr>
        <p:xfrm>
          <a:off x="6484189" y="215905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4189" y="215905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69467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用例执行效果分析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067"/>
            <a:ext cx="3234906" cy="12081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8913"/>
            <a:ext cx="12192000" cy="29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9298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冒烟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用例执行效果分析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8579" y="722252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冒烟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7.5-7.8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0" y="334200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质量特性划分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" y="1050699"/>
            <a:ext cx="11234870" cy="5890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" y="2463905"/>
            <a:ext cx="11220986" cy="5718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00466" y="20684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用例优先级划分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0" y="3742879"/>
            <a:ext cx="11234870" cy="646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4" y="5230774"/>
            <a:ext cx="11233925" cy="122898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28579" y="483066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用例集划分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02842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用例执行效果分析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8579" y="722252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7.11-7.27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0" y="334200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质量特性划分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0466" y="20684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用例优先级划分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28579" y="483066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用例集划分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" y="1080444"/>
            <a:ext cx="11926019" cy="65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" y="2413059"/>
            <a:ext cx="11926019" cy="8110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9" y="3687504"/>
            <a:ext cx="11926019" cy="1103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9" y="5210142"/>
            <a:ext cx="11926019" cy="16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234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第二轮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用例执行效果分析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8579" y="722252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8.3-8.8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0" y="334200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质量特性划分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0466" y="20684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用例优先级划分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28579" y="483066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用例集划分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6696"/>
            <a:ext cx="12076981" cy="657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9623"/>
            <a:ext cx="12076981" cy="773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88521"/>
            <a:ext cx="12076981" cy="11063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70787"/>
            <a:ext cx="12076981" cy="12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8110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</a:t>
            </a:r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7598" y="50107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测试人员贡献分析</a:t>
            </a:r>
            <a:endParaRPr lang="zh-CN" altLang="en-US" sz="3600" dirty="0">
              <a:solidFill>
                <a:srgbClr val="5FC5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624384" y="5307992"/>
            <a:ext cx="3281445" cy="1253144"/>
            <a:chOff x="1624384" y="5307992"/>
            <a:chExt cx="3281445" cy="1253144"/>
          </a:xfrm>
        </p:grpSpPr>
        <p:sp>
          <p:nvSpPr>
            <p:cNvPr id="27" name="同心圆 26"/>
            <p:cNvSpPr/>
            <p:nvPr/>
          </p:nvSpPr>
          <p:spPr>
            <a:xfrm>
              <a:off x="1624384" y="6223689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flipH="1">
              <a:off x="2133600" y="5307992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回归用例执行效果分析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8579" y="722252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回归测试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8.8-8.9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0" y="334200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质量特性划分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0466" y="20684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用例优先级划分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28579" y="4830664"/>
            <a:ext cx="27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用例集划分</a:t>
            </a:r>
            <a:endParaRPr lang="zh-CN" altLang="en-US" sz="2000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" y="1095165"/>
            <a:ext cx="11857008" cy="4482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6788"/>
            <a:ext cx="11869948" cy="7773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0" y="3698759"/>
            <a:ext cx="11857008" cy="940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" y="5190062"/>
            <a:ext cx="11857008" cy="15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7899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测试人员贡献分析（一）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721756"/>
              </p:ext>
            </p:extLst>
          </p:nvPr>
        </p:nvGraphicFramePr>
        <p:xfrm>
          <a:off x="1262062" y="1047750"/>
          <a:ext cx="9667875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32785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测试人员贡献分析（二）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793760"/>
              </p:ext>
            </p:extLst>
          </p:nvPr>
        </p:nvGraphicFramePr>
        <p:xfrm>
          <a:off x="1302590" y="776377"/>
          <a:ext cx="9842738" cy="3269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042364"/>
              </p:ext>
            </p:extLst>
          </p:nvPr>
        </p:nvGraphicFramePr>
        <p:xfrm>
          <a:off x="1178944" y="38171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52816"/>
              </p:ext>
            </p:extLst>
          </p:nvPr>
        </p:nvGraphicFramePr>
        <p:xfrm>
          <a:off x="6691221" y="3985403"/>
          <a:ext cx="4436853" cy="259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0991737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38121" y="18290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测试人员贡献分析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8633" y="92382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有价值</a:t>
            </a:r>
            <a:r>
              <a:rPr lang="en-US" altLang="zh-CN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b="1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3428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5038121" y="182909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头脑风暴</a:t>
            </a:r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如何改进测试过程</a:t>
            </a:r>
            <a:endParaRPr lang="zh-CN" altLang="en-US" sz="2400" b="1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95933"/>
      </p:ext>
    </p:extLst>
  </p:cSld>
  <p:clrMapOvr>
    <a:masterClrMapping/>
  </p:clrMapOvr>
  <p:transition spd="med" advTm="0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859" name="Rectangle 634"/>
          <p:cNvSpPr>
            <a:spLocks noChangeArrowheads="1"/>
          </p:cNvSpPr>
          <p:nvPr/>
        </p:nvSpPr>
        <p:spPr bwMode="auto">
          <a:xfrm>
            <a:off x="1183169" y="3553885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用文字描述对测试计划的有效性、实用性、可行性进行总结，分析各个阶段计划的偏差，是否有测试原因导致的延期交付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用文字描述需求分析的过程是否规范，并给出项目执行阶段产生的需求类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占比和数据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测试用例覆盖率总结，测试类型和测试手段选取总结，测试范围和测试重点判断总结，准出条件的判断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5" name="矩形 1"/>
          <p:cNvSpPr>
            <a:spLocks noChangeArrowheads="1"/>
          </p:cNvSpPr>
          <p:nvPr/>
        </p:nvSpPr>
        <p:spPr bwMode="auto">
          <a:xfrm>
            <a:off x="1153537" y="4306320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总结测试人员资源投入是否合理，任务负责人安排是否合理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550359" y="147520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测试计划总结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906228" y="149871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需求分析总结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399813" y="1475200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测试策略总结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1247241" y="3676544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测试人员安排总结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用例执行是否完整，测试对象质量如何，测试用例结果是否真实可靠，检查手段是什么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Testlink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截图主页的进度仪表盘，项目总体测试用例执行情况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分析用例执行是否达到测试目的，测试人员执行过程是否达到了用例目的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204106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用例执行结果分析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559978" y="149871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总体</a:t>
            </a:r>
            <a:r>
              <a:rPr lang="zh-CN" altLang="en-US" sz="2400" dirty="0" smtClean="0">
                <a:solidFill>
                  <a:schemeClr val="bg1"/>
                </a:solidFill>
              </a:rPr>
              <a:t>用例执行分析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053564" y="1475200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用例执行效果分析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回溯测试计划中每项测试活动是否如期达到测试目的和测试效果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总体和模块的用例内外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率，用例内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发现效率，如：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模块用例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条，发现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Bug10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发现效率为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10/100=0.1,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用例测试类型分布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发现率，用例内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发现率，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必现率，回归阶段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遗漏率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204108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测试活动结果分析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733102" y="1498711"/>
            <a:ext cx="2608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用例有效性分析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052762" y="1475200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发现目标分析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34"/>
          <p:cNvSpPr>
            <a:spLocks noChangeArrowheads="1"/>
          </p:cNvSpPr>
          <p:nvPr/>
        </p:nvSpPr>
        <p:spPr bwMode="auto">
          <a:xfrm>
            <a:off x="1183169" y="3553885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1153537" y="4306320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分布：严重级别、模块分布，测试手段发现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10"/>
          <p:cNvSpPr txBox="1"/>
          <p:nvPr/>
        </p:nvSpPr>
        <p:spPr>
          <a:xfrm>
            <a:off x="1592687" y="3676544"/>
            <a:ext cx="22637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分布分析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859" name="Rectangle 634"/>
          <p:cNvSpPr>
            <a:spLocks noChangeArrowheads="1"/>
          </p:cNvSpPr>
          <p:nvPr/>
        </p:nvSpPr>
        <p:spPr bwMode="auto">
          <a:xfrm>
            <a:off x="1183169" y="3553885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文字描述提测过程和偏差，进行总结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新增发现、累计发现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曲线，包括总体的，模块的，分析出优劣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根据模板分析用例外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原因，各阶段测试遗漏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原因分析（重点是回归测试阶段或者首轮以后发现的影响重大的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5" name="矩形 1"/>
          <p:cNvSpPr>
            <a:spLocks noChangeArrowheads="1"/>
          </p:cNvSpPr>
          <p:nvPr/>
        </p:nvSpPr>
        <p:spPr bwMode="auto">
          <a:xfrm>
            <a:off x="1153537" y="4306320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表格方式文字描述遗留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的影响、不解决的原因，解决计划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550357" y="1475201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版本提测总结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559177" y="1498711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发现趋势分析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225887" y="1475200"/>
            <a:ext cx="2610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用例外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1246436" y="3676544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项目遗留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35"/>
          <p:cNvSpPr>
            <a:spLocks noChangeArrowheads="1"/>
          </p:cNvSpPr>
          <p:nvPr/>
        </p:nvSpPr>
        <p:spPr bwMode="auto">
          <a:xfrm>
            <a:off x="4545099" y="3553885"/>
            <a:ext cx="3120000" cy="666751"/>
          </a:xfrm>
          <a:prstGeom prst="rect">
            <a:avLst/>
          </a:prstGeom>
          <a:solidFill>
            <a:srgbClr val="FD12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4530284" y="4306320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回顾项目开展的整个过程，测试过程中遇到的各类问题，内部的和外部的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11"/>
          <p:cNvSpPr txBox="1"/>
          <p:nvPr/>
        </p:nvSpPr>
        <p:spPr>
          <a:xfrm>
            <a:off x="4565845" y="3656427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测试项目问题总结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Rectangle 636"/>
          <p:cNvSpPr>
            <a:spLocks noChangeArrowheads="1"/>
          </p:cNvSpPr>
          <p:nvPr/>
        </p:nvSpPr>
        <p:spPr bwMode="auto">
          <a:xfrm>
            <a:off x="7934688" y="3553885"/>
            <a:ext cx="3120000" cy="666751"/>
          </a:xfrm>
          <a:prstGeom prst="rect">
            <a:avLst/>
          </a:prstGeom>
          <a:solidFill>
            <a:srgbClr val="6EA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7934689" y="4306320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同类项目测试计划改进、测试用例维护、测试过程中的问题改进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712"/>
          <p:cNvSpPr txBox="1"/>
          <p:nvPr/>
        </p:nvSpPr>
        <p:spPr>
          <a:xfrm>
            <a:off x="7955076" y="3652495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测试质量改进计划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2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859" name="Rectangle 634"/>
          <p:cNvSpPr>
            <a:spLocks noChangeArrowheads="1"/>
          </p:cNvSpPr>
          <p:nvPr/>
        </p:nvSpPr>
        <p:spPr bwMode="auto">
          <a:xfrm>
            <a:off x="1183169" y="3553885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60" name="Rectangle 635"/>
          <p:cNvSpPr>
            <a:spLocks noChangeArrowheads="1"/>
          </p:cNvSpPr>
          <p:nvPr/>
        </p:nvSpPr>
        <p:spPr bwMode="auto">
          <a:xfrm>
            <a:off x="4545099" y="3553885"/>
            <a:ext cx="3120000" cy="666751"/>
          </a:xfrm>
          <a:prstGeom prst="rect">
            <a:avLst/>
          </a:prstGeom>
          <a:solidFill>
            <a:srgbClr val="FD12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61" name="Rectangle 636"/>
          <p:cNvSpPr>
            <a:spLocks noChangeArrowheads="1"/>
          </p:cNvSpPr>
          <p:nvPr/>
        </p:nvSpPr>
        <p:spPr bwMode="auto">
          <a:xfrm>
            <a:off x="7934688" y="3553885"/>
            <a:ext cx="3120000" cy="666751"/>
          </a:xfrm>
          <a:prstGeom prst="rect">
            <a:avLst/>
          </a:prstGeom>
          <a:solidFill>
            <a:srgbClr val="6EA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按模板评分：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发现目标、用例需求覆盖率、项目遗留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率、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收敛速度、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发现有效性、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投诉次数、测试过程规范性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项目组成员用例设计的数量、质量分析（测试类型覆盖、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有效性统计、用例外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统计）、效率分析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项目组人员测试覆盖的模块数量、复杂度、测试用例执行数量、复杂度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5" name="矩形 1"/>
          <p:cNvSpPr>
            <a:spLocks noChangeArrowheads="1"/>
          </p:cNvSpPr>
          <p:nvPr/>
        </p:nvSpPr>
        <p:spPr bwMode="auto">
          <a:xfrm>
            <a:off x="1153537" y="4306320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项目组成员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发现的数量、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发现的严重级别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6" name="矩形 1"/>
          <p:cNvSpPr>
            <a:spLocks noChangeArrowheads="1"/>
          </p:cNvSpPr>
          <p:nvPr/>
        </p:nvSpPr>
        <p:spPr bwMode="auto">
          <a:xfrm>
            <a:off x="4530284" y="4306320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项目组成员模块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发现及解决情况评估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7" name="矩形 1"/>
          <p:cNvSpPr>
            <a:spLocks noChangeArrowheads="1"/>
          </p:cNvSpPr>
          <p:nvPr/>
        </p:nvSpPr>
        <p:spPr bwMode="auto">
          <a:xfrm>
            <a:off x="7934689" y="4306320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项目组成员测试用例执行效率，所负责模块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发现曲线，首轮测试后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遗漏情况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550355" y="1475201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测试项目评级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559979" y="149871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用例设计贡献分析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053565" y="1475200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测试</a:t>
            </a:r>
            <a:r>
              <a:rPr lang="zh-CN" altLang="en-US" sz="2400" dirty="0" smtClean="0">
                <a:solidFill>
                  <a:schemeClr val="bg1"/>
                </a:solidFill>
              </a:rPr>
              <a:t>执行贡献分析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1246436" y="3676544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发现成果分析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12" name="TextBox 711"/>
          <p:cNvSpPr txBox="1"/>
          <p:nvPr/>
        </p:nvSpPr>
        <p:spPr>
          <a:xfrm>
            <a:off x="4912095" y="3656427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测试质量分析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8301325" y="3652495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测试效率分析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测试人员贡献分析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63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82429" y="3216877"/>
            <a:ext cx="3193593" cy="1540878"/>
            <a:chOff x="482429" y="3216877"/>
            <a:chExt cx="3193593" cy="1540878"/>
          </a:xfrm>
        </p:grpSpPr>
        <p:sp>
          <p:nvSpPr>
            <p:cNvPr id="31" name="文本框 30"/>
            <p:cNvSpPr txBox="1"/>
            <p:nvPr/>
          </p:nvSpPr>
          <p:spPr>
            <a:xfrm>
              <a:off x="928721" y="4321341"/>
              <a:ext cx="2747301" cy="400110"/>
            </a:xfrm>
            <a:prstGeom prst="rect">
              <a:avLst/>
            </a:prstGeom>
            <a:solidFill>
              <a:srgbClr val="EDEDE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第一次</a:t>
              </a:r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+7.8</a:t>
              </a:r>
              <a:r>
                <a:rPr lang="zh-CN" altLang="en-US" sz="2000" b="1" dirty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第二次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8425" y="3828090"/>
              <a:ext cx="315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冒烟</a:t>
              </a:r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7.5-7.8</a:t>
              </a:r>
              <a:endParaRPr lang="zh-CN" altLang="en-US" sz="24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29" y="4289755"/>
              <a:ext cx="468000" cy="468000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950429" y="3216877"/>
              <a:ext cx="450517" cy="569712"/>
              <a:chOff x="1425337" y="3671016"/>
              <a:chExt cx="450517" cy="569712"/>
            </a:xfrm>
          </p:grpSpPr>
          <p:grpSp>
            <p:nvGrpSpPr>
              <p:cNvPr id="21" name="组合 20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153678" y="2171221"/>
            <a:ext cx="3793221" cy="1456261"/>
            <a:chOff x="3153678" y="2171221"/>
            <a:chExt cx="3793221" cy="1456261"/>
          </a:xfrm>
        </p:grpSpPr>
        <p:sp>
          <p:nvSpPr>
            <p:cNvPr id="40" name="文本框 39"/>
            <p:cNvSpPr txBox="1"/>
            <p:nvPr/>
          </p:nvSpPr>
          <p:spPr>
            <a:xfrm>
              <a:off x="3172638" y="2618749"/>
              <a:ext cx="2944888" cy="400110"/>
            </a:xfrm>
            <a:prstGeom prst="rect">
              <a:avLst/>
            </a:prstGeom>
            <a:solidFill>
              <a:srgbClr val="EDEDED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第一轮</a:t>
              </a:r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7.11-7.27</a:t>
              </a:r>
              <a:endParaRPr lang="zh-CN" altLang="en-US" sz="20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596046" y="2171221"/>
              <a:ext cx="33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7.11</a:t>
              </a:r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第一次</a:t>
              </a:r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+7.21</a:t>
              </a:r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第二次</a:t>
              </a:r>
              <a:endParaRPr lang="zh-CN" altLang="en-US" sz="20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678" y="2186961"/>
              <a:ext cx="468000" cy="468000"/>
            </a:xfrm>
            <a:prstGeom prst="rect">
              <a:avLst/>
            </a:prstGeom>
          </p:spPr>
        </p:pic>
        <p:grpSp>
          <p:nvGrpSpPr>
            <p:cNvPr id="68" name="组合 67"/>
            <p:cNvGrpSpPr/>
            <p:nvPr/>
          </p:nvGrpSpPr>
          <p:grpSpPr>
            <a:xfrm flipV="1">
              <a:off x="4041254" y="3057770"/>
              <a:ext cx="450517" cy="569712"/>
              <a:chOff x="1425337" y="3671016"/>
              <a:chExt cx="450517" cy="569712"/>
            </a:xfrm>
          </p:grpSpPr>
          <p:grpSp>
            <p:nvGrpSpPr>
              <p:cNvPr id="69" name="组合 68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71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160601" y="3299675"/>
            <a:ext cx="3262129" cy="1460294"/>
            <a:chOff x="6160601" y="3299675"/>
            <a:chExt cx="3262129" cy="1460294"/>
          </a:xfrm>
        </p:grpSpPr>
        <p:sp>
          <p:nvSpPr>
            <p:cNvPr id="38" name="文本框 37"/>
            <p:cNvSpPr txBox="1"/>
            <p:nvPr/>
          </p:nvSpPr>
          <p:spPr>
            <a:xfrm>
              <a:off x="6628601" y="4335131"/>
              <a:ext cx="2794129" cy="400110"/>
            </a:xfrm>
            <a:prstGeom prst="rect">
              <a:avLst/>
            </a:prstGeom>
            <a:solidFill>
              <a:srgbClr val="EDEDE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8.3</a:t>
              </a:r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第一次</a:t>
              </a:r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+8.8</a:t>
              </a:r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第二次</a:t>
              </a:r>
              <a:endParaRPr lang="zh-CN" altLang="en-US" sz="20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32839" y="3942642"/>
              <a:ext cx="3029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第二轮测试</a:t>
              </a:r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8.3-8.8</a:t>
              </a:r>
              <a:endParaRPr lang="zh-CN" altLang="en-US" sz="20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01" y="4291969"/>
              <a:ext cx="468000" cy="468000"/>
            </a:xfrm>
            <a:prstGeom prst="rect">
              <a:avLst/>
            </a:prstGeom>
          </p:spPr>
        </p:pic>
        <p:grpSp>
          <p:nvGrpSpPr>
            <p:cNvPr id="73" name="组合 72"/>
            <p:cNvGrpSpPr/>
            <p:nvPr/>
          </p:nvGrpSpPr>
          <p:grpSpPr>
            <a:xfrm>
              <a:off x="6839452" y="3299675"/>
              <a:ext cx="450517" cy="569712"/>
              <a:chOff x="1425337" y="3671016"/>
              <a:chExt cx="450517" cy="569712"/>
            </a:xfrm>
          </p:grpSpPr>
          <p:grpSp>
            <p:nvGrpSpPr>
              <p:cNvPr id="74" name="组合 73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76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8826686" y="2186027"/>
            <a:ext cx="3116853" cy="1429344"/>
            <a:chOff x="8826686" y="2186027"/>
            <a:chExt cx="3116853" cy="1429344"/>
          </a:xfrm>
        </p:grpSpPr>
        <p:sp>
          <p:nvSpPr>
            <p:cNvPr id="32" name="文本框 31"/>
            <p:cNvSpPr txBox="1"/>
            <p:nvPr/>
          </p:nvSpPr>
          <p:spPr>
            <a:xfrm>
              <a:off x="8891251" y="2615852"/>
              <a:ext cx="2944888" cy="400110"/>
            </a:xfrm>
            <a:prstGeom prst="rect">
              <a:avLst/>
            </a:prstGeom>
            <a:solidFill>
              <a:srgbClr val="EDEDED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回归测试</a:t>
              </a:r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8.8-8.9</a:t>
              </a:r>
              <a:endParaRPr lang="zh-CN" altLang="en-US" sz="20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270452" y="2186027"/>
              <a:ext cx="2673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8.8</a:t>
              </a:r>
              <a:r>
                <a:rPr lang="zh-CN" altLang="en-US" sz="20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第一次</a:t>
              </a:r>
              <a:endParaRPr lang="zh-CN" altLang="en-US" sz="24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686" y="2215214"/>
              <a:ext cx="468000" cy="468000"/>
            </a:xfrm>
            <a:prstGeom prst="rect">
              <a:avLst/>
            </a:prstGeom>
          </p:spPr>
        </p:pic>
        <p:grpSp>
          <p:nvGrpSpPr>
            <p:cNvPr id="78" name="组合 77"/>
            <p:cNvGrpSpPr/>
            <p:nvPr/>
          </p:nvGrpSpPr>
          <p:grpSpPr>
            <a:xfrm flipV="1">
              <a:off x="10170520" y="3045659"/>
              <a:ext cx="450517" cy="569712"/>
              <a:chOff x="1425337" y="3671016"/>
              <a:chExt cx="450517" cy="569712"/>
            </a:xfrm>
          </p:grpSpPr>
          <p:grpSp>
            <p:nvGrpSpPr>
              <p:cNvPr id="79" name="组合 78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81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椭圆 79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5038121" y="18290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版本提测分析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020" y="4823852"/>
            <a:ext cx="367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测试时长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人天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Bug:47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Blocking2,Critical8,Fatal10)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26635" y="1461807"/>
            <a:ext cx="3885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测试时长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人天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Bug:141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Blocking3,Critical10,Fatal27)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52240" y="4804378"/>
            <a:ext cx="367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测试时长：</a:t>
            </a:r>
            <a:r>
              <a:rPr lang="en-US" altLang="zh-CN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人天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Bug:63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Blocking5,Critical2,Fatal19)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21079" y="1416461"/>
            <a:ext cx="3567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测试时长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人天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Bug:16</a:t>
            </a:r>
            <a:r>
              <a:rPr lang="zh-CN" altLang="en-US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Blocking2,Critical1,Fatal2)</a:t>
            </a:r>
            <a:endParaRPr lang="en-US" altLang="zh-CN" sz="14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72492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57131" y="1241427"/>
            <a:ext cx="4475586" cy="569712"/>
            <a:chOff x="950429" y="3216877"/>
            <a:chExt cx="4475586" cy="569712"/>
          </a:xfrm>
        </p:grpSpPr>
        <p:sp>
          <p:nvSpPr>
            <p:cNvPr id="35" name="文本框 34"/>
            <p:cNvSpPr txBox="1"/>
            <p:nvPr/>
          </p:nvSpPr>
          <p:spPr>
            <a:xfrm>
              <a:off x="1454230" y="3256690"/>
              <a:ext cx="3971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</a:t>
              </a:r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轮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发现率：</a:t>
              </a:r>
              <a:r>
                <a:rPr lang="en-US" altLang="zh-CN" sz="2400" b="1" dirty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zh-CN" altLang="en-US" sz="24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50429" y="3216877"/>
              <a:ext cx="450517" cy="569712"/>
              <a:chOff x="1425337" y="3671016"/>
              <a:chExt cx="450517" cy="569712"/>
            </a:xfrm>
          </p:grpSpPr>
          <p:grpSp>
            <p:nvGrpSpPr>
              <p:cNvPr id="21" name="组合 20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5038121" y="182909"/>
            <a:ext cx="2206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发现目标分析</a:t>
            </a:r>
            <a:endParaRPr lang="zh-CN" altLang="en-US" sz="2400" b="1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1" y="182910"/>
            <a:ext cx="468000" cy="46800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906907" y="1352794"/>
            <a:ext cx="752023" cy="31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14206" y="1318468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188/276=68%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71515" y="2014931"/>
            <a:ext cx="4475586" cy="569712"/>
            <a:chOff x="950429" y="3216877"/>
            <a:chExt cx="4475586" cy="569712"/>
          </a:xfrm>
        </p:grpSpPr>
        <p:sp>
          <p:nvSpPr>
            <p:cNvPr id="48" name="文本框 47"/>
            <p:cNvSpPr txBox="1"/>
            <p:nvPr/>
          </p:nvSpPr>
          <p:spPr>
            <a:xfrm>
              <a:off x="1454230" y="3256690"/>
              <a:ext cx="3971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用例内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发现率：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en-US" altLang="zh-CN" sz="2400" b="1" dirty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950429" y="3216877"/>
              <a:ext cx="450517" cy="569712"/>
              <a:chOff x="1425337" y="3671016"/>
              <a:chExt cx="450517" cy="569712"/>
            </a:xfrm>
          </p:grpSpPr>
          <p:grpSp>
            <p:nvGrpSpPr>
              <p:cNvPr id="55" name="组合 54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57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9" name="右箭头 58"/>
          <p:cNvSpPr/>
          <p:nvPr/>
        </p:nvSpPr>
        <p:spPr>
          <a:xfrm>
            <a:off x="4933762" y="2114545"/>
            <a:ext cx="752023" cy="31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785457" y="2094546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215/276=78%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85893" y="2771178"/>
            <a:ext cx="4475586" cy="569712"/>
            <a:chOff x="950429" y="3216877"/>
            <a:chExt cx="4475586" cy="569712"/>
          </a:xfrm>
        </p:grpSpPr>
        <p:sp>
          <p:nvSpPr>
            <p:cNvPr id="62" name="文本框 61"/>
            <p:cNvSpPr txBox="1"/>
            <p:nvPr/>
          </p:nvSpPr>
          <p:spPr>
            <a:xfrm>
              <a:off x="1454230" y="3256690"/>
              <a:ext cx="3971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必现率：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95%</a:t>
              </a:r>
              <a:endParaRPr lang="zh-CN" altLang="en-US" sz="24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50429" y="3216877"/>
              <a:ext cx="450517" cy="569712"/>
              <a:chOff x="1425337" y="3671016"/>
              <a:chExt cx="450517" cy="569712"/>
            </a:xfrm>
          </p:grpSpPr>
          <p:grpSp>
            <p:nvGrpSpPr>
              <p:cNvPr id="64" name="组合 63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66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椭圆 64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4" name="右箭头 83"/>
          <p:cNvSpPr/>
          <p:nvPr/>
        </p:nvSpPr>
        <p:spPr>
          <a:xfrm>
            <a:off x="4948140" y="2870792"/>
            <a:ext cx="752023" cy="31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5799835" y="2850793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271/276=98%</a:t>
            </a:r>
            <a:endParaRPr lang="zh-CN" altLang="en-US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85893" y="3527425"/>
            <a:ext cx="4475586" cy="569712"/>
            <a:chOff x="950429" y="3216877"/>
            <a:chExt cx="4475586" cy="569712"/>
          </a:xfrm>
        </p:grpSpPr>
        <p:sp>
          <p:nvSpPr>
            <p:cNvPr id="87" name="文本框 86"/>
            <p:cNvSpPr txBox="1"/>
            <p:nvPr/>
          </p:nvSpPr>
          <p:spPr>
            <a:xfrm>
              <a:off x="1454230" y="3256690"/>
              <a:ext cx="3971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回归阶段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遗漏率：</a:t>
              </a:r>
              <a:r>
                <a:rPr lang="en-US" altLang="zh-CN" sz="2400" b="1" dirty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2400" b="1" dirty="0" smtClean="0">
                  <a:solidFill>
                    <a:srgbClr val="759D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950429" y="3216877"/>
              <a:ext cx="450517" cy="569712"/>
              <a:chOff x="1425337" y="3671016"/>
              <a:chExt cx="450517" cy="569712"/>
            </a:xfrm>
          </p:grpSpPr>
          <p:grpSp>
            <p:nvGrpSpPr>
              <p:cNvPr id="89" name="组合 88"/>
              <p:cNvGrpSpPr/>
              <p:nvPr/>
            </p:nvGrpSpPr>
            <p:grpSpPr>
              <a:xfrm rot="10800000">
                <a:off x="1425337" y="3671016"/>
                <a:ext cx="450517" cy="569712"/>
                <a:chOff x="8642683" y="1529159"/>
                <a:chExt cx="673147" cy="851244"/>
              </a:xfrm>
            </p:grpSpPr>
            <p:sp>
              <p:nvSpPr>
                <p:cNvPr id="91" name="椭圆 16"/>
                <p:cNvSpPr/>
                <p:nvPr/>
              </p:nvSpPr>
              <p:spPr>
                <a:xfrm>
                  <a:off x="8642683" y="1529159"/>
                  <a:ext cx="673147" cy="851244"/>
                </a:xfrm>
                <a:custGeom>
                  <a:avLst/>
                  <a:gdLst>
                    <a:gd name="connsiteX0" fmla="*/ 0 w 673100"/>
                    <a:gd name="connsiteY0" fmla="*/ 336550 h 673100"/>
                    <a:gd name="connsiteX1" fmla="*/ 336550 w 673100"/>
                    <a:gd name="connsiteY1" fmla="*/ 0 h 673100"/>
                    <a:gd name="connsiteX2" fmla="*/ 673100 w 673100"/>
                    <a:gd name="connsiteY2" fmla="*/ 336550 h 673100"/>
                    <a:gd name="connsiteX3" fmla="*/ 336550 w 673100"/>
                    <a:gd name="connsiteY3" fmla="*/ 673100 h 673100"/>
                    <a:gd name="connsiteX4" fmla="*/ 0 w 673100"/>
                    <a:gd name="connsiteY4" fmla="*/ 336550 h 673100"/>
                    <a:gd name="connsiteX0" fmla="*/ 21 w 673121"/>
                    <a:gd name="connsiteY0" fmla="*/ 603250 h 939800"/>
                    <a:gd name="connsiteX1" fmla="*/ 349271 w 673121"/>
                    <a:gd name="connsiteY1" fmla="*/ 0 h 939800"/>
                    <a:gd name="connsiteX2" fmla="*/ 673121 w 673121"/>
                    <a:gd name="connsiteY2" fmla="*/ 603250 h 939800"/>
                    <a:gd name="connsiteX3" fmla="*/ 336571 w 673121"/>
                    <a:gd name="connsiteY3" fmla="*/ 939800 h 939800"/>
                    <a:gd name="connsiteX4" fmla="*/ 21 w 673121"/>
                    <a:gd name="connsiteY4" fmla="*/ 603250 h 939800"/>
                    <a:gd name="connsiteX0" fmla="*/ 21 w 673121"/>
                    <a:gd name="connsiteY0" fmla="*/ 603525 h 940075"/>
                    <a:gd name="connsiteX1" fmla="*/ 349271 w 673121"/>
                    <a:gd name="connsiteY1" fmla="*/ 275 h 940075"/>
                    <a:gd name="connsiteX2" fmla="*/ 673121 w 673121"/>
                    <a:gd name="connsiteY2" fmla="*/ 603525 h 940075"/>
                    <a:gd name="connsiteX3" fmla="*/ 336571 w 673121"/>
                    <a:gd name="connsiteY3" fmla="*/ 940075 h 940075"/>
                    <a:gd name="connsiteX4" fmla="*/ 21 w 673121"/>
                    <a:gd name="connsiteY4" fmla="*/ 603525 h 940075"/>
                    <a:gd name="connsiteX0" fmla="*/ 109 w 673209"/>
                    <a:gd name="connsiteY0" fmla="*/ 628910 h 965460"/>
                    <a:gd name="connsiteX1" fmla="*/ 298559 w 673209"/>
                    <a:gd name="connsiteY1" fmla="*/ 260 h 965460"/>
                    <a:gd name="connsiteX2" fmla="*/ 673209 w 673209"/>
                    <a:gd name="connsiteY2" fmla="*/ 628910 h 965460"/>
                    <a:gd name="connsiteX3" fmla="*/ 336659 w 673209"/>
                    <a:gd name="connsiteY3" fmla="*/ 965460 h 965460"/>
                    <a:gd name="connsiteX4" fmla="*/ 109 w 673209"/>
                    <a:gd name="connsiteY4" fmla="*/ 628910 h 965460"/>
                    <a:gd name="connsiteX0" fmla="*/ 22 w 673122"/>
                    <a:gd name="connsiteY0" fmla="*/ 641603 h 978153"/>
                    <a:gd name="connsiteX1" fmla="*/ 349272 w 673122"/>
                    <a:gd name="connsiteY1" fmla="*/ 253 h 978153"/>
                    <a:gd name="connsiteX2" fmla="*/ 673122 w 673122"/>
                    <a:gd name="connsiteY2" fmla="*/ 641603 h 978153"/>
                    <a:gd name="connsiteX3" fmla="*/ 336572 w 673122"/>
                    <a:gd name="connsiteY3" fmla="*/ 978153 h 978153"/>
                    <a:gd name="connsiteX4" fmla="*/ 22 w 673122"/>
                    <a:gd name="connsiteY4" fmla="*/ 641603 h 978153"/>
                    <a:gd name="connsiteX0" fmla="*/ 326 w 673426"/>
                    <a:gd name="connsiteY0" fmla="*/ 502008 h 838558"/>
                    <a:gd name="connsiteX1" fmla="*/ 273376 w 673426"/>
                    <a:gd name="connsiteY1" fmla="*/ 358 h 838558"/>
                    <a:gd name="connsiteX2" fmla="*/ 673426 w 673426"/>
                    <a:gd name="connsiteY2" fmla="*/ 502008 h 838558"/>
                    <a:gd name="connsiteX3" fmla="*/ 336876 w 673426"/>
                    <a:gd name="connsiteY3" fmla="*/ 838558 h 838558"/>
                    <a:gd name="connsiteX4" fmla="*/ 326 w 673426"/>
                    <a:gd name="connsiteY4" fmla="*/ 502008 h 838558"/>
                    <a:gd name="connsiteX0" fmla="*/ 12 w 673112"/>
                    <a:gd name="connsiteY0" fmla="*/ 502008 h 838558"/>
                    <a:gd name="connsiteX1" fmla="*/ 323862 w 673112"/>
                    <a:gd name="connsiteY1" fmla="*/ 358 h 838558"/>
                    <a:gd name="connsiteX2" fmla="*/ 673112 w 673112"/>
                    <a:gd name="connsiteY2" fmla="*/ 502008 h 838558"/>
                    <a:gd name="connsiteX3" fmla="*/ 336562 w 673112"/>
                    <a:gd name="connsiteY3" fmla="*/ 838558 h 838558"/>
                    <a:gd name="connsiteX4" fmla="*/ 12 w 673112"/>
                    <a:gd name="connsiteY4" fmla="*/ 502008 h 838558"/>
                    <a:gd name="connsiteX0" fmla="*/ 47 w 673147"/>
                    <a:gd name="connsiteY0" fmla="*/ 514694 h 851244"/>
                    <a:gd name="connsiteX1" fmla="*/ 311197 w 673147"/>
                    <a:gd name="connsiteY1" fmla="*/ 344 h 851244"/>
                    <a:gd name="connsiteX2" fmla="*/ 673147 w 673147"/>
                    <a:gd name="connsiteY2" fmla="*/ 514694 h 851244"/>
                    <a:gd name="connsiteX3" fmla="*/ 336597 w 673147"/>
                    <a:gd name="connsiteY3" fmla="*/ 851244 h 851244"/>
                    <a:gd name="connsiteX4" fmla="*/ 47 w 673147"/>
                    <a:gd name="connsiteY4" fmla="*/ 514694 h 8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3147" h="851244">
                      <a:moveTo>
                        <a:pt x="47" y="514694"/>
                      </a:moveTo>
                      <a:cubicBezTo>
                        <a:pt x="-4186" y="372877"/>
                        <a:pt x="277726" y="13044"/>
                        <a:pt x="311197" y="344"/>
                      </a:cubicBezTo>
                      <a:cubicBezTo>
                        <a:pt x="344668" y="-12356"/>
                        <a:pt x="673147" y="328823"/>
                        <a:pt x="673147" y="514694"/>
                      </a:cubicBezTo>
                      <a:cubicBezTo>
                        <a:pt x="673147" y="700565"/>
                        <a:pt x="522468" y="851244"/>
                        <a:pt x="336597" y="851244"/>
                      </a:cubicBezTo>
                      <a:cubicBezTo>
                        <a:pt x="150726" y="851244"/>
                        <a:pt x="4280" y="656511"/>
                        <a:pt x="47" y="514694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8722234" y="1806935"/>
                  <a:ext cx="513981" cy="5139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0" name="椭圆 89"/>
              <p:cNvSpPr/>
              <p:nvPr/>
            </p:nvSpPr>
            <p:spPr>
              <a:xfrm>
                <a:off x="1532784" y="3758850"/>
                <a:ext cx="235621" cy="235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3" name="右箭头 92"/>
          <p:cNvSpPr/>
          <p:nvPr/>
        </p:nvSpPr>
        <p:spPr>
          <a:xfrm>
            <a:off x="4965394" y="3627039"/>
            <a:ext cx="752023" cy="31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5817089" y="3607040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16/276=6%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33817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40292</TotalTime>
  <Words>1078</Words>
  <Application>Microsoft Office PowerPoint</Application>
  <PresentationFormat>宽屏</PresentationFormat>
  <Paragraphs>198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Adamas</vt:lpstr>
      <vt:lpstr>宋体</vt:lpstr>
      <vt:lpstr>微软雅黑</vt:lpstr>
      <vt:lpstr>Arial</vt:lpstr>
      <vt:lpstr>Calibri</vt:lpstr>
      <vt:lpstr>Calibri Light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zhangliang</cp:lastModifiedBy>
  <cp:revision>262</cp:revision>
  <dcterms:created xsi:type="dcterms:W3CDTF">2014-12-08T08:09:12Z</dcterms:created>
  <dcterms:modified xsi:type="dcterms:W3CDTF">2016-10-21T10:02:30Z</dcterms:modified>
</cp:coreProperties>
</file>