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4" r:id="rId6"/>
    <p:sldId id="326" r:id="rId7"/>
    <p:sldId id="29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DEDED"/>
    <a:srgbClr val="5FC5D9"/>
    <a:srgbClr val="A5A5A5"/>
    <a:srgbClr val="5B9BD5"/>
    <a:srgbClr val="F4B183"/>
    <a:srgbClr val="AFABAB"/>
    <a:srgbClr val="759DC2"/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426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0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8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38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0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4473525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0" y="1574835"/>
            <a:ext cx="3294743" cy="52831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7" idx="3"/>
          </p:cNvCxnSpPr>
          <p:nvPr/>
        </p:nvCxnSpPr>
        <p:spPr>
          <a:xfrm flipH="1">
            <a:off x="0" y="3429000"/>
            <a:ext cx="4473525" cy="3429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398913" y="2032002"/>
            <a:ext cx="552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年项目测试总结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>
            <a:stCxn id="77" idx="1"/>
          </p:cNvCxnSpPr>
          <p:nvPr/>
        </p:nvCxnSpPr>
        <p:spPr>
          <a:xfrm flipV="1">
            <a:off x="0" y="2032003"/>
            <a:ext cx="3973563" cy="13969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95287"/>
              </p:ext>
            </p:extLst>
          </p:nvPr>
        </p:nvGraphicFramePr>
        <p:xfrm>
          <a:off x="10900229" y="6048"/>
          <a:ext cx="1296572" cy="685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59DC2"/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98913" y="2615711"/>
            <a:ext cx="533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2016.1-2016.12</a:t>
            </a:r>
          </a:p>
        </p:txBody>
      </p:sp>
    </p:spTree>
    <p:extLst>
      <p:ext uri="{BB962C8B-B14F-4D97-AF65-F5344CB8AC3E}">
        <p14:creationId xmlns:p14="http://schemas.microsoft.com/office/powerpoint/2010/main" val="18518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02059"/>
              </p:ext>
            </p:extLst>
          </p:nvPr>
        </p:nvGraphicFramePr>
        <p:xfrm>
          <a:off x="0" y="-1"/>
          <a:ext cx="1296572" cy="687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DC2"/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 rot="16200000">
            <a:off x="-1467169" y="2749228"/>
            <a:ext cx="6858000" cy="1359543"/>
          </a:xfrm>
          <a:prstGeom prst="rect">
            <a:avLst/>
          </a:prstGeom>
          <a:noFill/>
        </p:spPr>
        <p:txBody>
          <a:bodyPr wrap="square" rtlCol="0">
            <a:prstTxWarp prst="textTriangleInverted">
              <a:avLst/>
            </a:prstTxWarp>
            <a:spAutoFit/>
          </a:bodyPr>
          <a:lstStyle/>
          <a:p>
            <a:r>
              <a:rPr lang="en-US" altLang="zh-CN" sz="6600" dirty="0" smtClean="0">
                <a:solidFill>
                  <a:srgbClr val="5FC5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6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77598" y="1234812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5601" y="2217533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A9D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6000" y="313972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专题测试总结</a:t>
            </a:r>
            <a:endParaRPr lang="zh-CN" altLang="en-US" sz="36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5601" y="407044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线测试总结</a:t>
            </a:r>
            <a:endParaRPr lang="zh-CN" altLang="en-US" sz="3600" dirty="0">
              <a:solidFill>
                <a:srgbClr val="AF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24384" y="284185"/>
            <a:ext cx="3281445" cy="1312386"/>
            <a:chOff x="1624384" y="284185"/>
            <a:chExt cx="3281445" cy="1312386"/>
          </a:xfrm>
        </p:grpSpPr>
        <p:sp>
          <p:nvSpPr>
            <p:cNvPr id="19" name="同心圆 18"/>
            <p:cNvSpPr/>
            <p:nvPr/>
          </p:nvSpPr>
          <p:spPr>
            <a:xfrm>
              <a:off x="1624384" y="284185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133600" y="435429"/>
              <a:ext cx="2772229" cy="1161142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24385" y="1769061"/>
            <a:ext cx="3760415" cy="850976"/>
            <a:chOff x="1624385" y="1769061"/>
            <a:chExt cx="3760415" cy="850976"/>
          </a:xfrm>
        </p:grpSpPr>
        <p:sp>
          <p:nvSpPr>
            <p:cNvPr id="24" name="同心圆 23"/>
            <p:cNvSpPr/>
            <p:nvPr/>
          </p:nvSpPr>
          <p:spPr>
            <a:xfrm>
              <a:off x="1624385" y="1769061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387602" y="1960180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24385" y="3253937"/>
            <a:ext cx="4268414" cy="337447"/>
            <a:chOff x="1624385" y="3253937"/>
            <a:chExt cx="4268414" cy="337447"/>
          </a:xfrm>
        </p:grpSpPr>
        <p:sp>
          <p:nvSpPr>
            <p:cNvPr id="25" name="同心圆 24"/>
            <p:cNvSpPr/>
            <p:nvPr/>
          </p:nvSpPr>
          <p:spPr>
            <a:xfrm>
              <a:off x="1624385" y="3253937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12" idx="2"/>
            </p:cNvCxnSpPr>
            <p:nvPr/>
          </p:nvCxnSpPr>
          <p:spPr>
            <a:xfrm>
              <a:off x="2641603" y="3428999"/>
              <a:ext cx="3251196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624384" y="4259271"/>
            <a:ext cx="3760416" cy="816989"/>
            <a:chOff x="1624384" y="4259271"/>
            <a:chExt cx="3760416" cy="816989"/>
          </a:xfrm>
        </p:grpSpPr>
        <p:sp>
          <p:nvSpPr>
            <p:cNvPr id="26" name="同心圆 25"/>
            <p:cNvSpPr/>
            <p:nvPr/>
          </p:nvSpPr>
          <p:spPr>
            <a:xfrm>
              <a:off x="1624384" y="4738813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2387602" y="4259271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8328794" y="-6341"/>
            <a:ext cx="15711748" cy="6858002"/>
          </a:xfrm>
          <a:custGeom>
            <a:avLst/>
            <a:gdLst>
              <a:gd name="connsiteX0" fmla="*/ 1924725 w 15711748"/>
              <a:gd name="connsiteY0" fmla="*/ 0 h 6858002"/>
              <a:gd name="connsiteX1" fmla="*/ 13850624 w 15711748"/>
              <a:gd name="connsiteY1" fmla="*/ 0 h 6858002"/>
              <a:gd name="connsiteX2" fmla="*/ 15711748 w 15711748"/>
              <a:gd name="connsiteY2" fmla="*/ 3429001 h 6858002"/>
              <a:gd name="connsiteX3" fmla="*/ 13850624 w 15711748"/>
              <a:gd name="connsiteY3" fmla="*/ 6858002 h 6858002"/>
              <a:gd name="connsiteX4" fmla="*/ 0 w 15711748"/>
              <a:gd name="connsiteY4" fmla="*/ 6858002 h 6858002"/>
              <a:gd name="connsiteX5" fmla="*/ 0 w 15711748"/>
              <a:gd name="connsiteY5" fmla="*/ 6858001 h 6858002"/>
              <a:gd name="connsiteX6" fmla="*/ 1924725 w 15711748"/>
              <a:gd name="connsiteY6" fmla="*/ 6858001 h 6858002"/>
              <a:gd name="connsiteX7" fmla="*/ 2641603 w 15711748"/>
              <a:gd name="connsiteY7" fmla="*/ 3429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1748" h="6858002">
                <a:moveTo>
                  <a:pt x="1924725" y="0"/>
                </a:moveTo>
                <a:lnTo>
                  <a:pt x="13850624" y="0"/>
                </a:lnTo>
                <a:lnTo>
                  <a:pt x="15711748" y="3429001"/>
                </a:lnTo>
                <a:lnTo>
                  <a:pt x="13850624" y="6858002"/>
                </a:lnTo>
                <a:lnTo>
                  <a:pt x="0" y="6858002"/>
                </a:lnTo>
                <a:lnTo>
                  <a:pt x="0" y="6858001"/>
                </a:lnTo>
                <a:lnTo>
                  <a:pt x="1924725" y="6858001"/>
                </a:lnTo>
                <a:lnTo>
                  <a:pt x="2641603" y="3429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24207"/>
      </p:ext>
    </p:extLst>
  </p:cSld>
  <p:clrMapOvr>
    <a:masterClrMapping/>
  </p:clrMapOvr>
  <p:transition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05217"/>
              </p:ext>
            </p:extLst>
          </p:nvPr>
        </p:nvGraphicFramePr>
        <p:xfrm>
          <a:off x="3077027" y="1860489"/>
          <a:ext cx="52744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2"/>
                <a:gridCol w="1010194"/>
                <a:gridCol w="1097280"/>
                <a:gridCol w="1332411"/>
                <a:gridCol w="69668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测试用例数量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需求覆盖率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用例有效性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资源投入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教育</a:t>
                      </a:r>
                      <a:r>
                        <a:rPr lang="en-US" altLang="zh-CN" sz="1000" dirty="0" smtClean="0"/>
                        <a:t>web1.0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481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95%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478 / 481 </a:t>
                      </a:r>
                      <a:r>
                        <a:rPr lang="zh-CN" altLang="en-US" sz="1000" b="1" dirty="0" smtClean="0"/>
                        <a:t>≈ </a:t>
                      </a:r>
                      <a:r>
                        <a:rPr lang="en-US" altLang="zh-CN" sz="1000" b="0" dirty="0" smtClean="0"/>
                        <a:t>0.994</a:t>
                      </a:r>
                      <a:endParaRPr lang="zh-CN" alt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教育</a:t>
                      </a:r>
                      <a:r>
                        <a:rPr lang="en-US" altLang="zh-CN" sz="1000" dirty="0" smtClean="0"/>
                        <a:t>web1.1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174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100%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 / 399 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2.5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教育</a:t>
                      </a:r>
                      <a:r>
                        <a:rPr lang="en-US" altLang="zh-CN" sz="1000" dirty="0" smtClean="0"/>
                        <a:t>web1.2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100%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28/202 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1.5</a:t>
                      </a:r>
                      <a:r>
                        <a:rPr lang="zh-CN" altLang="en-US" sz="1000" dirty="0" smtClean="0"/>
                        <a:t>人天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教育</a:t>
                      </a:r>
                      <a:r>
                        <a:rPr lang="en-US" altLang="zh-CN" sz="1000" dirty="0" smtClean="0"/>
                        <a:t>web1.3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100%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73/204 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人天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99929" y="4136571"/>
            <a:ext cx="75921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测试用例数量：包括项目测试准备阶段所有用例编写数量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需求覆盖率：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减去版本发布后所有反馈的问题个数（需求已包括）</a:t>
            </a:r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用例有效性：用例内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用例设计数量，越接近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，有效性越高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资源投入：需求分析</a:t>
            </a:r>
            <a:r>
              <a:rPr lang="en-US" altLang="zh-CN" dirty="0" smtClean="0"/>
              <a:t>+</a:t>
            </a:r>
            <a:r>
              <a:rPr lang="zh-CN" altLang="en-US" dirty="0" smtClean="0"/>
              <a:t>测试用例设计阶段投入的总人天数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6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12733"/>
              </p:ext>
            </p:extLst>
          </p:nvPr>
        </p:nvGraphicFramePr>
        <p:xfrm>
          <a:off x="1643017" y="1675850"/>
          <a:ext cx="8905967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036"/>
                <a:gridCol w="1069774"/>
                <a:gridCol w="1161997"/>
                <a:gridCol w="1410995"/>
                <a:gridCol w="1732977"/>
                <a:gridCol w="1358537"/>
                <a:gridCol w="966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冒烟测试次数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系统测试版本数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测试用例总执行数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发现总数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用例内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/Fatal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以上数量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用户问题总数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/Fatal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资源投入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web1.0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/8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559/478/176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5/2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web1.1</a:t>
                      </a:r>
                      <a:endParaRPr lang="zh-CN" altLang="en-US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269/255/99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web1.2</a:t>
                      </a:r>
                      <a:endParaRPr lang="zh-CN" altLang="en-US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28/28/4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web1.3</a:t>
                      </a:r>
                      <a:endParaRPr lang="zh-CN" altLang="en-US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/16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75/73/25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教育服务器迁移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46786" y="4014651"/>
            <a:ext cx="8438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冒烟测试次数：冒烟测试阶段通过所提测的版本数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系统测试版本数：按轮</a:t>
            </a:r>
            <a:r>
              <a:rPr lang="en-US" altLang="zh-CN" dirty="0" smtClean="0"/>
              <a:t>/</a:t>
            </a:r>
            <a:r>
              <a:rPr lang="zh-CN" altLang="en-US" dirty="0" smtClean="0"/>
              <a:t>次格式填写，如</a:t>
            </a:r>
            <a:r>
              <a:rPr lang="en-US" altLang="zh-CN" dirty="0" smtClean="0"/>
              <a:t>2</a:t>
            </a:r>
            <a:r>
              <a:rPr lang="zh-CN" altLang="en-US" dirty="0" smtClean="0"/>
              <a:t>轮测试</a:t>
            </a:r>
            <a:r>
              <a:rPr lang="en-US" altLang="zh-CN" dirty="0" smtClean="0"/>
              <a:t>/6</a:t>
            </a:r>
            <a:r>
              <a:rPr lang="zh-CN" altLang="en-US" dirty="0" smtClean="0"/>
              <a:t>次提测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测试用例总执行数：整个项目阶段所执行的测试用例数量，包括多次重复执行</a:t>
            </a:r>
            <a:endParaRPr lang="en-US" altLang="zh-CN" dirty="0" smtClean="0"/>
          </a:p>
          <a:p>
            <a:r>
              <a:rPr lang="en-US" altLang="zh-CN" dirty="0" smtClean="0"/>
              <a:t>5.Bug</a:t>
            </a:r>
            <a:r>
              <a:rPr lang="zh-CN" altLang="en-US" dirty="0" smtClean="0"/>
              <a:t>发现总数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用例内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总数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以上总数：例如</a:t>
            </a:r>
            <a:r>
              <a:rPr lang="en-US" altLang="zh-CN" dirty="0" smtClean="0"/>
              <a:t>1000/700/300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用户问题总数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数：测试交付出去后所发现的问题总数，如</a:t>
            </a:r>
            <a:r>
              <a:rPr lang="en-US" altLang="zh-CN" dirty="0" smtClean="0"/>
              <a:t>100/50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资源投入：项目测试阶段，测试执行活动的独占时间，不包括测试准备阶段时间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专题测试总结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72233"/>
              </p:ext>
            </p:extLst>
          </p:nvPr>
        </p:nvGraphicFramePr>
        <p:xfrm>
          <a:off x="2450009" y="2043368"/>
          <a:ext cx="6913799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969"/>
                <a:gridCol w="1135073"/>
                <a:gridCol w="2081349"/>
                <a:gridCol w="914400"/>
                <a:gridCol w="14390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专题测试名称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专题测试内容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发现总数</a:t>
                      </a:r>
                    </a:p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专题测试价值体现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智汇教育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上传识别程序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上传作业包格式大小等验证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识别率的测试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18/7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通过测试试卷样本，发现依赖算法的问题可以通过修改算法程序来提升识别率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智汇教育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Execl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的兼容性，数据量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导入性能</a:t>
                      </a:r>
                    </a:p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导入内容冲突，下载模板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9/4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批量上传学生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内容限制相关问题得到及早解决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282512" y="3971108"/>
            <a:ext cx="6973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产品线：如</a:t>
            </a:r>
            <a:r>
              <a:rPr lang="en-US" altLang="zh-CN" dirty="0" smtClean="0"/>
              <a:t>K2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H1000</a:t>
            </a:r>
            <a:r>
              <a:rPr lang="zh-CN" altLang="en-US" dirty="0" smtClean="0"/>
              <a:t>、幻视、智汇教育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专题测试名称：如分辨率对比、安全支付、</a:t>
            </a:r>
            <a:r>
              <a:rPr lang="en-US" altLang="zh-CN" dirty="0" smtClean="0"/>
              <a:t>H1000</a:t>
            </a:r>
            <a:r>
              <a:rPr lang="zh-CN" altLang="en-US" dirty="0" smtClean="0"/>
              <a:t>功耗、竞品对比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专题测试内容：具体测试内容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Bug</a:t>
            </a:r>
            <a:r>
              <a:rPr lang="zh-CN" altLang="en-US" dirty="0"/>
              <a:t>总数</a:t>
            </a:r>
            <a:r>
              <a:rPr lang="zh-CN" altLang="en-US" dirty="0" smtClean="0"/>
              <a:t>：按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发现数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以上格式填写，如</a:t>
            </a:r>
            <a:r>
              <a:rPr lang="en-US" altLang="zh-CN" dirty="0" smtClean="0"/>
              <a:t>100/50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专题测试价值体现：该项测试活动的直接贡献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01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产品线测试总结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7462"/>
              </p:ext>
            </p:extLst>
          </p:nvPr>
        </p:nvGraphicFramePr>
        <p:xfrm>
          <a:off x="778984" y="1024548"/>
          <a:ext cx="10634033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548"/>
                <a:gridCol w="1802423"/>
                <a:gridCol w="1222131"/>
                <a:gridCol w="2065591"/>
                <a:gridCol w="1820609"/>
                <a:gridCol w="1591408"/>
                <a:gridCol w="10023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项目起止时间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提测进度偏差（天）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需求质量总结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项目计划总结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测试亮点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测试不足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web1.0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2016.07.20 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2016.09.29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提测内容偏差较大，至最后上线，对比提测表增加至少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项之前未提及的内容；老数据问题较多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风险规避措施不够；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项目质量较差时积极想办法解决；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整体来看，项目计划时间总是会有延迟；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发现设计和逻辑遗漏及时告知产品和开发；</a:t>
                      </a:r>
                      <a:endParaRPr lang="en-US" altLang="zh-CN" sz="10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合理安排测试计划，提前准备测试数据和资源；</a:t>
                      </a:r>
                      <a:endParaRPr lang="en-US" altLang="zh-CN" sz="10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测试用例设计规范，测试策略有效性高，无漏测；</a:t>
                      </a:r>
                      <a:endParaRPr lang="en-US" altLang="zh-CN" sz="10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1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无遗留重大严重问题到客户处；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N/A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web1.1</a:t>
                      </a:r>
                      <a:endParaRPr lang="zh-CN" altLang="en-US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2016.10.08 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2016.11.04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依赖算法组的解决的问题提前规划不到位，至项目最终上时间节守不住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web1.2</a:t>
                      </a:r>
                      <a:endParaRPr lang="zh-CN" altLang="en-US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2016.11.03 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2016.11.18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N/A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web1.3</a:t>
                      </a:r>
                      <a:endParaRPr lang="zh-CN" altLang="en-US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2016.11.17 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2016.12.06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迭代小版本频繁且以修复 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和优化为主，导致每个版本之间改进很小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教育服务器迁移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2016.12.12 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 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2016.12.21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N/A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46786" y="4014651"/>
            <a:ext cx="7592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项目起止时间：项目立项到项目结束，如</a:t>
            </a:r>
            <a:r>
              <a:rPr lang="en-US" altLang="zh-CN" dirty="0" smtClean="0"/>
              <a:t>1.1-2.1</a:t>
            </a:r>
          </a:p>
          <a:p>
            <a:r>
              <a:rPr lang="en-US" altLang="zh-CN" dirty="0" smtClean="0"/>
              <a:t>3.</a:t>
            </a:r>
            <a:r>
              <a:rPr lang="zh-CN" altLang="en-US" dirty="0"/>
              <a:t>提</a:t>
            </a:r>
            <a:r>
              <a:rPr lang="zh-CN" altLang="en-US" dirty="0" smtClean="0"/>
              <a:t>测进度偏差：提测进度偏差，单位是工作日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需求质量总结：客观描述产品经理输出的需求文档质量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项目计划总结：客观描述项目经理对于项目计划时间和资源安排的质量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测试亮点：测试团队在项目上工作亮点、突出贡献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测试不足：测试团队在项目上的不足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4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14296571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6" y="2875002"/>
            <a:ext cx="2467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Adamas" pitchFamily="50" charset="0"/>
              </a:rPr>
              <a:t>END</a:t>
            </a:r>
            <a:endParaRPr lang="zh-CN" altLang="en-US" sz="6600" dirty="0">
              <a:solidFill>
                <a:schemeClr val="bg1"/>
              </a:solidFill>
              <a:latin typeface="Adama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715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4000" decel="4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40724</TotalTime>
  <Words>907</Words>
  <Application>Microsoft Office PowerPoint</Application>
  <PresentationFormat>自定义</PresentationFormat>
  <Paragraphs>155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jjjjxcc</cp:lastModifiedBy>
  <cp:revision>309</cp:revision>
  <dcterms:created xsi:type="dcterms:W3CDTF">2014-12-08T08:09:12Z</dcterms:created>
  <dcterms:modified xsi:type="dcterms:W3CDTF">2017-01-05T09:52:13Z</dcterms:modified>
</cp:coreProperties>
</file>