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2" r:id="rId4"/>
    <p:sldId id="323" r:id="rId5"/>
    <p:sldId id="324" r:id="rId6"/>
    <p:sldId id="326" r:id="rId7"/>
    <p:sldId id="327" r:id="rId8"/>
    <p:sldId id="328" r:id="rId9"/>
    <p:sldId id="329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A9D18E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390" y="-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48CB-FA65-45DA-B380-7AD492524C33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DE001-3B4E-48F0-9DF5-2F35E7C310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E001-3B4E-48F0-9DF5-2F35E7C310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2016.1-2016.12</a:t>
            </a:r>
          </a:p>
        </p:txBody>
      </p:sp>
    </p:spTree>
    <p:extLst>
      <p:ext uri="{BB962C8B-B14F-4D97-AF65-F5344CB8AC3E}">
        <p14:creationId xmlns=""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484163"/>
              </p:ext>
            </p:extLst>
          </p:nvPr>
        </p:nvGraphicFramePr>
        <p:xfrm>
          <a:off x="3077027" y="1596729"/>
          <a:ext cx="52744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2"/>
                <a:gridCol w="1010194"/>
                <a:gridCol w="1097280"/>
                <a:gridCol w="1332411"/>
                <a:gridCol w="696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测试用例数量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需求覆盖率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用例有效性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创维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100%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8/15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嘉祥学校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100%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2/12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TCL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118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92%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62/118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九洲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793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100%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92/793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15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上海恒润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100%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0/18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99929" y="4136571"/>
            <a:ext cx="75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测试用例数量：包括项目测试准备阶段所有用例编写数量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需求覆盖率：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减去版本发布后所有反馈的问题个数（需求已包括）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用例有效性：用例内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用例设计数量，越接近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，有效性越高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资源投入：需求分析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测试用例设计阶段投入的总人天数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0012294"/>
              </p:ext>
            </p:extLst>
          </p:nvPr>
        </p:nvGraphicFramePr>
        <p:xfrm>
          <a:off x="1613987" y="1535185"/>
          <a:ext cx="8905967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851"/>
                <a:gridCol w="960959"/>
                <a:gridCol w="1272288"/>
                <a:gridCol w="1300704"/>
                <a:gridCol w="1732977"/>
                <a:gridCol w="1358537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冒烟测试次数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系统测试版本数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测试用例总执行数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  <a:r>
                        <a:rPr lang="en-US" altLang="zh-CN" sz="1000" dirty="0" smtClean="0"/>
                        <a:t>/</a:t>
                      </a:r>
                      <a:r>
                        <a:rPr lang="zh-CN" altLang="en-US" sz="1000" dirty="0" smtClean="0"/>
                        <a:t>用例内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用户问题总数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创维</a:t>
                      </a:r>
                      <a:r>
                        <a:rPr lang="en-US" altLang="zh-CN" sz="1000" dirty="0" smtClean="0"/>
                        <a:t>Skyworth_0829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r>
                        <a:rPr lang="zh-CN" altLang="en-US" sz="1000" dirty="0" smtClean="0"/>
                        <a:t>轮测试</a:t>
                      </a:r>
                      <a:r>
                        <a:rPr lang="en-US" altLang="zh-CN" sz="1000" dirty="0" smtClean="0"/>
                        <a:t>/4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372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19/15/6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0/0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11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嘉祥学校</a:t>
                      </a:r>
                      <a:r>
                        <a:rPr lang="en-US" altLang="zh-CN" sz="1000" dirty="0" smtClean="0"/>
                        <a:t>_0913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轮测试</a:t>
                      </a:r>
                      <a:r>
                        <a:rPr lang="en-US" altLang="zh-CN" sz="1000" dirty="0" smtClean="0"/>
                        <a:t>/3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340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3/3/1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0/0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V5000_TCL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9</a:t>
                      </a:r>
                      <a:r>
                        <a:rPr lang="zh-CN" altLang="en-US" sz="1000" dirty="0" smtClean="0"/>
                        <a:t>次测试</a:t>
                      </a:r>
                      <a:r>
                        <a:rPr lang="en-US" altLang="zh-CN" sz="1000" dirty="0" smtClean="0"/>
                        <a:t>/16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3255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665/538/187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8/2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95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V5000_</a:t>
                      </a:r>
                      <a:r>
                        <a:rPr lang="zh-CN" altLang="en-US" sz="1000" dirty="0" smtClean="0"/>
                        <a:t>九洲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7</a:t>
                      </a:r>
                      <a:r>
                        <a:rPr lang="zh-CN" altLang="en-US" sz="1000" dirty="0" smtClean="0"/>
                        <a:t>次测试</a:t>
                      </a:r>
                      <a:r>
                        <a:rPr lang="en-US" altLang="zh-CN" sz="1000" dirty="0" smtClean="0"/>
                        <a:t>/12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2131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153/145/77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0/0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61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V5000_</a:t>
                      </a:r>
                      <a:r>
                        <a:rPr lang="zh-CN" altLang="en-US" sz="1000" dirty="0" smtClean="0"/>
                        <a:t>上海恒润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次测试</a:t>
                      </a:r>
                      <a:r>
                        <a:rPr lang="en-US" altLang="zh-CN" sz="1000" dirty="0" smtClean="0"/>
                        <a:t>/2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360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5/3/2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0/0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46786" y="4014651"/>
            <a:ext cx="8438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冒烟测试次数：冒烟测试阶段通过所提测的版本数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系统测试版本数：按轮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次格式填写，如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轮测试</a:t>
            </a:r>
            <a:r>
              <a:rPr lang="en-US" altLang="zh-CN" dirty="0" smtClean="0"/>
              <a:t>/6</a:t>
            </a:r>
            <a:r>
              <a:rPr lang="zh-CN" altLang="en-US" dirty="0" smtClean="0"/>
              <a:t>次提测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测试用例总执行数：整个项目阶段所执行的测试用例数量，包括多次重复执行</a:t>
            </a:r>
            <a:endParaRPr lang="en-US" altLang="zh-CN" dirty="0" smtClean="0"/>
          </a:p>
          <a:p>
            <a:r>
              <a:rPr lang="en-US" altLang="zh-CN" dirty="0" smtClean="0"/>
              <a:t>5.Bug</a:t>
            </a:r>
            <a:r>
              <a:rPr lang="zh-CN" altLang="en-US" dirty="0" smtClean="0"/>
              <a:t>发现总数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以上总数：例如</a:t>
            </a:r>
            <a:r>
              <a:rPr lang="en-US" altLang="zh-CN" dirty="0" smtClean="0"/>
              <a:t>1000/700/300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用户问题总数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数：测试交付出去后所发现的问题总数，如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资源投入：项目测试阶段，测试执行活动的独占时间，不包括测试准备阶段时间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9398271"/>
              </p:ext>
            </p:extLst>
          </p:nvPr>
        </p:nvGraphicFramePr>
        <p:xfrm>
          <a:off x="2450009" y="2043368"/>
          <a:ext cx="67027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69"/>
                <a:gridCol w="1135073"/>
                <a:gridCol w="2081349"/>
                <a:gridCol w="914400"/>
                <a:gridCol w="12279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产品线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专题测试内容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专题测试价值体现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282512" y="3971108"/>
            <a:ext cx="6973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产品线：如</a:t>
            </a:r>
            <a:r>
              <a:rPr lang="en-US" altLang="zh-CN" dirty="0" smtClean="0"/>
              <a:t>K2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、幻视、智汇教育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专题测试名称：如分辨率对比、安全支付、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功耗、竞品对比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专题测试内容：具体测试内容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/>
              <a:t>总数</a:t>
            </a:r>
            <a:r>
              <a:rPr lang="zh-CN" altLang="en-US" dirty="0" smtClean="0"/>
              <a:t>：按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发现数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以上格式填写，如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专题测试价值体现：该项测试活动的直接贡献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7988141"/>
              </p:ext>
            </p:extLst>
          </p:nvPr>
        </p:nvGraphicFramePr>
        <p:xfrm>
          <a:off x="672875" y="892676"/>
          <a:ext cx="1122244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979"/>
                <a:gridCol w="1160584"/>
                <a:gridCol w="1019908"/>
                <a:gridCol w="1846385"/>
                <a:gridCol w="2004646"/>
                <a:gridCol w="2127738"/>
                <a:gridCol w="17402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项目起止时间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提测进度偏差（天）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需求质量总结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项目计划总结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测试亮点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测试不足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创维</a:t>
                      </a:r>
                      <a:r>
                        <a:rPr lang="en-US" altLang="zh-CN" sz="1000" dirty="0" smtClean="0"/>
                        <a:t>Skyworth_0829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8.5-8.29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客户定制需求少，无明显需求问题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定制需求少，项目周期短，无项目计划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交付当日出现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次代码错误，需求不符等问题，测试部积极协助定位问题，加班至晚上</a:t>
                      </a:r>
                      <a:r>
                        <a:rPr lang="en-US" altLang="zh-CN" sz="1000" dirty="0" smtClean="0"/>
                        <a:t>11</a:t>
                      </a:r>
                      <a:r>
                        <a:rPr lang="zh-CN" altLang="en-US" sz="1000" dirty="0" smtClean="0"/>
                        <a:t>点完成测试交付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嘉祥学校</a:t>
                      </a:r>
                      <a:r>
                        <a:rPr lang="en-US" altLang="zh-CN" sz="1000" dirty="0" smtClean="0"/>
                        <a:t>_0913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9.8-9.13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客户定制需求少，无明显需求问题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定制需求少，项目周期短，无项目计划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000" dirty="0" smtClean="0"/>
                        <a:t>及时发现版本定制缺陷，并联系解决</a:t>
                      </a:r>
                      <a:endParaRPr lang="en-US" altLang="zh-CN" sz="10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000" dirty="0" smtClean="0"/>
                        <a:t>由于测试过程中出现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次版本问题导致交付周期紧张，测试部安排周末完成测试交付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1255791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V5000_TCL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6.15-11.11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TCL</a:t>
                      </a:r>
                      <a:r>
                        <a:rPr lang="zh-CN" altLang="en-US" sz="1000" dirty="0" smtClean="0"/>
                        <a:t>原始需求几乎同</a:t>
                      </a:r>
                      <a:r>
                        <a:rPr lang="en-US" altLang="zh-CN" sz="1000" dirty="0" smtClean="0"/>
                        <a:t>K2</a:t>
                      </a:r>
                      <a:r>
                        <a:rPr lang="zh-CN" altLang="en-US" sz="1000" dirty="0" smtClean="0"/>
                        <a:t>，需求质量同</a:t>
                      </a:r>
                      <a:r>
                        <a:rPr lang="en-US" altLang="zh-CN" sz="1000" dirty="0" smtClean="0"/>
                        <a:t>K2</a:t>
                      </a:r>
                      <a:r>
                        <a:rPr lang="zh-CN" altLang="en-US" sz="1000" dirty="0" smtClean="0"/>
                        <a:t>，但随着项目进行客户需求并未汇总成文档，客户定制需求无完整清单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 </a:t>
                      </a:r>
                      <a:r>
                        <a:rPr lang="zh-CN" altLang="en-US" sz="1000" dirty="0" smtClean="0"/>
                        <a:t>软件项目计划与硬件计划不同步，测试过程受硬件制约，出现软件测试周期紧张，且软件版本迭代缓慢受客户质疑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2. </a:t>
                      </a:r>
                      <a:r>
                        <a:rPr lang="zh-CN" altLang="en-US" sz="1000" dirty="0" smtClean="0"/>
                        <a:t>项目计划受客户方制约，不能准确了解客户计划，人力投入总是中断，软件迭代周期不顺畅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根据项目计划，及时更新软件测试计划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积极与客户沟通软件缺陷并与项目经理推动缺陷解决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项目测试安排上，</a:t>
                      </a:r>
                      <a:r>
                        <a:rPr lang="en-US" altLang="zh-CN" sz="1000" dirty="0" smtClean="0"/>
                        <a:t>AD-HOC</a:t>
                      </a:r>
                      <a:r>
                        <a:rPr lang="zh-CN" altLang="en-US" sz="1000" dirty="0" smtClean="0"/>
                        <a:t>测试和交叉测试安排较少，软件问题暴露速度较为平缓，测试策略上经验不足。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人力投入上，</a:t>
                      </a:r>
                      <a:r>
                        <a:rPr lang="en-US" altLang="zh-CN" sz="1000" dirty="0" smtClean="0"/>
                        <a:t>TCL</a:t>
                      </a:r>
                      <a:r>
                        <a:rPr lang="zh-CN" altLang="en-US" sz="1000" dirty="0" smtClean="0"/>
                        <a:t>项目几乎都是实习生作为主要人力参与项目，人力策略需调整。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V5000_</a:t>
                      </a:r>
                      <a:r>
                        <a:rPr lang="zh-CN" altLang="en-US" sz="1000" dirty="0" smtClean="0"/>
                        <a:t>九洲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8.26-12.9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 </a:t>
                      </a:r>
                      <a:r>
                        <a:rPr lang="zh-CN" altLang="en-US" sz="1000" dirty="0" smtClean="0"/>
                        <a:t>系统定制需求基本定义，但未将客户服务器接口相关转化成详细需求清单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2. </a:t>
                      </a:r>
                      <a:r>
                        <a:rPr lang="zh-CN" altLang="en-US" sz="1000" dirty="0" smtClean="0"/>
                        <a:t>需求清单简陋，只有模块框架，存在未定义细节导致功能与主线不一致，遭受客户质疑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项目计划与硬件计划不同步，导致软件交付时间被紧逼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项目计划中对测试时间的安排不足，未考虑过程中的风险和软件质量问题，导致项目周期比项目计划预期更长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项目过程中，积极与项目经理沟通反馈项目风险，并协助推进问题解决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积极配合工作安排，高效完成出差任务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版本迭代测试时，出现两次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延迟发现，需加强对结果的检查和组员能力提升。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V5000_</a:t>
                      </a:r>
                      <a:r>
                        <a:rPr lang="zh-CN" altLang="en-US" sz="1000" dirty="0" smtClean="0"/>
                        <a:t>上海恒润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11.7-11.29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客户定制需求少，基本定义需求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项目进阶基本上项目计划进行，无偏差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准确把握项目和测试重点，及时更新项目计划和方案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积极与项目组讨论项目定制过程中的难点，软件缺陷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快速高效完成软件验收和交付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7449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年展会项目支持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002323" y="2716830"/>
            <a:ext cx="9337431" cy="21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1028701" y="1582623"/>
            <a:ext cx="1907930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2016.3.15</a:t>
            </a:r>
          </a:p>
          <a:p>
            <a:r>
              <a:rPr lang="zh-CN" altLang="en-US" dirty="0" smtClean="0"/>
              <a:t>旧金山</a:t>
            </a:r>
            <a:r>
              <a:rPr lang="en-US" altLang="zh-CN" dirty="0" smtClean="0"/>
              <a:t>GDC</a:t>
            </a:r>
            <a:r>
              <a:rPr lang="zh-CN" altLang="en-US" dirty="0" smtClean="0"/>
              <a:t>展会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414366" y="1594346"/>
            <a:ext cx="1553287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2016.6.15</a:t>
            </a:r>
          </a:p>
          <a:p>
            <a:r>
              <a:rPr lang="zh-CN" altLang="en-US" dirty="0" smtClean="0"/>
              <a:t>日本发布会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 rot="10800000">
            <a:off x="1644161" y="3194546"/>
            <a:ext cx="1515217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0877" y="3279537"/>
            <a:ext cx="139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2016.5.5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美国发布会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 rot="10800000">
            <a:off x="3719150" y="3206269"/>
            <a:ext cx="1951887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3135" y="3305917"/>
            <a:ext cx="21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2016.7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GSMA</a:t>
            </a:r>
            <a:r>
              <a:rPr lang="zh-CN" altLang="en-US" dirty="0" smtClean="0">
                <a:solidFill>
                  <a:schemeClr val="bg1"/>
                </a:solidFill>
              </a:rPr>
              <a:t>上海展会等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914230" y="1597282"/>
            <a:ext cx="1559231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2016.8.11</a:t>
            </a:r>
          </a:p>
          <a:p>
            <a:r>
              <a:rPr lang="zh-CN" altLang="en-US" dirty="0" smtClean="0"/>
              <a:t>中国发布会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 rot="10800000">
            <a:off x="6553203" y="3209199"/>
            <a:ext cx="1951887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23" y="3323502"/>
            <a:ext cx="2127738" cy="64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2016.10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旧金山</a:t>
            </a:r>
            <a:r>
              <a:rPr lang="en-US" altLang="zh-CN" dirty="0" smtClean="0">
                <a:solidFill>
                  <a:schemeClr val="bg1"/>
                </a:solidFill>
              </a:rPr>
              <a:t>VR DC</a:t>
            </a:r>
            <a:r>
              <a:rPr lang="zh-CN" altLang="en-US" dirty="0" smtClean="0">
                <a:solidFill>
                  <a:schemeClr val="bg1"/>
                </a:solidFill>
              </a:rPr>
              <a:t>展会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8844999" y="1591421"/>
            <a:ext cx="1559231" cy="852854"/>
          </a:xfrm>
          <a:prstGeom prst="wedgeRoundRectCallout">
            <a:avLst>
              <a:gd name="adj1" fmla="val -21596"/>
              <a:gd name="adj2" fmla="val 87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2016.12</a:t>
            </a:r>
            <a:r>
              <a:rPr lang="zh-CN" altLang="en-US" dirty="0" smtClean="0"/>
              <a:t>底</a:t>
            </a:r>
            <a:endParaRPr lang="en-US" altLang="zh-CN" dirty="0" smtClean="0"/>
          </a:p>
          <a:p>
            <a:r>
              <a:rPr lang="zh-CN" altLang="en-US" dirty="0" smtClean="0"/>
              <a:t>美国</a:t>
            </a:r>
            <a:r>
              <a:rPr lang="en-US" altLang="zh-CN" dirty="0" smtClean="0"/>
              <a:t>CES</a:t>
            </a:r>
            <a:r>
              <a:rPr lang="zh-CN" altLang="en-US" dirty="0" smtClean="0"/>
              <a:t>展会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1792" y="4369778"/>
            <a:ext cx="974187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测试部展会职能简介：</a:t>
            </a:r>
            <a:endParaRPr lang="en-US" altLang="zh-CN" b="1" dirty="0" smtClean="0"/>
          </a:p>
          <a:p>
            <a:pPr>
              <a:lnSpc>
                <a:spcPts val="1400"/>
              </a:lnSpc>
            </a:pPr>
            <a:endParaRPr lang="en-US" altLang="zh-CN" sz="1700" b="1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负责展会硬件准备，硬件测试验收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负责展会所使用的软件测试验收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负责所需展示内容测试及安装调试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负责出差人员电脑环境配置，安装等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负责汇总展会相关软件，硬件风险告知及问题规避等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随时接受远程电话支持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游戏、视频内容测评</a:t>
            </a:r>
            <a:r>
              <a:rPr lang="en-US" altLang="zh-CN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433" y="2324294"/>
            <a:ext cx="776481" cy="673905"/>
            <a:chOff x="2503873" y="644942"/>
            <a:chExt cx="345485" cy="345485"/>
          </a:xfrm>
        </p:grpSpPr>
        <p:sp>
          <p:nvSpPr>
            <p:cNvPr id="8" name="加号 7"/>
            <p:cNvSpPr/>
            <p:nvPr/>
          </p:nvSpPr>
          <p:spPr>
            <a:xfrm>
              <a:off x="2503873" y="644942"/>
              <a:ext cx="345485" cy="345485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加号 4"/>
            <p:cNvSpPr/>
            <p:nvPr/>
          </p:nvSpPr>
          <p:spPr>
            <a:xfrm>
              <a:off x="2549667" y="777055"/>
              <a:ext cx="253897" cy="81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81181" y="2438997"/>
            <a:ext cx="768787" cy="436109"/>
            <a:chOff x="3063798" y="706891"/>
            <a:chExt cx="189421" cy="221587"/>
          </a:xfrm>
        </p:grpSpPr>
        <p:sp>
          <p:nvSpPr>
            <p:cNvPr id="11" name="右箭头 10"/>
            <p:cNvSpPr/>
            <p:nvPr/>
          </p:nvSpPr>
          <p:spPr>
            <a:xfrm>
              <a:off x="3063798" y="706891"/>
              <a:ext cx="189421" cy="2215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右箭头 4"/>
            <p:cNvSpPr/>
            <p:nvPr/>
          </p:nvSpPr>
          <p:spPr>
            <a:xfrm>
              <a:off x="3063798" y="751208"/>
              <a:ext cx="132595" cy="132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kern="1200"/>
            </a:p>
          </p:txBody>
        </p:sp>
      </p:grpSp>
      <p:sp>
        <p:nvSpPr>
          <p:cNvPr id="13" name="椭圆 12"/>
          <p:cNvSpPr/>
          <p:nvPr/>
        </p:nvSpPr>
        <p:spPr>
          <a:xfrm>
            <a:off x="1802422" y="1055097"/>
            <a:ext cx="1266093" cy="109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3438" y="1274907"/>
            <a:ext cx="9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视频测评</a:t>
            </a:r>
            <a:r>
              <a:rPr lang="en-US" altLang="zh-CN" dirty="0" smtClean="0">
                <a:solidFill>
                  <a:schemeClr val="bg1"/>
                </a:solidFill>
              </a:rPr>
              <a:t>200+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87766" y="3203354"/>
            <a:ext cx="1298334" cy="107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04648" y="3437816"/>
            <a:ext cx="87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游戏测评</a:t>
            </a:r>
            <a:r>
              <a:rPr lang="en-US" altLang="zh-CN" dirty="0" smtClean="0">
                <a:solidFill>
                  <a:schemeClr val="bg1"/>
                </a:solidFill>
              </a:rPr>
              <a:t>170+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3206" y="1732095"/>
            <a:ext cx="1987063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移植游戏测试及迭代测试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视频应用测试及迭代测试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游戏、视频内容测试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测评流程和标准定义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8326318" y="2039818"/>
            <a:ext cx="1846385" cy="121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商城游戏</a:t>
            </a:r>
            <a:r>
              <a:rPr lang="en-US" altLang="zh-CN" dirty="0" smtClean="0"/>
              <a:t>31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内置视频应用达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085674" y="2433135"/>
            <a:ext cx="768787" cy="436109"/>
            <a:chOff x="3063798" y="706891"/>
            <a:chExt cx="189421" cy="221587"/>
          </a:xfrm>
        </p:grpSpPr>
        <p:sp>
          <p:nvSpPr>
            <p:cNvPr id="25" name="右箭头 24"/>
            <p:cNvSpPr/>
            <p:nvPr/>
          </p:nvSpPr>
          <p:spPr>
            <a:xfrm>
              <a:off x="3063798" y="706891"/>
              <a:ext cx="189421" cy="2215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右箭头 4"/>
            <p:cNvSpPr/>
            <p:nvPr/>
          </p:nvSpPr>
          <p:spPr>
            <a:xfrm>
              <a:off x="3063798" y="751208"/>
              <a:ext cx="132595" cy="132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kern="12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37592" y="4536831"/>
            <a:ext cx="8616462" cy="17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2016</a:t>
            </a:r>
            <a:r>
              <a:rPr lang="zh-CN" altLang="en-US" dirty="0" smtClean="0"/>
              <a:t>年度于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月起为了引进视频和游戏资源，测试部协同产品部门完成约计</a:t>
            </a:r>
            <a:r>
              <a:rPr lang="en-US" altLang="zh-CN" dirty="0" smtClean="0"/>
              <a:t>400+</a:t>
            </a:r>
            <a:r>
              <a:rPr lang="zh-CN" altLang="en-US" dirty="0" smtClean="0"/>
              <a:t>的游戏和视频测评，为内容移植打下基础。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4</a:t>
            </a:r>
            <a:r>
              <a:rPr lang="zh-CN" altLang="en-US" dirty="0" smtClean="0"/>
              <a:t>月份开始陆续接到游戏、视频移植的适配应用测试；由于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月份量产在即，内容测试达高峰期。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截止至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月底，移植游戏测试约计</a:t>
            </a:r>
            <a:r>
              <a:rPr lang="en-US" altLang="zh-CN" dirty="0" smtClean="0"/>
              <a:t>80</a:t>
            </a:r>
            <a:r>
              <a:rPr lang="zh-CN" altLang="en-US" dirty="0" smtClean="0"/>
              <a:t>款，上架</a:t>
            </a:r>
            <a:r>
              <a:rPr lang="en-US" altLang="zh-CN" dirty="0" smtClean="0"/>
              <a:t>31</a:t>
            </a:r>
            <a:r>
              <a:rPr lang="zh-CN" altLang="en-US" dirty="0" smtClean="0"/>
              <a:t>款；视频应用共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款，上架</a:t>
            </a:r>
            <a:r>
              <a:rPr lang="en-US" altLang="zh-CN" dirty="0" smtClean="0"/>
              <a:t>9</a:t>
            </a:r>
            <a:r>
              <a:rPr lang="zh-CN" altLang="en-US" dirty="0" smtClean="0"/>
              <a:t>款。其中由于国内版权</a:t>
            </a:r>
            <a:r>
              <a:rPr lang="en-US" altLang="zh-CN" dirty="0" smtClean="0"/>
              <a:t>WEARVR </a:t>
            </a:r>
            <a:r>
              <a:rPr lang="zh-CN" altLang="en-US" dirty="0" smtClean="0"/>
              <a:t>国外游戏全未上架，质量未达标应用未上架。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93831" y="2127738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移植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77808" y="2127738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跨部门协助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6769" y="1028714"/>
            <a:ext cx="88274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-6</a:t>
            </a:r>
            <a:r>
              <a:rPr lang="zh-CN" altLang="en-US" dirty="0" smtClean="0"/>
              <a:t>月份期间，测试部完成了</a:t>
            </a:r>
            <a:r>
              <a:rPr lang="zh-CN" altLang="en-US" dirty="0" smtClean="0"/>
              <a:t>近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台</a:t>
            </a:r>
            <a:r>
              <a:rPr lang="en-US" altLang="zh-CN" dirty="0" smtClean="0"/>
              <a:t>V1000</a:t>
            </a:r>
            <a:r>
              <a:rPr lang="zh-CN" altLang="en-US" dirty="0" smtClean="0"/>
              <a:t>设备的出货检测和内容准备，过程中搜集软件、硬件问题并反馈项目组和工厂，既为产品出货质量保驾护航，也为工厂生产质量的提供帮助。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应人力资源部要求组织</a:t>
            </a:r>
            <a:r>
              <a:rPr lang="en-US" altLang="zh-CN" dirty="0" smtClean="0"/>
              <a:t>VR</a:t>
            </a:r>
            <a:r>
              <a:rPr lang="zh-CN" altLang="en-US" dirty="0" smtClean="0"/>
              <a:t>基础知识培训，为公司其他部门或新入职的同事熟悉产品提供帮助。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协同产品部门完成用户体验测试设计，为</a:t>
            </a:r>
            <a:r>
              <a:rPr lang="en-US" altLang="zh-CN" dirty="0" smtClean="0"/>
              <a:t>K2</a:t>
            </a:r>
            <a:r>
              <a:rPr lang="zh-CN" altLang="en-US" dirty="0" smtClean="0"/>
              <a:t>出货前用户体验问题搜集提供帮助。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对行业，售后，技术支持部门同事进行</a:t>
            </a:r>
            <a:r>
              <a:rPr lang="en-US" altLang="zh-CN" dirty="0" smtClean="0"/>
              <a:t>VR</a:t>
            </a:r>
            <a:r>
              <a:rPr lang="zh-CN" altLang="en-US" dirty="0" smtClean="0"/>
              <a:t>技能培训并完成考核。有效的帮助新同事入职快速掌握</a:t>
            </a:r>
            <a:r>
              <a:rPr lang="en-US" altLang="zh-CN" dirty="0" smtClean="0"/>
              <a:t>VR</a:t>
            </a:r>
            <a:r>
              <a:rPr lang="zh-CN" altLang="en-US" dirty="0" smtClean="0"/>
              <a:t>产品特性，同时提高其问题排查和定位能力，对其今后工作的开展提供便捷。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K2</a:t>
            </a:r>
            <a:r>
              <a:rPr lang="zh-CN" altLang="en-US" dirty="0" smtClean="0"/>
              <a:t>产品初期，为内容移植合作客户，渠道客户等多方解决</a:t>
            </a:r>
            <a:r>
              <a:rPr lang="en-US" altLang="zh-CN" dirty="0" smtClean="0"/>
              <a:t>VR</a:t>
            </a:r>
            <a:r>
              <a:rPr lang="zh-CN" altLang="en-US" dirty="0" smtClean="0"/>
              <a:t>刷机，使用上的困难。后期考虑实时解决人力成本较大，编辑完成</a:t>
            </a:r>
            <a:r>
              <a:rPr lang="en-US" altLang="zh-CN" dirty="0" smtClean="0"/>
              <a:t>VR</a:t>
            </a:r>
            <a:r>
              <a:rPr lang="zh-CN" altLang="en-US" dirty="0" smtClean="0"/>
              <a:t>产品帮助文档，供公司其他部门，合作客户解决</a:t>
            </a:r>
            <a:r>
              <a:rPr lang="en-US" altLang="zh-CN" dirty="0" smtClean="0"/>
              <a:t>VR</a:t>
            </a:r>
            <a:r>
              <a:rPr lang="zh-CN" altLang="en-US" dirty="0" smtClean="0"/>
              <a:t>使用上的难题，提高效率。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协助售后部门完成产品售后工作流程梳理，协作进行用户问题售后工作处理流程。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41514</TotalTime>
  <Words>1469</Words>
  <Application>Microsoft Office PowerPoint</Application>
  <PresentationFormat>自定义</PresentationFormat>
  <Paragraphs>207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ttq</cp:lastModifiedBy>
  <cp:revision>411</cp:revision>
  <dcterms:created xsi:type="dcterms:W3CDTF">2014-12-08T08:09:12Z</dcterms:created>
  <dcterms:modified xsi:type="dcterms:W3CDTF">2017-01-09T02:33:03Z</dcterms:modified>
</cp:coreProperties>
</file>