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3" r:id="rId5"/>
    <p:sldId id="326" r:id="rId6"/>
    <p:sldId id="29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608" autoAdjust="0"/>
    <p:restoredTop sz="94660"/>
  </p:normalViewPr>
  <p:slideViewPr>
    <p:cSldViewPr snapToGrid="0" showGuides="1">
      <p:cViewPr varScale="1">
        <p:scale>
          <a:sx n="108" d="100"/>
          <a:sy n="108" d="100"/>
        </p:scale>
        <p:origin x="-426" y="-7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pPr/>
              <a:t>2017/1/12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pPr/>
              <a:t>‹#›</a:t>
            </a:fld>
            <a:endParaRPr lang="zh-CN" altLang="en-US"/>
          </a:p>
        </p:txBody>
      </p:sp>
    </p:spTree>
    <p:extLst>
      <p:ext uri="{BB962C8B-B14F-4D97-AF65-F5344CB8AC3E}">
        <p14:creationId xmlns=""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50028" y="2032003"/>
            <a:ext cx="5338100"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2016</a:t>
            </a:r>
            <a:r>
              <a:rPr lang="zh-CN" altLang="en-US" sz="3600" dirty="0" smtClean="0">
                <a:solidFill>
                  <a:schemeClr val="bg1"/>
                </a:solidFill>
                <a:latin typeface="微软雅黑" panose="020B0503020204020204" pitchFamily="34" charset="-122"/>
                <a:ea typeface="微软雅黑" panose="020B0503020204020204" pitchFamily="34" charset="-122"/>
              </a:rPr>
              <a:t>年项目测试总结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2016.1-2016.12</a:t>
            </a:r>
          </a:p>
        </p:txBody>
      </p:sp>
    </p:spTree>
    <p:extLst>
      <p:ext uri="{BB962C8B-B14F-4D97-AF65-F5344CB8AC3E}">
        <p14:creationId xmlns="" xmlns:p14="http://schemas.microsoft.com/office/powerpoint/2010/main" val="1851874935"/>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测试项目过程总结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专题测试总结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a:solidFill>
                  <a:srgbClr val="AFABAB"/>
                </a:solidFill>
                <a:latin typeface="微软雅黑" panose="020B0503020204020204" pitchFamily="34" charset="-122"/>
                <a:ea typeface="微软雅黑" panose="020B0503020204020204" pitchFamily="34" charset="-122"/>
              </a:rPr>
              <a:t>产品</a:t>
            </a:r>
            <a:r>
              <a:rPr lang="zh-CN" altLang="en-US" sz="3600" dirty="0" smtClean="0">
                <a:solidFill>
                  <a:srgbClr val="AFABAB"/>
                </a:solidFill>
                <a:latin typeface="微软雅黑" panose="020B0503020204020204" pitchFamily="34" charset="-122"/>
                <a:ea typeface="微软雅黑" panose="020B0503020204020204" pitchFamily="34" charset="-122"/>
              </a:rPr>
              <a:t>线测试总结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 xmlns:p14="http://schemas.microsoft.com/office/powerpoint/2010/main" val="2254484163"/>
              </p:ext>
            </p:extLst>
          </p:nvPr>
        </p:nvGraphicFramePr>
        <p:xfrm>
          <a:off x="1353735" y="1825319"/>
          <a:ext cx="8467273" cy="3221468"/>
        </p:xfrm>
        <a:graphic>
          <a:graphicData uri="http://schemas.openxmlformats.org/drawingml/2006/table">
            <a:tbl>
              <a:tblPr firstRow="1" bandRow="1">
                <a:tableStyleId>{5C22544A-7EE6-4342-B048-85BDC9FD1C3A}</a:tableStyleId>
              </a:tblPr>
              <a:tblGrid>
                <a:gridCol w="1826734"/>
                <a:gridCol w="1621689"/>
                <a:gridCol w="1761491"/>
                <a:gridCol w="2138952"/>
                <a:gridCol w="1118407"/>
              </a:tblGrid>
              <a:tr h="805367">
                <a:tc>
                  <a:txBody>
                    <a:bodyPr/>
                    <a:lstStyle/>
                    <a:p>
                      <a:r>
                        <a:rPr lang="zh-CN" altLang="en-US" sz="1800" dirty="0" smtClean="0">
                          <a:latin typeface="+mn-lt"/>
                        </a:rPr>
                        <a:t>项目名称</a:t>
                      </a:r>
                      <a:endParaRPr lang="zh-CN" altLang="en-US" sz="1800" dirty="0">
                        <a:latin typeface="+mn-lt"/>
                      </a:endParaRPr>
                    </a:p>
                  </a:txBody>
                  <a:tcPr/>
                </a:tc>
                <a:tc>
                  <a:txBody>
                    <a:bodyPr/>
                    <a:lstStyle/>
                    <a:p>
                      <a:r>
                        <a:rPr lang="zh-CN" altLang="en-US" sz="1800" dirty="0" smtClean="0">
                          <a:latin typeface="+mn-lt"/>
                        </a:rPr>
                        <a:t>测试用例数量</a:t>
                      </a:r>
                      <a:endParaRPr lang="zh-CN" altLang="en-US" sz="1800" dirty="0">
                        <a:latin typeface="+mn-lt"/>
                      </a:endParaRPr>
                    </a:p>
                  </a:txBody>
                  <a:tcPr/>
                </a:tc>
                <a:tc>
                  <a:txBody>
                    <a:bodyPr/>
                    <a:lstStyle/>
                    <a:p>
                      <a:r>
                        <a:rPr lang="zh-CN" altLang="en-US" sz="1800" dirty="0" smtClean="0">
                          <a:latin typeface="+mn-lt"/>
                        </a:rPr>
                        <a:t>需求覆盖率</a:t>
                      </a:r>
                      <a:endParaRPr lang="zh-CN" altLang="en-US" sz="1800" dirty="0">
                        <a:latin typeface="+mn-lt"/>
                      </a:endParaRPr>
                    </a:p>
                  </a:txBody>
                  <a:tcPr/>
                </a:tc>
                <a:tc>
                  <a:txBody>
                    <a:bodyPr/>
                    <a:lstStyle/>
                    <a:p>
                      <a:r>
                        <a:rPr lang="zh-CN" altLang="en-US" sz="1800" dirty="0" smtClean="0">
                          <a:latin typeface="+mn-lt"/>
                        </a:rPr>
                        <a:t>用例有效性</a:t>
                      </a:r>
                      <a:endParaRPr lang="zh-CN" altLang="en-US" sz="1800" dirty="0">
                        <a:latin typeface="+mn-lt"/>
                      </a:endParaRPr>
                    </a:p>
                  </a:txBody>
                  <a:tcPr/>
                </a:tc>
                <a:tc>
                  <a:txBody>
                    <a:bodyPr/>
                    <a:lstStyle/>
                    <a:p>
                      <a:r>
                        <a:rPr lang="zh-CN" altLang="en-US" sz="1800" dirty="0" smtClean="0">
                          <a:latin typeface="+mn-lt"/>
                        </a:rPr>
                        <a:t>资源投入</a:t>
                      </a:r>
                      <a:endParaRPr lang="zh-CN" altLang="en-US" sz="1800" dirty="0">
                        <a:latin typeface="+mn-lt"/>
                      </a:endParaRPr>
                    </a:p>
                  </a:txBody>
                  <a:tcPr/>
                </a:tc>
              </a:tr>
              <a:tr h="805367">
                <a:tc>
                  <a:txBody>
                    <a:bodyPr/>
                    <a:lstStyle/>
                    <a:p>
                      <a:r>
                        <a:rPr lang="en-US" altLang="zh-CN" sz="1800" dirty="0" smtClean="0">
                          <a:latin typeface="+mn-lt"/>
                        </a:rPr>
                        <a:t>K2</a:t>
                      </a:r>
                      <a:endParaRPr lang="zh-CN" altLang="en-US" sz="1800" dirty="0">
                        <a:latin typeface="+mn-lt"/>
                      </a:endParaRPr>
                    </a:p>
                  </a:txBody>
                  <a:tcPr/>
                </a:tc>
                <a:tc>
                  <a:txBody>
                    <a:bodyPr/>
                    <a:lstStyle/>
                    <a:p>
                      <a:r>
                        <a:rPr lang="en-US" altLang="zh-CN" sz="1800" dirty="0" smtClean="0">
                          <a:latin typeface="+mn-lt"/>
                        </a:rPr>
                        <a:t>1270</a:t>
                      </a:r>
                      <a:endParaRPr lang="zh-CN" altLang="en-US" sz="1800" dirty="0">
                        <a:latin typeface="+mn-lt"/>
                      </a:endParaRPr>
                    </a:p>
                  </a:txBody>
                  <a:tcPr/>
                </a:tc>
                <a:tc>
                  <a:txBody>
                    <a:bodyPr/>
                    <a:lstStyle/>
                    <a:p>
                      <a:r>
                        <a:rPr lang="en-US" altLang="zh-CN" sz="1800" dirty="0" smtClean="0">
                          <a:latin typeface="+mn-lt"/>
                        </a:rPr>
                        <a:t>74%</a:t>
                      </a:r>
                      <a:endParaRPr lang="zh-CN" altLang="en-US" sz="1800" dirty="0">
                        <a:latin typeface="+mn-lt"/>
                      </a:endParaRPr>
                    </a:p>
                  </a:txBody>
                  <a:tcPr/>
                </a:tc>
                <a:tc>
                  <a:txBody>
                    <a:bodyPr/>
                    <a:lstStyle/>
                    <a:p>
                      <a:r>
                        <a:rPr lang="en-US" altLang="zh-CN" sz="1800" dirty="0" smtClean="0">
                          <a:latin typeface="+mn-lt"/>
                        </a:rPr>
                        <a:t>1151/1270</a:t>
                      </a:r>
                      <a:endParaRPr lang="zh-CN" altLang="en-US" sz="1800" dirty="0">
                        <a:latin typeface="+mn-lt"/>
                      </a:endParaRPr>
                    </a:p>
                  </a:txBody>
                  <a:tcPr/>
                </a:tc>
                <a:tc>
                  <a:txBody>
                    <a:bodyPr/>
                    <a:lstStyle/>
                    <a:p>
                      <a:r>
                        <a:rPr lang="en-US" altLang="zh-CN" sz="1800" dirty="0" smtClean="0">
                          <a:latin typeface="+mn-lt"/>
                        </a:rPr>
                        <a:t>61</a:t>
                      </a:r>
                      <a:r>
                        <a:rPr lang="zh-CN" altLang="en-US" sz="1800" dirty="0" smtClean="0">
                          <a:latin typeface="+mn-lt"/>
                        </a:rPr>
                        <a:t>人天</a:t>
                      </a:r>
                      <a:endParaRPr lang="zh-CN" altLang="en-US" sz="1800" dirty="0">
                        <a:latin typeface="+mn-lt"/>
                      </a:endParaRPr>
                    </a:p>
                  </a:txBody>
                  <a:tcPr/>
                </a:tc>
              </a:tr>
              <a:tr h="805367">
                <a:tc>
                  <a:txBody>
                    <a:bodyPr/>
                    <a:lstStyle/>
                    <a:p>
                      <a:r>
                        <a:rPr lang="en-US" altLang="zh-CN" sz="1800" dirty="0" smtClean="0">
                          <a:latin typeface="+mn-lt"/>
                        </a:rPr>
                        <a:t>K2 Pro</a:t>
                      </a:r>
                      <a:endParaRPr lang="zh-CN" altLang="en-US" sz="1800" dirty="0">
                        <a:latin typeface="+mn-lt"/>
                      </a:endParaRPr>
                    </a:p>
                  </a:txBody>
                  <a:tcPr/>
                </a:tc>
                <a:tc>
                  <a:txBody>
                    <a:bodyPr/>
                    <a:lstStyle/>
                    <a:p>
                      <a:r>
                        <a:rPr lang="en-US" altLang="zh-CN" sz="1800" dirty="0" smtClean="0">
                          <a:latin typeface="+mn-lt"/>
                        </a:rPr>
                        <a:t>1270</a:t>
                      </a:r>
                      <a:endParaRPr lang="zh-CN" altLang="en-US" sz="1800" dirty="0">
                        <a:latin typeface="+mn-lt"/>
                      </a:endParaRPr>
                    </a:p>
                  </a:txBody>
                  <a:tcPr/>
                </a:tc>
                <a:tc>
                  <a:txBody>
                    <a:bodyPr/>
                    <a:lstStyle/>
                    <a:p>
                      <a:r>
                        <a:rPr lang="zh-CN" altLang="en-US" sz="1800" dirty="0" smtClean="0">
                          <a:latin typeface="+mn-lt"/>
                        </a:rPr>
                        <a:t>版本未发布</a:t>
                      </a:r>
                      <a:endParaRPr lang="zh-CN" altLang="en-US" sz="1800" dirty="0">
                        <a:latin typeface="+mn-lt"/>
                      </a:endParaRPr>
                    </a:p>
                  </a:txBody>
                  <a:tcPr/>
                </a:tc>
                <a:tc>
                  <a:txBody>
                    <a:bodyPr/>
                    <a:lstStyle/>
                    <a:p>
                      <a:r>
                        <a:rPr lang="en-US" altLang="zh-CN" sz="1800" dirty="0" smtClean="0">
                          <a:latin typeface="+mn-lt"/>
                        </a:rPr>
                        <a:t>213/1270</a:t>
                      </a:r>
                      <a:endParaRPr lang="zh-CN" altLang="en-US" sz="1800" dirty="0">
                        <a:latin typeface="+mn-lt"/>
                      </a:endParaRPr>
                    </a:p>
                  </a:txBody>
                  <a:tcPr/>
                </a:tc>
                <a:tc>
                  <a:txBody>
                    <a:bodyPr/>
                    <a:lstStyle/>
                    <a:p>
                      <a:r>
                        <a:rPr lang="en-US" altLang="zh-CN" sz="1800" dirty="0" smtClean="0">
                          <a:latin typeface="+mn-lt"/>
                        </a:rPr>
                        <a:t>20</a:t>
                      </a:r>
                      <a:r>
                        <a:rPr lang="zh-CN" altLang="en-US" sz="1800" dirty="0" smtClean="0">
                          <a:latin typeface="+mn-lt"/>
                        </a:rPr>
                        <a:t>人天</a:t>
                      </a:r>
                      <a:endParaRPr lang="zh-CN" altLang="en-US" sz="1800" dirty="0">
                        <a:latin typeface="+mn-lt"/>
                      </a:endParaRPr>
                    </a:p>
                  </a:txBody>
                  <a:tcPr/>
                </a:tc>
              </a:tr>
              <a:tr h="805367">
                <a:tc>
                  <a:txBody>
                    <a:bodyPr/>
                    <a:lstStyle/>
                    <a:p>
                      <a:r>
                        <a:rPr lang="en-US" altLang="zh-CN" sz="1800" dirty="0" smtClean="0">
                          <a:latin typeface="+mn-lt"/>
                        </a:rPr>
                        <a:t>H1000</a:t>
                      </a:r>
                      <a:endParaRPr lang="zh-CN" altLang="en-US" sz="1800" dirty="0">
                        <a:latin typeface="+mn-lt"/>
                      </a:endParaRPr>
                    </a:p>
                  </a:txBody>
                  <a:tcPr/>
                </a:tc>
                <a:tc>
                  <a:txBody>
                    <a:bodyPr/>
                    <a:lstStyle/>
                    <a:p>
                      <a:r>
                        <a:rPr lang="en-US" altLang="zh-CN" sz="1800" dirty="0" smtClean="0">
                          <a:latin typeface="+mn-lt"/>
                        </a:rPr>
                        <a:t>243</a:t>
                      </a:r>
                      <a:endParaRPr lang="zh-CN" altLang="en-US" sz="1800" dirty="0">
                        <a:latin typeface="+mn-lt"/>
                      </a:endParaRPr>
                    </a:p>
                  </a:txBody>
                  <a:tcPr/>
                </a:tc>
                <a:tc>
                  <a:txBody>
                    <a:bodyPr/>
                    <a:lstStyle/>
                    <a:p>
                      <a:r>
                        <a:rPr lang="en-US" altLang="zh-CN" sz="1800" dirty="0" smtClean="0">
                          <a:latin typeface="+mn-lt"/>
                        </a:rPr>
                        <a:t>97%</a:t>
                      </a:r>
                      <a:endParaRPr lang="zh-CN" altLang="en-US" sz="1800" dirty="0">
                        <a:latin typeface="+mn-lt"/>
                      </a:endParaRPr>
                    </a:p>
                  </a:txBody>
                  <a:tcPr/>
                </a:tc>
                <a:tc>
                  <a:txBody>
                    <a:bodyPr/>
                    <a:lstStyle/>
                    <a:p>
                      <a:r>
                        <a:rPr lang="en-US" altLang="zh-CN" sz="1800" dirty="0" smtClean="0">
                          <a:latin typeface="+mn-lt"/>
                        </a:rPr>
                        <a:t>196/243</a:t>
                      </a:r>
                      <a:endParaRPr lang="zh-CN" altLang="en-US" sz="1800" dirty="0">
                        <a:latin typeface="+mn-lt"/>
                      </a:endParaRPr>
                    </a:p>
                  </a:txBody>
                  <a:tcPr/>
                </a:tc>
                <a:tc>
                  <a:txBody>
                    <a:bodyPr/>
                    <a:lstStyle/>
                    <a:p>
                      <a:r>
                        <a:rPr lang="en-US" altLang="zh-CN" dirty="0" smtClean="0">
                          <a:latin typeface="+mn-lt"/>
                        </a:rPr>
                        <a:t>10</a:t>
                      </a:r>
                      <a:r>
                        <a:rPr lang="zh-CN" altLang="en-US" dirty="0" smtClean="0">
                          <a:latin typeface="+mn-lt"/>
                        </a:rPr>
                        <a:t>人天</a:t>
                      </a:r>
                      <a:endParaRPr lang="zh-CN" altLang="en-US" dirty="0">
                        <a:latin typeface="+mn-lt"/>
                      </a:endParaRPr>
                    </a:p>
                  </a:txBody>
                  <a:tcPr/>
                </a:tc>
              </a:tr>
            </a:tbl>
          </a:graphicData>
        </a:graphic>
      </p:graphicFrame>
    </p:spTree>
    <p:extLst>
      <p:ext uri="{BB962C8B-B14F-4D97-AF65-F5344CB8AC3E}">
        <p14:creationId xmlns="" xmlns:p14="http://schemas.microsoft.com/office/powerpoint/2010/main" val="26686796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4240012294"/>
              </p:ext>
            </p:extLst>
          </p:nvPr>
        </p:nvGraphicFramePr>
        <p:xfrm>
          <a:off x="1222130" y="1371598"/>
          <a:ext cx="9350578" cy="3564713"/>
        </p:xfrm>
        <a:graphic>
          <a:graphicData uri="http://schemas.openxmlformats.org/drawingml/2006/table">
            <a:tbl>
              <a:tblPr firstRow="1" bandRow="1">
                <a:tableStyleId>{5C22544A-7EE6-4342-B048-85BDC9FD1C3A}</a:tableStyleId>
              </a:tblPr>
              <a:tblGrid>
                <a:gridCol w="1265195"/>
                <a:gridCol w="1123180"/>
                <a:gridCol w="1220007"/>
                <a:gridCol w="1481436"/>
                <a:gridCol w="1819492"/>
                <a:gridCol w="1426359"/>
                <a:gridCol w="1014909"/>
              </a:tblGrid>
              <a:tr h="584671">
                <a:tc>
                  <a:txBody>
                    <a:bodyPr/>
                    <a:lstStyle/>
                    <a:p>
                      <a:r>
                        <a:rPr lang="zh-CN" altLang="en-US" sz="1800" dirty="0" smtClean="0">
                          <a:latin typeface="+mn-lt"/>
                        </a:rPr>
                        <a:t>项目名称</a:t>
                      </a:r>
                      <a:endParaRPr lang="zh-CN" altLang="en-US" sz="1800" dirty="0">
                        <a:latin typeface="+mn-lt"/>
                      </a:endParaRPr>
                    </a:p>
                  </a:txBody>
                  <a:tcPr/>
                </a:tc>
                <a:tc>
                  <a:txBody>
                    <a:bodyPr/>
                    <a:lstStyle/>
                    <a:p>
                      <a:r>
                        <a:rPr lang="zh-CN" altLang="en-US" sz="1800" dirty="0" smtClean="0">
                          <a:latin typeface="+mn-lt"/>
                        </a:rPr>
                        <a:t>冒烟测试次数</a:t>
                      </a:r>
                      <a:endParaRPr lang="zh-CN" altLang="en-US" sz="1800" dirty="0">
                        <a:latin typeface="+mn-lt"/>
                      </a:endParaRPr>
                    </a:p>
                  </a:txBody>
                  <a:tcPr/>
                </a:tc>
                <a:tc>
                  <a:txBody>
                    <a:bodyPr/>
                    <a:lstStyle/>
                    <a:p>
                      <a:r>
                        <a:rPr lang="zh-CN" altLang="en-US" sz="1800" dirty="0" smtClean="0">
                          <a:latin typeface="+mn-lt"/>
                        </a:rPr>
                        <a:t>系统测试版本数</a:t>
                      </a:r>
                      <a:endParaRPr lang="zh-CN" altLang="en-US" sz="1800" dirty="0">
                        <a:latin typeface="+mn-lt"/>
                      </a:endParaRPr>
                    </a:p>
                  </a:txBody>
                  <a:tcPr/>
                </a:tc>
                <a:tc>
                  <a:txBody>
                    <a:bodyPr/>
                    <a:lstStyle/>
                    <a:p>
                      <a:r>
                        <a:rPr lang="zh-CN" altLang="en-US" sz="1800" dirty="0" smtClean="0">
                          <a:latin typeface="+mn-lt"/>
                        </a:rPr>
                        <a:t>测试用例总执行数</a:t>
                      </a:r>
                      <a:endParaRPr lang="zh-CN" altLang="en-US" sz="1800" dirty="0">
                        <a:latin typeface="+mn-lt"/>
                      </a:endParaRPr>
                    </a:p>
                  </a:txBody>
                  <a:tcPr/>
                </a:tc>
                <a:tc>
                  <a:txBody>
                    <a:bodyPr/>
                    <a:lstStyle/>
                    <a:p>
                      <a:r>
                        <a:rPr lang="en-US" altLang="zh-CN" sz="1800" dirty="0" smtClean="0">
                          <a:latin typeface="+mn-lt"/>
                        </a:rPr>
                        <a:t>Bug</a:t>
                      </a:r>
                      <a:r>
                        <a:rPr lang="zh-CN" altLang="en-US" sz="1800" dirty="0" smtClean="0">
                          <a:latin typeface="+mn-lt"/>
                        </a:rPr>
                        <a:t>发现总数</a:t>
                      </a:r>
                      <a:r>
                        <a:rPr lang="en-US" altLang="zh-CN" sz="1800" dirty="0" smtClean="0">
                          <a:latin typeface="+mn-lt"/>
                        </a:rPr>
                        <a:t>/</a:t>
                      </a:r>
                      <a:r>
                        <a:rPr lang="zh-CN" altLang="en-US" sz="1800" dirty="0" smtClean="0">
                          <a:latin typeface="+mn-lt"/>
                        </a:rPr>
                        <a:t>用例内</a:t>
                      </a:r>
                      <a:r>
                        <a:rPr lang="en-US" altLang="zh-CN" sz="1800" dirty="0" smtClean="0">
                          <a:latin typeface="+mn-lt"/>
                        </a:rPr>
                        <a:t>Bug</a:t>
                      </a:r>
                      <a:r>
                        <a:rPr lang="zh-CN" altLang="en-US" sz="1800" dirty="0" smtClean="0">
                          <a:latin typeface="+mn-lt"/>
                        </a:rPr>
                        <a:t>总数</a:t>
                      </a:r>
                      <a:r>
                        <a:rPr lang="en-US" altLang="zh-CN" sz="1800" dirty="0" smtClean="0">
                          <a:latin typeface="+mn-lt"/>
                        </a:rPr>
                        <a:t>/Fatal</a:t>
                      </a:r>
                      <a:r>
                        <a:rPr lang="zh-CN" altLang="en-US" sz="1800" dirty="0" smtClean="0">
                          <a:latin typeface="+mn-lt"/>
                        </a:rPr>
                        <a:t>以上数量</a:t>
                      </a:r>
                      <a:endParaRPr lang="zh-CN" altLang="en-US" sz="1800" dirty="0">
                        <a:latin typeface="+mn-lt"/>
                      </a:endParaRPr>
                    </a:p>
                  </a:txBody>
                  <a:tcPr/>
                </a:tc>
                <a:tc>
                  <a:txBody>
                    <a:bodyPr/>
                    <a:lstStyle/>
                    <a:p>
                      <a:r>
                        <a:rPr lang="zh-CN" altLang="en-US" sz="1800" dirty="0" smtClean="0">
                          <a:latin typeface="+mn-lt"/>
                        </a:rPr>
                        <a:t>用户问题总数</a:t>
                      </a:r>
                      <a:r>
                        <a:rPr lang="en-US" altLang="zh-CN" sz="1800" dirty="0" smtClean="0">
                          <a:latin typeface="+mn-lt"/>
                        </a:rPr>
                        <a:t>/Fatal</a:t>
                      </a:r>
                      <a:r>
                        <a:rPr lang="zh-CN" altLang="en-US" sz="1800" dirty="0" smtClean="0">
                          <a:latin typeface="+mn-lt"/>
                        </a:rPr>
                        <a:t>以上</a:t>
                      </a:r>
                      <a:r>
                        <a:rPr lang="en-US" altLang="zh-CN" sz="1800" dirty="0" smtClean="0">
                          <a:latin typeface="+mn-lt"/>
                        </a:rPr>
                        <a:t>Bug</a:t>
                      </a:r>
                      <a:r>
                        <a:rPr lang="zh-CN" altLang="en-US" sz="1800" dirty="0" smtClean="0">
                          <a:latin typeface="+mn-lt"/>
                        </a:rPr>
                        <a:t>数</a:t>
                      </a:r>
                      <a:endParaRPr lang="zh-CN" altLang="en-US" sz="1800" dirty="0">
                        <a:latin typeface="+mn-lt"/>
                      </a:endParaRPr>
                    </a:p>
                  </a:txBody>
                  <a:tcPr/>
                </a:tc>
                <a:tc>
                  <a:txBody>
                    <a:bodyPr/>
                    <a:lstStyle/>
                    <a:p>
                      <a:r>
                        <a:rPr lang="zh-CN" altLang="en-US" sz="1800" dirty="0" smtClean="0">
                          <a:latin typeface="+mn-lt"/>
                        </a:rPr>
                        <a:t>资源投入</a:t>
                      </a:r>
                      <a:endParaRPr lang="zh-CN" altLang="en-US" sz="1800" dirty="0">
                        <a:latin typeface="+mn-lt"/>
                      </a:endParaRPr>
                    </a:p>
                  </a:txBody>
                  <a:tcPr/>
                </a:tc>
              </a:tr>
              <a:tr h="547193">
                <a:tc>
                  <a:txBody>
                    <a:bodyPr/>
                    <a:lstStyle/>
                    <a:p>
                      <a:r>
                        <a:rPr lang="en-US" altLang="zh-CN" sz="1800" dirty="0" smtClean="0">
                          <a:latin typeface="+mn-lt"/>
                        </a:rPr>
                        <a:t>K2</a:t>
                      </a:r>
                      <a:endParaRPr lang="zh-CN" altLang="en-US" sz="1800" dirty="0">
                        <a:latin typeface="+mn-lt"/>
                      </a:endParaRPr>
                    </a:p>
                  </a:txBody>
                  <a:tcPr/>
                </a:tc>
                <a:tc>
                  <a:txBody>
                    <a:bodyPr/>
                    <a:lstStyle/>
                    <a:p>
                      <a:r>
                        <a:rPr lang="en-US" altLang="zh-CN" sz="1800" dirty="0" smtClean="0">
                          <a:latin typeface="+mn-lt"/>
                        </a:rPr>
                        <a:t>20</a:t>
                      </a:r>
                      <a:endParaRPr lang="zh-CN" altLang="en-US" sz="1800" dirty="0">
                        <a:latin typeface="+mn-lt"/>
                      </a:endParaRPr>
                    </a:p>
                  </a:txBody>
                  <a:tcPr/>
                </a:tc>
                <a:tc>
                  <a:txBody>
                    <a:bodyPr/>
                    <a:lstStyle/>
                    <a:p>
                      <a:r>
                        <a:rPr lang="en-US" altLang="zh-CN" sz="1800" dirty="0" smtClean="0">
                          <a:latin typeface="+mn-lt"/>
                        </a:rPr>
                        <a:t>9/20</a:t>
                      </a:r>
                      <a:endParaRPr lang="zh-CN" altLang="en-US" sz="1800" dirty="0">
                        <a:latin typeface="+mn-lt"/>
                      </a:endParaRPr>
                    </a:p>
                  </a:txBody>
                  <a:tcPr/>
                </a:tc>
                <a:tc>
                  <a:txBody>
                    <a:bodyPr/>
                    <a:lstStyle/>
                    <a:p>
                      <a:r>
                        <a:rPr lang="en-US" altLang="zh-CN" sz="1800" dirty="0" smtClean="0">
                          <a:latin typeface="+mn-lt"/>
                        </a:rPr>
                        <a:t>9281</a:t>
                      </a:r>
                      <a:endParaRPr lang="zh-CN" altLang="en-US" sz="1800" dirty="0">
                        <a:latin typeface="+mn-lt"/>
                      </a:endParaRPr>
                    </a:p>
                  </a:txBody>
                  <a:tcPr/>
                </a:tc>
                <a:tc>
                  <a:txBody>
                    <a:bodyPr/>
                    <a:lstStyle/>
                    <a:p>
                      <a:r>
                        <a:rPr lang="en-US" altLang="zh-CN" sz="1800" dirty="0" smtClean="0">
                          <a:latin typeface="+mn-lt"/>
                        </a:rPr>
                        <a:t>2028/1151/825</a:t>
                      </a:r>
                      <a:endParaRPr lang="zh-CN" altLang="en-US" sz="1800" dirty="0">
                        <a:latin typeface="+mn-lt"/>
                      </a:endParaRPr>
                    </a:p>
                  </a:txBody>
                  <a:tcPr/>
                </a:tc>
                <a:tc>
                  <a:txBody>
                    <a:bodyPr/>
                    <a:lstStyle/>
                    <a:p>
                      <a:r>
                        <a:rPr lang="en-US" altLang="zh-CN" sz="1800" dirty="0" smtClean="0">
                          <a:latin typeface="+mn-lt"/>
                        </a:rPr>
                        <a:t>34/3(</a:t>
                      </a:r>
                      <a:r>
                        <a:rPr lang="zh-CN" altLang="en-US" sz="1800" dirty="0" smtClean="0">
                          <a:latin typeface="+mn-lt"/>
                        </a:rPr>
                        <a:t>漂移、重影、电量计</a:t>
                      </a:r>
                      <a:r>
                        <a:rPr lang="en-US" altLang="zh-CN" sz="1800" dirty="0" smtClean="0">
                          <a:latin typeface="+mn-lt"/>
                        </a:rPr>
                        <a:t>)</a:t>
                      </a:r>
                      <a:endParaRPr lang="zh-CN" altLang="en-US" sz="1800" dirty="0">
                        <a:latin typeface="+mn-lt"/>
                      </a:endParaRPr>
                    </a:p>
                  </a:txBody>
                  <a:tcPr/>
                </a:tc>
                <a:tc>
                  <a:txBody>
                    <a:bodyPr/>
                    <a:lstStyle/>
                    <a:p>
                      <a:r>
                        <a:rPr lang="en-US" altLang="zh-CN" sz="1800" dirty="0" smtClean="0">
                          <a:latin typeface="+mn-lt"/>
                        </a:rPr>
                        <a:t>280</a:t>
                      </a:r>
                      <a:r>
                        <a:rPr lang="zh-CN" altLang="en-US" sz="1800" dirty="0" smtClean="0">
                          <a:latin typeface="+mn-lt"/>
                        </a:rPr>
                        <a:t>人天</a:t>
                      </a:r>
                      <a:endParaRPr lang="zh-CN" altLang="en-US" sz="1800" dirty="0">
                        <a:latin typeface="+mn-lt"/>
                      </a:endParaRPr>
                    </a:p>
                  </a:txBody>
                  <a:tcPr/>
                </a:tc>
              </a:tr>
              <a:tr h="547193">
                <a:tc>
                  <a:txBody>
                    <a:bodyPr/>
                    <a:lstStyle/>
                    <a:p>
                      <a:r>
                        <a:rPr lang="en-US" altLang="zh-CN" sz="1800" dirty="0" smtClean="0">
                          <a:latin typeface="+mn-lt"/>
                        </a:rPr>
                        <a:t>K2 Pro</a:t>
                      </a:r>
                      <a:endParaRPr lang="zh-CN" altLang="en-US" sz="1800" dirty="0">
                        <a:latin typeface="+mn-lt"/>
                      </a:endParaRPr>
                    </a:p>
                  </a:txBody>
                  <a:tcPr/>
                </a:tc>
                <a:tc>
                  <a:txBody>
                    <a:bodyPr/>
                    <a:lstStyle/>
                    <a:p>
                      <a:r>
                        <a:rPr lang="en-US" altLang="zh-CN" sz="1800" dirty="0" smtClean="0">
                          <a:latin typeface="+mn-lt"/>
                        </a:rPr>
                        <a:t>2</a:t>
                      </a:r>
                      <a:endParaRPr lang="zh-CN" altLang="en-US" sz="1800" dirty="0">
                        <a:latin typeface="+mn-lt"/>
                      </a:endParaRPr>
                    </a:p>
                  </a:txBody>
                  <a:tcPr/>
                </a:tc>
                <a:tc>
                  <a:txBody>
                    <a:bodyPr/>
                    <a:lstStyle/>
                    <a:p>
                      <a:r>
                        <a:rPr lang="en-US" altLang="zh-CN" sz="1800" dirty="0" smtClean="0">
                          <a:latin typeface="+mn-lt"/>
                        </a:rPr>
                        <a:t>1/1</a:t>
                      </a:r>
                      <a:endParaRPr lang="zh-CN" altLang="en-US" sz="1800" dirty="0">
                        <a:latin typeface="+mn-lt"/>
                      </a:endParaRPr>
                    </a:p>
                  </a:txBody>
                  <a:tcPr/>
                </a:tc>
                <a:tc>
                  <a:txBody>
                    <a:bodyPr/>
                    <a:lstStyle/>
                    <a:p>
                      <a:r>
                        <a:rPr lang="en-US" altLang="zh-CN" sz="1800" dirty="0" smtClean="0">
                          <a:latin typeface="+mn-lt"/>
                        </a:rPr>
                        <a:t>1490</a:t>
                      </a:r>
                      <a:endParaRPr lang="zh-CN" altLang="en-US" sz="1800" dirty="0">
                        <a:latin typeface="+mn-lt"/>
                      </a:endParaRPr>
                    </a:p>
                  </a:txBody>
                  <a:tcPr/>
                </a:tc>
                <a:tc>
                  <a:txBody>
                    <a:bodyPr/>
                    <a:lstStyle/>
                    <a:p>
                      <a:r>
                        <a:rPr lang="en-US" altLang="zh-CN" sz="1800" dirty="0" smtClean="0">
                          <a:latin typeface="+mn-lt"/>
                        </a:rPr>
                        <a:t>296/213/176</a:t>
                      </a:r>
                      <a:endParaRPr lang="zh-CN" altLang="en-US" sz="1800" dirty="0">
                        <a:latin typeface="+mn-lt"/>
                      </a:endParaRPr>
                    </a:p>
                  </a:txBody>
                  <a:tcPr/>
                </a:tc>
                <a:tc>
                  <a:txBody>
                    <a:bodyPr/>
                    <a:lstStyle/>
                    <a:p>
                      <a:r>
                        <a:rPr lang="zh-CN" altLang="en-US" sz="1800" dirty="0" smtClean="0">
                          <a:latin typeface="+mn-lt"/>
                        </a:rPr>
                        <a:t>产品未发布</a:t>
                      </a:r>
                      <a:endParaRPr lang="zh-CN" altLang="en-US" sz="1800" dirty="0">
                        <a:latin typeface="+mn-lt"/>
                      </a:endParaRPr>
                    </a:p>
                  </a:txBody>
                  <a:tcPr/>
                </a:tc>
                <a:tc>
                  <a:txBody>
                    <a:bodyPr/>
                    <a:lstStyle/>
                    <a:p>
                      <a:r>
                        <a:rPr lang="en-US" altLang="zh-CN" sz="1800" dirty="0" smtClean="0">
                          <a:latin typeface="+mn-lt"/>
                        </a:rPr>
                        <a:t>50</a:t>
                      </a:r>
                      <a:r>
                        <a:rPr lang="zh-CN" altLang="en-US" sz="1800" dirty="0" smtClean="0">
                          <a:latin typeface="+mn-lt"/>
                        </a:rPr>
                        <a:t>人天</a:t>
                      </a:r>
                      <a:endParaRPr lang="zh-CN" altLang="en-US" sz="1800" dirty="0">
                        <a:latin typeface="+mn-lt"/>
                      </a:endParaRPr>
                    </a:p>
                  </a:txBody>
                  <a:tcPr/>
                </a:tc>
              </a:tr>
              <a:tr h="547193">
                <a:tc>
                  <a:txBody>
                    <a:bodyPr/>
                    <a:lstStyle/>
                    <a:p>
                      <a:r>
                        <a:rPr lang="en-US" altLang="zh-CN" sz="1800" dirty="0" smtClean="0">
                          <a:latin typeface="+mn-lt"/>
                        </a:rPr>
                        <a:t>H1000</a:t>
                      </a:r>
                      <a:endParaRPr lang="zh-CN" altLang="en-US" sz="1800" dirty="0">
                        <a:latin typeface="+mn-lt"/>
                      </a:endParaRPr>
                    </a:p>
                  </a:txBody>
                  <a:tcPr/>
                </a:tc>
                <a:tc>
                  <a:txBody>
                    <a:bodyPr/>
                    <a:lstStyle/>
                    <a:p>
                      <a:r>
                        <a:rPr lang="en-US" altLang="zh-CN" sz="1800" dirty="0" smtClean="0">
                          <a:latin typeface="+mn-lt"/>
                        </a:rPr>
                        <a:t>11</a:t>
                      </a:r>
                      <a:endParaRPr lang="zh-CN" altLang="en-US" sz="1800" dirty="0">
                        <a:latin typeface="+mn-lt"/>
                      </a:endParaRPr>
                    </a:p>
                  </a:txBody>
                  <a:tcPr/>
                </a:tc>
                <a:tc>
                  <a:txBody>
                    <a:bodyPr/>
                    <a:lstStyle/>
                    <a:p>
                      <a:r>
                        <a:rPr lang="en-US" altLang="zh-CN" sz="1800" dirty="0" smtClean="0">
                          <a:latin typeface="+mn-lt"/>
                        </a:rPr>
                        <a:t>3/5</a:t>
                      </a:r>
                      <a:endParaRPr lang="zh-CN" altLang="en-US" sz="1800" dirty="0">
                        <a:latin typeface="+mn-lt"/>
                      </a:endParaRPr>
                    </a:p>
                  </a:txBody>
                  <a:tcPr/>
                </a:tc>
                <a:tc>
                  <a:txBody>
                    <a:bodyPr/>
                    <a:lstStyle/>
                    <a:p>
                      <a:r>
                        <a:rPr lang="en-US" altLang="zh-CN" sz="1800" dirty="0" smtClean="0">
                          <a:latin typeface="+mn-lt"/>
                        </a:rPr>
                        <a:t>1600+</a:t>
                      </a:r>
                      <a:endParaRPr lang="zh-CN" altLang="en-US" sz="1800" dirty="0">
                        <a:latin typeface="+mn-lt"/>
                      </a:endParaRPr>
                    </a:p>
                  </a:txBody>
                  <a:tcPr/>
                </a:tc>
                <a:tc>
                  <a:txBody>
                    <a:bodyPr/>
                    <a:lstStyle/>
                    <a:p>
                      <a:r>
                        <a:rPr lang="en-US" altLang="zh-CN" sz="1800" dirty="0" smtClean="0">
                          <a:latin typeface="+mn-lt"/>
                        </a:rPr>
                        <a:t>207/196/104</a:t>
                      </a:r>
                      <a:endParaRPr lang="zh-CN" altLang="en-US" sz="1800" dirty="0">
                        <a:latin typeface="+mn-lt"/>
                      </a:endParaRPr>
                    </a:p>
                  </a:txBody>
                  <a:tcPr/>
                </a:tc>
                <a:tc>
                  <a:txBody>
                    <a:bodyPr/>
                    <a:lstStyle/>
                    <a:p>
                      <a:r>
                        <a:rPr lang="en-US" altLang="zh-CN" sz="1800" dirty="0" smtClean="0">
                          <a:latin typeface="+mn-lt"/>
                        </a:rPr>
                        <a:t>3 /3(</a:t>
                      </a:r>
                      <a:r>
                        <a:rPr lang="zh-CN" altLang="en-US" sz="1800" dirty="0" smtClean="0">
                          <a:latin typeface="+mn-lt"/>
                        </a:rPr>
                        <a:t>漂移、</a:t>
                      </a:r>
                      <a:r>
                        <a:rPr lang="en-US" altLang="zh-CN" sz="1800" dirty="0" smtClean="0">
                          <a:latin typeface="+mn-lt"/>
                        </a:rPr>
                        <a:t>TP</a:t>
                      </a:r>
                      <a:r>
                        <a:rPr lang="zh-CN" altLang="en-US" sz="1800" dirty="0" smtClean="0">
                          <a:latin typeface="+mn-lt"/>
                        </a:rPr>
                        <a:t>不灵敏、部分游戏不适配</a:t>
                      </a:r>
                      <a:r>
                        <a:rPr lang="en-US" altLang="zh-CN" sz="1800" dirty="0" smtClean="0">
                          <a:latin typeface="+mn-lt"/>
                        </a:rPr>
                        <a:t>)</a:t>
                      </a:r>
                      <a:endParaRPr lang="zh-CN" altLang="en-US" sz="1800" dirty="0">
                        <a:latin typeface="+mn-lt"/>
                      </a:endParaRPr>
                    </a:p>
                  </a:txBody>
                  <a:tcPr/>
                </a:tc>
                <a:tc>
                  <a:txBody>
                    <a:bodyPr/>
                    <a:lstStyle/>
                    <a:p>
                      <a:r>
                        <a:rPr lang="en-US" altLang="zh-CN" sz="1800" dirty="0" smtClean="0">
                          <a:latin typeface="+mn-lt"/>
                        </a:rPr>
                        <a:t>40</a:t>
                      </a:r>
                      <a:r>
                        <a:rPr lang="zh-CN" altLang="en-US" sz="1800" dirty="0" smtClean="0">
                          <a:latin typeface="+mn-lt"/>
                        </a:rPr>
                        <a:t>人天</a:t>
                      </a:r>
                      <a:endParaRPr lang="zh-CN" altLang="en-US" sz="1800" dirty="0">
                        <a:latin typeface="+mn-lt"/>
                      </a:endParaRPr>
                    </a:p>
                  </a:txBody>
                  <a:tcPr/>
                </a:tc>
              </a:tr>
            </a:tbl>
          </a:graphicData>
        </a:graphic>
      </p:graphicFrame>
    </p:spTree>
    <p:extLst>
      <p:ext uri="{BB962C8B-B14F-4D97-AF65-F5344CB8AC3E}">
        <p14:creationId xmlns="" xmlns:p14="http://schemas.microsoft.com/office/powerpoint/2010/main" val="232252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产品线测试总结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 xmlns:p14="http://schemas.microsoft.com/office/powerpoint/2010/main" val="1277988141"/>
              </p:ext>
            </p:extLst>
          </p:nvPr>
        </p:nvGraphicFramePr>
        <p:xfrm>
          <a:off x="290146" y="1099037"/>
          <a:ext cx="11535508" cy="5296388"/>
        </p:xfrm>
        <a:graphic>
          <a:graphicData uri="http://schemas.openxmlformats.org/drawingml/2006/table">
            <a:tbl>
              <a:tblPr firstRow="1" bandRow="1">
                <a:tableStyleId>{5C22544A-7EE6-4342-B048-85BDC9FD1C3A}</a:tableStyleId>
              </a:tblPr>
              <a:tblGrid>
                <a:gridCol w="940776"/>
                <a:gridCol w="1512277"/>
                <a:gridCol w="1151793"/>
                <a:gridCol w="2013438"/>
                <a:gridCol w="3156438"/>
                <a:gridCol w="1534430"/>
                <a:gridCol w="1226356"/>
              </a:tblGrid>
              <a:tr h="778351">
                <a:tc>
                  <a:txBody>
                    <a:bodyPr/>
                    <a:lstStyle/>
                    <a:p>
                      <a:r>
                        <a:rPr lang="zh-CN" altLang="en-US" sz="1400" dirty="0" smtClean="0">
                          <a:latin typeface="+mn-lt"/>
                        </a:rPr>
                        <a:t>项目名称</a:t>
                      </a:r>
                      <a:endParaRPr lang="zh-CN" altLang="en-US" sz="1400" dirty="0">
                        <a:latin typeface="+mn-lt"/>
                      </a:endParaRPr>
                    </a:p>
                  </a:txBody>
                  <a:tcPr/>
                </a:tc>
                <a:tc>
                  <a:txBody>
                    <a:bodyPr/>
                    <a:lstStyle/>
                    <a:p>
                      <a:r>
                        <a:rPr lang="zh-CN" altLang="en-US" sz="1400" dirty="0" smtClean="0">
                          <a:latin typeface="+mn-lt"/>
                        </a:rPr>
                        <a:t>项目起止时间</a:t>
                      </a:r>
                      <a:endParaRPr lang="zh-CN" altLang="en-US" sz="1400" dirty="0">
                        <a:latin typeface="+mn-lt"/>
                      </a:endParaRPr>
                    </a:p>
                  </a:txBody>
                  <a:tcPr/>
                </a:tc>
                <a:tc>
                  <a:txBody>
                    <a:bodyPr/>
                    <a:lstStyle/>
                    <a:p>
                      <a:r>
                        <a:rPr lang="zh-CN" altLang="en-US" sz="1400" dirty="0" smtClean="0">
                          <a:latin typeface="+mn-lt"/>
                        </a:rPr>
                        <a:t>提测进度偏差（天）</a:t>
                      </a:r>
                      <a:endParaRPr lang="zh-CN" altLang="en-US" sz="1400" dirty="0">
                        <a:latin typeface="+mn-lt"/>
                      </a:endParaRPr>
                    </a:p>
                  </a:txBody>
                  <a:tcPr/>
                </a:tc>
                <a:tc>
                  <a:txBody>
                    <a:bodyPr/>
                    <a:lstStyle/>
                    <a:p>
                      <a:r>
                        <a:rPr lang="zh-CN" altLang="en-US" sz="1400" dirty="0" smtClean="0">
                          <a:latin typeface="+mn-lt"/>
                        </a:rPr>
                        <a:t>需求质量总结</a:t>
                      </a:r>
                      <a:endParaRPr lang="zh-CN" altLang="en-US" sz="1400" dirty="0">
                        <a:latin typeface="+mn-lt"/>
                      </a:endParaRPr>
                    </a:p>
                  </a:txBody>
                  <a:tcPr/>
                </a:tc>
                <a:tc>
                  <a:txBody>
                    <a:bodyPr/>
                    <a:lstStyle/>
                    <a:p>
                      <a:r>
                        <a:rPr lang="zh-CN" altLang="en-US" sz="1400" dirty="0" smtClean="0">
                          <a:latin typeface="+mn-lt"/>
                        </a:rPr>
                        <a:t>项目计划总结</a:t>
                      </a:r>
                      <a:endParaRPr lang="zh-CN" altLang="en-US" sz="1400" dirty="0">
                        <a:latin typeface="+mn-lt"/>
                      </a:endParaRPr>
                    </a:p>
                  </a:txBody>
                  <a:tcPr/>
                </a:tc>
                <a:tc>
                  <a:txBody>
                    <a:bodyPr/>
                    <a:lstStyle/>
                    <a:p>
                      <a:r>
                        <a:rPr lang="zh-CN" altLang="en-US" sz="1400" dirty="0" smtClean="0">
                          <a:latin typeface="+mn-lt"/>
                        </a:rPr>
                        <a:t>测试亮点</a:t>
                      </a:r>
                      <a:endParaRPr lang="zh-CN" altLang="en-US" sz="1400" dirty="0">
                        <a:latin typeface="+mn-lt"/>
                      </a:endParaRPr>
                    </a:p>
                  </a:txBody>
                  <a:tcPr/>
                </a:tc>
                <a:tc>
                  <a:txBody>
                    <a:bodyPr/>
                    <a:lstStyle/>
                    <a:p>
                      <a:r>
                        <a:rPr lang="zh-CN" altLang="en-US" sz="1400" dirty="0" smtClean="0">
                          <a:latin typeface="+mn-lt"/>
                        </a:rPr>
                        <a:t>测试不足</a:t>
                      </a:r>
                      <a:endParaRPr lang="zh-CN" altLang="en-US" sz="1400" dirty="0">
                        <a:latin typeface="+mn-lt"/>
                      </a:endParaRPr>
                    </a:p>
                  </a:txBody>
                  <a:tcPr/>
                </a:tc>
              </a:tr>
              <a:tr h="1736251">
                <a:tc>
                  <a:txBody>
                    <a:bodyPr/>
                    <a:lstStyle/>
                    <a:p>
                      <a:r>
                        <a:rPr lang="en-US" altLang="zh-CN" sz="1400" dirty="0" smtClean="0">
                          <a:latin typeface="+mn-lt"/>
                        </a:rPr>
                        <a:t>K2</a:t>
                      </a:r>
                      <a:endParaRPr lang="zh-CN" altLang="en-US" sz="1400" dirty="0">
                        <a:latin typeface="+mn-lt"/>
                      </a:endParaRPr>
                    </a:p>
                  </a:txBody>
                  <a:tcPr/>
                </a:tc>
                <a:tc>
                  <a:txBody>
                    <a:bodyPr/>
                    <a:lstStyle/>
                    <a:p>
                      <a:r>
                        <a:rPr lang="en-US" altLang="zh-CN" sz="1400" dirty="0" smtClean="0">
                          <a:latin typeface="+mn-lt"/>
                        </a:rPr>
                        <a:t>2016.3.7~</a:t>
                      </a:r>
                      <a:r>
                        <a:rPr lang="zh-CN" altLang="en-US" sz="1400" dirty="0" smtClean="0">
                          <a:latin typeface="+mn-lt"/>
                        </a:rPr>
                        <a:t>至今</a:t>
                      </a:r>
                      <a:endParaRPr lang="zh-CN" altLang="en-US" sz="1400" dirty="0">
                        <a:latin typeface="+mn-lt"/>
                      </a:endParaRPr>
                    </a:p>
                  </a:txBody>
                  <a:tcPr/>
                </a:tc>
                <a:tc>
                  <a:txBody>
                    <a:bodyPr/>
                    <a:lstStyle/>
                    <a:p>
                      <a:r>
                        <a:rPr lang="en-US" altLang="zh-CN" sz="1400" dirty="0" smtClean="0">
                          <a:latin typeface="+mn-lt"/>
                        </a:rPr>
                        <a:t>27</a:t>
                      </a:r>
                      <a:endParaRPr lang="zh-CN" altLang="en-US" sz="1400" dirty="0">
                        <a:latin typeface="+mn-lt"/>
                      </a:endParaRPr>
                    </a:p>
                  </a:txBody>
                  <a:tcPr/>
                </a:tc>
                <a:tc>
                  <a:txBody>
                    <a:bodyPr/>
                    <a:lstStyle/>
                    <a:p>
                      <a:r>
                        <a:rPr lang="zh-CN" altLang="en-US" sz="1400" dirty="0" smtClean="0">
                          <a:latin typeface="+mn-lt"/>
                        </a:rPr>
                        <a:t>大部分都定义规范，有少部分需求存在未定义、有争议的情况</a:t>
                      </a:r>
                      <a:endParaRPr lang="zh-CN" altLang="en-US" sz="1400" dirty="0">
                        <a:latin typeface="+mn-lt"/>
                      </a:endParaRPr>
                    </a:p>
                  </a:txBody>
                  <a:tcPr/>
                </a:tc>
                <a:tc>
                  <a:txBody>
                    <a:bodyPr/>
                    <a:lstStyle/>
                    <a:p>
                      <a:pPr algn="l"/>
                      <a:r>
                        <a:rPr lang="zh-CN" altLang="en-US" sz="1400" dirty="0" smtClean="0">
                          <a:latin typeface="+mn-lt"/>
                        </a:rPr>
                        <a:t>项目经理入职初期在安排项目计划和资源的时候与开发和测试缺乏沟通确认</a:t>
                      </a:r>
                      <a:r>
                        <a:rPr lang="en-US" altLang="zh-CN" sz="1400" dirty="0" smtClean="0">
                          <a:latin typeface="+mn-lt"/>
                        </a:rPr>
                        <a:t>,</a:t>
                      </a:r>
                      <a:r>
                        <a:rPr lang="zh-CN" altLang="en-US" sz="1400" dirty="0" smtClean="0">
                          <a:latin typeface="+mn-lt"/>
                        </a:rPr>
                        <a:t>以致出现</a:t>
                      </a:r>
                      <a:r>
                        <a:rPr lang="en-US" altLang="zh-CN" sz="1400" dirty="0" smtClean="0">
                          <a:latin typeface="+mn-lt"/>
                        </a:rPr>
                        <a:t>Bug</a:t>
                      </a:r>
                      <a:r>
                        <a:rPr lang="zh-CN" altLang="en-US" sz="1400" dirty="0" smtClean="0">
                          <a:latin typeface="+mn-lt"/>
                        </a:rPr>
                        <a:t>未按时收敛和版本未按时交付的情况</a:t>
                      </a:r>
                      <a:r>
                        <a:rPr lang="en-US" altLang="zh-CN" sz="1400" dirty="0" smtClean="0">
                          <a:latin typeface="+mn-lt"/>
                        </a:rPr>
                        <a:t>.10</a:t>
                      </a:r>
                      <a:r>
                        <a:rPr lang="zh-CN" altLang="en-US" sz="1400" dirty="0" smtClean="0">
                          <a:latin typeface="+mn-lt"/>
                        </a:rPr>
                        <a:t>月份之后</a:t>
                      </a:r>
                      <a:r>
                        <a:rPr lang="en-US" altLang="zh-CN" sz="1400" dirty="0" smtClean="0">
                          <a:latin typeface="+mn-lt"/>
                        </a:rPr>
                        <a:t>,</a:t>
                      </a:r>
                      <a:r>
                        <a:rPr lang="zh-CN" altLang="en-US" sz="1400" dirty="0" smtClean="0">
                          <a:latin typeface="+mn-lt"/>
                        </a:rPr>
                        <a:t>项目经理与测试和开发加强了沟通和协调</a:t>
                      </a:r>
                      <a:r>
                        <a:rPr lang="en-US" altLang="zh-CN" sz="1400" dirty="0" smtClean="0">
                          <a:latin typeface="+mn-lt"/>
                        </a:rPr>
                        <a:t>,Bug</a:t>
                      </a:r>
                      <a:r>
                        <a:rPr lang="zh-CN" altLang="en-US" sz="1400" dirty="0" smtClean="0">
                          <a:latin typeface="+mn-lt"/>
                        </a:rPr>
                        <a:t>修复和测试交付周期大有改善</a:t>
                      </a:r>
                      <a:r>
                        <a:rPr lang="en-US" altLang="zh-CN" sz="1400" dirty="0" smtClean="0">
                          <a:latin typeface="+mn-lt"/>
                        </a:rPr>
                        <a:t>,</a:t>
                      </a:r>
                      <a:r>
                        <a:rPr lang="zh-CN" altLang="en-US" sz="1400" dirty="0" smtClean="0">
                          <a:latin typeface="+mn-lt"/>
                        </a:rPr>
                        <a:t>也能积极推动问题解决</a:t>
                      </a:r>
                      <a:r>
                        <a:rPr lang="en-US" altLang="zh-CN" sz="1400" dirty="0" smtClean="0">
                          <a:latin typeface="+mn-lt"/>
                        </a:rPr>
                        <a:t>,</a:t>
                      </a:r>
                      <a:r>
                        <a:rPr lang="zh-CN" altLang="en-US" sz="1400" dirty="0" smtClean="0">
                          <a:latin typeface="+mn-lt"/>
                        </a:rPr>
                        <a:t>项目计划安排与实际情况大致符合</a:t>
                      </a:r>
                      <a:endParaRPr lang="zh-CN" altLang="en-US" sz="1400" dirty="0">
                        <a:latin typeface="+mn-lt"/>
                      </a:endParaRPr>
                    </a:p>
                  </a:txBody>
                  <a:tcPr/>
                </a:tc>
                <a:tc>
                  <a:txBody>
                    <a:bodyPr/>
                    <a:lstStyle/>
                    <a:p>
                      <a:pPr marL="342900" lvl="0" indent="-342900" algn="l">
                        <a:buFont typeface="+mj-lt"/>
                        <a:buAutoNum type="arabicPeriod"/>
                      </a:pPr>
                      <a:r>
                        <a:rPr lang="zh-CN" altLang="en-US" sz="1400" kern="1200" dirty="0" smtClean="0">
                          <a:solidFill>
                            <a:schemeClr val="dk1"/>
                          </a:solidFill>
                          <a:latin typeface="+mn-lt"/>
                          <a:ea typeface="+mn-ea"/>
                          <a:cs typeface="+mn-cs"/>
                        </a:rPr>
                        <a:t>发布会、展会期间未出现过问题漏测现象</a:t>
                      </a:r>
                      <a:endParaRPr lang="en-US" altLang="zh-CN" sz="1400" kern="1200" dirty="0" smtClean="0">
                        <a:solidFill>
                          <a:schemeClr val="dk1"/>
                        </a:solidFill>
                        <a:latin typeface="+mn-lt"/>
                        <a:ea typeface="+mn-ea"/>
                        <a:cs typeface="+mn-cs"/>
                      </a:endParaRPr>
                    </a:p>
                    <a:p>
                      <a:pPr marL="342900" lvl="0" indent="-342900" algn="l">
                        <a:buFont typeface="+mj-lt"/>
                        <a:buAutoNum type="arabicPeriod"/>
                      </a:pPr>
                      <a:r>
                        <a:rPr lang="zh-CN" altLang="en-US" sz="1400" kern="1200" dirty="0" smtClean="0">
                          <a:solidFill>
                            <a:schemeClr val="dk1"/>
                          </a:solidFill>
                          <a:latin typeface="+mn-lt"/>
                          <a:ea typeface="+mn-ea"/>
                          <a:cs typeface="+mn-cs"/>
                        </a:rPr>
                        <a:t>目前已顺利迭代</a:t>
                      </a:r>
                      <a:r>
                        <a:rPr lang="en-US" altLang="zh-CN" sz="1400" kern="1200" dirty="0" smtClean="0">
                          <a:solidFill>
                            <a:schemeClr val="dk1"/>
                          </a:solidFill>
                          <a:latin typeface="+mn-lt"/>
                          <a:ea typeface="+mn-ea"/>
                          <a:cs typeface="+mn-cs"/>
                        </a:rPr>
                        <a:t>6</a:t>
                      </a:r>
                      <a:r>
                        <a:rPr lang="zh-CN" altLang="en-US" sz="1400" kern="1200" dirty="0" smtClean="0">
                          <a:solidFill>
                            <a:schemeClr val="dk1"/>
                          </a:solidFill>
                          <a:latin typeface="+mn-lt"/>
                          <a:ea typeface="+mn-ea"/>
                          <a:cs typeface="+mn-cs"/>
                        </a:rPr>
                        <a:t>个版本给消费者</a:t>
                      </a:r>
                      <a:endParaRPr lang="en-US" altLang="zh-CN" sz="1400" kern="1200" dirty="0" smtClean="0">
                        <a:solidFill>
                          <a:schemeClr val="dk1"/>
                        </a:solidFill>
                        <a:latin typeface="+mn-lt"/>
                        <a:ea typeface="+mn-ea"/>
                        <a:cs typeface="+mn-cs"/>
                      </a:endParaRPr>
                    </a:p>
                  </a:txBody>
                  <a:tcPr/>
                </a:tc>
                <a:tc>
                  <a:txBody>
                    <a:bodyPr/>
                    <a:lstStyle/>
                    <a:p>
                      <a:r>
                        <a:rPr lang="en-US" altLang="zh-CN" sz="1400" dirty="0" smtClean="0">
                          <a:latin typeface="+mn-lt"/>
                        </a:rPr>
                        <a:t>BSP</a:t>
                      </a:r>
                      <a:r>
                        <a:rPr lang="zh-CN" altLang="en-US" sz="1400" dirty="0" smtClean="0">
                          <a:latin typeface="+mn-lt"/>
                        </a:rPr>
                        <a:t>层</a:t>
                      </a:r>
                      <a:r>
                        <a:rPr lang="en-US" altLang="zh-CN" sz="1400" dirty="0" smtClean="0">
                          <a:latin typeface="+mn-lt"/>
                        </a:rPr>
                        <a:t>(</a:t>
                      </a:r>
                      <a:r>
                        <a:rPr lang="zh-CN" altLang="en-US" sz="1400" dirty="0" smtClean="0">
                          <a:latin typeface="+mn-lt"/>
                        </a:rPr>
                        <a:t>电量计、陀螺仪、加速度计、屏幕显示等</a:t>
                      </a:r>
                      <a:r>
                        <a:rPr lang="en-US" altLang="zh-CN" sz="1400" dirty="0" smtClean="0">
                          <a:latin typeface="+mn-lt"/>
                        </a:rPr>
                        <a:t>)</a:t>
                      </a:r>
                      <a:r>
                        <a:rPr lang="zh-CN" altLang="en-US" sz="1400" dirty="0" smtClean="0">
                          <a:latin typeface="+mn-lt"/>
                        </a:rPr>
                        <a:t>的测试方法和思路不够深入</a:t>
                      </a:r>
                      <a:endParaRPr lang="zh-CN" altLang="en-US" sz="1400" dirty="0">
                        <a:latin typeface="+mn-lt"/>
                      </a:endParaRPr>
                    </a:p>
                  </a:txBody>
                  <a:tcPr/>
                </a:tc>
              </a:tr>
              <a:tr h="878522">
                <a:tc>
                  <a:txBody>
                    <a:bodyPr/>
                    <a:lstStyle/>
                    <a:p>
                      <a:r>
                        <a:rPr lang="en-US" altLang="zh-CN" sz="1400" dirty="0" smtClean="0">
                          <a:latin typeface="+mn-lt"/>
                        </a:rPr>
                        <a:t>K2 Pro</a:t>
                      </a:r>
                      <a:endParaRPr lang="zh-CN" altLang="en-US" sz="1400" dirty="0">
                        <a:latin typeface="+mn-lt"/>
                      </a:endParaRPr>
                    </a:p>
                  </a:txBody>
                  <a:tcPr/>
                </a:tc>
                <a:tc>
                  <a:txBody>
                    <a:bodyPr/>
                    <a:lstStyle/>
                    <a:p>
                      <a:r>
                        <a:rPr lang="en-US" altLang="zh-CN" sz="1400" dirty="0" smtClean="0">
                          <a:latin typeface="+mn-lt"/>
                        </a:rPr>
                        <a:t>2016.9.12~</a:t>
                      </a:r>
                      <a:r>
                        <a:rPr lang="zh-CN" altLang="en-US" sz="1400" dirty="0" smtClean="0">
                          <a:latin typeface="+mn-lt"/>
                        </a:rPr>
                        <a:t>至今</a:t>
                      </a:r>
                      <a:endParaRPr lang="zh-CN" altLang="en-US" sz="1400" dirty="0">
                        <a:latin typeface="+mn-lt"/>
                      </a:endParaRPr>
                    </a:p>
                  </a:txBody>
                  <a:tcPr/>
                </a:tc>
                <a:tc>
                  <a:txBody>
                    <a:bodyPr/>
                    <a:lstStyle/>
                    <a:p>
                      <a:r>
                        <a:rPr lang="en-US" altLang="zh-CN" sz="1400" dirty="0" smtClean="0">
                          <a:latin typeface="+mn-lt"/>
                        </a:rPr>
                        <a:t>1</a:t>
                      </a:r>
                      <a:endParaRPr lang="zh-CN" altLang="en-US" sz="1400" dirty="0">
                        <a:latin typeface="+mn-lt"/>
                      </a:endParaRPr>
                    </a:p>
                  </a:txBody>
                  <a:tcPr/>
                </a:tc>
                <a:tc>
                  <a:txBody>
                    <a:bodyPr/>
                    <a:lstStyle/>
                    <a:p>
                      <a:r>
                        <a:rPr lang="zh-CN" altLang="en-US" sz="1400" dirty="0" smtClean="0">
                          <a:latin typeface="+mn-lt"/>
                        </a:rPr>
                        <a:t>大部分都定义规范，有少部分需求存在未定义、有争议的情况</a:t>
                      </a:r>
                      <a:endParaRPr lang="zh-CN" altLang="en-US" sz="1400" dirty="0">
                        <a:latin typeface="+mn-lt"/>
                      </a:endParaRPr>
                    </a:p>
                  </a:txBody>
                  <a:tcPr/>
                </a:tc>
                <a:tc>
                  <a:txBody>
                    <a:bodyPr/>
                    <a:lstStyle/>
                    <a:p>
                      <a:r>
                        <a:rPr lang="zh-CN" altLang="en-US" sz="1400" dirty="0" smtClean="0">
                          <a:latin typeface="+mn-lt"/>
                        </a:rPr>
                        <a:t>项目计划安排暂时与实际预期情况基本符合</a:t>
                      </a:r>
                      <a:endParaRPr lang="zh-CN" altLang="en-US" sz="1400" dirty="0">
                        <a:latin typeface="+mn-lt"/>
                      </a:endParaRPr>
                    </a:p>
                  </a:txBody>
                  <a:tcPr/>
                </a:tc>
                <a:tc>
                  <a:txBody>
                    <a:bodyPr/>
                    <a:lstStyle/>
                    <a:p>
                      <a:r>
                        <a:rPr lang="en-US" altLang="zh-CN" sz="1400" dirty="0" smtClean="0">
                          <a:latin typeface="+mn-lt"/>
                        </a:rPr>
                        <a:t>1.</a:t>
                      </a:r>
                      <a:r>
                        <a:rPr lang="zh-CN" altLang="en-US" sz="1400" dirty="0" smtClean="0">
                          <a:latin typeface="+mn-lt"/>
                        </a:rPr>
                        <a:t>首轮测试提交</a:t>
                      </a:r>
                      <a:r>
                        <a:rPr lang="en-US" altLang="zh-CN" sz="1400" dirty="0" smtClean="0">
                          <a:latin typeface="+mn-lt"/>
                        </a:rPr>
                        <a:t>Bug 200+.</a:t>
                      </a:r>
                    </a:p>
                    <a:p>
                      <a:r>
                        <a:rPr lang="en-US" altLang="zh-CN" sz="1400" dirty="0" smtClean="0">
                          <a:latin typeface="+mn-lt"/>
                        </a:rPr>
                        <a:t>2. </a:t>
                      </a:r>
                      <a:r>
                        <a:rPr lang="zh-CN" altLang="en-US" sz="1400" dirty="0" smtClean="0">
                          <a:latin typeface="+mn-lt"/>
                        </a:rPr>
                        <a:t>项目正式立项之前已将功耗、温控、显示等严重问题反馈给项目组</a:t>
                      </a:r>
                      <a:endParaRPr lang="zh-CN" altLang="en-US"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mn-lt"/>
                        </a:rPr>
                        <a:t>BSP</a:t>
                      </a:r>
                      <a:r>
                        <a:rPr lang="zh-CN" altLang="en-US" sz="1400" dirty="0" smtClean="0">
                          <a:latin typeface="+mn-lt"/>
                        </a:rPr>
                        <a:t>层</a:t>
                      </a:r>
                      <a:r>
                        <a:rPr lang="en-US" altLang="zh-CN" sz="1400" dirty="0" smtClean="0">
                          <a:latin typeface="+mn-lt"/>
                        </a:rPr>
                        <a:t>(</a:t>
                      </a:r>
                      <a:r>
                        <a:rPr lang="zh-CN" altLang="en-US" sz="1400" dirty="0" smtClean="0">
                          <a:latin typeface="+mn-lt"/>
                        </a:rPr>
                        <a:t>电量计、陀螺仪、加速度计、屏幕显示等</a:t>
                      </a:r>
                      <a:r>
                        <a:rPr lang="en-US" altLang="zh-CN" sz="1400" dirty="0" smtClean="0">
                          <a:latin typeface="+mn-lt"/>
                        </a:rPr>
                        <a:t>)</a:t>
                      </a:r>
                      <a:r>
                        <a:rPr lang="zh-CN" altLang="en-US" sz="1400" dirty="0" smtClean="0">
                          <a:latin typeface="+mn-lt"/>
                        </a:rPr>
                        <a:t>的测试方法和思路不够深入</a:t>
                      </a:r>
                    </a:p>
                  </a:txBody>
                  <a:tcPr/>
                </a:tc>
              </a:tr>
              <a:tr h="1134757">
                <a:tc>
                  <a:txBody>
                    <a:bodyPr/>
                    <a:lstStyle/>
                    <a:p>
                      <a:r>
                        <a:rPr lang="en-US" altLang="zh-CN" sz="1400" dirty="0" smtClean="0">
                          <a:latin typeface="+mn-lt"/>
                        </a:rPr>
                        <a:t>H1000</a:t>
                      </a:r>
                      <a:endParaRPr lang="zh-CN" altLang="en-US" sz="1400" dirty="0">
                        <a:latin typeface="+mn-lt"/>
                      </a:endParaRPr>
                    </a:p>
                  </a:txBody>
                  <a:tcPr/>
                </a:tc>
                <a:tc>
                  <a:txBody>
                    <a:bodyPr/>
                    <a:lstStyle/>
                    <a:p>
                      <a:r>
                        <a:rPr lang="en-US" altLang="zh-CN" sz="1400" dirty="0" smtClean="0">
                          <a:latin typeface="+mn-lt"/>
                        </a:rPr>
                        <a:t>2016.9.2~</a:t>
                      </a:r>
                      <a:r>
                        <a:rPr lang="zh-CN" altLang="en-US" sz="1400" dirty="0" smtClean="0">
                          <a:latin typeface="+mn-lt"/>
                        </a:rPr>
                        <a:t>至今</a:t>
                      </a:r>
                      <a:endParaRPr lang="zh-CN" altLang="en-US" sz="1400" dirty="0">
                        <a:latin typeface="+mn-lt"/>
                      </a:endParaRPr>
                    </a:p>
                  </a:txBody>
                  <a:tcPr/>
                </a:tc>
                <a:tc>
                  <a:txBody>
                    <a:bodyPr/>
                    <a:lstStyle/>
                    <a:p>
                      <a:r>
                        <a:rPr lang="en-US" altLang="zh-CN" sz="1400" dirty="0" smtClean="0">
                          <a:latin typeface="+mn-lt"/>
                        </a:rPr>
                        <a:t>6</a:t>
                      </a:r>
                      <a:endParaRPr lang="zh-CN" altLang="en-US" sz="1400" dirty="0">
                        <a:latin typeface="+mn-lt"/>
                      </a:endParaRPr>
                    </a:p>
                  </a:txBody>
                  <a:tcPr/>
                </a:tc>
                <a:tc>
                  <a:txBody>
                    <a:bodyPr/>
                    <a:lstStyle/>
                    <a:p>
                      <a:r>
                        <a:rPr lang="zh-CN" altLang="en-US" sz="1400" dirty="0" smtClean="0">
                          <a:latin typeface="+mn-lt"/>
                        </a:rPr>
                        <a:t>大部分都定义规范</a:t>
                      </a:r>
                      <a:r>
                        <a:rPr lang="en-US" altLang="zh-CN" sz="1400" dirty="0" smtClean="0">
                          <a:latin typeface="+mn-lt"/>
                        </a:rPr>
                        <a:t>,</a:t>
                      </a:r>
                      <a:r>
                        <a:rPr lang="zh-CN" altLang="en-US" sz="1400" dirty="0" smtClean="0">
                          <a:latin typeface="+mn-lt"/>
                        </a:rPr>
                        <a:t>部分需求存在使用场景和用户体验定义欠缺的情况</a:t>
                      </a:r>
                      <a:endParaRPr lang="zh-CN" altLang="en-US" sz="1400" dirty="0">
                        <a:latin typeface="+mn-lt"/>
                      </a:endParaRPr>
                    </a:p>
                  </a:txBody>
                  <a:tcPr/>
                </a:tc>
                <a:tc>
                  <a:txBody>
                    <a:bodyPr/>
                    <a:lstStyle/>
                    <a:p>
                      <a:r>
                        <a:rPr lang="zh-CN" altLang="en-US" sz="1400" dirty="0" smtClean="0">
                          <a:latin typeface="+mn-lt"/>
                        </a:rPr>
                        <a:t>在</a:t>
                      </a:r>
                      <a:r>
                        <a:rPr lang="en-US" altLang="zh-CN" sz="1400" dirty="0" smtClean="0">
                          <a:latin typeface="+mn-lt"/>
                        </a:rPr>
                        <a:t>H1000</a:t>
                      </a:r>
                      <a:r>
                        <a:rPr lang="zh-CN" altLang="en-US" sz="1400" dirty="0" smtClean="0">
                          <a:latin typeface="+mn-lt"/>
                        </a:rPr>
                        <a:t>项目上，项目经理积极推动问题解决，项目初中期每日组织会议</a:t>
                      </a:r>
                      <a:r>
                        <a:rPr lang="en-US" altLang="zh-CN" sz="1400" dirty="0" smtClean="0">
                          <a:latin typeface="+mn-lt"/>
                        </a:rPr>
                        <a:t>,</a:t>
                      </a:r>
                      <a:r>
                        <a:rPr lang="zh-CN" altLang="en-US" sz="1400" dirty="0" smtClean="0">
                          <a:latin typeface="+mn-lt"/>
                        </a:rPr>
                        <a:t>及时收集并组织人力资源解决问题</a:t>
                      </a:r>
                      <a:endParaRPr lang="zh-CN" altLang="en-US" sz="1400" dirty="0">
                        <a:latin typeface="+mn-lt"/>
                      </a:endParaRPr>
                    </a:p>
                  </a:txBody>
                  <a:tcPr/>
                </a:tc>
                <a:tc>
                  <a:txBody>
                    <a:bodyPr/>
                    <a:lstStyle/>
                    <a:p>
                      <a:r>
                        <a:rPr lang="zh-CN" altLang="en-US" sz="1400" dirty="0" smtClean="0">
                          <a:latin typeface="+mn-lt"/>
                        </a:rPr>
                        <a:t>手柄发布之后未发现严重问题漏测现象</a:t>
                      </a:r>
                      <a:endParaRPr lang="zh-CN" altLang="en-US" sz="1400" dirty="0">
                        <a:latin typeface="+mn-lt"/>
                      </a:endParaRPr>
                    </a:p>
                  </a:txBody>
                  <a:tcPr/>
                </a:tc>
                <a:tc>
                  <a:txBody>
                    <a:bodyPr/>
                    <a:lstStyle/>
                    <a:p>
                      <a:r>
                        <a:rPr lang="zh-CN" altLang="en-US" sz="1400" dirty="0" smtClean="0">
                          <a:latin typeface="+mn-lt"/>
                        </a:rPr>
                        <a:t>手柄专项测试人员太少</a:t>
                      </a:r>
                      <a:endParaRPr lang="zh-CN" altLang="en-US" sz="1400" dirty="0">
                        <a:latin typeface="+mn-lt"/>
                      </a:endParaRPr>
                    </a:p>
                  </a:txBody>
                  <a:tcPr/>
                </a:tc>
              </a:tr>
            </a:tbl>
          </a:graphicData>
        </a:graphic>
      </p:graphicFrame>
    </p:spTree>
    <p:extLst>
      <p:ext uri="{BB962C8B-B14F-4D97-AF65-F5344CB8AC3E}">
        <p14:creationId xmlns="" xmlns:p14="http://schemas.microsoft.com/office/powerpoint/2010/main" val="16674496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41026</TotalTime>
  <Words>445</Words>
  <Application>Microsoft Office PowerPoint</Application>
  <PresentationFormat>自定义</PresentationFormat>
  <Paragraphs>89</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asa01</cp:lastModifiedBy>
  <cp:revision>390</cp:revision>
  <dcterms:created xsi:type="dcterms:W3CDTF">2014-12-08T08:09:12Z</dcterms:created>
  <dcterms:modified xsi:type="dcterms:W3CDTF">2017-01-12T08:17:53Z</dcterms:modified>
</cp:coreProperties>
</file>