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3" r:id="rId5"/>
    <p:sldId id="326" r:id="rId6"/>
    <p:sldId id="29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608" autoAdjust="0"/>
    <p:restoredTop sz="94660"/>
  </p:normalViewPr>
  <p:slideViewPr>
    <p:cSldViewPr snapToGrid="0" showGuides="1">
      <p:cViewPr>
        <p:scale>
          <a:sx n="100" d="100"/>
          <a:sy n="100" d="100"/>
        </p:scale>
        <p:origin x="-744" y="-25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a:t>
            </a:r>
            <a:r>
              <a:rPr lang="zh-CN" altLang="en-US" sz="3600" dirty="0" smtClean="0">
                <a:solidFill>
                  <a:schemeClr val="bg1"/>
                </a:solidFill>
                <a:latin typeface="微软雅黑" panose="020B0503020204020204" pitchFamily="34" charset="-122"/>
                <a:ea typeface="微软雅黑" panose="020B0503020204020204" pitchFamily="34" charset="-122"/>
              </a:rPr>
              <a:t>年项目测试总结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2016.1-2016.12</a:t>
            </a:r>
          </a:p>
        </p:txBody>
      </p:sp>
    </p:spTree>
    <p:extLst>
      <p:ext uri="{BB962C8B-B14F-4D97-AF65-F5344CB8AC3E}">
        <p14:creationId xmlns="" xmlns:p14="http://schemas.microsoft.com/office/powerpoint/2010/main" val="1851874935"/>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测试项目过程总结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专题测试总结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a:solidFill>
                  <a:srgbClr val="AFABAB"/>
                </a:solidFill>
                <a:latin typeface="微软雅黑" panose="020B0503020204020204" pitchFamily="34" charset="-122"/>
                <a:ea typeface="微软雅黑" panose="020B0503020204020204" pitchFamily="34" charset="-122"/>
              </a:rPr>
              <a:t>产品</a:t>
            </a:r>
            <a:r>
              <a:rPr lang="zh-CN" altLang="en-US" sz="3600" dirty="0" smtClean="0">
                <a:solidFill>
                  <a:srgbClr val="AFABAB"/>
                </a:solidFill>
                <a:latin typeface="微软雅黑" panose="020B0503020204020204" pitchFamily="34" charset="-122"/>
                <a:ea typeface="微软雅黑" panose="020B0503020204020204" pitchFamily="34" charset="-122"/>
              </a:rPr>
              <a:t>线测试总结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 xmlns:p14="http://schemas.microsoft.com/office/powerpoint/2010/main" val="2254484163"/>
              </p:ext>
            </p:extLst>
          </p:nvPr>
        </p:nvGraphicFramePr>
        <p:xfrm>
          <a:off x="1572077" y="2146239"/>
          <a:ext cx="9362623" cy="2250440"/>
        </p:xfrm>
        <a:graphic>
          <a:graphicData uri="http://schemas.openxmlformats.org/drawingml/2006/table">
            <a:tbl>
              <a:tblPr firstRow="1" bandRow="1">
                <a:tableStyleId>{5C22544A-7EE6-4342-B048-85BDC9FD1C3A}</a:tableStyleId>
              </a:tblPr>
              <a:tblGrid>
                <a:gridCol w="2019897"/>
                <a:gridCol w="1793171"/>
                <a:gridCol w="1947755"/>
                <a:gridCol w="1306275"/>
                <a:gridCol w="2295525"/>
              </a:tblGrid>
              <a:tr h="370840">
                <a:tc>
                  <a:txBody>
                    <a:bodyPr/>
                    <a:lstStyle/>
                    <a:p>
                      <a:r>
                        <a:rPr lang="zh-CN" altLang="en-US" sz="1000" dirty="0" smtClean="0"/>
                        <a:t>项目名称</a:t>
                      </a:r>
                      <a:endParaRPr lang="zh-CN" altLang="en-US" sz="1000" dirty="0"/>
                    </a:p>
                  </a:txBody>
                  <a:tcPr/>
                </a:tc>
                <a:tc>
                  <a:txBody>
                    <a:bodyPr/>
                    <a:lstStyle/>
                    <a:p>
                      <a:r>
                        <a:rPr lang="zh-CN" altLang="en-US" sz="1000" dirty="0" smtClean="0"/>
                        <a:t>测试用例数量</a:t>
                      </a:r>
                      <a:endParaRPr lang="zh-CN" altLang="en-US" sz="1000" dirty="0"/>
                    </a:p>
                  </a:txBody>
                  <a:tcPr/>
                </a:tc>
                <a:tc>
                  <a:txBody>
                    <a:bodyPr/>
                    <a:lstStyle/>
                    <a:p>
                      <a:r>
                        <a:rPr lang="zh-CN" altLang="en-US" sz="1000" dirty="0" smtClean="0"/>
                        <a:t>需求覆盖率</a:t>
                      </a:r>
                      <a:endParaRPr lang="zh-CN" altLang="en-US" sz="1000" dirty="0"/>
                    </a:p>
                  </a:txBody>
                  <a:tcPr/>
                </a:tc>
                <a:tc>
                  <a:txBody>
                    <a:bodyPr/>
                    <a:lstStyle/>
                    <a:p>
                      <a:r>
                        <a:rPr lang="zh-CN" altLang="en-US" sz="1000" dirty="0" smtClean="0"/>
                        <a:t>用例有效性</a:t>
                      </a:r>
                      <a:endParaRPr lang="zh-CN" altLang="en-US" sz="1000" dirty="0"/>
                    </a:p>
                  </a:txBody>
                  <a:tcPr/>
                </a:tc>
                <a:tc>
                  <a:txBody>
                    <a:bodyPr/>
                    <a:lstStyle/>
                    <a:p>
                      <a:r>
                        <a:rPr lang="zh-CN" altLang="en-US" sz="1000" dirty="0" smtClean="0"/>
                        <a:t>资源投入</a:t>
                      </a:r>
                      <a:endParaRPr lang="zh-CN" altLang="en-US" sz="1000" dirty="0"/>
                    </a:p>
                  </a:txBody>
                  <a:tcPr/>
                </a:tc>
              </a:tr>
              <a:tr h="370840">
                <a:tc>
                  <a:txBody>
                    <a:bodyPr/>
                    <a:lstStyle/>
                    <a:p>
                      <a:r>
                        <a:rPr lang="zh-CN" altLang="en-US" sz="1000" dirty="0" smtClean="0"/>
                        <a:t>幻视</a:t>
                      </a:r>
                      <a:r>
                        <a:rPr lang="en-US" altLang="zh-CN" sz="1000" dirty="0" smtClean="0"/>
                        <a:t>APP2.X</a:t>
                      </a:r>
                      <a:endParaRPr lang="zh-CN" altLang="en-US" sz="1000" dirty="0"/>
                    </a:p>
                  </a:txBody>
                  <a:tcPr/>
                </a:tc>
                <a:tc>
                  <a:txBody>
                    <a:bodyPr/>
                    <a:lstStyle/>
                    <a:p>
                      <a:r>
                        <a:rPr lang="en-US" altLang="zh-CN" sz="1000" dirty="0" smtClean="0"/>
                        <a:t>323</a:t>
                      </a:r>
                      <a:endParaRPr lang="zh-CN" altLang="en-US" sz="1000" dirty="0"/>
                    </a:p>
                  </a:txBody>
                  <a:tcPr/>
                </a:tc>
                <a:tc>
                  <a:txBody>
                    <a:bodyPr/>
                    <a:lstStyle/>
                    <a:p>
                      <a:r>
                        <a:rPr lang="en-US" altLang="zh-CN" sz="1000" dirty="0" smtClean="0"/>
                        <a:t>88</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1</a:t>
                      </a:r>
                      <a:r>
                        <a:rPr lang="zh-CN" altLang="en-US" sz="1000" dirty="0" smtClean="0"/>
                        <a:t>月至</a:t>
                      </a:r>
                      <a:r>
                        <a:rPr lang="en-US" altLang="zh-CN" sz="1000" dirty="0" smtClean="0"/>
                        <a:t>9</a:t>
                      </a:r>
                      <a:r>
                        <a:rPr lang="zh-CN" altLang="en-US" sz="1000" dirty="0" smtClean="0"/>
                        <a:t>月，迭代了七个版本（</a:t>
                      </a:r>
                      <a:r>
                        <a:rPr lang="en-US" altLang="zh-CN" sz="1000" dirty="0" smtClean="0"/>
                        <a:t>2.5,2.6,2.7,2.8,2.9,2.91,2.92</a:t>
                      </a:r>
                      <a:r>
                        <a:rPr lang="zh-CN" altLang="en-US" sz="1000" dirty="0" smtClean="0"/>
                        <a:t>）</a:t>
                      </a:r>
                      <a:endParaRPr lang="zh-CN" altLang="en-US" sz="1000" dirty="0"/>
                    </a:p>
                  </a:txBody>
                  <a:tcPr/>
                </a:tc>
              </a:tr>
              <a:tr h="370840">
                <a:tc>
                  <a:txBody>
                    <a:bodyPr/>
                    <a:lstStyle/>
                    <a:p>
                      <a:r>
                        <a:rPr lang="zh-CN" altLang="en-US" sz="1000" dirty="0" smtClean="0"/>
                        <a:t>幻视</a:t>
                      </a:r>
                      <a:r>
                        <a:rPr lang="en-US" altLang="zh-CN" sz="1000" dirty="0" smtClean="0"/>
                        <a:t>APP3.0</a:t>
                      </a:r>
                      <a:endParaRPr lang="zh-CN" altLang="en-US" sz="1000" dirty="0"/>
                    </a:p>
                  </a:txBody>
                  <a:tcPr/>
                </a:tc>
                <a:tc>
                  <a:txBody>
                    <a:bodyPr/>
                    <a:lstStyle/>
                    <a:p>
                      <a:r>
                        <a:rPr lang="en-US" altLang="zh-CN" sz="1000" dirty="0" smtClean="0"/>
                        <a:t>323</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474/323=1.47</a:t>
                      </a:r>
                      <a:endParaRPr lang="zh-CN" altLang="en-US" sz="1000" dirty="0"/>
                    </a:p>
                  </a:txBody>
                  <a:tcPr/>
                </a:tc>
                <a:tc>
                  <a:txBody>
                    <a:bodyPr/>
                    <a:lstStyle/>
                    <a:p>
                      <a:r>
                        <a:rPr lang="en-US" altLang="zh-CN" sz="1000" dirty="0" smtClean="0"/>
                        <a:t>40</a:t>
                      </a:r>
                      <a:r>
                        <a:rPr lang="zh-CN" altLang="en-US" sz="1000" dirty="0" smtClean="0"/>
                        <a:t>人天</a:t>
                      </a:r>
                      <a:endParaRPr lang="zh-CN" altLang="en-US" sz="1000" dirty="0"/>
                    </a:p>
                  </a:txBody>
                  <a:tcPr/>
                </a:tc>
              </a:tr>
              <a:tr h="370840">
                <a:tc>
                  <a:txBody>
                    <a:bodyPr/>
                    <a:lstStyle/>
                    <a:p>
                      <a:r>
                        <a:rPr lang="zh-CN" altLang="en-US" sz="1000" dirty="0" smtClean="0"/>
                        <a:t>幻视</a:t>
                      </a:r>
                      <a:r>
                        <a:rPr lang="en-US" altLang="zh-CN" sz="1000" dirty="0" smtClean="0"/>
                        <a:t>APP3.01</a:t>
                      </a:r>
                      <a:endParaRPr lang="zh-CN" altLang="en-US" sz="1000" dirty="0"/>
                    </a:p>
                  </a:txBody>
                  <a:tcPr/>
                </a:tc>
                <a:tc>
                  <a:txBody>
                    <a:bodyPr/>
                    <a:lstStyle/>
                    <a:p>
                      <a:r>
                        <a:rPr lang="en-US" altLang="zh-CN" sz="1000" dirty="0" smtClean="0"/>
                        <a:t>323</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153/323=0.47</a:t>
                      </a:r>
                      <a:endParaRPr lang="zh-CN" altLang="en-US" sz="1000" dirty="0"/>
                    </a:p>
                  </a:txBody>
                  <a:tcPr/>
                </a:tc>
                <a:tc>
                  <a:txBody>
                    <a:bodyPr/>
                    <a:lstStyle/>
                    <a:p>
                      <a:r>
                        <a:rPr lang="en-US" altLang="zh-CN" sz="1000" dirty="0" smtClean="0"/>
                        <a:t>38</a:t>
                      </a:r>
                      <a:r>
                        <a:rPr lang="zh-CN" altLang="en-US" sz="1000" dirty="0" smtClean="0"/>
                        <a:t>人天</a:t>
                      </a:r>
                      <a:endParaRPr lang="zh-CN" altLang="en-US" sz="1000" dirty="0"/>
                    </a:p>
                  </a:txBody>
                  <a:tcPr/>
                </a:tc>
              </a:tr>
              <a:tr h="370840">
                <a:tc>
                  <a:txBody>
                    <a:bodyPr/>
                    <a:lstStyle/>
                    <a:p>
                      <a:r>
                        <a:rPr lang="zh-CN" altLang="en-US" sz="1000" dirty="0" smtClean="0"/>
                        <a:t>希望银行</a:t>
                      </a:r>
                      <a:r>
                        <a:rPr lang="en-US" altLang="zh-CN" sz="1000" dirty="0" smtClean="0"/>
                        <a:t>APP</a:t>
                      </a:r>
                      <a:endParaRPr lang="zh-CN" altLang="en-US" sz="1000" dirty="0"/>
                    </a:p>
                  </a:txBody>
                  <a:tcPr/>
                </a:tc>
                <a:tc>
                  <a:txBody>
                    <a:bodyPr/>
                    <a:lstStyle/>
                    <a:p>
                      <a:r>
                        <a:rPr lang="en-US" altLang="zh-CN" sz="1000" dirty="0" smtClean="0"/>
                        <a:t>74</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87/74=1.18</a:t>
                      </a:r>
                      <a:endParaRPr lang="zh-CN" altLang="en-US" sz="1000" dirty="0"/>
                    </a:p>
                  </a:txBody>
                  <a:tcPr/>
                </a:tc>
                <a:tc>
                  <a:txBody>
                    <a:bodyPr/>
                    <a:lstStyle/>
                    <a:p>
                      <a:r>
                        <a:rPr lang="en-US" altLang="zh-CN" sz="1000" dirty="0" smtClean="0"/>
                        <a:t>10</a:t>
                      </a:r>
                      <a:r>
                        <a:rPr lang="zh-CN" altLang="en-US" sz="1000" dirty="0" smtClean="0"/>
                        <a:t>人天</a:t>
                      </a:r>
                      <a:endParaRPr lang="zh-CN" altLang="en-US" sz="1000" dirty="0"/>
                    </a:p>
                  </a:txBody>
                  <a:tcPr/>
                </a:tc>
              </a:tr>
              <a:tr h="370840">
                <a:tc>
                  <a:txBody>
                    <a:bodyPr/>
                    <a:lstStyle/>
                    <a:p>
                      <a:r>
                        <a:rPr lang="en-US" altLang="zh-CN" sz="1000" dirty="0" smtClean="0"/>
                        <a:t>SDK</a:t>
                      </a:r>
                      <a:endParaRPr lang="zh-CN" altLang="en-US" sz="1000" dirty="0"/>
                    </a:p>
                  </a:txBody>
                  <a:tcPr/>
                </a:tc>
                <a:tc>
                  <a:txBody>
                    <a:bodyPr/>
                    <a:lstStyle/>
                    <a:p>
                      <a:r>
                        <a:rPr lang="en-US" altLang="zh-CN" sz="1000" dirty="0" smtClean="0"/>
                        <a:t>70</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79/70=1.13</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30</a:t>
                      </a:r>
                      <a:r>
                        <a:rPr lang="zh-CN" altLang="en-US" sz="1000" dirty="0" smtClean="0"/>
                        <a:t>人天</a:t>
                      </a:r>
                    </a:p>
                  </a:txBody>
                  <a:tcPr/>
                </a:tc>
              </a:tr>
            </a:tbl>
          </a:graphicData>
        </a:graphic>
      </p:graphicFrame>
    </p:spTree>
    <p:extLst>
      <p:ext uri="{BB962C8B-B14F-4D97-AF65-F5344CB8AC3E}">
        <p14:creationId xmlns="" xmlns:p14="http://schemas.microsoft.com/office/powerpoint/2010/main" val="26686796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4240012294"/>
              </p:ext>
            </p:extLst>
          </p:nvPr>
        </p:nvGraphicFramePr>
        <p:xfrm>
          <a:off x="518612" y="2165289"/>
          <a:ext cx="11397163" cy="2428240"/>
        </p:xfrm>
        <a:graphic>
          <a:graphicData uri="http://schemas.openxmlformats.org/drawingml/2006/table">
            <a:tbl>
              <a:tblPr firstRow="1" bandRow="1">
                <a:tableStyleId>{5C22544A-7EE6-4342-B048-85BDC9FD1C3A}</a:tableStyleId>
              </a:tblPr>
              <a:tblGrid>
                <a:gridCol w="1542111"/>
                <a:gridCol w="1369013"/>
                <a:gridCol w="1583167"/>
                <a:gridCol w="1709548"/>
                <a:gridCol w="1859574"/>
                <a:gridCol w="1476375"/>
                <a:gridCol w="1857375"/>
              </a:tblGrid>
              <a:tr h="370840">
                <a:tc>
                  <a:txBody>
                    <a:bodyPr/>
                    <a:lstStyle/>
                    <a:p>
                      <a:r>
                        <a:rPr lang="zh-CN" altLang="en-US" sz="1000" dirty="0" smtClean="0"/>
                        <a:t>项目名称</a:t>
                      </a:r>
                      <a:endParaRPr lang="zh-CN" altLang="en-US" sz="1000" dirty="0"/>
                    </a:p>
                  </a:txBody>
                  <a:tcPr/>
                </a:tc>
                <a:tc>
                  <a:txBody>
                    <a:bodyPr/>
                    <a:lstStyle/>
                    <a:p>
                      <a:r>
                        <a:rPr lang="zh-CN" altLang="en-US" sz="1000" dirty="0" smtClean="0"/>
                        <a:t>冒烟测试次数</a:t>
                      </a:r>
                      <a:endParaRPr lang="zh-CN" altLang="en-US" sz="1000" dirty="0"/>
                    </a:p>
                  </a:txBody>
                  <a:tcPr/>
                </a:tc>
                <a:tc>
                  <a:txBody>
                    <a:bodyPr/>
                    <a:lstStyle/>
                    <a:p>
                      <a:r>
                        <a:rPr lang="zh-CN" altLang="en-US" sz="1000" dirty="0" smtClean="0"/>
                        <a:t>系统测试版本数</a:t>
                      </a:r>
                      <a:endParaRPr lang="zh-CN" altLang="en-US" sz="1000" dirty="0"/>
                    </a:p>
                  </a:txBody>
                  <a:tcPr/>
                </a:tc>
                <a:tc>
                  <a:txBody>
                    <a:bodyPr/>
                    <a:lstStyle/>
                    <a:p>
                      <a:r>
                        <a:rPr lang="zh-CN" altLang="en-US" sz="1000" dirty="0" smtClean="0"/>
                        <a:t>测试用例总执行数</a:t>
                      </a:r>
                      <a:endParaRPr lang="zh-CN" altLang="en-US" sz="1000" dirty="0"/>
                    </a:p>
                  </a:txBody>
                  <a:tcPr/>
                </a:tc>
                <a:tc>
                  <a:txBody>
                    <a:bodyPr/>
                    <a:lstStyle/>
                    <a:p>
                      <a:r>
                        <a:rPr lang="en-US" altLang="zh-CN" sz="1000" dirty="0" smtClean="0"/>
                        <a:t>Bug</a:t>
                      </a:r>
                      <a:r>
                        <a:rPr lang="zh-CN" altLang="en-US" sz="1000" dirty="0" smtClean="0"/>
                        <a:t>发现总数</a:t>
                      </a:r>
                      <a:r>
                        <a:rPr lang="en-US" altLang="zh-CN" sz="1000" dirty="0" smtClean="0"/>
                        <a:t>/</a:t>
                      </a:r>
                      <a:r>
                        <a:rPr lang="zh-CN" altLang="en-US" sz="1000" dirty="0" smtClean="0"/>
                        <a:t>用例内</a:t>
                      </a:r>
                      <a:r>
                        <a:rPr lang="en-US" altLang="zh-CN" sz="1000" dirty="0" smtClean="0"/>
                        <a:t>Bug</a:t>
                      </a:r>
                      <a:r>
                        <a:rPr lang="zh-CN" altLang="en-US" sz="1000" dirty="0" smtClean="0"/>
                        <a:t>总数</a:t>
                      </a:r>
                      <a:r>
                        <a:rPr lang="en-US" altLang="zh-CN" sz="1000" dirty="0" smtClean="0"/>
                        <a:t>/Fatal</a:t>
                      </a:r>
                      <a:r>
                        <a:rPr lang="zh-CN" altLang="en-US" sz="1000" dirty="0" smtClean="0"/>
                        <a:t>以上数量</a:t>
                      </a:r>
                      <a:endParaRPr lang="zh-CN" altLang="en-US" sz="1000" dirty="0"/>
                    </a:p>
                  </a:txBody>
                  <a:tcPr/>
                </a:tc>
                <a:tc>
                  <a:txBody>
                    <a:bodyPr/>
                    <a:lstStyle/>
                    <a:p>
                      <a:r>
                        <a:rPr lang="zh-CN" altLang="en-US" sz="1000" dirty="0" smtClean="0"/>
                        <a:t>用户问题总数</a:t>
                      </a:r>
                      <a:r>
                        <a:rPr lang="en-US" altLang="zh-CN" sz="1000" dirty="0" smtClean="0"/>
                        <a:t>/Fatal</a:t>
                      </a:r>
                      <a:r>
                        <a:rPr lang="zh-CN" altLang="en-US" sz="1000" dirty="0" smtClean="0"/>
                        <a:t>以上</a:t>
                      </a:r>
                      <a:r>
                        <a:rPr lang="en-US" altLang="zh-CN" sz="1000" dirty="0" smtClean="0"/>
                        <a:t>Bug</a:t>
                      </a:r>
                      <a:r>
                        <a:rPr lang="zh-CN" altLang="en-US" sz="1000" dirty="0" smtClean="0"/>
                        <a:t>数</a:t>
                      </a:r>
                      <a:endParaRPr lang="zh-CN" altLang="en-US" sz="1000" dirty="0"/>
                    </a:p>
                  </a:txBody>
                  <a:tcPr/>
                </a:tc>
                <a:tc>
                  <a:txBody>
                    <a:bodyPr/>
                    <a:lstStyle/>
                    <a:p>
                      <a:r>
                        <a:rPr lang="zh-CN" altLang="en-US" sz="1000" dirty="0" smtClean="0"/>
                        <a:t>资源投入</a:t>
                      </a:r>
                      <a:endParaRPr lang="zh-CN" altLang="en-US" sz="1000" dirty="0"/>
                    </a:p>
                  </a:txBody>
                  <a:tcPr/>
                </a:tc>
              </a:tr>
              <a:tr h="370840">
                <a:tc>
                  <a:txBody>
                    <a:bodyPr/>
                    <a:lstStyle/>
                    <a:p>
                      <a:r>
                        <a:rPr lang="zh-CN" altLang="en-US" sz="1000" dirty="0" smtClean="0"/>
                        <a:t>幻视</a:t>
                      </a:r>
                      <a:r>
                        <a:rPr lang="en-US" altLang="zh-CN" sz="1000" dirty="0" smtClean="0"/>
                        <a:t>APP2.X</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18/1</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1</a:t>
                      </a:r>
                      <a:r>
                        <a:rPr lang="zh-CN" altLang="en-US" sz="1000" dirty="0" smtClean="0"/>
                        <a:t>月至</a:t>
                      </a:r>
                      <a:r>
                        <a:rPr lang="en-US" altLang="zh-CN" sz="1000" dirty="0" smtClean="0"/>
                        <a:t>9</a:t>
                      </a:r>
                      <a:r>
                        <a:rPr lang="zh-CN" altLang="en-US" sz="1000" dirty="0" smtClean="0"/>
                        <a:t>月，迭代了七个版本（</a:t>
                      </a:r>
                      <a:r>
                        <a:rPr lang="en-US" altLang="zh-CN" sz="1000" dirty="0" smtClean="0"/>
                        <a:t>2.5,2.6,2.7,2.8,2.9,2.91,2.92</a:t>
                      </a:r>
                      <a:r>
                        <a:rPr lang="zh-CN" altLang="en-US" sz="1000" dirty="0" smtClean="0"/>
                        <a:t>）</a:t>
                      </a:r>
                    </a:p>
                    <a:p>
                      <a:endParaRPr lang="zh-CN" altLang="en-US" sz="1000" dirty="0"/>
                    </a:p>
                  </a:txBody>
                  <a:tcPr/>
                </a:tc>
              </a:tr>
              <a:tr h="370840">
                <a:tc>
                  <a:txBody>
                    <a:bodyPr/>
                    <a:lstStyle/>
                    <a:p>
                      <a:r>
                        <a:rPr lang="zh-CN" altLang="en-US" sz="1000" dirty="0" smtClean="0"/>
                        <a:t>幻视</a:t>
                      </a:r>
                      <a:r>
                        <a:rPr lang="en-US" altLang="zh-CN" sz="1000" dirty="0" smtClean="0"/>
                        <a:t>APP3.0</a:t>
                      </a:r>
                      <a:endParaRPr lang="zh-CN" altLang="en-US" sz="1000" dirty="0"/>
                    </a:p>
                  </a:txBody>
                  <a:tcPr/>
                </a:tc>
                <a:tc>
                  <a:txBody>
                    <a:bodyPr/>
                    <a:lstStyle/>
                    <a:p>
                      <a:r>
                        <a:rPr lang="en-US" altLang="zh-CN" sz="1000" dirty="0" smtClean="0"/>
                        <a:t>4</a:t>
                      </a:r>
                      <a:r>
                        <a:rPr lang="zh-CN" altLang="en-US" sz="1000" dirty="0" smtClean="0"/>
                        <a:t>次</a:t>
                      </a:r>
                      <a:endParaRPr lang="zh-CN" altLang="en-US" sz="1000" dirty="0"/>
                    </a:p>
                  </a:txBody>
                  <a:tcPr/>
                </a:tc>
                <a:tc>
                  <a:txBody>
                    <a:bodyPr/>
                    <a:lstStyle/>
                    <a:p>
                      <a:r>
                        <a:rPr lang="en-US" altLang="zh-CN" sz="1000" dirty="0" smtClean="0"/>
                        <a:t>5</a:t>
                      </a:r>
                      <a:r>
                        <a:rPr lang="zh-CN" altLang="en-US" sz="1000" dirty="0" smtClean="0"/>
                        <a:t>轮测试</a:t>
                      </a:r>
                      <a:r>
                        <a:rPr lang="en-US" altLang="zh-CN" sz="1000" dirty="0" smtClean="0"/>
                        <a:t>/16</a:t>
                      </a:r>
                      <a:r>
                        <a:rPr lang="zh-CN" altLang="en-US" sz="1000" dirty="0" smtClean="0"/>
                        <a:t>次提测</a:t>
                      </a:r>
                      <a:endParaRPr lang="zh-CN" altLang="en-US" sz="1000" dirty="0"/>
                    </a:p>
                  </a:txBody>
                  <a:tcPr/>
                </a:tc>
                <a:tc>
                  <a:txBody>
                    <a:bodyPr/>
                    <a:lstStyle/>
                    <a:p>
                      <a:r>
                        <a:rPr lang="en-US" altLang="zh-CN" sz="1000" dirty="0" smtClean="0"/>
                        <a:t>2321</a:t>
                      </a:r>
                      <a:endParaRPr lang="zh-CN" altLang="en-US" sz="1000" dirty="0"/>
                    </a:p>
                  </a:txBody>
                  <a:tcPr/>
                </a:tc>
                <a:tc>
                  <a:txBody>
                    <a:bodyPr/>
                    <a:lstStyle/>
                    <a:p>
                      <a:r>
                        <a:rPr lang="en-US" altLang="zh-CN" sz="1000" dirty="0" smtClean="0"/>
                        <a:t>529/474/235</a:t>
                      </a:r>
                      <a:endParaRPr lang="zh-CN" altLang="en-US" sz="1000" dirty="0"/>
                    </a:p>
                  </a:txBody>
                  <a:tcPr/>
                </a:tc>
                <a:tc>
                  <a:txBody>
                    <a:bodyPr/>
                    <a:lstStyle/>
                    <a:p>
                      <a:r>
                        <a:rPr lang="en-US" altLang="zh-CN" sz="1000" dirty="0" smtClean="0"/>
                        <a:t>0/0</a:t>
                      </a:r>
                      <a:endParaRPr lang="zh-CN" altLang="en-US" sz="1000" dirty="0"/>
                    </a:p>
                  </a:txBody>
                  <a:tcPr/>
                </a:tc>
                <a:tc>
                  <a:txBody>
                    <a:bodyPr/>
                    <a:lstStyle/>
                    <a:p>
                      <a:r>
                        <a:rPr lang="en-US" altLang="zh-CN" sz="1000" dirty="0" smtClean="0"/>
                        <a:t>40</a:t>
                      </a:r>
                      <a:r>
                        <a:rPr lang="zh-CN" altLang="en-US" sz="1000" dirty="0" smtClean="0"/>
                        <a:t>人天</a:t>
                      </a:r>
                      <a:endParaRPr lang="zh-CN" altLang="en-US" sz="1000" dirty="0"/>
                    </a:p>
                  </a:txBody>
                  <a:tcPr/>
                </a:tc>
              </a:tr>
              <a:tr h="370840">
                <a:tc>
                  <a:txBody>
                    <a:bodyPr/>
                    <a:lstStyle/>
                    <a:p>
                      <a:r>
                        <a:rPr lang="zh-CN" altLang="en-US" sz="1000" dirty="0" smtClean="0"/>
                        <a:t>幻视</a:t>
                      </a:r>
                      <a:r>
                        <a:rPr lang="en-US" altLang="zh-CN" sz="1000" dirty="0" smtClean="0"/>
                        <a:t>APP3.01</a:t>
                      </a:r>
                      <a:endParaRPr lang="zh-CN" altLang="en-US" sz="1000" dirty="0"/>
                    </a:p>
                  </a:txBody>
                  <a:tcPr/>
                </a:tc>
                <a:tc>
                  <a:txBody>
                    <a:bodyPr/>
                    <a:lstStyle/>
                    <a:p>
                      <a:r>
                        <a:rPr lang="en-US" altLang="zh-CN" sz="1000" dirty="0" smtClean="0"/>
                        <a:t>4</a:t>
                      </a:r>
                      <a:r>
                        <a:rPr lang="zh-CN" altLang="en-US" sz="1000" dirty="0" smtClean="0"/>
                        <a:t>次</a:t>
                      </a:r>
                      <a:endParaRPr lang="zh-CN" altLang="en-US" sz="1000" dirty="0"/>
                    </a:p>
                  </a:txBody>
                  <a:tcPr/>
                </a:tc>
                <a:tc>
                  <a:txBody>
                    <a:bodyPr/>
                    <a:lstStyle/>
                    <a:p>
                      <a:r>
                        <a:rPr lang="en-US" altLang="zh-CN" sz="1000" dirty="0" smtClean="0"/>
                        <a:t>4</a:t>
                      </a:r>
                      <a:r>
                        <a:rPr lang="zh-CN" altLang="en-US" sz="1000" dirty="0" smtClean="0"/>
                        <a:t>轮测试</a:t>
                      </a:r>
                      <a:r>
                        <a:rPr lang="en-US" altLang="zh-CN" sz="1000" dirty="0" smtClean="0"/>
                        <a:t>/16</a:t>
                      </a:r>
                      <a:r>
                        <a:rPr lang="zh-CN" altLang="en-US" sz="1000" dirty="0" smtClean="0"/>
                        <a:t>次</a:t>
                      </a:r>
                      <a:r>
                        <a:rPr lang="zh-CN" altLang="en-US" sz="1000" baseline="0" dirty="0" smtClean="0"/>
                        <a:t>提测</a:t>
                      </a:r>
                      <a:endParaRPr lang="zh-CN" altLang="en-US" sz="1000" dirty="0"/>
                    </a:p>
                  </a:txBody>
                  <a:tcPr/>
                </a:tc>
                <a:tc>
                  <a:txBody>
                    <a:bodyPr/>
                    <a:lstStyle/>
                    <a:p>
                      <a:r>
                        <a:rPr lang="en-US" altLang="zh-CN" sz="1000" dirty="0" smtClean="0"/>
                        <a:t>1560</a:t>
                      </a:r>
                      <a:endParaRPr lang="zh-CN" altLang="en-US" sz="1000" dirty="0"/>
                    </a:p>
                  </a:txBody>
                  <a:tcPr/>
                </a:tc>
                <a:tc>
                  <a:txBody>
                    <a:bodyPr/>
                    <a:lstStyle/>
                    <a:p>
                      <a:r>
                        <a:rPr lang="en-US" altLang="zh-CN" sz="1000" dirty="0" smtClean="0"/>
                        <a:t>187/153/34</a:t>
                      </a:r>
                    </a:p>
                  </a:txBody>
                  <a:tcPr/>
                </a:tc>
                <a:tc>
                  <a:txBody>
                    <a:bodyPr/>
                    <a:lstStyle/>
                    <a:p>
                      <a:r>
                        <a:rPr lang="en-US" altLang="zh-CN" sz="1000" dirty="0" smtClean="0"/>
                        <a:t>0/0</a:t>
                      </a:r>
                      <a:endParaRPr lang="zh-CN" altLang="en-US" sz="1000" dirty="0"/>
                    </a:p>
                  </a:txBody>
                  <a:tcPr/>
                </a:tc>
                <a:tc>
                  <a:txBody>
                    <a:bodyPr/>
                    <a:lstStyle/>
                    <a:p>
                      <a:r>
                        <a:rPr lang="en-US" altLang="zh-CN" sz="1000" dirty="0" smtClean="0"/>
                        <a:t>38</a:t>
                      </a:r>
                      <a:r>
                        <a:rPr lang="zh-CN" altLang="en-US" sz="1000" dirty="0" smtClean="0"/>
                        <a:t>人天</a:t>
                      </a:r>
                      <a:endParaRPr lang="zh-CN" altLang="en-US" sz="1000" dirty="0"/>
                    </a:p>
                  </a:txBody>
                  <a:tcPr/>
                </a:tc>
              </a:tr>
              <a:tr h="370840">
                <a:tc>
                  <a:txBody>
                    <a:bodyPr/>
                    <a:lstStyle/>
                    <a:p>
                      <a:r>
                        <a:rPr lang="zh-CN" altLang="en-US" sz="1000" dirty="0" smtClean="0"/>
                        <a:t>希望银行</a:t>
                      </a:r>
                      <a:endParaRPr lang="zh-CN" altLang="en-US" sz="1000" dirty="0"/>
                    </a:p>
                  </a:txBody>
                  <a:tcPr/>
                </a:tc>
                <a:tc>
                  <a:txBody>
                    <a:bodyPr/>
                    <a:lstStyle/>
                    <a:p>
                      <a:r>
                        <a:rPr lang="en-US" altLang="zh-CN" sz="1000" dirty="0" smtClean="0"/>
                        <a:t>1</a:t>
                      </a:r>
                      <a:r>
                        <a:rPr lang="zh-CN" altLang="en-US" sz="1000" dirty="0" smtClean="0"/>
                        <a:t>次</a:t>
                      </a:r>
                      <a:endParaRPr lang="zh-CN" altLang="en-US" sz="1000" dirty="0"/>
                    </a:p>
                  </a:txBody>
                  <a:tcPr/>
                </a:tc>
                <a:tc>
                  <a:txBody>
                    <a:bodyPr/>
                    <a:lstStyle/>
                    <a:p>
                      <a:r>
                        <a:rPr lang="en-US" altLang="zh-CN" sz="1000" dirty="0" smtClean="0"/>
                        <a:t>5</a:t>
                      </a:r>
                      <a:r>
                        <a:rPr lang="zh-CN" altLang="en-US" sz="1000" dirty="0" smtClean="0"/>
                        <a:t>轮测试</a:t>
                      </a:r>
                      <a:r>
                        <a:rPr lang="en-US" altLang="zh-CN" sz="1000" dirty="0" smtClean="0"/>
                        <a:t>/7</a:t>
                      </a:r>
                      <a:r>
                        <a:rPr lang="zh-CN" altLang="en-US" sz="1000" dirty="0" smtClean="0"/>
                        <a:t>次</a:t>
                      </a:r>
                      <a:r>
                        <a:rPr lang="zh-CN" altLang="en-US" sz="1000" baseline="0" dirty="0" smtClean="0"/>
                        <a:t>提测</a:t>
                      </a:r>
                      <a:endParaRPr lang="zh-CN" altLang="en-US" sz="1000" dirty="0"/>
                    </a:p>
                  </a:txBody>
                  <a:tcPr/>
                </a:tc>
                <a:tc>
                  <a:txBody>
                    <a:bodyPr/>
                    <a:lstStyle/>
                    <a:p>
                      <a:r>
                        <a:rPr lang="en-US" altLang="zh-CN" sz="1000" dirty="0" smtClean="0"/>
                        <a:t>809</a:t>
                      </a:r>
                      <a:endParaRPr lang="zh-CN" altLang="en-US" sz="1000" dirty="0"/>
                    </a:p>
                  </a:txBody>
                  <a:tcPr/>
                </a:tc>
                <a:tc>
                  <a:txBody>
                    <a:bodyPr/>
                    <a:lstStyle/>
                    <a:p>
                      <a:r>
                        <a:rPr lang="en-US" altLang="zh-CN" sz="1000" dirty="0" smtClean="0"/>
                        <a:t>93/87/24</a:t>
                      </a:r>
                      <a:endParaRPr lang="zh-CN" altLang="en-US" sz="1000" dirty="0"/>
                    </a:p>
                  </a:txBody>
                  <a:tcPr/>
                </a:tc>
                <a:tc>
                  <a:txBody>
                    <a:bodyPr/>
                    <a:lstStyle/>
                    <a:p>
                      <a:r>
                        <a:rPr lang="en-US" altLang="zh-CN" sz="1000" dirty="0" smtClean="0"/>
                        <a:t>0/0</a:t>
                      </a:r>
                      <a:endParaRPr lang="zh-CN" altLang="en-US" sz="1000" dirty="0"/>
                    </a:p>
                  </a:txBody>
                  <a:tcPr/>
                </a:tc>
                <a:tc>
                  <a:txBody>
                    <a:bodyPr/>
                    <a:lstStyle/>
                    <a:p>
                      <a:r>
                        <a:rPr lang="en-US" altLang="zh-CN" sz="1000" dirty="0" smtClean="0"/>
                        <a:t>15</a:t>
                      </a:r>
                      <a:r>
                        <a:rPr lang="zh-CN" altLang="en-US" sz="1000" dirty="0" smtClean="0"/>
                        <a:t>人天</a:t>
                      </a:r>
                      <a:endParaRPr lang="zh-CN" altLang="en-US" sz="1000" dirty="0"/>
                    </a:p>
                  </a:txBody>
                  <a:tcPr/>
                </a:tc>
              </a:tr>
              <a:tr h="370840">
                <a:tc>
                  <a:txBody>
                    <a:bodyPr/>
                    <a:lstStyle/>
                    <a:p>
                      <a:r>
                        <a:rPr lang="en-US" altLang="zh-CN" sz="1000" dirty="0" smtClean="0"/>
                        <a:t>SDK</a:t>
                      </a:r>
                      <a:endParaRPr lang="zh-CN" altLang="en-US" sz="1000" dirty="0"/>
                    </a:p>
                  </a:txBody>
                  <a:tcPr/>
                </a:tc>
                <a:tc>
                  <a:txBody>
                    <a:bodyPr/>
                    <a:lstStyle/>
                    <a:p>
                      <a:r>
                        <a:rPr lang="en-US" altLang="zh-CN" sz="1000" dirty="0" smtClean="0"/>
                        <a:t>1</a:t>
                      </a:r>
                      <a:r>
                        <a:rPr lang="zh-CN" altLang="en-US" sz="1000" dirty="0" smtClean="0"/>
                        <a:t>次</a:t>
                      </a:r>
                      <a:endParaRPr lang="zh-CN" altLang="en-US" sz="1000" dirty="0"/>
                    </a:p>
                  </a:txBody>
                  <a:tcPr/>
                </a:tc>
                <a:tc>
                  <a:txBody>
                    <a:bodyPr/>
                    <a:lstStyle/>
                    <a:p>
                      <a:r>
                        <a:rPr lang="en-US" altLang="zh-CN" sz="1000" dirty="0" smtClean="0"/>
                        <a:t>3</a:t>
                      </a:r>
                      <a:r>
                        <a:rPr lang="zh-CN" altLang="en-US" sz="1000" dirty="0" smtClean="0"/>
                        <a:t>轮测试</a:t>
                      </a:r>
                      <a:r>
                        <a:rPr lang="en-US" altLang="zh-CN" sz="1000" dirty="0" smtClean="0"/>
                        <a:t>/5</a:t>
                      </a:r>
                      <a:r>
                        <a:rPr lang="zh-CN" altLang="en-US" sz="1000" dirty="0" smtClean="0"/>
                        <a:t>次提测</a:t>
                      </a:r>
                      <a:endParaRPr lang="zh-CN" altLang="en-US" sz="1000" dirty="0"/>
                    </a:p>
                  </a:txBody>
                  <a:tcPr/>
                </a:tc>
                <a:tc>
                  <a:txBody>
                    <a:bodyPr/>
                    <a:lstStyle/>
                    <a:p>
                      <a:r>
                        <a:rPr lang="en-US" altLang="zh-CN" sz="1000" dirty="0" smtClean="0"/>
                        <a:t>NA</a:t>
                      </a:r>
                      <a:endParaRPr lang="zh-CN" altLang="en-US" sz="1000" dirty="0"/>
                    </a:p>
                  </a:txBody>
                  <a:tcPr/>
                </a:tc>
                <a:tc>
                  <a:txBody>
                    <a:bodyPr/>
                    <a:lstStyle/>
                    <a:p>
                      <a:r>
                        <a:rPr lang="en-US" altLang="zh-CN" sz="1000" dirty="0" smtClean="0"/>
                        <a:t>200/121/48</a:t>
                      </a:r>
                      <a:endParaRPr lang="zh-CN" altLang="en-US" sz="1000" dirty="0"/>
                    </a:p>
                  </a:txBody>
                  <a:tcPr/>
                </a:tc>
                <a:tc>
                  <a:txBody>
                    <a:bodyPr/>
                    <a:lstStyle/>
                    <a:p>
                      <a:r>
                        <a:rPr lang="en-US" altLang="zh-CN" sz="1000" dirty="0" smtClean="0"/>
                        <a:t>0/0</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30</a:t>
                      </a:r>
                      <a:r>
                        <a:rPr lang="zh-CN" altLang="en-US" sz="1000" dirty="0" smtClean="0"/>
                        <a:t>人天</a:t>
                      </a:r>
                    </a:p>
                  </a:txBody>
                  <a:tcPr/>
                </a:tc>
              </a:tr>
            </a:tbl>
          </a:graphicData>
        </a:graphic>
      </p:graphicFrame>
    </p:spTree>
    <p:extLst>
      <p:ext uri="{BB962C8B-B14F-4D97-AF65-F5344CB8AC3E}">
        <p14:creationId xmlns="" xmlns:p14="http://schemas.microsoft.com/office/powerpoint/2010/main" val="23225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产品线测试总结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 xmlns:p14="http://schemas.microsoft.com/office/powerpoint/2010/main" val="1277988141"/>
              </p:ext>
            </p:extLst>
          </p:nvPr>
        </p:nvGraphicFramePr>
        <p:xfrm>
          <a:off x="497029" y="901456"/>
          <a:ext cx="11222448" cy="4942840"/>
        </p:xfrm>
        <a:graphic>
          <a:graphicData uri="http://schemas.openxmlformats.org/drawingml/2006/table">
            <a:tbl>
              <a:tblPr firstRow="1" bandRow="1">
                <a:tableStyleId>{5C22544A-7EE6-4342-B048-85BDC9FD1C3A}</a:tableStyleId>
              </a:tblPr>
              <a:tblGrid>
                <a:gridCol w="998396"/>
                <a:gridCol w="1733550"/>
                <a:gridCol w="1200150"/>
                <a:gridCol w="2124075"/>
                <a:gridCol w="2219325"/>
                <a:gridCol w="1857375"/>
                <a:gridCol w="1089577"/>
              </a:tblGrid>
              <a:tr h="370840">
                <a:tc>
                  <a:txBody>
                    <a:bodyPr/>
                    <a:lstStyle/>
                    <a:p>
                      <a:r>
                        <a:rPr lang="zh-CN" altLang="en-US" sz="1000" dirty="0" smtClean="0"/>
                        <a:t>项目名称</a:t>
                      </a:r>
                      <a:endParaRPr lang="zh-CN" altLang="en-US" sz="1000" dirty="0"/>
                    </a:p>
                  </a:txBody>
                  <a:tcPr/>
                </a:tc>
                <a:tc>
                  <a:txBody>
                    <a:bodyPr/>
                    <a:lstStyle/>
                    <a:p>
                      <a:r>
                        <a:rPr lang="zh-CN" altLang="en-US" sz="1000" dirty="0" smtClean="0"/>
                        <a:t>项目起止时间</a:t>
                      </a:r>
                      <a:endParaRPr lang="zh-CN" altLang="en-US" sz="1000" dirty="0"/>
                    </a:p>
                  </a:txBody>
                  <a:tcPr/>
                </a:tc>
                <a:tc>
                  <a:txBody>
                    <a:bodyPr/>
                    <a:lstStyle/>
                    <a:p>
                      <a:r>
                        <a:rPr lang="zh-CN" altLang="en-US" sz="1000" dirty="0" smtClean="0"/>
                        <a:t>提测进度偏差（天）</a:t>
                      </a:r>
                      <a:endParaRPr lang="zh-CN" altLang="en-US" sz="1000" dirty="0"/>
                    </a:p>
                  </a:txBody>
                  <a:tcPr/>
                </a:tc>
                <a:tc>
                  <a:txBody>
                    <a:bodyPr/>
                    <a:lstStyle/>
                    <a:p>
                      <a:r>
                        <a:rPr lang="zh-CN" altLang="en-US" sz="1000" dirty="0" smtClean="0"/>
                        <a:t>需求质量总结</a:t>
                      </a:r>
                      <a:endParaRPr lang="zh-CN" altLang="en-US" sz="1000" dirty="0"/>
                    </a:p>
                  </a:txBody>
                  <a:tcPr/>
                </a:tc>
                <a:tc>
                  <a:txBody>
                    <a:bodyPr/>
                    <a:lstStyle/>
                    <a:p>
                      <a:r>
                        <a:rPr lang="zh-CN" altLang="en-US" sz="1000" dirty="0" smtClean="0"/>
                        <a:t>项目计划总结</a:t>
                      </a:r>
                      <a:endParaRPr lang="zh-CN" altLang="en-US" sz="1000" dirty="0"/>
                    </a:p>
                  </a:txBody>
                  <a:tcPr/>
                </a:tc>
                <a:tc>
                  <a:txBody>
                    <a:bodyPr/>
                    <a:lstStyle/>
                    <a:p>
                      <a:r>
                        <a:rPr lang="zh-CN" altLang="en-US" sz="1000" dirty="0" smtClean="0"/>
                        <a:t>测试亮点</a:t>
                      </a:r>
                      <a:endParaRPr lang="zh-CN" altLang="en-US" sz="1000" dirty="0"/>
                    </a:p>
                  </a:txBody>
                  <a:tcPr/>
                </a:tc>
                <a:tc>
                  <a:txBody>
                    <a:bodyPr/>
                    <a:lstStyle/>
                    <a:p>
                      <a:r>
                        <a:rPr lang="zh-CN" altLang="en-US" sz="1000" dirty="0" smtClean="0"/>
                        <a:t>测试不足</a:t>
                      </a:r>
                      <a:endParaRPr lang="zh-CN" altLang="en-US" sz="1000" dirty="0"/>
                    </a:p>
                  </a:txBody>
                  <a:tcPr/>
                </a:tc>
              </a:tr>
              <a:tr h="370840">
                <a:tc>
                  <a:txBody>
                    <a:bodyPr/>
                    <a:lstStyle/>
                    <a:p>
                      <a:r>
                        <a:rPr lang="zh-CN" altLang="en-US" sz="1000" dirty="0" smtClean="0"/>
                        <a:t>幻视</a:t>
                      </a:r>
                      <a:r>
                        <a:rPr lang="en-US" altLang="zh-CN" sz="1000" dirty="0" smtClean="0"/>
                        <a:t>APP2.X</a:t>
                      </a:r>
                      <a:endParaRPr lang="zh-CN" altLang="en-US" sz="1000" dirty="0"/>
                    </a:p>
                  </a:txBody>
                  <a:tcPr/>
                </a:tc>
                <a:tc>
                  <a:txBody>
                    <a:bodyPr/>
                    <a:lstStyle/>
                    <a:p>
                      <a:r>
                        <a:rPr lang="en-US" altLang="zh-CN" sz="1000" dirty="0" smtClean="0"/>
                        <a:t>1</a:t>
                      </a:r>
                      <a:r>
                        <a:rPr lang="zh-CN" altLang="en-US" sz="1000" dirty="0" smtClean="0"/>
                        <a:t>月至</a:t>
                      </a:r>
                      <a:r>
                        <a:rPr lang="en-US" altLang="zh-CN" sz="1000" dirty="0" smtClean="0"/>
                        <a:t>9</a:t>
                      </a:r>
                      <a:r>
                        <a:rPr lang="zh-CN" altLang="en-US" sz="1000" dirty="0" smtClean="0"/>
                        <a:t>月，迭代了七个版本（</a:t>
                      </a:r>
                      <a:r>
                        <a:rPr lang="en-US" altLang="zh-CN" sz="1000" dirty="0" smtClean="0"/>
                        <a:t>2.5,2.6,2.7,2.8,2.9,2.91,2.92</a:t>
                      </a:r>
                      <a:r>
                        <a:rPr lang="zh-CN" altLang="en-US" sz="1000" dirty="0" smtClean="0"/>
                        <a:t>）</a:t>
                      </a:r>
                      <a:endParaRPr lang="zh-CN" altLang="en-US" sz="1000" dirty="0"/>
                    </a:p>
                  </a:txBody>
                  <a:tcPr/>
                </a:tc>
                <a:tc>
                  <a:txBody>
                    <a:bodyPr/>
                    <a:lstStyle/>
                    <a:p>
                      <a:r>
                        <a:rPr lang="zh-CN" altLang="en-US" sz="1000" dirty="0" smtClean="0"/>
                        <a:t>暂时无法统计</a:t>
                      </a:r>
                      <a:endParaRPr lang="zh-CN" altLang="en-US" sz="1000" dirty="0"/>
                    </a:p>
                  </a:txBody>
                  <a:tcPr/>
                </a:tc>
                <a:tc>
                  <a:txBody>
                    <a:bodyPr/>
                    <a:lstStyle/>
                    <a:p>
                      <a:r>
                        <a:rPr lang="zh-CN" altLang="en-US" sz="1000" dirty="0" smtClean="0"/>
                        <a:t>需求不清晰，测试和开发并不知道按照需求说明书还是原型图来确定需求，部分需求并未全部说明并标注，导致在项目中后期会出现需求不明确，修改需求的问题</a:t>
                      </a:r>
                      <a:endParaRPr lang="zh-CN" altLang="en-US" sz="1000" dirty="0"/>
                    </a:p>
                  </a:txBody>
                  <a:tcPr/>
                </a:tc>
                <a:tc>
                  <a:txBody>
                    <a:bodyPr/>
                    <a:lstStyle/>
                    <a:p>
                      <a:r>
                        <a:rPr lang="zh-CN" altLang="en-US" sz="1000" dirty="0" smtClean="0"/>
                        <a:t>在</a:t>
                      </a:r>
                      <a:r>
                        <a:rPr lang="en-US" altLang="zh-CN" sz="1000" dirty="0" smtClean="0"/>
                        <a:t>APP2.X</a:t>
                      </a:r>
                      <a:r>
                        <a:rPr lang="zh-CN" altLang="en-US" sz="1000" dirty="0" smtClean="0"/>
                        <a:t>的不同版本中，经常性强行插入</a:t>
                      </a:r>
                      <a:r>
                        <a:rPr lang="en-US" altLang="zh-CN" sz="1000" dirty="0" smtClean="0"/>
                        <a:t>SDK</a:t>
                      </a:r>
                      <a:r>
                        <a:rPr lang="zh-CN" altLang="en-US" sz="1000" dirty="0" smtClean="0"/>
                        <a:t>或者其他需求，导致计划中的版本被中断</a:t>
                      </a:r>
                      <a:endParaRPr lang="zh-CN" altLang="en-US" sz="1000" dirty="0"/>
                    </a:p>
                  </a:txBody>
                  <a:tcPr/>
                </a:tc>
                <a:tc>
                  <a:txBody>
                    <a:bodyPr/>
                    <a:lstStyle/>
                    <a:p>
                      <a:r>
                        <a:rPr lang="zh-CN" altLang="en-US" sz="1000" dirty="0" smtClean="0"/>
                        <a:t>整个项目过程中，从未没有因为测试的原因引起项目延期，由于开发质量的问题引起的项目延期，全部是通过测试加班和提高测试效率来追赶进度</a:t>
                      </a:r>
                      <a:endParaRPr lang="zh-CN" altLang="en-US" sz="1000" dirty="0"/>
                    </a:p>
                  </a:txBody>
                  <a:tcPr/>
                </a:tc>
                <a:tc>
                  <a:txBody>
                    <a:bodyPr/>
                    <a:lstStyle/>
                    <a:p>
                      <a:r>
                        <a:rPr lang="zh-CN" altLang="en-US" sz="1000" dirty="0" smtClean="0"/>
                        <a:t>存在部分漏测现象，测试场景覆盖不全</a:t>
                      </a:r>
                      <a:endParaRPr lang="zh-CN" altLang="en-US" sz="1000" dirty="0"/>
                    </a:p>
                  </a:txBody>
                  <a:tcPr/>
                </a:tc>
              </a:tr>
              <a:tr h="370840">
                <a:tc>
                  <a:txBody>
                    <a:bodyPr/>
                    <a:lstStyle/>
                    <a:p>
                      <a:r>
                        <a:rPr lang="zh-CN" altLang="en-US" sz="1000" dirty="0" smtClean="0"/>
                        <a:t>幻视</a:t>
                      </a:r>
                      <a:r>
                        <a:rPr lang="en-US" altLang="zh-CN" sz="1000" dirty="0" smtClean="0"/>
                        <a:t>APP3.0</a:t>
                      </a:r>
                      <a:endParaRPr lang="zh-CN" altLang="en-US" sz="1000" dirty="0"/>
                    </a:p>
                  </a:txBody>
                  <a:tcPr/>
                </a:tc>
                <a:tc>
                  <a:txBody>
                    <a:bodyPr/>
                    <a:lstStyle/>
                    <a:p>
                      <a:r>
                        <a:rPr lang="en-US" altLang="zh-CN" sz="1000" dirty="0" smtClean="0"/>
                        <a:t>7</a:t>
                      </a:r>
                      <a:r>
                        <a:rPr lang="zh-CN" altLang="en-US" sz="1000" dirty="0" smtClean="0"/>
                        <a:t>月</a:t>
                      </a:r>
                      <a:r>
                        <a:rPr lang="en-US" altLang="zh-CN" sz="1000" dirty="0" smtClean="0"/>
                        <a:t>11</a:t>
                      </a:r>
                      <a:r>
                        <a:rPr lang="zh-CN" altLang="en-US" sz="1000" dirty="0" smtClean="0"/>
                        <a:t>日</a:t>
                      </a:r>
                      <a:r>
                        <a:rPr lang="en-US" altLang="zh-CN" sz="1000" dirty="0" smtClean="0"/>
                        <a:t>~11</a:t>
                      </a:r>
                      <a:r>
                        <a:rPr lang="zh-CN" altLang="en-US" sz="1000" dirty="0" smtClean="0"/>
                        <a:t>月</a:t>
                      </a:r>
                      <a:r>
                        <a:rPr lang="en-US" altLang="zh-CN" sz="1000" dirty="0" smtClean="0"/>
                        <a:t>21</a:t>
                      </a:r>
                      <a:r>
                        <a:rPr lang="zh-CN" altLang="en-US" sz="1000" dirty="0" smtClean="0"/>
                        <a:t>日</a:t>
                      </a:r>
                      <a:endParaRPr lang="zh-CN" altLang="en-US" sz="1000" dirty="0"/>
                    </a:p>
                  </a:txBody>
                  <a:tcPr/>
                </a:tc>
                <a:tc>
                  <a:txBody>
                    <a:bodyPr/>
                    <a:lstStyle/>
                    <a:p>
                      <a:r>
                        <a:rPr lang="zh-CN" altLang="en-US" sz="1000" dirty="0" smtClean="0"/>
                        <a:t>延迟</a:t>
                      </a:r>
                      <a:r>
                        <a:rPr lang="en-US" altLang="zh-CN" sz="1000" dirty="0" smtClean="0"/>
                        <a:t>28</a:t>
                      </a:r>
                      <a:r>
                        <a:rPr lang="zh-CN" altLang="en-US" sz="1000" dirty="0" smtClean="0"/>
                        <a:t>天</a:t>
                      </a:r>
                      <a:endParaRPr lang="zh-CN" altLang="en-US" sz="1000" dirty="0"/>
                    </a:p>
                  </a:txBody>
                  <a:tcPr/>
                </a:tc>
                <a:tc>
                  <a:txBody>
                    <a:bodyPr/>
                    <a:lstStyle/>
                    <a:p>
                      <a:r>
                        <a:rPr lang="zh-CN" altLang="en-US" sz="1000" dirty="0" smtClean="0"/>
                        <a:t>需求不清晰，测试和开发并不知道按照需求说明书还是原型图来确定需求，部分需求并未全部说明并标注，导致在项目中后期会出现需求不明确，修改需求的问题</a:t>
                      </a:r>
                      <a:endParaRPr lang="zh-CN" altLang="en-US" sz="1000" dirty="0"/>
                    </a:p>
                  </a:txBody>
                  <a:tcPr/>
                </a:tc>
                <a:tc>
                  <a:txBody>
                    <a:bodyPr/>
                    <a:lstStyle/>
                    <a:p>
                      <a:r>
                        <a:rPr lang="zh-CN" altLang="en-US" sz="1000" dirty="0" smtClean="0"/>
                        <a:t>在</a:t>
                      </a:r>
                      <a:r>
                        <a:rPr lang="en-US" altLang="zh-CN" sz="1000" dirty="0" smtClean="0"/>
                        <a:t>APP3.0</a:t>
                      </a:r>
                      <a:r>
                        <a:rPr lang="zh-CN" altLang="en-US" sz="1000" dirty="0" smtClean="0"/>
                        <a:t>立项之时，测试就告知产品经理是否用本地核心，但是被拒绝，后期又换成本地核心，</a:t>
                      </a:r>
                      <a:r>
                        <a:rPr lang="en-US" altLang="zh-CN" sz="1000" dirty="0" smtClean="0"/>
                        <a:t>APP3.0</a:t>
                      </a:r>
                      <a:r>
                        <a:rPr lang="zh-CN" altLang="en-US" sz="1000" dirty="0" smtClean="0"/>
                        <a:t>项目基本上算是白做了。并且在</a:t>
                      </a:r>
                      <a:r>
                        <a:rPr lang="en-US" altLang="zh-CN" sz="1000" dirty="0" smtClean="0"/>
                        <a:t>APP3.0</a:t>
                      </a:r>
                      <a:r>
                        <a:rPr lang="zh-CN" altLang="en-US" sz="1000" dirty="0" smtClean="0"/>
                        <a:t>的过程中，不断地增加需求和功能点</a:t>
                      </a:r>
                      <a:r>
                        <a:rPr lang="zh-CN" altLang="en-US" sz="1000" dirty="0" smtClean="0"/>
                        <a:t>，导致</a:t>
                      </a:r>
                      <a:r>
                        <a:rPr lang="en-US" altLang="zh-CN" sz="1000" dirty="0" smtClean="0"/>
                        <a:t>APP3.0</a:t>
                      </a:r>
                      <a:r>
                        <a:rPr lang="zh-CN" altLang="en-US" sz="1000" dirty="0" smtClean="0"/>
                        <a:t>一直不能通过测试，最终被停止，项目安排很不</a:t>
                      </a:r>
                      <a:r>
                        <a:rPr lang="zh-CN" altLang="en-US" sz="1000" dirty="0" smtClean="0"/>
                        <a:t>合理。</a:t>
                      </a:r>
                      <a:endParaRPr lang="zh-CN" altLang="en-US" sz="1000" dirty="0"/>
                    </a:p>
                  </a:txBody>
                  <a:tcPr/>
                </a:tc>
                <a:tc>
                  <a:txBody>
                    <a:bodyPr/>
                    <a:lstStyle/>
                    <a:p>
                      <a:r>
                        <a:rPr lang="zh-CN" altLang="en-US" sz="1000" dirty="0" smtClean="0"/>
                        <a:t>整个项目过程中，从未没有因为测试的原因引起项目延期，由于开发质量的问题引起的项目延期，全部是通过测试加班和提高测试效率来追赶进度</a:t>
                      </a:r>
                      <a:endParaRPr lang="zh-CN" altLang="en-US" sz="1000" dirty="0"/>
                    </a:p>
                  </a:txBody>
                  <a:tcPr/>
                </a:tc>
                <a:tc>
                  <a:txBody>
                    <a:bodyPr/>
                    <a:lstStyle/>
                    <a:p>
                      <a:r>
                        <a:rPr lang="zh-CN" altLang="en-US" sz="1000" dirty="0" smtClean="0"/>
                        <a:t>需求不明确的时候没有及时跟产品经理沟通</a:t>
                      </a:r>
                      <a:endParaRPr lang="zh-CN" altLang="en-US" sz="1000" dirty="0"/>
                    </a:p>
                  </a:txBody>
                  <a:tcPr/>
                </a:tc>
              </a:tr>
              <a:tr h="370840">
                <a:tc>
                  <a:txBody>
                    <a:bodyPr/>
                    <a:lstStyle/>
                    <a:p>
                      <a:r>
                        <a:rPr lang="zh-CN" altLang="en-US" sz="1000" dirty="0" smtClean="0"/>
                        <a:t>幻视</a:t>
                      </a:r>
                      <a:r>
                        <a:rPr lang="en-US" altLang="zh-CN" sz="1000" dirty="0" smtClean="0"/>
                        <a:t>APP3.01</a:t>
                      </a:r>
                      <a:endParaRPr lang="zh-CN" altLang="en-US" sz="1000" dirty="0"/>
                    </a:p>
                  </a:txBody>
                  <a:tcPr/>
                </a:tc>
                <a:tc>
                  <a:txBody>
                    <a:bodyPr/>
                    <a:lstStyle/>
                    <a:p>
                      <a:r>
                        <a:rPr lang="en-US" altLang="zh-CN" sz="1000" dirty="0" smtClean="0"/>
                        <a:t>11</a:t>
                      </a:r>
                      <a:r>
                        <a:rPr lang="zh-CN" altLang="en-US" sz="1000" dirty="0" smtClean="0"/>
                        <a:t>月</a:t>
                      </a:r>
                      <a:r>
                        <a:rPr lang="en-US" altLang="zh-CN" sz="1000" dirty="0" smtClean="0"/>
                        <a:t>23</a:t>
                      </a:r>
                      <a:r>
                        <a:rPr lang="zh-CN" altLang="en-US" sz="1000" dirty="0" smtClean="0"/>
                        <a:t>日</a:t>
                      </a:r>
                      <a:r>
                        <a:rPr lang="en-US" altLang="zh-CN" sz="1000" dirty="0" smtClean="0"/>
                        <a:t>~12</a:t>
                      </a:r>
                      <a:r>
                        <a:rPr lang="zh-CN" altLang="en-US" sz="1000" dirty="0" smtClean="0"/>
                        <a:t>月</a:t>
                      </a:r>
                      <a:r>
                        <a:rPr lang="en-US" altLang="zh-CN" sz="1000" dirty="0" smtClean="0"/>
                        <a:t>30</a:t>
                      </a:r>
                      <a:r>
                        <a:rPr lang="zh-CN" altLang="en-US" sz="1000" dirty="0" smtClean="0"/>
                        <a:t>日</a:t>
                      </a:r>
                      <a:endParaRPr lang="zh-CN" altLang="en-US" sz="1000" dirty="0"/>
                    </a:p>
                  </a:txBody>
                  <a:tcPr/>
                </a:tc>
                <a:tc>
                  <a:txBody>
                    <a:bodyPr/>
                    <a:lstStyle/>
                    <a:p>
                      <a:r>
                        <a:rPr lang="zh-CN" altLang="en-US" sz="1000" dirty="0" smtClean="0"/>
                        <a:t>延迟</a:t>
                      </a:r>
                      <a:r>
                        <a:rPr lang="en-US" altLang="zh-CN" sz="1000" dirty="0" smtClean="0"/>
                        <a:t>14</a:t>
                      </a:r>
                      <a:r>
                        <a:rPr lang="zh-CN" altLang="en-US" sz="1000" dirty="0" smtClean="0"/>
                        <a:t>天</a:t>
                      </a:r>
                      <a:endParaRPr lang="zh-CN" altLang="en-US" sz="1000" dirty="0"/>
                    </a:p>
                  </a:txBody>
                  <a:tcPr/>
                </a:tc>
                <a:tc>
                  <a:txBody>
                    <a:bodyPr/>
                    <a:lstStyle/>
                    <a:p>
                      <a:r>
                        <a:rPr lang="zh-CN" altLang="en-US" sz="1000" dirty="0" smtClean="0"/>
                        <a:t>部分需求口头上说明，并没有正式文件或邮件告知测试，开发，导致部分需求不明确</a:t>
                      </a:r>
                      <a:endParaRPr lang="zh-CN" altLang="en-US" sz="1000" dirty="0"/>
                    </a:p>
                  </a:txBody>
                  <a:tcPr/>
                </a:tc>
                <a:tc>
                  <a:txBody>
                    <a:bodyPr/>
                    <a:lstStyle/>
                    <a:p>
                      <a:r>
                        <a:rPr lang="en-US" altLang="zh-CN" sz="1000" dirty="0" smtClean="0"/>
                        <a:t>APP3.01</a:t>
                      </a:r>
                      <a:r>
                        <a:rPr lang="zh-CN" altLang="en-US" sz="1000" dirty="0" smtClean="0"/>
                        <a:t>中途</a:t>
                      </a:r>
                      <a:r>
                        <a:rPr lang="zh-CN" altLang="en-US" sz="1000" dirty="0" smtClean="0"/>
                        <a:t>还不断变更需求，并插入希望银行</a:t>
                      </a:r>
                      <a:r>
                        <a:rPr lang="en-US" altLang="zh-CN" sz="1000" dirty="0" smtClean="0"/>
                        <a:t>APP</a:t>
                      </a:r>
                      <a:r>
                        <a:rPr lang="zh-CN" altLang="en-US" sz="1000" dirty="0" smtClean="0"/>
                        <a:t>，</a:t>
                      </a:r>
                      <a:r>
                        <a:rPr lang="en-US" altLang="zh-CN" sz="1000" dirty="0" smtClean="0"/>
                        <a:t>SDK</a:t>
                      </a:r>
                      <a:r>
                        <a:rPr lang="zh-CN" altLang="en-US" sz="1000" dirty="0" smtClean="0"/>
                        <a:t>的开发计划，人力复用，项目安排很不合理</a:t>
                      </a:r>
                      <a:endParaRPr lang="zh-CN" altLang="en-US" sz="1000" dirty="0"/>
                    </a:p>
                  </a:txBody>
                  <a:tcPr/>
                </a:tc>
                <a:tc>
                  <a:txBody>
                    <a:bodyPr/>
                    <a:lstStyle/>
                    <a:p>
                      <a:r>
                        <a:rPr lang="zh-CN" altLang="en-US" sz="1000" dirty="0" smtClean="0"/>
                        <a:t>整个项目过程中，从未没有因为测试的原因引起项目延期，由于开发质量的问题引起的项目延期，全部是通过测试加班和提高测试效率来追赶进度</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弱网环境测试场景覆盖不全，</a:t>
                      </a:r>
                      <a:r>
                        <a:rPr lang="en-US" altLang="zh-CN" sz="1000" dirty="0" smtClean="0"/>
                        <a:t>Once</a:t>
                      </a:r>
                      <a:r>
                        <a:rPr lang="zh-CN" altLang="en-US" sz="1000" dirty="0" smtClean="0"/>
                        <a:t>的</a:t>
                      </a:r>
                      <a:r>
                        <a:rPr lang="en-US" altLang="zh-CN" sz="1000" dirty="0" smtClean="0"/>
                        <a:t>Bug</a:t>
                      </a:r>
                      <a:r>
                        <a:rPr lang="zh-CN" altLang="en-US" sz="1000" dirty="0" smtClean="0"/>
                        <a:t>不能及时复现</a:t>
                      </a:r>
                    </a:p>
                  </a:txBody>
                  <a:tcPr/>
                </a:tc>
              </a:tr>
              <a:tr h="370840">
                <a:tc>
                  <a:txBody>
                    <a:bodyPr/>
                    <a:lstStyle/>
                    <a:p>
                      <a:r>
                        <a:rPr lang="zh-CN" altLang="en-US" sz="1000" dirty="0" smtClean="0"/>
                        <a:t>希望银行</a:t>
                      </a:r>
                      <a:r>
                        <a:rPr lang="en-US" altLang="zh-CN" sz="1000" dirty="0" smtClean="0"/>
                        <a:t>APP</a:t>
                      </a:r>
                      <a:endParaRPr lang="zh-CN" altLang="en-US" sz="1000" dirty="0"/>
                    </a:p>
                  </a:txBody>
                  <a:tcPr/>
                </a:tc>
                <a:tc>
                  <a:txBody>
                    <a:bodyPr/>
                    <a:lstStyle/>
                    <a:p>
                      <a:r>
                        <a:rPr lang="en-US" altLang="zh-CN" sz="1000" dirty="0" smtClean="0"/>
                        <a:t>11</a:t>
                      </a:r>
                      <a:r>
                        <a:rPr lang="zh-CN" altLang="en-US" sz="1000" dirty="0" smtClean="0"/>
                        <a:t>月</a:t>
                      </a:r>
                      <a:r>
                        <a:rPr lang="en-US" altLang="zh-CN" sz="1000" dirty="0" smtClean="0"/>
                        <a:t>16</a:t>
                      </a:r>
                      <a:r>
                        <a:rPr lang="zh-CN" altLang="en-US" sz="1000" dirty="0" smtClean="0"/>
                        <a:t>日</a:t>
                      </a:r>
                      <a:r>
                        <a:rPr lang="en-US" altLang="zh-CN" sz="1000" dirty="0" smtClean="0"/>
                        <a:t>~</a:t>
                      </a:r>
                      <a:r>
                        <a:rPr lang="zh-CN" altLang="en-US" sz="1000" dirty="0" smtClean="0"/>
                        <a:t>至今</a:t>
                      </a:r>
                      <a:endParaRPr lang="zh-CN" altLang="en-US" sz="1000" dirty="0"/>
                    </a:p>
                  </a:txBody>
                  <a:tcPr/>
                </a:tc>
                <a:tc>
                  <a:txBody>
                    <a:bodyPr/>
                    <a:lstStyle/>
                    <a:p>
                      <a:r>
                        <a:rPr lang="zh-CN" altLang="en-US" sz="1000" dirty="0" smtClean="0"/>
                        <a:t>项目暂停</a:t>
                      </a:r>
                      <a:endParaRPr lang="zh-CN" altLang="en-US" sz="1000" dirty="0"/>
                    </a:p>
                  </a:txBody>
                  <a:tcPr/>
                </a:tc>
                <a:tc>
                  <a:txBody>
                    <a:bodyPr/>
                    <a:lstStyle/>
                    <a:p>
                      <a:r>
                        <a:rPr lang="zh-CN" altLang="en-US" sz="1000" dirty="0" smtClean="0"/>
                        <a:t>需求说明书中并未全部列举出定制</a:t>
                      </a:r>
                      <a:r>
                        <a:rPr lang="en-US" altLang="zh-CN" sz="1000" dirty="0" smtClean="0"/>
                        <a:t>APP</a:t>
                      </a:r>
                      <a:r>
                        <a:rPr lang="zh-CN" altLang="en-US" sz="1000" dirty="0" smtClean="0"/>
                        <a:t>的所有需求，只有通过测试不断的询问产品经理并由邮件告知项目组来进行需求的统一</a:t>
                      </a:r>
                      <a:endParaRPr lang="zh-CN" altLang="en-US" sz="1000" dirty="0"/>
                    </a:p>
                  </a:txBody>
                  <a:tcPr/>
                </a:tc>
                <a:tc>
                  <a:txBody>
                    <a:bodyPr/>
                    <a:lstStyle/>
                    <a:p>
                      <a:r>
                        <a:rPr lang="zh-CN" altLang="en-US" sz="1000" dirty="0" smtClean="0"/>
                        <a:t>在</a:t>
                      </a:r>
                      <a:r>
                        <a:rPr lang="en-US" altLang="zh-CN" sz="1000" dirty="0" smtClean="0"/>
                        <a:t>APP3.01</a:t>
                      </a:r>
                      <a:r>
                        <a:rPr lang="zh-CN" altLang="en-US" sz="1000" dirty="0" smtClean="0"/>
                        <a:t>进行的同时加入希望银行</a:t>
                      </a:r>
                      <a:r>
                        <a:rPr lang="en-US" altLang="zh-CN" sz="1000" dirty="0" smtClean="0"/>
                        <a:t>APP</a:t>
                      </a:r>
                      <a:r>
                        <a:rPr lang="zh-CN" altLang="en-US" sz="1000" dirty="0" smtClean="0"/>
                        <a:t>项目，人力转向希望银行，但是在希望银行并没有通过测试标准之时，产品经理又强行要求人力转向</a:t>
                      </a:r>
                      <a:r>
                        <a:rPr lang="en-US" altLang="zh-CN" sz="1000" dirty="0" smtClean="0"/>
                        <a:t>APP3.01</a:t>
                      </a:r>
                      <a:r>
                        <a:rPr lang="zh-CN" altLang="en-US" sz="1000" dirty="0" smtClean="0"/>
                        <a:t>和内容创建平台</a:t>
                      </a:r>
                      <a:r>
                        <a:rPr lang="en-US" altLang="zh-CN" sz="1000" dirty="0" smtClean="0"/>
                        <a:t>3.1</a:t>
                      </a:r>
                      <a:r>
                        <a:rPr lang="zh-CN" altLang="en-US" sz="1000" dirty="0" smtClean="0"/>
                        <a:t>，每一个项目都有没有完成的时候，就启动另外的项目，项目安排很不合理</a:t>
                      </a:r>
                      <a:endParaRPr lang="zh-CN" altLang="en-US" sz="1000" dirty="0"/>
                    </a:p>
                  </a:txBody>
                  <a:tcPr/>
                </a:tc>
                <a:tc>
                  <a:txBody>
                    <a:bodyPr/>
                    <a:lstStyle/>
                    <a:p>
                      <a:r>
                        <a:rPr lang="zh-CN" altLang="en-US" sz="1000" dirty="0" smtClean="0"/>
                        <a:t>用例覆盖率高达</a:t>
                      </a:r>
                      <a:r>
                        <a:rPr lang="en-US" altLang="zh-CN" sz="1000" dirty="0" smtClean="0"/>
                        <a:t>93.5%</a:t>
                      </a:r>
                      <a:r>
                        <a:rPr lang="zh-CN" altLang="en-US" sz="1000" dirty="0" smtClean="0"/>
                        <a:t>，整个项目过程中，从未没有因为测试的原因引起项目延期，由于开发质量的问题引起的项目延期，全部是通过测试加班和提高测试效率来追赶进度</a:t>
                      </a:r>
                      <a:endParaRPr lang="zh-CN" altLang="en-US" sz="1000" dirty="0"/>
                    </a:p>
                  </a:txBody>
                  <a:tcPr/>
                </a:tc>
                <a:tc>
                  <a:txBody>
                    <a:bodyPr/>
                    <a:lstStyle/>
                    <a:p>
                      <a:r>
                        <a:rPr lang="zh-CN" altLang="en-US" sz="1000" dirty="0" smtClean="0"/>
                        <a:t>无</a:t>
                      </a:r>
                      <a:endParaRPr lang="zh-CN" altLang="en-US" sz="1000" dirty="0"/>
                    </a:p>
                  </a:txBody>
                  <a:tcPr/>
                </a:tc>
              </a:tr>
              <a:tr h="370840">
                <a:tc>
                  <a:txBody>
                    <a:bodyPr/>
                    <a:lstStyle/>
                    <a:p>
                      <a:r>
                        <a:rPr lang="en-US" altLang="zh-CN" sz="1000" dirty="0" smtClean="0"/>
                        <a:t>SDK</a:t>
                      </a:r>
                      <a:r>
                        <a:rPr lang="zh-CN" altLang="en-US" sz="1000" dirty="0" smtClean="0"/>
                        <a:t>项目</a:t>
                      </a:r>
                      <a:endParaRPr lang="zh-CN" altLang="en-US" sz="1000" dirty="0"/>
                    </a:p>
                  </a:txBody>
                  <a:tcPr/>
                </a:tc>
                <a:tc>
                  <a:txBody>
                    <a:bodyPr/>
                    <a:lstStyle/>
                    <a:p>
                      <a:r>
                        <a:rPr lang="zh-CN" altLang="en-US" sz="1000" dirty="0" smtClean="0"/>
                        <a:t>全年迭代版本</a:t>
                      </a:r>
                      <a:endParaRPr lang="zh-CN" altLang="en-US" sz="1000" dirty="0"/>
                    </a:p>
                  </a:txBody>
                  <a:tcPr/>
                </a:tc>
                <a:tc>
                  <a:txBody>
                    <a:bodyPr/>
                    <a:lstStyle/>
                    <a:p>
                      <a:r>
                        <a:rPr lang="en-US" altLang="zh-CN" sz="1000" dirty="0" smtClean="0"/>
                        <a:t>NA</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SDK</a:t>
                      </a:r>
                      <a:r>
                        <a:rPr lang="zh-CN" altLang="en-US" sz="1000" dirty="0" smtClean="0"/>
                        <a:t>前期无任何需求说明书，只是产品经理口头上告知要和幻视保持一致</a:t>
                      </a:r>
                    </a:p>
                  </a:txBody>
                  <a:tcPr/>
                </a:tc>
                <a:tc>
                  <a:txBody>
                    <a:bodyPr/>
                    <a:lstStyle/>
                    <a:p>
                      <a:r>
                        <a:rPr lang="zh-CN" altLang="en-US" sz="1000" dirty="0" smtClean="0"/>
                        <a:t>无整体计划，临时插入长期项目中，复用人力，项目安排不合理</a:t>
                      </a:r>
                      <a:endParaRPr lang="zh-CN" altLang="en-US" sz="1000" dirty="0"/>
                    </a:p>
                  </a:txBody>
                  <a:tcPr/>
                </a:tc>
                <a:tc>
                  <a:txBody>
                    <a:bodyPr/>
                    <a:lstStyle/>
                    <a:p>
                      <a:r>
                        <a:rPr lang="en-US" altLang="zh-CN" sz="1000" dirty="0" smtClean="0"/>
                        <a:t>SDK</a:t>
                      </a:r>
                      <a:r>
                        <a:rPr lang="zh-CN" altLang="en-US" sz="1000" dirty="0" smtClean="0"/>
                        <a:t>目前为止没有</a:t>
                      </a:r>
                      <a:r>
                        <a:rPr lang="en-US" altLang="zh-CN" sz="1000" dirty="0" smtClean="0"/>
                        <a:t>Fatal</a:t>
                      </a:r>
                      <a:r>
                        <a:rPr lang="zh-CN" altLang="en-US" sz="1000" dirty="0" smtClean="0"/>
                        <a:t>以上的线上问题</a:t>
                      </a:r>
                      <a:endParaRPr lang="zh-CN" altLang="en-US" sz="1000" dirty="0"/>
                    </a:p>
                  </a:txBody>
                  <a:tcPr/>
                </a:tc>
                <a:tc>
                  <a:txBody>
                    <a:bodyPr/>
                    <a:lstStyle/>
                    <a:p>
                      <a:r>
                        <a:rPr lang="zh-CN" altLang="en-US" sz="1000" dirty="0" smtClean="0"/>
                        <a:t>测试用例不完整，原因是由于没有完整的需求文档</a:t>
                      </a:r>
                      <a:endParaRPr lang="zh-CN" altLang="en-US" sz="1000" dirty="0"/>
                    </a:p>
                  </a:txBody>
                  <a:tcPr/>
                </a:tc>
              </a:tr>
            </a:tbl>
          </a:graphicData>
        </a:graphic>
      </p:graphicFrame>
    </p:spTree>
    <p:extLst>
      <p:ext uri="{BB962C8B-B14F-4D97-AF65-F5344CB8AC3E}">
        <p14:creationId xmlns="" xmlns:p14="http://schemas.microsoft.com/office/powerpoint/2010/main" val="16674496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40490</TotalTime>
  <Words>857</Words>
  <Application>Microsoft Office PowerPoint</Application>
  <PresentationFormat>自定义</PresentationFormat>
  <Paragraphs>125</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Fred_liaochangjian</cp:lastModifiedBy>
  <cp:revision>319</cp:revision>
  <dcterms:created xsi:type="dcterms:W3CDTF">2014-12-08T08:09:12Z</dcterms:created>
  <dcterms:modified xsi:type="dcterms:W3CDTF">2017-01-05T11:51:21Z</dcterms:modified>
</cp:coreProperties>
</file>