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2" r:id="rId4"/>
    <p:sldId id="323" r:id="rId5"/>
    <p:sldId id="324" r:id="rId6"/>
    <p:sldId id="326" r:id="rId7"/>
    <p:sldId id="29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EDEDED"/>
    <a:srgbClr val="5FC5D9"/>
    <a:srgbClr val="A5A5A5"/>
    <a:srgbClr val="5B9BD5"/>
    <a:srgbClr val="F4B183"/>
    <a:srgbClr val="AFABAB"/>
    <a:srgbClr val="759DC2"/>
    <a:srgbClr val="ED7D31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0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-426" y="-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0" y="609600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 rot="5400000">
            <a:off x="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10800000">
            <a:off x="1143000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rot="16200000">
            <a:off x="11430000" y="6114143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309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53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33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0" y="609600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 rot="5400000">
            <a:off x="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10800000">
            <a:off x="1143000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rot="16200000">
            <a:off x="11430000" y="6114143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588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0" y="609600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 rot="5400000">
            <a:off x="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10800000">
            <a:off x="1143000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rot="16200000">
            <a:off x="11430000" y="6114143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28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/>
        </p:nvSpPr>
        <p:spPr>
          <a:xfrm>
            <a:off x="0" y="609600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5400000">
            <a:off x="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rot="10800000">
            <a:off x="1143000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 rot="16200000">
            <a:off x="11430000" y="6114143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288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0384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80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75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5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7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6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五边形 76"/>
          <p:cNvSpPr/>
          <p:nvPr/>
        </p:nvSpPr>
        <p:spPr>
          <a:xfrm>
            <a:off x="0" y="0"/>
            <a:ext cx="4473525" cy="6858000"/>
          </a:xfrm>
          <a:prstGeom prst="homePlate">
            <a:avLst>
              <a:gd name="adj" fmla="val 26923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连接符 81"/>
          <p:cNvCxnSpPr/>
          <p:nvPr/>
        </p:nvCxnSpPr>
        <p:spPr>
          <a:xfrm>
            <a:off x="0" y="1574835"/>
            <a:ext cx="3294743" cy="528316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77" idx="3"/>
          </p:cNvCxnSpPr>
          <p:nvPr/>
        </p:nvCxnSpPr>
        <p:spPr>
          <a:xfrm flipH="1">
            <a:off x="0" y="3429000"/>
            <a:ext cx="4473525" cy="3429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5350028" y="2032003"/>
            <a:ext cx="53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年项目测试总结</a:t>
            </a:r>
            <a:endParaRPr lang="en-US" altLang="zh-CN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9" name="直接连接符 98"/>
          <p:cNvCxnSpPr>
            <a:stCxn id="77" idx="1"/>
          </p:cNvCxnSpPr>
          <p:nvPr/>
        </p:nvCxnSpPr>
        <p:spPr>
          <a:xfrm flipV="1">
            <a:off x="0" y="2032003"/>
            <a:ext cx="3973563" cy="13969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1" name="表格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195287"/>
              </p:ext>
            </p:extLst>
          </p:nvPr>
        </p:nvGraphicFramePr>
        <p:xfrm>
          <a:off x="10900229" y="6048"/>
          <a:ext cx="1296572" cy="6851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572"/>
              </a:tblGrid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59DC2"/>
                    </a:solidFill>
                  </a:tcPr>
                </a:tc>
              </a:tr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5FC5D9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398913" y="2615711"/>
            <a:ext cx="5338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2016.1-2016.12</a:t>
            </a:r>
          </a:p>
        </p:txBody>
      </p:sp>
    </p:spTree>
    <p:extLst>
      <p:ext uri="{BB962C8B-B14F-4D97-AF65-F5344CB8AC3E}">
        <p14:creationId xmlns:p14="http://schemas.microsoft.com/office/powerpoint/2010/main" val="185187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8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502059"/>
              </p:ext>
            </p:extLst>
          </p:nvPr>
        </p:nvGraphicFramePr>
        <p:xfrm>
          <a:off x="0" y="-1"/>
          <a:ext cx="1296572" cy="6872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572"/>
              </a:tblGrid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DC2"/>
                    </a:solidFill>
                  </a:tcPr>
                </a:tc>
              </a:tr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C5D9"/>
                    </a:solidFill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 rot="16200000">
            <a:off x="-1467169" y="2749228"/>
            <a:ext cx="6858000" cy="1359543"/>
          </a:xfrm>
          <a:prstGeom prst="rect">
            <a:avLst/>
          </a:prstGeom>
          <a:noFill/>
        </p:spPr>
        <p:txBody>
          <a:bodyPr wrap="square" rtlCol="0">
            <a:prstTxWarp prst="textTriangleInverted">
              <a:avLst/>
            </a:prstTxWarp>
            <a:spAutoFit/>
          </a:bodyPr>
          <a:lstStyle/>
          <a:p>
            <a:r>
              <a:rPr lang="en-US" altLang="zh-CN" sz="6600" dirty="0" smtClean="0">
                <a:solidFill>
                  <a:srgbClr val="5FC5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6600" dirty="0" smtClean="0">
                <a:solidFill>
                  <a:srgbClr val="AFAB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6600" dirty="0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6600" dirty="0" smtClean="0">
                <a:solidFill>
                  <a:srgbClr val="A9D1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6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sz="6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77598" y="1234812"/>
            <a:ext cx="467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测试用例设计总结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85601" y="2217533"/>
            <a:ext cx="467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A9D1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测试项目过程总结</a:t>
            </a:r>
            <a:endParaRPr lang="zh-CN" altLang="en-US" sz="3600" dirty="0">
              <a:solidFill>
                <a:srgbClr val="A9D1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96000" y="3139729"/>
            <a:ext cx="467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专题测试总结</a:t>
            </a:r>
            <a:endParaRPr lang="zh-CN" altLang="en-US" sz="3600" dirty="0">
              <a:solidFill>
                <a:srgbClr val="F4B1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85601" y="4070449"/>
            <a:ext cx="467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AFAB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3600" dirty="0" smtClean="0">
                <a:solidFill>
                  <a:srgbClr val="AFAB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线测试总结</a:t>
            </a:r>
            <a:endParaRPr lang="zh-CN" altLang="en-US" sz="3600" dirty="0">
              <a:solidFill>
                <a:srgbClr val="AFAB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624384" y="284185"/>
            <a:ext cx="3281445" cy="1312386"/>
            <a:chOff x="1624384" y="284185"/>
            <a:chExt cx="3281445" cy="1312386"/>
          </a:xfrm>
        </p:grpSpPr>
        <p:sp>
          <p:nvSpPr>
            <p:cNvPr id="19" name="同心圆 18"/>
            <p:cNvSpPr/>
            <p:nvPr/>
          </p:nvSpPr>
          <p:spPr>
            <a:xfrm>
              <a:off x="1624384" y="284185"/>
              <a:ext cx="337447" cy="337447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2133600" y="435429"/>
              <a:ext cx="2772229" cy="1161142"/>
            </a:xfrm>
            <a:custGeom>
              <a:avLst/>
              <a:gdLst>
                <a:gd name="connsiteX0" fmla="*/ 0 w 2772229"/>
                <a:gd name="connsiteY0" fmla="*/ 0 h 1161142"/>
                <a:gd name="connsiteX1" fmla="*/ 1146629 w 2772229"/>
                <a:gd name="connsiteY1" fmla="*/ 0 h 1161142"/>
                <a:gd name="connsiteX2" fmla="*/ 1494971 w 2772229"/>
                <a:gd name="connsiteY2" fmla="*/ 1161142 h 1161142"/>
                <a:gd name="connsiteX3" fmla="*/ 2772229 w 2772229"/>
                <a:gd name="connsiteY3" fmla="*/ 1161142 h 116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229" h="1161142">
                  <a:moveTo>
                    <a:pt x="0" y="0"/>
                  </a:moveTo>
                  <a:lnTo>
                    <a:pt x="1146629" y="0"/>
                  </a:lnTo>
                  <a:lnTo>
                    <a:pt x="1494971" y="1161142"/>
                  </a:lnTo>
                  <a:lnTo>
                    <a:pt x="2772229" y="1161142"/>
                  </a:ln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624385" y="1769061"/>
            <a:ext cx="3760415" cy="850976"/>
            <a:chOff x="1624385" y="1769061"/>
            <a:chExt cx="3760415" cy="850976"/>
          </a:xfrm>
        </p:grpSpPr>
        <p:sp>
          <p:nvSpPr>
            <p:cNvPr id="24" name="同心圆 23"/>
            <p:cNvSpPr/>
            <p:nvPr/>
          </p:nvSpPr>
          <p:spPr>
            <a:xfrm>
              <a:off x="1624385" y="1769061"/>
              <a:ext cx="337447" cy="337447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2387602" y="1960180"/>
              <a:ext cx="2997198" cy="659857"/>
            </a:xfrm>
            <a:custGeom>
              <a:avLst/>
              <a:gdLst>
                <a:gd name="connsiteX0" fmla="*/ 0 w 2772229"/>
                <a:gd name="connsiteY0" fmla="*/ 0 h 1161142"/>
                <a:gd name="connsiteX1" fmla="*/ 1146629 w 2772229"/>
                <a:gd name="connsiteY1" fmla="*/ 0 h 1161142"/>
                <a:gd name="connsiteX2" fmla="*/ 1494971 w 2772229"/>
                <a:gd name="connsiteY2" fmla="*/ 1161142 h 1161142"/>
                <a:gd name="connsiteX3" fmla="*/ 2772229 w 2772229"/>
                <a:gd name="connsiteY3" fmla="*/ 1161142 h 116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229" h="1161142">
                  <a:moveTo>
                    <a:pt x="0" y="0"/>
                  </a:moveTo>
                  <a:lnTo>
                    <a:pt x="1146629" y="0"/>
                  </a:lnTo>
                  <a:lnTo>
                    <a:pt x="1494971" y="1161142"/>
                  </a:lnTo>
                  <a:lnTo>
                    <a:pt x="2772229" y="1161142"/>
                  </a:ln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624385" y="3253937"/>
            <a:ext cx="4268414" cy="337447"/>
            <a:chOff x="1624385" y="3253937"/>
            <a:chExt cx="4268414" cy="337447"/>
          </a:xfrm>
        </p:grpSpPr>
        <p:sp>
          <p:nvSpPr>
            <p:cNvPr id="25" name="同心圆 24"/>
            <p:cNvSpPr/>
            <p:nvPr/>
          </p:nvSpPr>
          <p:spPr>
            <a:xfrm>
              <a:off x="1624385" y="3253937"/>
              <a:ext cx="337447" cy="337447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6" name="直接连接符 35"/>
            <p:cNvCxnSpPr>
              <a:stCxn id="12" idx="2"/>
            </p:cNvCxnSpPr>
            <p:nvPr/>
          </p:nvCxnSpPr>
          <p:spPr>
            <a:xfrm>
              <a:off x="2641603" y="3428999"/>
              <a:ext cx="3251196" cy="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1624384" y="4259271"/>
            <a:ext cx="3760416" cy="816989"/>
            <a:chOff x="1624384" y="4259271"/>
            <a:chExt cx="3760416" cy="816989"/>
          </a:xfrm>
        </p:grpSpPr>
        <p:sp>
          <p:nvSpPr>
            <p:cNvPr id="26" name="同心圆 25"/>
            <p:cNvSpPr/>
            <p:nvPr/>
          </p:nvSpPr>
          <p:spPr>
            <a:xfrm>
              <a:off x="1624384" y="4738813"/>
              <a:ext cx="337447" cy="337447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任意多边形 38"/>
            <p:cNvSpPr/>
            <p:nvPr/>
          </p:nvSpPr>
          <p:spPr>
            <a:xfrm flipH="1">
              <a:off x="2387602" y="4259271"/>
              <a:ext cx="2997198" cy="659857"/>
            </a:xfrm>
            <a:custGeom>
              <a:avLst/>
              <a:gdLst>
                <a:gd name="connsiteX0" fmla="*/ 0 w 2772229"/>
                <a:gd name="connsiteY0" fmla="*/ 0 h 1161142"/>
                <a:gd name="connsiteX1" fmla="*/ 1146629 w 2772229"/>
                <a:gd name="connsiteY1" fmla="*/ 0 h 1161142"/>
                <a:gd name="connsiteX2" fmla="*/ 1494971 w 2772229"/>
                <a:gd name="connsiteY2" fmla="*/ 1161142 h 1161142"/>
                <a:gd name="connsiteX3" fmla="*/ 2772229 w 2772229"/>
                <a:gd name="connsiteY3" fmla="*/ 1161142 h 116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229" h="1161142">
                  <a:moveTo>
                    <a:pt x="0" y="0"/>
                  </a:moveTo>
                  <a:lnTo>
                    <a:pt x="1146629" y="0"/>
                  </a:lnTo>
                  <a:lnTo>
                    <a:pt x="1494971" y="1161142"/>
                  </a:lnTo>
                  <a:lnTo>
                    <a:pt x="2772229" y="1161142"/>
                  </a:ln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任意多边形 53"/>
          <p:cNvSpPr/>
          <p:nvPr/>
        </p:nvSpPr>
        <p:spPr>
          <a:xfrm>
            <a:off x="8328794" y="-6341"/>
            <a:ext cx="15711748" cy="6858002"/>
          </a:xfrm>
          <a:custGeom>
            <a:avLst/>
            <a:gdLst>
              <a:gd name="connsiteX0" fmla="*/ 1924725 w 15711748"/>
              <a:gd name="connsiteY0" fmla="*/ 0 h 6858002"/>
              <a:gd name="connsiteX1" fmla="*/ 13850624 w 15711748"/>
              <a:gd name="connsiteY1" fmla="*/ 0 h 6858002"/>
              <a:gd name="connsiteX2" fmla="*/ 15711748 w 15711748"/>
              <a:gd name="connsiteY2" fmla="*/ 3429001 h 6858002"/>
              <a:gd name="connsiteX3" fmla="*/ 13850624 w 15711748"/>
              <a:gd name="connsiteY3" fmla="*/ 6858002 h 6858002"/>
              <a:gd name="connsiteX4" fmla="*/ 0 w 15711748"/>
              <a:gd name="connsiteY4" fmla="*/ 6858002 h 6858002"/>
              <a:gd name="connsiteX5" fmla="*/ 0 w 15711748"/>
              <a:gd name="connsiteY5" fmla="*/ 6858001 h 6858002"/>
              <a:gd name="connsiteX6" fmla="*/ 1924725 w 15711748"/>
              <a:gd name="connsiteY6" fmla="*/ 6858001 h 6858002"/>
              <a:gd name="connsiteX7" fmla="*/ 2641603 w 15711748"/>
              <a:gd name="connsiteY7" fmla="*/ 3429001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11748" h="6858002">
                <a:moveTo>
                  <a:pt x="1924725" y="0"/>
                </a:moveTo>
                <a:lnTo>
                  <a:pt x="13850624" y="0"/>
                </a:lnTo>
                <a:lnTo>
                  <a:pt x="15711748" y="3429001"/>
                </a:lnTo>
                <a:lnTo>
                  <a:pt x="13850624" y="6858002"/>
                </a:lnTo>
                <a:lnTo>
                  <a:pt x="0" y="6858002"/>
                </a:lnTo>
                <a:lnTo>
                  <a:pt x="0" y="6858001"/>
                </a:lnTo>
                <a:lnTo>
                  <a:pt x="1924725" y="6858001"/>
                </a:lnTo>
                <a:lnTo>
                  <a:pt x="2641603" y="3429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224207"/>
      </p:ext>
    </p:extLst>
  </p:cSld>
  <p:clrMapOvr>
    <a:masterClrMapping/>
  </p:clrMapOvr>
  <p:transition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测试用例设计总结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591032"/>
              </p:ext>
            </p:extLst>
          </p:nvPr>
        </p:nvGraphicFramePr>
        <p:xfrm>
          <a:off x="3077027" y="1860489"/>
          <a:ext cx="52744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22"/>
                <a:gridCol w="1010194"/>
                <a:gridCol w="1097280"/>
                <a:gridCol w="1332411"/>
                <a:gridCol w="69668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项目名称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测试用例数量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需求覆盖率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用例有效性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资源投入</a:t>
                      </a:r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C1000S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589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1%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129/589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35</a:t>
                      </a:r>
                      <a:r>
                        <a:rPr lang="zh-CN" altLang="en-US" sz="1000" dirty="0" smtClean="0"/>
                        <a:t>人天</a:t>
                      </a:r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C1000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暂无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暂无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20</a:t>
                      </a:r>
                      <a:r>
                        <a:rPr lang="zh-CN" altLang="en-US" sz="1000" dirty="0" smtClean="0"/>
                        <a:t>人天</a:t>
                      </a:r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299929" y="4136571"/>
            <a:ext cx="75921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项目名称：参与测试的项目名称产品线</a:t>
            </a:r>
            <a:r>
              <a:rPr lang="en-US" altLang="zh-CN" dirty="0" smtClean="0"/>
              <a:t>+</a:t>
            </a:r>
            <a:r>
              <a:rPr lang="zh-CN" altLang="en-US" dirty="0" smtClean="0"/>
              <a:t>版本号组成，如</a:t>
            </a:r>
            <a:r>
              <a:rPr lang="en-US" altLang="zh-CN" dirty="0" smtClean="0"/>
              <a:t>K2 0.7.0.11 B005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测试用例数量：包括项目测试准备阶段所有用例编写数量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需求覆盖率：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减去版本发布后所有反馈的问题个数（需求已包括）</a:t>
            </a:r>
            <a:r>
              <a:rPr lang="en-US" altLang="zh-CN" dirty="0" smtClean="0"/>
              <a:t>%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用例有效性：用例内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用例设计数量，越接近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，有效性越高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资源投入：需求分析</a:t>
            </a:r>
            <a:r>
              <a:rPr lang="en-US" altLang="zh-CN" dirty="0" smtClean="0"/>
              <a:t>+</a:t>
            </a:r>
            <a:r>
              <a:rPr lang="zh-CN" altLang="en-US" dirty="0" smtClean="0"/>
              <a:t>测试用例设计阶段投入的总人天数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867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测试项目过程总结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300341"/>
              </p:ext>
            </p:extLst>
          </p:nvPr>
        </p:nvGraphicFramePr>
        <p:xfrm>
          <a:off x="1613987" y="1860489"/>
          <a:ext cx="8905967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036"/>
                <a:gridCol w="1069774"/>
                <a:gridCol w="1161997"/>
                <a:gridCol w="1410995"/>
                <a:gridCol w="1732977"/>
                <a:gridCol w="1358537"/>
                <a:gridCol w="96665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项目名称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冒烟测试次数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系统测试版本数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测试用例总执行数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Bug</a:t>
                      </a:r>
                      <a:r>
                        <a:rPr lang="zh-CN" altLang="en-US" sz="1000" dirty="0" smtClean="0"/>
                        <a:t>发现总数</a:t>
                      </a:r>
                      <a:r>
                        <a:rPr lang="en-US" altLang="zh-CN" sz="1000" dirty="0" smtClean="0"/>
                        <a:t>/</a:t>
                      </a:r>
                      <a:r>
                        <a:rPr lang="zh-CN" altLang="en-US" sz="1000" dirty="0" smtClean="0"/>
                        <a:t>用例内</a:t>
                      </a:r>
                      <a:r>
                        <a:rPr lang="en-US" altLang="zh-CN" sz="1000" dirty="0" smtClean="0"/>
                        <a:t>Bug</a:t>
                      </a:r>
                      <a:r>
                        <a:rPr lang="zh-CN" altLang="en-US" sz="1000" dirty="0" smtClean="0"/>
                        <a:t>总数</a:t>
                      </a:r>
                      <a:r>
                        <a:rPr lang="en-US" altLang="zh-CN" sz="1000" dirty="0" smtClean="0"/>
                        <a:t>/Fatal</a:t>
                      </a:r>
                      <a:r>
                        <a:rPr lang="zh-CN" altLang="en-US" sz="1000" dirty="0" smtClean="0"/>
                        <a:t>以上数量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用户问题总数</a:t>
                      </a:r>
                      <a:r>
                        <a:rPr lang="en-US" altLang="zh-CN" sz="1000" dirty="0" smtClean="0"/>
                        <a:t>/Fatal</a:t>
                      </a:r>
                      <a:r>
                        <a:rPr lang="zh-CN" altLang="en-US" sz="1000" dirty="0" smtClean="0"/>
                        <a:t>以上</a:t>
                      </a:r>
                      <a:r>
                        <a:rPr lang="en-US" altLang="zh-CN" sz="1000" dirty="0" smtClean="0"/>
                        <a:t>Bug</a:t>
                      </a:r>
                      <a:r>
                        <a:rPr lang="zh-CN" altLang="en-US" sz="1000" dirty="0" smtClean="0"/>
                        <a:t>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资源投入</a:t>
                      </a:r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C1000S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r>
                        <a:rPr lang="zh-CN" altLang="en-US" sz="1000" dirty="0" smtClean="0"/>
                        <a:t>轮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</a:t>
                      </a:r>
                      <a:r>
                        <a:rPr lang="zh-CN" altLang="en-US" sz="1000" dirty="0" smtClean="0"/>
                        <a:t>轮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644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172/129/66/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2/2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30</a:t>
                      </a:r>
                      <a:r>
                        <a:rPr lang="zh-CN" altLang="en-US" sz="1000" dirty="0" smtClean="0"/>
                        <a:t>人天</a:t>
                      </a:r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646786" y="4014651"/>
            <a:ext cx="84385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项目名称：参与测试的项目名称产品线</a:t>
            </a:r>
            <a:r>
              <a:rPr lang="en-US" altLang="zh-CN" dirty="0" smtClean="0"/>
              <a:t>+</a:t>
            </a:r>
            <a:r>
              <a:rPr lang="zh-CN" altLang="en-US" dirty="0" smtClean="0"/>
              <a:t>版本号组成，如</a:t>
            </a:r>
            <a:r>
              <a:rPr lang="en-US" altLang="zh-CN" dirty="0" smtClean="0"/>
              <a:t>K2 0.7.0.11 B005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冒烟测试次数：冒烟测试阶段通过所提测的版本数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系统测试版本数：按轮</a:t>
            </a:r>
            <a:r>
              <a:rPr lang="en-US" altLang="zh-CN" dirty="0" smtClean="0"/>
              <a:t>/</a:t>
            </a:r>
            <a:r>
              <a:rPr lang="zh-CN" altLang="en-US" dirty="0" smtClean="0"/>
              <a:t>次格式填写，如</a:t>
            </a:r>
            <a:r>
              <a:rPr lang="en-US" altLang="zh-CN" dirty="0" smtClean="0"/>
              <a:t>2</a:t>
            </a:r>
            <a:r>
              <a:rPr lang="zh-CN" altLang="en-US" dirty="0" smtClean="0"/>
              <a:t>轮测试</a:t>
            </a:r>
            <a:r>
              <a:rPr lang="en-US" altLang="zh-CN" dirty="0" smtClean="0"/>
              <a:t>/6</a:t>
            </a:r>
            <a:r>
              <a:rPr lang="zh-CN" altLang="en-US" dirty="0" smtClean="0"/>
              <a:t>次提测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测试用例总执行数：整个项目阶段所执行的测试用例数量，包括多次重复执行</a:t>
            </a:r>
            <a:endParaRPr lang="en-US" altLang="zh-CN" dirty="0" smtClean="0"/>
          </a:p>
          <a:p>
            <a:r>
              <a:rPr lang="en-US" altLang="zh-CN" dirty="0" smtClean="0"/>
              <a:t>5.Bug</a:t>
            </a:r>
            <a:r>
              <a:rPr lang="zh-CN" altLang="en-US" dirty="0" smtClean="0"/>
              <a:t>发现总数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用例内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总数</a:t>
            </a:r>
            <a:r>
              <a:rPr lang="en-US" altLang="zh-CN" dirty="0" smtClean="0"/>
              <a:t>/Fatal</a:t>
            </a:r>
            <a:r>
              <a:rPr lang="zh-CN" altLang="en-US" dirty="0" smtClean="0"/>
              <a:t>以上总数：例如</a:t>
            </a:r>
            <a:r>
              <a:rPr lang="en-US" altLang="zh-CN" dirty="0" smtClean="0"/>
              <a:t>1000/700/300</a:t>
            </a:r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用户问题总数</a:t>
            </a:r>
            <a:r>
              <a:rPr lang="en-US" altLang="zh-CN" dirty="0" smtClean="0"/>
              <a:t>/Fatal</a:t>
            </a:r>
            <a:r>
              <a:rPr lang="zh-CN" altLang="en-US" dirty="0" smtClean="0"/>
              <a:t>以上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数：测试交付出去后所发现的问题总数，如</a:t>
            </a:r>
            <a:r>
              <a:rPr lang="en-US" altLang="zh-CN" dirty="0" smtClean="0"/>
              <a:t>100/50</a:t>
            </a:r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资源投入：项目测试阶段，测试执行活动的独占时间，不包括测试准备阶段时间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专题测试总结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05168"/>
              </p:ext>
            </p:extLst>
          </p:nvPr>
        </p:nvGraphicFramePr>
        <p:xfrm>
          <a:off x="2450009" y="2043368"/>
          <a:ext cx="6702700" cy="290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969"/>
                <a:gridCol w="1135073"/>
                <a:gridCol w="2081349"/>
                <a:gridCol w="914400"/>
                <a:gridCol w="122790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产品线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专题测试名称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专题测试内容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Bug</a:t>
                      </a:r>
                      <a:r>
                        <a:rPr lang="zh-CN" altLang="en-US" sz="1000" dirty="0" smtClean="0"/>
                        <a:t>发现总数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专题测试价值体现</a:t>
                      </a:r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C1000S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长时间压力测试、拼接效果、连续点击压力测试、客户端兼容性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长时间压力测试：观察长时间直播、长时间预览、长时间录制等功耗、结束后的基本功能验证；拼接效果：测试不同距离的拼接效果，包括</a:t>
                      </a:r>
                      <a:r>
                        <a:rPr lang="en-US" altLang="zh-CN" sz="1000" dirty="0" smtClean="0"/>
                        <a:t>1m</a:t>
                      </a:r>
                      <a:r>
                        <a:rPr lang="zh-CN" altLang="en-US" sz="1000" dirty="0" smtClean="0"/>
                        <a:t>、</a:t>
                      </a:r>
                      <a:r>
                        <a:rPr lang="en-US" altLang="zh-CN" sz="1000" dirty="0" smtClean="0"/>
                        <a:t>5m</a:t>
                      </a:r>
                      <a:r>
                        <a:rPr lang="zh-CN" altLang="en-US" sz="1000" dirty="0" smtClean="0"/>
                        <a:t>、</a:t>
                      </a:r>
                      <a:r>
                        <a:rPr lang="en-US" altLang="zh-CN" sz="1000" dirty="0" smtClean="0"/>
                        <a:t>30m+</a:t>
                      </a:r>
                      <a:r>
                        <a:rPr lang="zh-CN" altLang="en-US" sz="1000" dirty="0" smtClean="0"/>
                        <a:t>的效果，主要观察色彩、错位、过缝；连续点击压力测试：主要测试相机的硬件和软件的连续点击情况：包括开关机按钮、直播开关等；客户端兼容性：主要测试不同系统下的客户端的功能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长时间压力测试，能够发现比较多的问题，并且对硬件的性能有更加深入的了解，比如长时间直播后会影响哪些硬件</a:t>
                      </a:r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2212173" y="5078939"/>
            <a:ext cx="6973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产品线：如</a:t>
            </a:r>
            <a:r>
              <a:rPr lang="en-US" altLang="zh-CN" dirty="0" smtClean="0"/>
              <a:t>K2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H1000</a:t>
            </a:r>
            <a:r>
              <a:rPr lang="zh-CN" altLang="en-US" dirty="0" smtClean="0"/>
              <a:t>、幻视、智汇教育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专题测试名称：如分辨率对比、安全支付、</a:t>
            </a:r>
            <a:r>
              <a:rPr lang="en-US" altLang="zh-CN" dirty="0" smtClean="0"/>
              <a:t>H1000</a:t>
            </a:r>
            <a:r>
              <a:rPr lang="zh-CN" altLang="en-US" dirty="0" smtClean="0"/>
              <a:t>功耗、竞品对比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专题测试内容：具体测试内容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发现</a:t>
            </a:r>
            <a:r>
              <a:rPr lang="en-US" altLang="zh-CN" dirty="0" smtClean="0"/>
              <a:t>Bug</a:t>
            </a:r>
            <a:r>
              <a:rPr lang="zh-CN" altLang="en-US" dirty="0"/>
              <a:t>总数</a:t>
            </a:r>
            <a:r>
              <a:rPr lang="zh-CN" altLang="en-US" dirty="0" smtClean="0"/>
              <a:t>：按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发现数</a:t>
            </a:r>
            <a:r>
              <a:rPr lang="en-US" altLang="zh-CN" dirty="0" smtClean="0"/>
              <a:t>/Fatal</a:t>
            </a:r>
            <a:r>
              <a:rPr lang="zh-CN" altLang="en-US" dirty="0" smtClean="0"/>
              <a:t>以上格式填写，如</a:t>
            </a:r>
            <a:r>
              <a:rPr lang="en-US" altLang="zh-CN" dirty="0" smtClean="0"/>
              <a:t>100/50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专题测试价值体现：该项测试活动的直接贡献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017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产品线测试总结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885968"/>
              </p:ext>
            </p:extLst>
          </p:nvPr>
        </p:nvGraphicFramePr>
        <p:xfrm>
          <a:off x="734421" y="1930156"/>
          <a:ext cx="11222448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225"/>
                <a:gridCol w="1501120"/>
                <a:gridCol w="1954240"/>
                <a:gridCol w="2104793"/>
                <a:gridCol w="1872855"/>
                <a:gridCol w="1209141"/>
                <a:gridCol w="119307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项目名称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项目起止时间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提测进度偏差（天）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需求质量总结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项目计划总结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测试亮点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测试不足</a:t>
                      </a:r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C1000S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2015/10~</a:t>
                      </a:r>
                      <a:r>
                        <a:rPr lang="zh-CN" altLang="en-US" sz="1000" dirty="0" smtClean="0"/>
                        <a:t>至今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需求文档的正确率在</a:t>
                      </a:r>
                      <a:r>
                        <a:rPr lang="en-US" altLang="zh-CN" sz="1000" dirty="0" smtClean="0"/>
                        <a:t>95%</a:t>
                      </a:r>
                      <a:r>
                        <a:rPr lang="zh-CN" altLang="en-US" sz="1000" dirty="0" smtClean="0"/>
                        <a:t>以上，偶尔会有一两条需要修改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项目计划安排比较合理，但与测试沟通较少，很多时候都是测试追着去问项目经理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在展会中能够全力支持，并且在多个展会中收到反馈的问题只有</a:t>
                      </a:r>
                      <a:r>
                        <a:rPr lang="en-US" altLang="zh-CN" sz="1000" dirty="0" smtClean="0"/>
                        <a:t>2</a:t>
                      </a:r>
                      <a:r>
                        <a:rPr lang="zh-CN" altLang="en-US" sz="1000" dirty="0" smtClean="0"/>
                        <a:t>个，几乎没有出现影响展会的问题出现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对于项目的总结能力有待提高</a:t>
                      </a:r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646786" y="4014651"/>
            <a:ext cx="75921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项目名称：参与测试的项目名称产品线</a:t>
            </a:r>
            <a:r>
              <a:rPr lang="en-US" altLang="zh-CN" dirty="0" smtClean="0"/>
              <a:t>+</a:t>
            </a:r>
            <a:r>
              <a:rPr lang="zh-CN" altLang="en-US" dirty="0" smtClean="0"/>
              <a:t>版本号组成，如</a:t>
            </a:r>
            <a:r>
              <a:rPr lang="en-US" altLang="zh-CN" dirty="0" smtClean="0"/>
              <a:t>K2 0.7.0.11 B005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项目起止时间：项目立项到项目结束，如</a:t>
            </a:r>
            <a:r>
              <a:rPr lang="en-US" altLang="zh-CN" dirty="0" smtClean="0"/>
              <a:t>1.1-2.1</a:t>
            </a:r>
          </a:p>
          <a:p>
            <a:r>
              <a:rPr lang="en-US" altLang="zh-CN" dirty="0" smtClean="0"/>
              <a:t>3.</a:t>
            </a:r>
            <a:r>
              <a:rPr lang="zh-CN" altLang="en-US" dirty="0"/>
              <a:t>提</a:t>
            </a:r>
            <a:r>
              <a:rPr lang="zh-CN" altLang="en-US" dirty="0" smtClean="0"/>
              <a:t>测进度偏差：提测进度偏差，单位是工作日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需求质量总结：客观描述产品经理输出的需求文档质量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项目计划总结：客观描述项目经理对于项目计划时间和资源安排的质量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测试亮点：测试团队在项目上工作亮点、突出贡献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测试不足：测试团队在项目上的不足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44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五边形 76"/>
          <p:cNvSpPr/>
          <p:nvPr/>
        </p:nvSpPr>
        <p:spPr>
          <a:xfrm>
            <a:off x="0" y="0"/>
            <a:ext cx="14296571" cy="6858000"/>
          </a:xfrm>
          <a:prstGeom prst="homePlate">
            <a:avLst>
              <a:gd name="adj" fmla="val 26923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80856" y="2875002"/>
            <a:ext cx="24674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Adamas" pitchFamily="50" charset="0"/>
              </a:rPr>
              <a:t>END</a:t>
            </a:r>
            <a:endParaRPr lang="zh-CN" altLang="en-US" sz="6600" dirty="0">
              <a:solidFill>
                <a:schemeClr val="bg1"/>
              </a:solidFill>
              <a:latin typeface="Adama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7153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4000" decel="4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40911</TotalTime>
  <Words>772</Words>
  <Application>Microsoft Office PowerPoint</Application>
  <PresentationFormat>自定义</PresentationFormat>
  <Paragraphs>89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luyaolin</cp:lastModifiedBy>
  <cp:revision>295</cp:revision>
  <dcterms:created xsi:type="dcterms:W3CDTF">2014-12-08T08:09:12Z</dcterms:created>
  <dcterms:modified xsi:type="dcterms:W3CDTF">2017-01-10T01:56:16Z</dcterms:modified>
</cp:coreProperties>
</file>