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22" r:id="rId4"/>
    <p:sldId id="323" r:id="rId5"/>
    <p:sldId id="324" r:id="rId6"/>
    <p:sldId id="326" r:id="rId7"/>
    <p:sldId id="29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18E"/>
    <a:srgbClr val="EDEDED"/>
    <a:srgbClr val="5FC5D9"/>
    <a:srgbClr val="A5A5A5"/>
    <a:srgbClr val="5B9BD5"/>
    <a:srgbClr val="F4B183"/>
    <a:srgbClr val="AFABAB"/>
    <a:srgbClr val="759DC2"/>
    <a:srgbClr val="ED7D3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08" autoAdjust="0"/>
    <p:restoredTop sz="94660"/>
  </p:normalViewPr>
  <p:slideViewPr>
    <p:cSldViewPr snapToGrid="0" showGuides="1">
      <p:cViewPr varScale="1">
        <p:scale>
          <a:sx n="108" d="100"/>
          <a:sy n="108" d="100"/>
        </p:scale>
        <p:origin x="-426" y="-8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83092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22195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2017/1/9</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0273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25886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6"/>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42858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任意多边形 7"/>
          <p:cNvSpPr/>
          <p:nvPr userDrawn="1"/>
        </p:nvSpPr>
        <p:spPr>
          <a:xfrm>
            <a:off x="0" y="609600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nvSpPr>
        <p:spPr>
          <a:xfrm rot="5400000">
            <a:off x="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rot="10800000">
            <a:off x="11430000" y="0"/>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userDrawn="1"/>
        </p:nvSpPr>
        <p:spPr>
          <a:xfrm rot="16200000">
            <a:off x="11430000" y="6114143"/>
            <a:ext cx="762000" cy="762000"/>
          </a:xfrm>
          <a:custGeom>
            <a:avLst/>
            <a:gdLst>
              <a:gd name="connsiteX0" fmla="*/ 0 w 1683657"/>
              <a:gd name="connsiteY0" fmla="*/ 0 h 1683656"/>
              <a:gd name="connsiteX1" fmla="*/ 885371 w 1683657"/>
              <a:gd name="connsiteY1" fmla="*/ 0 h 1683656"/>
              <a:gd name="connsiteX2" fmla="*/ 885371 w 1683657"/>
              <a:gd name="connsiteY2" fmla="*/ 841828 h 1683656"/>
              <a:gd name="connsiteX3" fmla="*/ 1683657 w 1683657"/>
              <a:gd name="connsiteY3" fmla="*/ 841828 h 1683656"/>
              <a:gd name="connsiteX4" fmla="*/ 1683657 w 1683657"/>
              <a:gd name="connsiteY4" fmla="*/ 1683656 h 1683656"/>
              <a:gd name="connsiteX5" fmla="*/ 0 w 1683657"/>
              <a:gd name="connsiteY5" fmla="*/ 1683656 h 1683656"/>
              <a:gd name="connsiteX6" fmla="*/ 0 w 1683657"/>
              <a:gd name="connsiteY6" fmla="*/ 0 h 1683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3657" h="1683656">
                <a:moveTo>
                  <a:pt x="0" y="0"/>
                </a:moveTo>
                <a:lnTo>
                  <a:pt x="885371" y="0"/>
                </a:lnTo>
                <a:lnTo>
                  <a:pt x="885371" y="841828"/>
                </a:lnTo>
                <a:lnTo>
                  <a:pt x="1683657" y="841828"/>
                </a:lnTo>
                <a:lnTo>
                  <a:pt x="1683657" y="1683656"/>
                </a:lnTo>
                <a:lnTo>
                  <a:pt x="0" y="1683656"/>
                </a:lnTo>
                <a:lnTo>
                  <a:pt x="0" y="0"/>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92885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3841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2017/1/9</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3430803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2017/1/9</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81875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8375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AD47021-8501-4734-8A55-88DB87EF5DD9}" type="datetimeFigureOut">
              <a:rPr lang="zh-CN" altLang="en-US" smtClean="0"/>
              <a:t>2017/1/9</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D66064A-75C2-4BE4-ADBE-1F27A8B95919}" type="slidenum">
              <a:rPr lang="zh-CN" altLang="en-US" smtClean="0"/>
              <a:t>‹#›</a:t>
            </a:fld>
            <a:endParaRPr lang="zh-CN" altLang="en-US"/>
          </a:p>
        </p:txBody>
      </p:sp>
    </p:spTree>
    <p:extLst>
      <p:ext uri="{BB962C8B-B14F-4D97-AF65-F5344CB8AC3E}">
        <p14:creationId xmlns:p14="http://schemas.microsoft.com/office/powerpoint/2010/main" val="146575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3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4473525"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0" y="1574835"/>
            <a:ext cx="3294743" cy="528316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7" idx="3"/>
          </p:cNvCxnSpPr>
          <p:nvPr/>
        </p:nvCxnSpPr>
        <p:spPr>
          <a:xfrm flipH="1">
            <a:off x="0" y="3429000"/>
            <a:ext cx="4473525" cy="3429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5398913" y="2032002"/>
            <a:ext cx="5527043" cy="646331"/>
          </a:xfrm>
          <a:prstGeom prst="rect">
            <a:avLst/>
          </a:prstGeom>
          <a:noFill/>
        </p:spPr>
        <p:txBody>
          <a:bodyPr wrap="square" rtlCol="0">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教育</a:t>
            </a:r>
            <a:r>
              <a:rPr lang="en-US" altLang="zh-CN" sz="3600" dirty="0" smtClean="0">
                <a:solidFill>
                  <a:schemeClr val="bg1"/>
                </a:solidFill>
                <a:latin typeface="微软雅黑" panose="020B0503020204020204" pitchFamily="34" charset="-122"/>
                <a:ea typeface="微软雅黑" panose="020B0503020204020204" pitchFamily="34" charset="-122"/>
              </a:rPr>
              <a:t>2016</a:t>
            </a:r>
            <a:r>
              <a:rPr lang="zh-CN" altLang="en-US" sz="3600" dirty="0" smtClean="0">
                <a:solidFill>
                  <a:schemeClr val="bg1"/>
                </a:solidFill>
                <a:latin typeface="微软雅黑" panose="020B0503020204020204" pitchFamily="34" charset="-122"/>
                <a:ea typeface="微软雅黑" panose="020B0503020204020204" pitchFamily="34" charset="-122"/>
              </a:rPr>
              <a:t>年项目测试总结</a:t>
            </a:r>
            <a:endParaRPr lang="en-US" altLang="zh-CN" sz="3600" dirty="0" smtClean="0">
              <a:solidFill>
                <a:schemeClr val="bg1"/>
              </a:solidFill>
              <a:latin typeface="微软雅黑" panose="020B0503020204020204" pitchFamily="34" charset="-122"/>
              <a:ea typeface="微软雅黑" panose="020B0503020204020204" pitchFamily="34" charset="-122"/>
            </a:endParaRPr>
          </a:p>
        </p:txBody>
      </p:sp>
      <p:cxnSp>
        <p:nvCxnSpPr>
          <p:cNvPr id="99" name="直接连接符 98"/>
          <p:cNvCxnSpPr>
            <a:stCxn id="77" idx="1"/>
          </p:cNvCxnSpPr>
          <p:nvPr/>
        </p:nvCxnSpPr>
        <p:spPr>
          <a:xfrm flipV="1">
            <a:off x="0" y="2032003"/>
            <a:ext cx="3973563" cy="139699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21" name="表格 120"/>
          <p:cNvGraphicFramePr>
            <a:graphicFrameLocks noGrp="1"/>
          </p:cNvGraphicFramePr>
          <p:nvPr>
            <p:extLst>
              <p:ext uri="{D42A27DB-BD31-4B8C-83A1-F6EECF244321}">
                <p14:modId xmlns:p14="http://schemas.microsoft.com/office/powerpoint/2010/main" val="1066195287"/>
              </p:ext>
            </p:extLst>
          </p:nvPr>
        </p:nvGraphicFramePr>
        <p:xfrm>
          <a:off x="10900229" y="6048"/>
          <a:ext cx="1296572" cy="6851950"/>
        </p:xfrm>
        <a:graphic>
          <a:graphicData uri="http://schemas.openxmlformats.org/drawingml/2006/table">
            <a:tbl>
              <a:tblPr firstRow="1" bandRow="1">
                <a:tableStyleId>{5C22544A-7EE6-4342-B048-85BDC9FD1C3A}</a:tableStyleId>
              </a:tblPr>
              <a:tblGrid>
                <a:gridCol w="1296572"/>
              </a:tblGrid>
              <a:tr h="1370390">
                <a:tc>
                  <a:txBody>
                    <a:bodyPr/>
                    <a:lstStyle/>
                    <a:p>
                      <a:endParaRPr lang="zh-CN" altLang="en-US" dirty="0"/>
                    </a:p>
                  </a:txBody>
                  <a:tcPr>
                    <a:solidFill>
                      <a:srgbClr val="759DC2"/>
                    </a:solidFill>
                  </a:tcPr>
                </a:tc>
              </a:tr>
              <a:tr h="1370390">
                <a:tc>
                  <a:txBody>
                    <a:bodyPr/>
                    <a:lstStyle/>
                    <a:p>
                      <a:endParaRPr lang="zh-CN" altLang="en-US" dirty="0"/>
                    </a:p>
                  </a:txBody>
                  <a:tcPr>
                    <a:solidFill>
                      <a:schemeClr val="accent6">
                        <a:lumMod val="60000"/>
                        <a:lumOff val="40000"/>
                      </a:schemeClr>
                    </a:solidFill>
                  </a:tcPr>
                </a:tc>
              </a:tr>
              <a:tr h="1370390">
                <a:tc>
                  <a:txBody>
                    <a:bodyPr/>
                    <a:lstStyle/>
                    <a:p>
                      <a:endParaRPr lang="zh-CN" altLang="en-US" dirty="0"/>
                    </a:p>
                  </a:txBody>
                  <a:tcPr>
                    <a:solidFill>
                      <a:schemeClr val="accent2">
                        <a:lumMod val="60000"/>
                        <a:lumOff val="40000"/>
                      </a:schemeClr>
                    </a:solidFill>
                  </a:tcPr>
                </a:tc>
              </a:tr>
              <a:tr h="1370390">
                <a:tc>
                  <a:txBody>
                    <a:bodyPr/>
                    <a:lstStyle/>
                    <a:p>
                      <a:endParaRPr lang="zh-CN" altLang="en-US" dirty="0"/>
                    </a:p>
                  </a:txBody>
                  <a:tcPr>
                    <a:solidFill>
                      <a:schemeClr val="bg2">
                        <a:lumMod val="75000"/>
                      </a:schemeClr>
                    </a:solidFill>
                  </a:tcPr>
                </a:tc>
              </a:tr>
              <a:tr h="1370390">
                <a:tc>
                  <a:txBody>
                    <a:bodyPr/>
                    <a:lstStyle/>
                    <a:p>
                      <a:endParaRPr lang="zh-CN" altLang="en-US" dirty="0"/>
                    </a:p>
                  </a:txBody>
                  <a:tcPr>
                    <a:solidFill>
                      <a:srgbClr val="5FC5D9"/>
                    </a:solidFill>
                  </a:tcPr>
                </a:tc>
              </a:tr>
            </a:tbl>
          </a:graphicData>
        </a:graphic>
      </p:graphicFrame>
      <p:sp>
        <p:nvSpPr>
          <p:cNvPr id="8" name="文本框 7"/>
          <p:cNvSpPr txBox="1"/>
          <p:nvPr/>
        </p:nvSpPr>
        <p:spPr>
          <a:xfrm>
            <a:off x="5398913" y="2615711"/>
            <a:ext cx="5338100"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2016.1-2016.12</a:t>
            </a:r>
          </a:p>
        </p:txBody>
      </p:sp>
    </p:spTree>
    <p:extLst>
      <p:ext uri="{BB962C8B-B14F-4D97-AF65-F5344CB8AC3E}">
        <p14:creationId xmlns:p14="http://schemas.microsoft.com/office/powerpoint/2010/main" val="185187493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par>
                                <p:cTn id="9" presetID="22" presetClass="entr" presetSubtype="4" fill="hold" nodeType="withEffect">
                                  <p:stCondLst>
                                    <p:cond delay="500"/>
                                  </p:stCondLst>
                                  <p:childTnLst>
                                    <p:set>
                                      <p:cBhvr>
                                        <p:cTn id="10" dur="1" fill="hold">
                                          <p:stCondLst>
                                            <p:cond delay="0"/>
                                          </p:stCondLst>
                                        </p:cTn>
                                        <p:tgtEl>
                                          <p:spTgt spid="99"/>
                                        </p:tgtEl>
                                        <p:attrNameLst>
                                          <p:attrName>style.visibility</p:attrName>
                                        </p:attrNameLst>
                                      </p:cBhvr>
                                      <p:to>
                                        <p:strVal val="visible"/>
                                      </p:to>
                                    </p:set>
                                    <p:animEffect transition="in" filter="wipe(down)">
                                      <p:cBhvr>
                                        <p:cTn id="11" dur="500"/>
                                        <p:tgtEl>
                                          <p:spTgt spid="99"/>
                                        </p:tgtEl>
                                      </p:cBhvr>
                                    </p:animEffect>
                                  </p:childTnLst>
                                </p:cTn>
                              </p:par>
                              <p:par>
                                <p:cTn id="12" presetID="22" presetClass="entr" presetSubtype="4" fill="hold" nodeType="withEffect">
                                  <p:stCondLst>
                                    <p:cond delay="750"/>
                                  </p:stCondLst>
                                  <p:childTnLst>
                                    <p:set>
                                      <p:cBhvr>
                                        <p:cTn id="13" dur="1" fill="hold">
                                          <p:stCondLst>
                                            <p:cond delay="0"/>
                                          </p:stCondLst>
                                        </p:cTn>
                                        <p:tgtEl>
                                          <p:spTgt spid="82"/>
                                        </p:tgtEl>
                                        <p:attrNameLst>
                                          <p:attrName>style.visibility</p:attrName>
                                        </p:attrNameLst>
                                      </p:cBhvr>
                                      <p:to>
                                        <p:strVal val="visible"/>
                                      </p:to>
                                    </p:set>
                                    <p:animEffect transition="in" filter="wipe(down)">
                                      <p:cBhvr>
                                        <p:cTn id="14" dur="500"/>
                                        <p:tgtEl>
                                          <p:spTgt spid="82"/>
                                        </p:tgtEl>
                                      </p:cBhvr>
                                    </p:animEffect>
                                  </p:childTnLst>
                                </p:cTn>
                              </p:par>
                              <p:par>
                                <p:cTn id="15" presetID="22" presetClass="entr" presetSubtype="4" fill="hold" nodeType="withEffect">
                                  <p:stCondLst>
                                    <p:cond delay="100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250"/>
                                        <p:tgtEl>
                                          <p:spTgt spid="8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8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extLst>
              <p:ext uri="{D42A27DB-BD31-4B8C-83A1-F6EECF244321}">
                <p14:modId xmlns:p14="http://schemas.microsoft.com/office/powerpoint/2010/main" val="1758502059"/>
              </p:ext>
            </p:extLst>
          </p:nvPr>
        </p:nvGraphicFramePr>
        <p:xfrm>
          <a:off x="0" y="-1"/>
          <a:ext cx="1296572" cy="6872515"/>
        </p:xfrm>
        <a:graphic>
          <a:graphicData uri="http://schemas.openxmlformats.org/drawingml/2006/table">
            <a:tbl>
              <a:tblPr firstRow="1" bandRow="1">
                <a:tableStyleId>{5C22544A-7EE6-4342-B048-85BDC9FD1C3A}</a:tableStyleId>
              </a:tblPr>
              <a:tblGrid>
                <a:gridCol w="1296572"/>
              </a:tblGrid>
              <a:tr h="1374503">
                <a:tc>
                  <a:txBody>
                    <a:bodyPr/>
                    <a:lstStyle/>
                    <a:p>
                      <a:endParaRPr lang="zh-CN" alt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759DC2"/>
                    </a:solidFill>
                  </a:tcPr>
                </a:tc>
              </a:tr>
              <a:tr h="1374503">
                <a:tc>
                  <a:txBody>
                    <a:bodyPr/>
                    <a:lstStyle/>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60000"/>
                        <a:lumOff val="40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lumMod val="75000"/>
                      </a:schemeClr>
                    </a:solidFill>
                  </a:tcPr>
                </a:tc>
              </a:tr>
              <a:tr h="1374503">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FC5D9"/>
                    </a:solidFill>
                  </a:tcPr>
                </a:tc>
              </a:tr>
            </a:tbl>
          </a:graphicData>
        </a:graphic>
      </p:graphicFrame>
      <p:sp>
        <p:nvSpPr>
          <p:cNvPr id="12" name="文本框 11"/>
          <p:cNvSpPr txBox="1"/>
          <p:nvPr/>
        </p:nvSpPr>
        <p:spPr>
          <a:xfrm rot="16200000">
            <a:off x="-1467169" y="2749228"/>
            <a:ext cx="6858000" cy="1359543"/>
          </a:xfrm>
          <a:prstGeom prst="rect">
            <a:avLst/>
          </a:prstGeom>
          <a:noFill/>
        </p:spPr>
        <p:txBody>
          <a:bodyPr wrap="square" rtlCol="0">
            <a:prstTxWarp prst="textTriangleInverted">
              <a:avLst/>
            </a:prstTxWarp>
            <a:spAutoFit/>
          </a:bodyPr>
          <a:lstStyle/>
          <a:p>
            <a:r>
              <a:rPr lang="en-US" altLang="zh-CN" sz="6600" dirty="0" smtClean="0">
                <a:solidFill>
                  <a:srgbClr val="5FC5D9"/>
                </a:solidFill>
                <a:latin typeface="微软雅黑" panose="020B0503020204020204" pitchFamily="34" charset="-122"/>
                <a:ea typeface="微软雅黑" panose="020B0503020204020204" pitchFamily="34" charset="-122"/>
              </a:rPr>
              <a:t>-</a:t>
            </a:r>
            <a:r>
              <a:rPr lang="en-US" altLang="zh-CN" sz="6600" dirty="0" smtClean="0">
                <a:solidFill>
                  <a:srgbClr val="AFABAB"/>
                </a:solidFill>
                <a:latin typeface="微软雅黑" panose="020B0503020204020204" pitchFamily="34" charset="-122"/>
                <a:ea typeface="微软雅黑" panose="020B0503020204020204" pitchFamily="34" charset="-122"/>
              </a:rPr>
              <a:t>-</a:t>
            </a:r>
            <a:r>
              <a:rPr lang="en-US" altLang="zh-CN" sz="6600" dirty="0" smtClean="0">
                <a:solidFill>
                  <a:srgbClr val="F4B183"/>
                </a:solidFill>
                <a:latin typeface="微软雅黑" panose="020B0503020204020204" pitchFamily="34" charset="-122"/>
                <a:ea typeface="微软雅黑" panose="020B0503020204020204" pitchFamily="34" charset="-122"/>
              </a:rPr>
              <a:t>-</a:t>
            </a:r>
            <a:r>
              <a:rPr lang="en-US" altLang="zh-CN" sz="6600" dirty="0" smtClean="0">
                <a:solidFill>
                  <a:srgbClr val="A9D18E"/>
                </a:solidFill>
                <a:latin typeface="微软雅黑" panose="020B0503020204020204" pitchFamily="34" charset="-122"/>
                <a:ea typeface="微软雅黑" panose="020B0503020204020204" pitchFamily="34" charset="-122"/>
              </a:rPr>
              <a:t>-</a:t>
            </a:r>
            <a:r>
              <a:rPr lang="en-US" altLang="zh-CN" sz="6600" dirty="0" smtClean="0">
                <a:solidFill>
                  <a:srgbClr val="759DC2"/>
                </a:solidFill>
                <a:latin typeface="微软雅黑" panose="020B0503020204020204" pitchFamily="34" charset="-122"/>
                <a:ea typeface="微软雅黑" panose="020B0503020204020204" pitchFamily="34" charset="-122"/>
              </a:rPr>
              <a:t>-</a:t>
            </a:r>
            <a:endParaRPr lang="zh-CN" altLang="en-US" sz="6600" dirty="0">
              <a:solidFill>
                <a:srgbClr val="759DC2"/>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077598" y="1234812"/>
            <a:ext cx="4673596" cy="646331"/>
          </a:xfrm>
          <a:prstGeom prst="rect">
            <a:avLst/>
          </a:prstGeom>
          <a:noFill/>
        </p:spPr>
        <p:txBody>
          <a:bodyPr wrap="square" rtlCol="0">
            <a:spAutoFit/>
          </a:body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测试用例设计总结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5585601" y="2217533"/>
            <a:ext cx="4673596" cy="646331"/>
          </a:xfrm>
          <a:prstGeom prst="rect">
            <a:avLst/>
          </a:prstGeom>
          <a:noFill/>
        </p:spPr>
        <p:txBody>
          <a:bodyPr wrap="square" rtlCol="0">
            <a:spAutoFit/>
          </a:bodyPr>
          <a:lstStyle/>
          <a:p>
            <a:r>
              <a:rPr lang="zh-CN" altLang="en-US" sz="3600" dirty="0" smtClean="0">
                <a:solidFill>
                  <a:srgbClr val="A9D18E"/>
                </a:solidFill>
                <a:latin typeface="微软雅黑" panose="020B0503020204020204" pitchFamily="34" charset="-122"/>
                <a:ea typeface="微软雅黑" panose="020B0503020204020204" pitchFamily="34" charset="-122"/>
              </a:rPr>
              <a:t>测试项目过程总结</a:t>
            </a:r>
            <a:endParaRPr lang="zh-CN" altLang="en-US" sz="3600" dirty="0">
              <a:solidFill>
                <a:srgbClr val="A9D18E"/>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096000" y="3139729"/>
            <a:ext cx="4673596" cy="646331"/>
          </a:xfrm>
          <a:prstGeom prst="rect">
            <a:avLst/>
          </a:prstGeom>
          <a:noFill/>
        </p:spPr>
        <p:txBody>
          <a:bodyPr wrap="square" rtlCol="0">
            <a:spAutoFit/>
          </a:bodyPr>
          <a:lstStyle/>
          <a:p>
            <a:r>
              <a:rPr lang="zh-CN" altLang="en-US" sz="3600" dirty="0" smtClean="0">
                <a:solidFill>
                  <a:srgbClr val="F4B183"/>
                </a:solidFill>
                <a:latin typeface="微软雅黑" panose="020B0503020204020204" pitchFamily="34" charset="-122"/>
                <a:ea typeface="微软雅黑" panose="020B0503020204020204" pitchFamily="34" charset="-122"/>
              </a:rPr>
              <a:t>专题测试总结</a:t>
            </a:r>
            <a:endParaRPr lang="zh-CN" altLang="en-US" sz="3600" dirty="0">
              <a:solidFill>
                <a:srgbClr val="F4B183"/>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5585601" y="4070449"/>
            <a:ext cx="4673596" cy="646331"/>
          </a:xfrm>
          <a:prstGeom prst="rect">
            <a:avLst/>
          </a:prstGeom>
          <a:noFill/>
        </p:spPr>
        <p:txBody>
          <a:bodyPr wrap="square" rtlCol="0">
            <a:spAutoFit/>
          </a:bodyPr>
          <a:lstStyle/>
          <a:p>
            <a:r>
              <a:rPr lang="zh-CN" altLang="en-US" sz="3600" dirty="0">
                <a:solidFill>
                  <a:srgbClr val="AFABAB"/>
                </a:solidFill>
                <a:latin typeface="微软雅黑" panose="020B0503020204020204" pitchFamily="34" charset="-122"/>
                <a:ea typeface="微软雅黑" panose="020B0503020204020204" pitchFamily="34" charset="-122"/>
              </a:rPr>
              <a:t>产品</a:t>
            </a:r>
            <a:r>
              <a:rPr lang="zh-CN" altLang="en-US" sz="3600" dirty="0" smtClean="0">
                <a:solidFill>
                  <a:srgbClr val="AFABAB"/>
                </a:solidFill>
                <a:latin typeface="微软雅黑" panose="020B0503020204020204" pitchFamily="34" charset="-122"/>
                <a:ea typeface="微软雅黑" panose="020B0503020204020204" pitchFamily="34" charset="-122"/>
              </a:rPr>
              <a:t>线测试总结</a:t>
            </a:r>
            <a:endParaRPr lang="zh-CN" altLang="en-US" sz="3600" dirty="0">
              <a:solidFill>
                <a:srgbClr val="AFABAB"/>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624384" y="284185"/>
            <a:ext cx="3281445" cy="1312386"/>
            <a:chOff x="1624384" y="284185"/>
            <a:chExt cx="3281445" cy="1312386"/>
          </a:xfrm>
        </p:grpSpPr>
        <p:sp>
          <p:nvSpPr>
            <p:cNvPr id="19" name="同心圆 18"/>
            <p:cNvSpPr/>
            <p:nvPr/>
          </p:nvSpPr>
          <p:spPr>
            <a:xfrm>
              <a:off x="1624384" y="284185"/>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32"/>
            <p:cNvSpPr/>
            <p:nvPr/>
          </p:nvSpPr>
          <p:spPr>
            <a:xfrm>
              <a:off x="2133600" y="435429"/>
              <a:ext cx="2772229" cy="1161142"/>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624385" y="1769061"/>
            <a:ext cx="3760415" cy="850976"/>
            <a:chOff x="1624385" y="1769061"/>
            <a:chExt cx="3760415" cy="850976"/>
          </a:xfrm>
        </p:grpSpPr>
        <p:sp>
          <p:nvSpPr>
            <p:cNvPr id="24" name="同心圆 23"/>
            <p:cNvSpPr/>
            <p:nvPr/>
          </p:nvSpPr>
          <p:spPr>
            <a:xfrm>
              <a:off x="1624385" y="1769061"/>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33"/>
            <p:cNvSpPr/>
            <p:nvPr/>
          </p:nvSpPr>
          <p:spPr>
            <a:xfrm>
              <a:off x="2387602" y="1960180"/>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24385" y="3253937"/>
            <a:ext cx="4268414" cy="337447"/>
            <a:chOff x="1624385" y="3253937"/>
            <a:chExt cx="4268414" cy="337447"/>
          </a:xfrm>
        </p:grpSpPr>
        <p:sp>
          <p:nvSpPr>
            <p:cNvPr id="25" name="同心圆 24"/>
            <p:cNvSpPr/>
            <p:nvPr/>
          </p:nvSpPr>
          <p:spPr>
            <a:xfrm>
              <a:off x="1624385" y="3253937"/>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6" name="直接连接符 35"/>
            <p:cNvCxnSpPr>
              <a:stCxn id="12" idx="2"/>
            </p:cNvCxnSpPr>
            <p:nvPr/>
          </p:nvCxnSpPr>
          <p:spPr>
            <a:xfrm>
              <a:off x="2641603" y="3428999"/>
              <a:ext cx="3251196" cy="2"/>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1624384" y="4259271"/>
            <a:ext cx="3760416" cy="816989"/>
            <a:chOff x="1624384" y="4259271"/>
            <a:chExt cx="3760416" cy="816989"/>
          </a:xfrm>
        </p:grpSpPr>
        <p:sp>
          <p:nvSpPr>
            <p:cNvPr id="26" name="同心圆 25"/>
            <p:cNvSpPr/>
            <p:nvPr/>
          </p:nvSpPr>
          <p:spPr>
            <a:xfrm>
              <a:off x="1624384" y="4738813"/>
              <a:ext cx="337447" cy="337447"/>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任意多边形 38"/>
            <p:cNvSpPr/>
            <p:nvPr/>
          </p:nvSpPr>
          <p:spPr>
            <a:xfrm flipH="1">
              <a:off x="2387602" y="4259271"/>
              <a:ext cx="2997198" cy="659857"/>
            </a:xfrm>
            <a:custGeom>
              <a:avLst/>
              <a:gdLst>
                <a:gd name="connsiteX0" fmla="*/ 0 w 2772229"/>
                <a:gd name="connsiteY0" fmla="*/ 0 h 1161142"/>
                <a:gd name="connsiteX1" fmla="*/ 1146629 w 2772229"/>
                <a:gd name="connsiteY1" fmla="*/ 0 h 1161142"/>
                <a:gd name="connsiteX2" fmla="*/ 1494971 w 2772229"/>
                <a:gd name="connsiteY2" fmla="*/ 1161142 h 1161142"/>
                <a:gd name="connsiteX3" fmla="*/ 2772229 w 2772229"/>
                <a:gd name="connsiteY3" fmla="*/ 1161142 h 1161142"/>
              </a:gdLst>
              <a:ahLst/>
              <a:cxnLst>
                <a:cxn ang="0">
                  <a:pos x="connsiteX0" y="connsiteY0"/>
                </a:cxn>
                <a:cxn ang="0">
                  <a:pos x="connsiteX1" y="connsiteY1"/>
                </a:cxn>
                <a:cxn ang="0">
                  <a:pos x="connsiteX2" y="connsiteY2"/>
                </a:cxn>
                <a:cxn ang="0">
                  <a:pos x="connsiteX3" y="connsiteY3"/>
                </a:cxn>
              </a:cxnLst>
              <a:rect l="l" t="t" r="r" b="b"/>
              <a:pathLst>
                <a:path w="2772229" h="1161142">
                  <a:moveTo>
                    <a:pt x="0" y="0"/>
                  </a:moveTo>
                  <a:lnTo>
                    <a:pt x="1146629" y="0"/>
                  </a:lnTo>
                  <a:lnTo>
                    <a:pt x="1494971" y="1161142"/>
                  </a:lnTo>
                  <a:lnTo>
                    <a:pt x="2772229" y="1161142"/>
                  </a:lnTo>
                </a:path>
              </a:pathLst>
            </a:cu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任意多边形 53"/>
          <p:cNvSpPr/>
          <p:nvPr/>
        </p:nvSpPr>
        <p:spPr>
          <a:xfrm>
            <a:off x="8328794" y="-6341"/>
            <a:ext cx="15711748" cy="6858002"/>
          </a:xfrm>
          <a:custGeom>
            <a:avLst/>
            <a:gdLst>
              <a:gd name="connsiteX0" fmla="*/ 1924725 w 15711748"/>
              <a:gd name="connsiteY0" fmla="*/ 0 h 6858002"/>
              <a:gd name="connsiteX1" fmla="*/ 13850624 w 15711748"/>
              <a:gd name="connsiteY1" fmla="*/ 0 h 6858002"/>
              <a:gd name="connsiteX2" fmla="*/ 15711748 w 15711748"/>
              <a:gd name="connsiteY2" fmla="*/ 3429001 h 6858002"/>
              <a:gd name="connsiteX3" fmla="*/ 13850624 w 15711748"/>
              <a:gd name="connsiteY3" fmla="*/ 6858002 h 6858002"/>
              <a:gd name="connsiteX4" fmla="*/ 0 w 15711748"/>
              <a:gd name="connsiteY4" fmla="*/ 6858002 h 6858002"/>
              <a:gd name="connsiteX5" fmla="*/ 0 w 15711748"/>
              <a:gd name="connsiteY5" fmla="*/ 6858001 h 6858002"/>
              <a:gd name="connsiteX6" fmla="*/ 1924725 w 15711748"/>
              <a:gd name="connsiteY6" fmla="*/ 6858001 h 6858002"/>
              <a:gd name="connsiteX7" fmla="*/ 2641603 w 15711748"/>
              <a:gd name="connsiteY7" fmla="*/ 3429001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1748" h="6858002">
                <a:moveTo>
                  <a:pt x="1924725" y="0"/>
                </a:moveTo>
                <a:lnTo>
                  <a:pt x="13850624" y="0"/>
                </a:lnTo>
                <a:lnTo>
                  <a:pt x="15711748" y="3429001"/>
                </a:lnTo>
                <a:lnTo>
                  <a:pt x="13850624" y="6858002"/>
                </a:lnTo>
                <a:lnTo>
                  <a:pt x="0" y="6858002"/>
                </a:lnTo>
                <a:lnTo>
                  <a:pt x="0" y="6858001"/>
                </a:lnTo>
                <a:lnTo>
                  <a:pt x="1924725" y="6858001"/>
                </a:lnTo>
                <a:lnTo>
                  <a:pt x="2641603" y="3429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4224207"/>
      </p:ext>
    </p:extLst>
  </p:cSld>
  <p:clrMapOvr>
    <a:masterClrMapping/>
  </p:clrMapOvr>
  <p:transition advClick="0"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par>
                                <p:cTn id="14" presetID="22" presetClass="entr" presetSubtype="8"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left)">
                                      <p:cBhvr>
                                        <p:cTn id="16" dur="500"/>
                                        <p:tgtEl>
                                          <p:spTgt spid="4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25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25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测试用例设计总结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1064164204"/>
              </p:ext>
            </p:extLst>
          </p:nvPr>
        </p:nvGraphicFramePr>
        <p:xfrm>
          <a:off x="3077027" y="1860489"/>
          <a:ext cx="5274493" cy="1854200"/>
        </p:xfrm>
        <a:graphic>
          <a:graphicData uri="http://schemas.openxmlformats.org/drawingml/2006/table">
            <a:tbl>
              <a:tblPr firstRow="1" bandRow="1">
                <a:tableStyleId>{5C22544A-7EE6-4342-B048-85BDC9FD1C3A}</a:tableStyleId>
              </a:tblPr>
              <a:tblGrid>
                <a:gridCol w="1137922"/>
                <a:gridCol w="1010194"/>
                <a:gridCol w="1097280"/>
                <a:gridCol w="1332411"/>
                <a:gridCol w="696686"/>
              </a:tblGrid>
              <a:tr h="370840">
                <a:tc>
                  <a:txBody>
                    <a:bodyPr/>
                    <a:lstStyle/>
                    <a:p>
                      <a:r>
                        <a:rPr lang="zh-CN" altLang="en-US" sz="1000" dirty="0" smtClean="0"/>
                        <a:t>项目名称</a:t>
                      </a:r>
                      <a:endParaRPr lang="zh-CN" altLang="en-US" sz="1000" dirty="0"/>
                    </a:p>
                  </a:txBody>
                  <a:tcPr/>
                </a:tc>
                <a:tc>
                  <a:txBody>
                    <a:bodyPr/>
                    <a:lstStyle/>
                    <a:p>
                      <a:r>
                        <a:rPr lang="zh-CN" altLang="en-US" sz="1000" dirty="0" smtClean="0"/>
                        <a:t>测试用例数量</a:t>
                      </a:r>
                      <a:endParaRPr lang="zh-CN" altLang="en-US" sz="1000" dirty="0"/>
                    </a:p>
                  </a:txBody>
                  <a:tcPr/>
                </a:tc>
                <a:tc>
                  <a:txBody>
                    <a:bodyPr/>
                    <a:lstStyle/>
                    <a:p>
                      <a:r>
                        <a:rPr lang="zh-CN" altLang="en-US" sz="1000" dirty="0" smtClean="0"/>
                        <a:t>需求覆盖率</a:t>
                      </a:r>
                      <a:endParaRPr lang="zh-CN" altLang="en-US" sz="1000" dirty="0"/>
                    </a:p>
                  </a:txBody>
                  <a:tcPr/>
                </a:tc>
                <a:tc>
                  <a:txBody>
                    <a:bodyPr/>
                    <a:lstStyle/>
                    <a:p>
                      <a:r>
                        <a:rPr lang="zh-CN" altLang="en-US" sz="1000" dirty="0" smtClean="0"/>
                        <a:t>用例有效性</a:t>
                      </a:r>
                      <a:endParaRPr lang="zh-CN" altLang="en-US" sz="1000" dirty="0"/>
                    </a:p>
                  </a:txBody>
                  <a:tcPr/>
                </a:tc>
                <a:tc>
                  <a:txBody>
                    <a:bodyPr/>
                    <a:lstStyle/>
                    <a:p>
                      <a:r>
                        <a:rPr lang="zh-CN" altLang="en-US" sz="1000" dirty="0" smtClean="0"/>
                        <a:t>资源投入</a:t>
                      </a:r>
                      <a:endParaRPr lang="zh-CN" altLang="en-US" sz="1000" dirty="0"/>
                    </a:p>
                  </a:txBody>
                  <a:tcPr/>
                </a:tc>
              </a:tr>
              <a:tr h="370840">
                <a:tc>
                  <a:txBody>
                    <a:bodyPr/>
                    <a:lstStyle/>
                    <a:p>
                      <a:r>
                        <a:rPr lang="en-US" altLang="zh-CN" sz="1000" dirty="0" smtClean="0"/>
                        <a:t>vrweb1.0</a:t>
                      </a:r>
                      <a:endParaRPr lang="zh-CN" altLang="en-US" sz="1000" dirty="0"/>
                    </a:p>
                  </a:txBody>
                  <a:tcPr/>
                </a:tc>
                <a:tc>
                  <a:txBody>
                    <a:bodyPr/>
                    <a:lstStyle/>
                    <a:p>
                      <a:r>
                        <a:rPr lang="en-US" altLang="zh-CN" sz="1000" dirty="0" smtClean="0"/>
                        <a:t>815</a:t>
                      </a:r>
                      <a:endParaRPr lang="zh-CN" altLang="en-US" sz="1000" dirty="0"/>
                    </a:p>
                  </a:txBody>
                  <a:tcPr/>
                </a:tc>
                <a:tc>
                  <a:txBody>
                    <a:bodyPr/>
                    <a:lstStyle/>
                    <a:p>
                      <a:r>
                        <a:rPr lang="en-US" altLang="zh-CN" sz="1000" dirty="0" smtClean="0"/>
                        <a:t>99%</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626 </a:t>
                      </a:r>
                      <a:r>
                        <a:rPr lang="en-US" altLang="zh-CN" sz="1000" dirty="0" smtClean="0"/>
                        <a:t>/ </a:t>
                      </a:r>
                      <a:r>
                        <a:rPr lang="en-US" altLang="zh-CN" sz="1000" dirty="0" smtClean="0"/>
                        <a:t>815 </a:t>
                      </a:r>
                      <a:r>
                        <a:rPr lang="zh-CN" altLang="en-US" sz="1000" b="1" dirty="0" smtClean="0"/>
                        <a:t>≈ </a:t>
                      </a:r>
                      <a:r>
                        <a:rPr lang="en-US" altLang="zh-CN" sz="1000" b="0" dirty="0" smtClean="0"/>
                        <a:t>0.768</a:t>
                      </a:r>
                      <a:endParaRPr lang="zh-CN" altLang="en-US" sz="1000" b="1" dirty="0" smtClean="0"/>
                    </a:p>
                  </a:txBody>
                  <a:tcPr/>
                </a:tc>
                <a:tc>
                  <a:txBody>
                    <a:bodyPr/>
                    <a:lstStyle/>
                    <a:p>
                      <a:r>
                        <a:rPr lang="en-US" altLang="zh-CN" sz="1000" dirty="0" smtClean="0"/>
                        <a:t>15</a:t>
                      </a:r>
                      <a:r>
                        <a:rPr lang="zh-CN" altLang="en-US" sz="1000" dirty="0" smtClean="0"/>
                        <a:t>人天</a:t>
                      </a:r>
                      <a:endParaRPr lang="zh-CN" altLang="en-US" sz="1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vrweb1.1</a:t>
                      </a:r>
                      <a:endParaRPr lang="zh-CN" altLang="en-US" sz="1000" dirty="0" smtClean="0"/>
                    </a:p>
                  </a:txBody>
                  <a:tcPr/>
                </a:tc>
                <a:tc>
                  <a:txBody>
                    <a:bodyPr/>
                    <a:lstStyle/>
                    <a:p>
                      <a:r>
                        <a:rPr lang="en-US" altLang="zh-CN" sz="1000" dirty="0" smtClean="0"/>
                        <a:t>75</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100%</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kern="1200" dirty="0" smtClean="0">
                          <a:solidFill>
                            <a:schemeClr val="dk1"/>
                          </a:solidFill>
                          <a:latin typeface="+mn-lt"/>
                          <a:ea typeface="+mn-ea"/>
                          <a:cs typeface="+mn-cs"/>
                        </a:rPr>
                        <a:t>52 </a:t>
                      </a:r>
                      <a:r>
                        <a:rPr lang="en-US" altLang="zh-CN"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75 </a:t>
                      </a:r>
                      <a:r>
                        <a:rPr lang="zh-CN" altLang="en-US"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0.69</a:t>
                      </a:r>
                      <a:endParaRPr lang="zh-CN" altLang="en-US" sz="1000" kern="1200" dirty="0">
                        <a:solidFill>
                          <a:schemeClr val="dk1"/>
                        </a:solidFill>
                        <a:latin typeface="+mn-lt"/>
                        <a:ea typeface="+mn-ea"/>
                        <a:cs typeface="+mn-cs"/>
                      </a:endParaRPr>
                    </a:p>
                  </a:txBody>
                  <a:tcPr/>
                </a:tc>
                <a:tc>
                  <a:txBody>
                    <a:bodyPr/>
                    <a:lstStyle/>
                    <a:p>
                      <a:r>
                        <a:rPr lang="en-US" altLang="zh-CN" sz="1000" dirty="0" smtClean="0"/>
                        <a:t>9</a:t>
                      </a:r>
                      <a:r>
                        <a:rPr lang="zh-CN" altLang="en-US" sz="1000" dirty="0" smtClean="0"/>
                        <a:t>人天</a:t>
                      </a:r>
                      <a:endParaRPr lang="zh-CN" altLang="en-US" sz="1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vrweb1.2</a:t>
                      </a:r>
                      <a:endParaRPr lang="zh-CN" altLang="en-US" sz="1000" dirty="0" smtClean="0"/>
                    </a:p>
                  </a:txBody>
                  <a:tcPr/>
                </a:tc>
                <a:tc>
                  <a:txBody>
                    <a:bodyPr/>
                    <a:lstStyle/>
                    <a:p>
                      <a:r>
                        <a:rPr lang="en-US" altLang="zh-CN" sz="1000" dirty="0" smtClean="0"/>
                        <a:t>351</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99%</a:t>
                      </a: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54/351 </a:t>
                      </a:r>
                      <a:r>
                        <a:rPr lang="zh-CN" altLang="en-US" sz="1000" kern="1200" dirty="0" smtClean="0">
                          <a:solidFill>
                            <a:schemeClr val="dk1"/>
                          </a:solidFill>
                          <a:latin typeface="+mn-lt"/>
                          <a:ea typeface="+mn-ea"/>
                          <a:cs typeface="+mn-cs"/>
                        </a:rPr>
                        <a:t>≈ </a:t>
                      </a:r>
                      <a:r>
                        <a:rPr lang="en-US" altLang="zh-CN" sz="1000" kern="1200" dirty="0" smtClean="0">
                          <a:solidFill>
                            <a:schemeClr val="dk1"/>
                          </a:solidFill>
                          <a:latin typeface="+mn-lt"/>
                          <a:ea typeface="+mn-ea"/>
                          <a:cs typeface="+mn-cs"/>
                        </a:rPr>
                        <a:t>0.042</a:t>
                      </a: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t>23</a:t>
                      </a:r>
                      <a:r>
                        <a:rPr lang="zh-CN" altLang="en-US" sz="1000" dirty="0" smtClean="0"/>
                        <a:t>人天</a:t>
                      </a:r>
                      <a:endParaRPr lang="zh-CN" altLang="en-US" sz="100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p>
                  </a:txBody>
                  <a:tcPr/>
                </a:tc>
                <a:tc>
                  <a:txBody>
                    <a:bodyPr/>
                    <a:lstStyle/>
                    <a:p>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p>
                  </a:txBody>
                  <a:tcPr/>
                </a:tc>
              </a:tr>
            </a:tbl>
          </a:graphicData>
        </a:graphic>
      </p:graphicFrame>
      <p:sp>
        <p:nvSpPr>
          <p:cNvPr id="2" name="文本框 1"/>
          <p:cNvSpPr txBox="1"/>
          <p:nvPr/>
        </p:nvSpPr>
        <p:spPr>
          <a:xfrm>
            <a:off x="2299929" y="4136571"/>
            <a:ext cx="7592143" cy="1477328"/>
          </a:xfrm>
          <a:prstGeom prst="rect">
            <a:avLst/>
          </a:prstGeom>
          <a:noFill/>
        </p:spPr>
        <p:txBody>
          <a:bodyPr wrap="none" rtlCol="0">
            <a:spAutoFit/>
          </a:bodyPr>
          <a:lstStyle/>
          <a:p>
            <a:r>
              <a:rPr lang="en-US" altLang="zh-CN" dirty="0" smtClean="0"/>
              <a:t>1.</a:t>
            </a:r>
            <a:r>
              <a:rPr lang="zh-CN" altLang="en-US" dirty="0" smtClean="0"/>
              <a:t>项目名称：参与测试的项目名称产品线</a:t>
            </a:r>
            <a:r>
              <a:rPr lang="en-US" altLang="zh-CN" dirty="0" smtClean="0"/>
              <a:t>+</a:t>
            </a:r>
            <a:r>
              <a:rPr lang="zh-CN" altLang="en-US" dirty="0" smtClean="0"/>
              <a:t>版本号组成，如</a:t>
            </a:r>
            <a:r>
              <a:rPr lang="en-US" altLang="zh-CN" dirty="0" smtClean="0"/>
              <a:t>K2 0.7.0.11 B005</a:t>
            </a:r>
          </a:p>
          <a:p>
            <a:r>
              <a:rPr lang="en-US" altLang="zh-CN" dirty="0" smtClean="0"/>
              <a:t>2.</a:t>
            </a:r>
            <a:r>
              <a:rPr lang="zh-CN" altLang="en-US" dirty="0" smtClean="0"/>
              <a:t>测试用例数量：包括项目测试准备阶段所有用例编写数量</a:t>
            </a:r>
            <a:endParaRPr lang="en-US" altLang="zh-CN" dirty="0" smtClean="0"/>
          </a:p>
          <a:p>
            <a:r>
              <a:rPr lang="en-US" altLang="zh-CN" dirty="0" smtClean="0"/>
              <a:t>3.</a:t>
            </a:r>
            <a:r>
              <a:rPr lang="zh-CN" altLang="en-US" dirty="0" smtClean="0"/>
              <a:t>需求覆盖率：</a:t>
            </a:r>
            <a:r>
              <a:rPr lang="en-US" altLang="zh-CN" dirty="0" smtClean="0"/>
              <a:t>100</a:t>
            </a:r>
            <a:r>
              <a:rPr lang="zh-CN" altLang="en-US" dirty="0" smtClean="0"/>
              <a:t>减去版本发布后所有反馈的问题个数（需求已包括）</a:t>
            </a:r>
            <a:r>
              <a:rPr lang="en-US" altLang="zh-CN" dirty="0" smtClean="0"/>
              <a:t>%</a:t>
            </a:r>
          </a:p>
          <a:p>
            <a:r>
              <a:rPr lang="en-US" altLang="zh-CN" dirty="0" smtClean="0"/>
              <a:t>4.</a:t>
            </a:r>
            <a:r>
              <a:rPr lang="zh-CN" altLang="en-US" dirty="0" smtClean="0"/>
              <a:t>用例有效性：用例内</a:t>
            </a:r>
            <a:r>
              <a:rPr lang="en-US" altLang="zh-CN" dirty="0" smtClean="0"/>
              <a:t>Bug</a:t>
            </a:r>
            <a:r>
              <a:rPr lang="zh-CN" altLang="en-US" dirty="0" smtClean="0"/>
              <a:t>数</a:t>
            </a:r>
            <a:r>
              <a:rPr lang="en-US" altLang="zh-CN" dirty="0" smtClean="0"/>
              <a:t>/</a:t>
            </a:r>
            <a:r>
              <a:rPr lang="zh-CN" altLang="en-US" dirty="0" smtClean="0"/>
              <a:t>用例设计数量，越接近</a:t>
            </a:r>
            <a:r>
              <a:rPr lang="en-US" altLang="zh-CN" dirty="0" smtClean="0"/>
              <a:t>1</a:t>
            </a:r>
            <a:r>
              <a:rPr lang="zh-CN" altLang="en-US" dirty="0" smtClean="0"/>
              <a:t>，有效性越高</a:t>
            </a:r>
            <a:endParaRPr lang="en-US" altLang="zh-CN" dirty="0" smtClean="0"/>
          </a:p>
          <a:p>
            <a:r>
              <a:rPr lang="en-US" altLang="zh-CN" dirty="0" smtClean="0"/>
              <a:t>5.</a:t>
            </a:r>
            <a:r>
              <a:rPr lang="zh-CN" altLang="en-US" dirty="0" smtClean="0"/>
              <a:t>资源投入：需求分析</a:t>
            </a:r>
            <a:r>
              <a:rPr lang="en-US" altLang="zh-CN" dirty="0" smtClean="0"/>
              <a:t>+</a:t>
            </a:r>
            <a:r>
              <a:rPr lang="zh-CN" altLang="en-US" dirty="0" smtClean="0"/>
              <a:t>测试用例设计阶段投入的总人天数</a:t>
            </a:r>
            <a:endParaRPr lang="zh-CN" altLang="en-US" dirty="0"/>
          </a:p>
        </p:txBody>
      </p:sp>
    </p:spTree>
    <p:extLst>
      <p:ext uri="{BB962C8B-B14F-4D97-AF65-F5344CB8AC3E}">
        <p14:creationId xmlns:p14="http://schemas.microsoft.com/office/powerpoint/2010/main" val="2668679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测试项目过程总结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296344409"/>
              </p:ext>
            </p:extLst>
          </p:nvPr>
        </p:nvGraphicFramePr>
        <p:xfrm>
          <a:off x="1643017" y="1675850"/>
          <a:ext cx="8905967" cy="1879600"/>
        </p:xfrm>
        <a:graphic>
          <a:graphicData uri="http://schemas.openxmlformats.org/drawingml/2006/table">
            <a:tbl>
              <a:tblPr firstRow="1" bandRow="1">
                <a:tableStyleId>{5C22544A-7EE6-4342-B048-85BDC9FD1C3A}</a:tableStyleId>
              </a:tblPr>
              <a:tblGrid>
                <a:gridCol w="1205036"/>
                <a:gridCol w="1069774"/>
                <a:gridCol w="1161997"/>
                <a:gridCol w="1410995"/>
                <a:gridCol w="1732977"/>
                <a:gridCol w="1358537"/>
                <a:gridCol w="966651"/>
              </a:tblGrid>
              <a:tr h="370840">
                <a:tc>
                  <a:txBody>
                    <a:bodyPr/>
                    <a:lstStyle/>
                    <a:p>
                      <a:r>
                        <a:rPr lang="zh-CN" altLang="en-US" sz="1000" dirty="0" smtClean="0">
                          <a:latin typeface="微软雅黑" panose="020B0503020204020204" pitchFamily="34" charset="-122"/>
                          <a:ea typeface="微软雅黑" panose="020B0503020204020204" pitchFamily="34" charset="-122"/>
                        </a:rPr>
                        <a:t>项目名称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冒烟测试次数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系统测试版本数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测试用例总执行数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Bug</a:t>
                      </a:r>
                      <a:r>
                        <a:rPr lang="zh-CN" altLang="en-US" sz="1000" dirty="0" smtClean="0">
                          <a:latin typeface="微软雅黑" panose="020B0503020204020204" pitchFamily="34" charset="-122"/>
                          <a:ea typeface="微软雅黑" panose="020B0503020204020204" pitchFamily="34" charset="-122"/>
                        </a:rPr>
                        <a:t>发现总数</a:t>
                      </a:r>
                      <a:r>
                        <a:rPr lang="en-US" altLang="zh-CN" sz="1000" dirty="0" smtClean="0">
                          <a:latin typeface="微软雅黑" panose="020B0503020204020204" pitchFamily="34" charset="-122"/>
                          <a:ea typeface="微软雅黑" panose="020B0503020204020204" pitchFamily="34" charset="-122"/>
                        </a:rPr>
                        <a:t>/</a:t>
                      </a:r>
                      <a:r>
                        <a:rPr lang="zh-CN" altLang="en-US" sz="1000" dirty="0" smtClean="0">
                          <a:latin typeface="微软雅黑" panose="020B0503020204020204" pitchFamily="34" charset="-122"/>
                          <a:ea typeface="微软雅黑" panose="020B0503020204020204" pitchFamily="34" charset="-122"/>
                        </a:rPr>
                        <a:t>用例内</a:t>
                      </a:r>
                      <a:r>
                        <a:rPr lang="en-US" altLang="zh-CN" sz="1000" dirty="0" smtClean="0">
                          <a:latin typeface="微软雅黑" panose="020B0503020204020204" pitchFamily="34" charset="-122"/>
                          <a:ea typeface="微软雅黑" panose="020B0503020204020204" pitchFamily="34" charset="-122"/>
                        </a:rPr>
                        <a:t>Bug</a:t>
                      </a:r>
                      <a:r>
                        <a:rPr lang="zh-CN" altLang="en-US" sz="1000" dirty="0" smtClean="0">
                          <a:latin typeface="微软雅黑" panose="020B0503020204020204" pitchFamily="34" charset="-122"/>
                          <a:ea typeface="微软雅黑" panose="020B0503020204020204" pitchFamily="34" charset="-122"/>
                        </a:rPr>
                        <a:t>总数</a:t>
                      </a:r>
                      <a:r>
                        <a:rPr lang="en-US" altLang="zh-CN" sz="1000" dirty="0" smtClean="0">
                          <a:latin typeface="微软雅黑" panose="020B0503020204020204" pitchFamily="34" charset="-122"/>
                          <a:ea typeface="微软雅黑" panose="020B0503020204020204" pitchFamily="34" charset="-122"/>
                        </a:rPr>
                        <a:t>/Fatal</a:t>
                      </a:r>
                      <a:r>
                        <a:rPr lang="zh-CN" altLang="en-US" sz="1000" dirty="0" smtClean="0">
                          <a:latin typeface="微软雅黑" panose="020B0503020204020204" pitchFamily="34" charset="-122"/>
                          <a:ea typeface="微软雅黑" panose="020B0503020204020204" pitchFamily="34" charset="-122"/>
                        </a:rPr>
                        <a:t>以上数量</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用户问题总数</a:t>
                      </a:r>
                      <a:r>
                        <a:rPr lang="en-US" altLang="zh-CN" sz="1000" dirty="0" smtClean="0">
                          <a:latin typeface="微软雅黑" panose="020B0503020204020204" pitchFamily="34" charset="-122"/>
                          <a:ea typeface="微软雅黑" panose="020B0503020204020204" pitchFamily="34" charset="-122"/>
                        </a:rPr>
                        <a:t>/Fatal</a:t>
                      </a:r>
                      <a:r>
                        <a:rPr lang="zh-CN" altLang="en-US" sz="1000" dirty="0" smtClean="0">
                          <a:latin typeface="微软雅黑" panose="020B0503020204020204" pitchFamily="34" charset="-122"/>
                          <a:ea typeface="微软雅黑" panose="020B0503020204020204" pitchFamily="34" charset="-122"/>
                        </a:rPr>
                        <a:t>以上</a:t>
                      </a:r>
                      <a:r>
                        <a:rPr lang="en-US" altLang="zh-CN" sz="1000" dirty="0" smtClean="0">
                          <a:latin typeface="微软雅黑" panose="020B0503020204020204" pitchFamily="34" charset="-122"/>
                          <a:ea typeface="微软雅黑" panose="020B0503020204020204" pitchFamily="34" charset="-122"/>
                        </a:rPr>
                        <a:t>Bug</a:t>
                      </a:r>
                      <a:r>
                        <a:rPr lang="zh-CN" altLang="en-US" sz="1000" dirty="0" smtClean="0">
                          <a:latin typeface="微软雅黑" panose="020B0503020204020204" pitchFamily="34" charset="-122"/>
                          <a:ea typeface="微软雅黑" panose="020B0503020204020204" pitchFamily="34" charset="-122"/>
                        </a:rPr>
                        <a:t>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资源投入</a:t>
                      </a:r>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000" dirty="0" smtClean="0">
                          <a:latin typeface="微软雅黑" panose="020B0503020204020204" pitchFamily="34" charset="-122"/>
                          <a:ea typeface="微软雅黑" panose="020B0503020204020204" pitchFamily="34" charset="-122"/>
                        </a:rPr>
                        <a:t>vrweb1.0</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2</a:t>
                      </a:r>
                      <a:r>
                        <a:rPr lang="zh-CN" altLang="en-US" sz="1000" dirty="0" smtClean="0">
                          <a:latin typeface="微软雅黑" panose="020B0503020204020204" pitchFamily="34" charset="-122"/>
                          <a:ea typeface="微软雅黑" panose="020B0503020204020204" pitchFamily="34" charset="-122"/>
                        </a:rPr>
                        <a:t>次</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轮</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/4</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1258</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693/626/163</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r>
                        <a:rPr lang="en-US" altLang="zh-CN" sz="1000" dirty="0" smtClean="0">
                          <a:latin typeface="微软雅黑" panose="020B0503020204020204" pitchFamily="34" charset="-122"/>
                          <a:ea typeface="微软雅黑" panose="020B0503020204020204" pitchFamily="34" charset="-122"/>
                        </a:rPr>
                        <a:t>1/0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42</a:t>
                      </a:r>
                      <a:r>
                        <a:rPr lang="zh-CN" altLang="en-US" sz="1000" dirty="0" smtClean="0">
                          <a:latin typeface="微软雅黑" panose="020B0503020204020204" pitchFamily="34" charset="-122"/>
                          <a:ea typeface="微软雅黑" panose="020B0503020204020204" pitchFamily="34" charset="-122"/>
                        </a:rPr>
                        <a:t>人天</a:t>
                      </a:r>
                      <a:endParaRPr lang="zh-CN" altLang="en-US" sz="1000" dirty="0" smtClean="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vrweb1.1</a:t>
                      </a: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4</a:t>
                      </a:r>
                      <a:r>
                        <a:rPr lang="zh-CN" altLang="en-US" sz="1000" dirty="0" smtClean="0">
                          <a:latin typeface="微软雅黑" panose="020B0503020204020204" pitchFamily="34" charset="-122"/>
                          <a:ea typeface="微软雅黑" panose="020B0503020204020204" pitchFamily="34" charset="-122"/>
                        </a:rPr>
                        <a:t>次</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轮</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/4</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1105</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72/52/21</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r>
                        <a:rPr lang="en-US" altLang="zh-CN" sz="1000" dirty="0" smtClean="0">
                          <a:latin typeface="微软雅黑" panose="020B0503020204020204" pitchFamily="34" charset="-122"/>
                          <a:ea typeface="微软雅黑" panose="020B0503020204020204" pitchFamily="34" charset="-122"/>
                        </a:rPr>
                        <a:t>0/0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39</a:t>
                      </a:r>
                      <a:r>
                        <a:rPr lang="zh-CN" altLang="en-US" sz="1000" dirty="0" smtClean="0">
                          <a:latin typeface="微软雅黑" panose="020B0503020204020204" pitchFamily="34" charset="-122"/>
                          <a:ea typeface="微软雅黑" panose="020B0503020204020204" pitchFamily="34" charset="-122"/>
                        </a:rPr>
                        <a:t>人天</a:t>
                      </a:r>
                      <a:endParaRPr lang="zh-CN" altLang="en-US" sz="1000" dirty="0" smtClean="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vrweb1.2</a:t>
                      </a: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5</a:t>
                      </a:r>
                      <a:r>
                        <a:rPr lang="zh-CN" altLang="en-US" sz="1000" dirty="0" smtClean="0">
                          <a:latin typeface="微软雅黑" panose="020B0503020204020204" pitchFamily="34" charset="-122"/>
                          <a:ea typeface="微软雅黑" panose="020B0503020204020204" pitchFamily="34" charset="-122"/>
                        </a:rPr>
                        <a:t>次</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轮</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/5</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次</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1146</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76/54/21</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r>
                        <a:rPr lang="en-US" altLang="zh-CN" sz="1000" dirty="0" smtClean="0">
                          <a:latin typeface="微软雅黑" panose="020B0503020204020204" pitchFamily="34" charset="-122"/>
                          <a:ea typeface="微软雅黑" panose="020B0503020204020204" pitchFamily="34" charset="-122"/>
                        </a:rPr>
                        <a:t>1/0</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35</a:t>
                      </a:r>
                      <a:r>
                        <a:rPr lang="zh-CN" altLang="en-US" sz="1000" dirty="0" smtClean="0">
                          <a:latin typeface="微软雅黑" panose="020B0503020204020204" pitchFamily="34" charset="-122"/>
                          <a:ea typeface="微软雅黑" panose="020B0503020204020204" pitchFamily="34" charset="-122"/>
                        </a:rPr>
                        <a:t>人天</a:t>
                      </a:r>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fontAlgn="ct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r>
            </a:tbl>
          </a:graphicData>
        </a:graphic>
      </p:graphicFrame>
      <p:sp>
        <p:nvSpPr>
          <p:cNvPr id="10" name="文本框 9"/>
          <p:cNvSpPr txBox="1"/>
          <p:nvPr/>
        </p:nvSpPr>
        <p:spPr>
          <a:xfrm>
            <a:off x="1646786" y="4014651"/>
            <a:ext cx="8438529" cy="2031325"/>
          </a:xfrm>
          <a:prstGeom prst="rect">
            <a:avLst/>
          </a:prstGeom>
          <a:noFill/>
        </p:spPr>
        <p:txBody>
          <a:bodyPr wrap="none" rtlCol="0">
            <a:spAutoFit/>
          </a:bodyPr>
          <a:lstStyle/>
          <a:p>
            <a:r>
              <a:rPr lang="en-US" altLang="zh-CN" dirty="0" smtClean="0"/>
              <a:t>1.</a:t>
            </a:r>
            <a:r>
              <a:rPr lang="zh-CN" altLang="en-US" dirty="0" smtClean="0"/>
              <a:t>项目名称：参与测试的项目名称产品线</a:t>
            </a:r>
            <a:r>
              <a:rPr lang="en-US" altLang="zh-CN" dirty="0" smtClean="0"/>
              <a:t>+</a:t>
            </a:r>
            <a:r>
              <a:rPr lang="zh-CN" altLang="en-US" dirty="0" smtClean="0"/>
              <a:t>版本号组成，如</a:t>
            </a:r>
            <a:r>
              <a:rPr lang="en-US" altLang="zh-CN" dirty="0" smtClean="0"/>
              <a:t>K2 0.7.0.11 B005</a:t>
            </a:r>
          </a:p>
          <a:p>
            <a:r>
              <a:rPr lang="en-US" altLang="zh-CN" dirty="0" smtClean="0"/>
              <a:t>2.</a:t>
            </a:r>
            <a:r>
              <a:rPr lang="zh-CN" altLang="en-US" dirty="0" smtClean="0"/>
              <a:t>冒烟测试次数：冒烟测试阶段通过所提测的版本数</a:t>
            </a:r>
            <a:endParaRPr lang="en-US" altLang="zh-CN" dirty="0" smtClean="0"/>
          </a:p>
          <a:p>
            <a:r>
              <a:rPr lang="en-US" altLang="zh-CN" dirty="0" smtClean="0"/>
              <a:t>3.</a:t>
            </a:r>
            <a:r>
              <a:rPr lang="zh-CN" altLang="en-US" dirty="0" smtClean="0"/>
              <a:t>系统测试版本数：按轮</a:t>
            </a:r>
            <a:r>
              <a:rPr lang="en-US" altLang="zh-CN" dirty="0" smtClean="0"/>
              <a:t>/</a:t>
            </a:r>
            <a:r>
              <a:rPr lang="zh-CN" altLang="en-US" dirty="0" smtClean="0"/>
              <a:t>次格式填写，如</a:t>
            </a:r>
            <a:r>
              <a:rPr lang="en-US" altLang="zh-CN" dirty="0" smtClean="0"/>
              <a:t>2</a:t>
            </a:r>
            <a:r>
              <a:rPr lang="zh-CN" altLang="en-US" dirty="0" smtClean="0"/>
              <a:t>轮测试</a:t>
            </a:r>
            <a:r>
              <a:rPr lang="en-US" altLang="zh-CN" dirty="0" smtClean="0"/>
              <a:t>/6</a:t>
            </a:r>
            <a:r>
              <a:rPr lang="zh-CN" altLang="en-US" dirty="0" smtClean="0"/>
              <a:t>次提测</a:t>
            </a:r>
            <a:endParaRPr lang="en-US" altLang="zh-CN" dirty="0" smtClean="0"/>
          </a:p>
          <a:p>
            <a:r>
              <a:rPr lang="en-US" altLang="zh-CN" dirty="0" smtClean="0"/>
              <a:t>4.</a:t>
            </a:r>
            <a:r>
              <a:rPr lang="zh-CN" altLang="en-US" dirty="0" smtClean="0"/>
              <a:t>测试用例总执行数：整个项目阶段所执行的测试用例数量，包括多次重复执行</a:t>
            </a:r>
            <a:endParaRPr lang="en-US" altLang="zh-CN" dirty="0" smtClean="0"/>
          </a:p>
          <a:p>
            <a:r>
              <a:rPr lang="en-US" altLang="zh-CN" dirty="0" smtClean="0"/>
              <a:t>5.Bug</a:t>
            </a:r>
            <a:r>
              <a:rPr lang="zh-CN" altLang="en-US" dirty="0" smtClean="0"/>
              <a:t>发现总数</a:t>
            </a:r>
            <a:r>
              <a:rPr lang="en-US" altLang="zh-CN" dirty="0" smtClean="0"/>
              <a:t>/</a:t>
            </a:r>
            <a:r>
              <a:rPr lang="zh-CN" altLang="en-US" dirty="0" smtClean="0"/>
              <a:t>用例内</a:t>
            </a:r>
            <a:r>
              <a:rPr lang="en-US" altLang="zh-CN" dirty="0" smtClean="0"/>
              <a:t>Bug</a:t>
            </a:r>
            <a:r>
              <a:rPr lang="zh-CN" altLang="en-US" dirty="0" smtClean="0"/>
              <a:t>总数</a:t>
            </a:r>
            <a:r>
              <a:rPr lang="en-US" altLang="zh-CN" dirty="0" smtClean="0"/>
              <a:t>/Fatal</a:t>
            </a:r>
            <a:r>
              <a:rPr lang="zh-CN" altLang="en-US" dirty="0" smtClean="0"/>
              <a:t>以上总数：例如</a:t>
            </a:r>
            <a:r>
              <a:rPr lang="en-US" altLang="zh-CN" dirty="0" smtClean="0"/>
              <a:t>1000/700/300</a:t>
            </a:r>
          </a:p>
          <a:p>
            <a:r>
              <a:rPr lang="en-US" altLang="zh-CN" dirty="0" smtClean="0"/>
              <a:t>6.</a:t>
            </a:r>
            <a:r>
              <a:rPr lang="zh-CN" altLang="en-US" dirty="0" smtClean="0"/>
              <a:t>用户问题总数</a:t>
            </a:r>
            <a:r>
              <a:rPr lang="en-US" altLang="zh-CN" dirty="0" smtClean="0"/>
              <a:t>/Fatal</a:t>
            </a:r>
            <a:r>
              <a:rPr lang="zh-CN" altLang="en-US" dirty="0" smtClean="0"/>
              <a:t>以上</a:t>
            </a:r>
            <a:r>
              <a:rPr lang="en-US" altLang="zh-CN" dirty="0" smtClean="0"/>
              <a:t>Bug</a:t>
            </a:r>
            <a:r>
              <a:rPr lang="zh-CN" altLang="en-US" dirty="0" smtClean="0"/>
              <a:t>数：测试交付出去后所发现的问题总数，如</a:t>
            </a:r>
            <a:r>
              <a:rPr lang="en-US" altLang="zh-CN" dirty="0" smtClean="0"/>
              <a:t>100/50</a:t>
            </a:r>
          </a:p>
          <a:p>
            <a:r>
              <a:rPr lang="en-US" altLang="zh-CN" dirty="0" smtClean="0"/>
              <a:t>7.</a:t>
            </a:r>
            <a:r>
              <a:rPr lang="zh-CN" altLang="en-US" dirty="0" smtClean="0"/>
              <a:t>资源投入：项目测试阶段，测试执行活动的独占时间，不包括测试准备阶段时间</a:t>
            </a:r>
            <a:endParaRPr lang="zh-CN" altLang="en-US" dirty="0"/>
          </a:p>
        </p:txBody>
      </p:sp>
    </p:spTree>
    <p:extLst>
      <p:ext uri="{BB962C8B-B14F-4D97-AF65-F5344CB8AC3E}">
        <p14:creationId xmlns:p14="http://schemas.microsoft.com/office/powerpoint/2010/main" val="23225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专题测试总结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710863001"/>
              </p:ext>
            </p:extLst>
          </p:nvPr>
        </p:nvGraphicFramePr>
        <p:xfrm>
          <a:off x="2342097" y="2078537"/>
          <a:ext cx="6913799" cy="1706880"/>
        </p:xfrm>
        <a:graphic>
          <a:graphicData uri="http://schemas.openxmlformats.org/drawingml/2006/table">
            <a:tbl>
              <a:tblPr firstRow="1" bandRow="1">
                <a:tableStyleId>{5C22544A-7EE6-4342-B048-85BDC9FD1C3A}</a:tableStyleId>
              </a:tblPr>
              <a:tblGrid>
                <a:gridCol w="1343969"/>
                <a:gridCol w="1135073"/>
                <a:gridCol w="2081349"/>
                <a:gridCol w="914400"/>
                <a:gridCol w="1439008"/>
              </a:tblGrid>
              <a:tr h="370840">
                <a:tc>
                  <a:txBody>
                    <a:bodyPr/>
                    <a:lstStyle/>
                    <a:p>
                      <a:r>
                        <a:rPr lang="zh-CN" altLang="en-US" sz="1000" dirty="0" smtClean="0">
                          <a:latin typeface="微软雅黑" panose="020B0503020204020204" pitchFamily="34" charset="-122"/>
                          <a:ea typeface="微软雅黑" panose="020B0503020204020204" pitchFamily="34" charset="-122"/>
                        </a:rPr>
                        <a:t>产品线</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专题测试名称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专题测试内容</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Bug</a:t>
                      </a:r>
                      <a:r>
                        <a:rPr lang="zh-CN" altLang="en-US" sz="1000" dirty="0" smtClean="0">
                          <a:latin typeface="微软雅黑" panose="020B0503020204020204" pitchFamily="34" charset="-122"/>
                          <a:ea typeface="微软雅黑" panose="020B0503020204020204" pitchFamily="34" charset="-122"/>
                        </a:rPr>
                        <a:t>发现总数</a:t>
                      </a:r>
                    </a:p>
                    <a:p>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专题测试价值体现</a:t>
                      </a:r>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000" dirty="0" smtClean="0">
                          <a:latin typeface="微软雅黑" panose="020B0503020204020204" pitchFamily="34" charset="-122"/>
                          <a:ea typeface="微软雅黑" panose="020B0503020204020204" pitchFamily="34" charset="-122"/>
                        </a:rPr>
                        <a:t>VRWEB</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latin typeface="微软雅黑" panose="020B0503020204020204" pitchFamily="34" charset="-122"/>
                          <a:ea typeface="微软雅黑" panose="020B0503020204020204" pitchFamily="34" charset="-122"/>
                        </a:rPr>
                        <a:t>数据同步</a:t>
                      </a: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1.</a:t>
                      </a:r>
                      <a:r>
                        <a:rPr lang="zh-CN" altLang="en-US" sz="1000" dirty="0" smtClean="0">
                          <a:latin typeface="微软雅黑" panose="020B0503020204020204" pitchFamily="34" charset="-122"/>
                          <a:ea typeface="微软雅黑" panose="020B0503020204020204" pitchFamily="34" charset="-122"/>
                        </a:rPr>
                        <a:t>国内和国外数据库同步效</a:t>
                      </a:r>
                      <a:endParaRPr lang="en-US" altLang="zh-CN" sz="1000" dirty="0" smtClean="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通过对国内国外数据库同步操作发现需要几十分钟才能全部同步完成，而且网络可靠性太差，使用国内外数据同步方案不可行</a:t>
                      </a:r>
                      <a:endParaRPr lang="zh-CN" altLang="en-US" sz="1000" dirty="0">
                        <a:latin typeface="微软雅黑" panose="020B0503020204020204" pitchFamily="34" charset="-122"/>
                        <a:ea typeface="微软雅黑" panose="020B0503020204020204" pitchFamily="34" charset="-122"/>
                      </a:endParaRPr>
                    </a:p>
                  </a:txBody>
                  <a:tcPr/>
                </a:tc>
              </a:tr>
            </a:tbl>
          </a:graphicData>
        </a:graphic>
      </p:graphicFrame>
      <p:sp>
        <p:nvSpPr>
          <p:cNvPr id="16" name="文本框 15"/>
          <p:cNvSpPr txBox="1"/>
          <p:nvPr/>
        </p:nvSpPr>
        <p:spPr>
          <a:xfrm>
            <a:off x="2282512" y="3971108"/>
            <a:ext cx="6973384" cy="1477328"/>
          </a:xfrm>
          <a:prstGeom prst="rect">
            <a:avLst/>
          </a:prstGeom>
          <a:noFill/>
        </p:spPr>
        <p:txBody>
          <a:bodyPr wrap="none" rtlCol="0">
            <a:spAutoFit/>
          </a:bodyPr>
          <a:lstStyle/>
          <a:p>
            <a:r>
              <a:rPr lang="en-US" altLang="zh-CN" dirty="0" smtClean="0"/>
              <a:t>1.</a:t>
            </a:r>
            <a:r>
              <a:rPr lang="zh-CN" altLang="en-US" dirty="0" smtClean="0"/>
              <a:t>产品线：如</a:t>
            </a:r>
            <a:r>
              <a:rPr lang="en-US" altLang="zh-CN" dirty="0" smtClean="0"/>
              <a:t>K2</a:t>
            </a:r>
            <a:r>
              <a:rPr lang="zh-CN" altLang="en-US" dirty="0" smtClean="0"/>
              <a:t>、</a:t>
            </a:r>
            <a:r>
              <a:rPr lang="en-US" altLang="zh-CN" dirty="0" smtClean="0"/>
              <a:t>H1000</a:t>
            </a:r>
            <a:r>
              <a:rPr lang="zh-CN" altLang="en-US" dirty="0" smtClean="0"/>
              <a:t>、幻视、智汇教育</a:t>
            </a:r>
            <a:endParaRPr lang="en-US" altLang="zh-CN" dirty="0" smtClean="0"/>
          </a:p>
          <a:p>
            <a:r>
              <a:rPr lang="en-US" altLang="zh-CN" dirty="0" smtClean="0"/>
              <a:t>2.</a:t>
            </a:r>
            <a:r>
              <a:rPr lang="zh-CN" altLang="en-US" dirty="0" smtClean="0"/>
              <a:t>专题测试名称：如分辨率对比、安全支付、</a:t>
            </a:r>
            <a:r>
              <a:rPr lang="en-US" altLang="zh-CN" dirty="0" smtClean="0"/>
              <a:t>H1000</a:t>
            </a:r>
            <a:r>
              <a:rPr lang="zh-CN" altLang="en-US" dirty="0" smtClean="0"/>
              <a:t>功耗、竞品对比</a:t>
            </a:r>
            <a:endParaRPr lang="en-US" altLang="zh-CN" dirty="0" smtClean="0"/>
          </a:p>
          <a:p>
            <a:r>
              <a:rPr lang="en-US" altLang="zh-CN" dirty="0" smtClean="0"/>
              <a:t>3.</a:t>
            </a:r>
            <a:r>
              <a:rPr lang="zh-CN" altLang="en-US" dirty="0" smtClean="0"/>
              <a:t>专题测试内容：具体测试内容</a:t>
            </a:r>
            <a:endParaRPr lang="en-US" altLang="zh-CN" dirty="0" smtClean="0"/>
          </a:p>
          <a:p>
            <a:r>
              <a:rPr lang="en-US" altLang="zh-CN" dirty="0" smtClean="0"/>
              <a:t>4.</a:t>
            </a:r>
            <a:r>
              <a:rPr lang="zh-CN" altLang="en-US" dirty="0" smtClean="0"/>
              <a:t>发现</a:t>
            </a:r>
            <a:r>
              <a:rPr lang="en-US" altLang="zh-CN" dirty="0" smtClean="0"/>
              <a:t>Bug</a:t>
            </a:r>
            <a:r>
              <a:rPr lang="zh-CN" altLang="en-US" dirty="0"/>
              <a:t>总数</a:t>
            </a:r>
            <a:r>
              <a:rPr lang="zh-CN" altLang="en-US" dirty="0" smtClean="0"/>
              <a:t>：按</a:t>
            </a:r>
            <a:r>
              <a:rPr lang="en-US" altLang="zh-CN" dirty="0" smtClean="0"/>
              <a:t>Bug</a:t>
            </a:r>
            <a:r>
              <a:rPr lang="zh-CN" altLang="en-US" dirty="0" smtClean="0"/>
              <a:t>发现数</a:t>
            </a:r>
            <a:r>
              <a:rPr lang="en-US" altLang="zh-CN" dirty="0" smtClean="0"/>
              <a:t>/Fatal</a:t>
            </a:r>
            <a:r>
              <a:rPr lang="zh-CN" altLang="en-US" dirty="0" smtClean="0"/>
              <a:t>以上格式填写，如</a:t>
            </a:r>
            <a:r>
              <a:rPr lang="en-US" altLang="zh-CN" dirty="0" smtClean="0"/>
              <a:t>100/50</a:t>
            </a:r>
          </a:p>
          <a:p>
            <a:r>
              <a:rPr lang="en-US" altLang="zh-CN" dirty="0" smtClean="0"/>
              <a:t>5.</a:t>
            </a:r>
            <a:r>
              <a:rPr lang="zh-CN" altLang="en-US" dirty="0" smtClean="0"/>
              <a:t>专题测试价值体现：该项测试活动的直接贡献</a:t>
            </a:r>
            <a:endParaRPr lang="en-US" altLang="zh-CN" dirty="0" smtClean="0"/>
          </a:p>
        </p:txBody>
      </p:sp>
    </p:spTree>
    <p:extLst>
      <p:ext uri="{BB962C8B-B14F-4D97-AF65-F5344CB8AC3E}">
        <p14:creationId xmlns:p14="http://schemas.microsoft.com/office/powerpoint/2010/main" val="2100175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6"/>
          <p:cNvSpPr txBox="1">
            <a:spLocks noChangeArrowheads="1"/>
          </p:cNvSpPr>
          <p:nvPr/>
        </p:nvSpPr>
        <p:spPr bwMode="black">
          <a:xfrm>
            <a:off x="1992314" y="260350"/>
            <a:ext cx="820737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dirty="0" smtClean="0">
                <a:solidFill>
                  <a:srgbClr val="759DC2"/>
                </a:solidFill>
                <a:latin typeface="微软雅黑" panose="020B0503020204020204" pitchFamily="34" charset="-122"/>
                <a:ea typeface="微软雅黑" panose="020B0503020204020204" pitchFamily="34" charset="-122"/>
              </a:rPr>
              <a:t>产品线测试总结</a:t>
            </a:r>
            <a:endParaRPr lang="zh-CN" altLang="en-US" sz="3600" dirty="0">
              <a:solidFill>
                <a:srgbClr val="759DC2"/>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3541081625"/>
              </p:ext>
            </p:extLst>
          </p:nvPr>
        </p:nvGraphicFramePr>
        <p:xfrm>
          <a:off x="778984" y="1024548"/>
          <a:ext cx="10634033" cy="2250440"/>
        </p:xfrm>
        <a:graphic>
          <a:graphicData uri="http://schemas.openxmlformats.org/drawingml/2006/table">
            <a:tbl>
              <a:tblPr firstRow="1" bandRow="1">
                <a:tableStyleId>{5C22544A-7EE6-4342-B048-85BDC9FD1C3A}</a:tableStyleId>
              </a:tblPr>
              <a:tblGrid>
                <a:gridCol w="1129548"/>
                <a:gridCol w="1802423"/>
                <a:gridCol w="1222131"/>
                <a:gridCol w="2065591"/>
                <a:gridCol w="1820609"/>
                <a:gridCol w="1591408"/>
                <a:gridCol w="1002323"/>
              </a:tblGrid>
              <a:tr h="370840">
                <a:tc>
                  <a:txBody>
                    <a:bodyPr/>
                    <a:lstStyle/>
                    <a:p>
                      <a:r>
                        <a:rPr lang="zh-CN" altLang="en-US" sz="1000" dirty="0" smtClean="0">
                          <a:latin typeface="微软雅黑" panose="020B0503020204020204" pitchFamily="34" charset="-122"/>
                          <a:ea typeface="微软雅黑" panose="020B0503020204020204" pitchFamily="34" charset="-122"/>
                        </a:rPr>
                        <a:t>项目名称</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项目起止时间</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提测进度偏差（天）</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需求质量总结</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项目计划总结</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测试亮点</a:t>
                      </a:r>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zh-CN" altLang="en-US" sz="1000" dirty="0" smtClean="0">
                          <a:latin typeface="微软雅黑" panose="020B0503020204020204" pitchFamily="34" charset="-122"/>
                          <a:ea typeface="微软雅黑" panose="020B0503020204020204" pitchFamily="34" charset="-122"/>
                        </a:rPr>
                        <a:t>测试不足</a:t>
                      </a:r>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r>
                        <a:rPr lang="en-US" altLang="zh-CN" sz="1000" dirty="0" smtClean="0">
                          <a:latin typeface="微软雅黑" panose="020B0503020204020204" pitchFamily="34" charset="-122"/>
                          <a:ea typeface="微软雅黑" panose="020B0503020204020204" pitchFamily="34" charset="-122"/>
                        </a:rPr>
                        <a:t>vrweb1.0</a:t>
                      </a:r>
                      <a:endParaRPr lang="zh-CN" altLang="en-US" sz="1000" dirty="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2016.6.30 </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至 </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2016.8.10</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延迟</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天</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latin typeface="微软雅黑" panose="020B0503020204020204" pitchFamily="34" charset="-122"/>
                          <a:ea typeface="微软雅黑" panose="020B0503020204020204" pitchFamily="34" charset="-122"/>
                        </a:rPr>
                        <a:t>项目时间节点多次变化，导致项目范围多次被迫调整</a:t>
                      </a:r>
                      <a:endParaRPr lang="en-US" altLang="zh-CN" sz="1000" dirty="0" smtClean="0">
                        <a:latin typeface="微软雅黑" panose="020B0503020204020204" pitchFamily="34" charset="-122"/>
                        <a:ea typeface="微软雅黑" panose="020B0503020204020204" pitchFamily="34" charset="-122"/>
                      </a:endParaRPr>
                    </a:p>
                  </a:txBody>
                  <a:tcPr/>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tc>
                <a:tc rowSpan="5">
                  <a:txBody>
                    <a:bodyPr/>
                    <a:lstStyle/>
                    <a:p>
                      <a:pPr algn="l"/>
                      <a:endParaRPr lang="zh-CN" altLang="en-US" sz="1000" dirty="0">
                        <a:latin typeface="微软雅黑" panose="020B0503020204020204" pitchFamily="34" charset="-122"/>
                        <a:ea typeface="微软雅黑" panose="020B0503020204020204" pitchFamily="34" charset="-122"/>
                      </a:endParaRPr>
                    </a:p>
                  </a:txBody>
                  <a:tcPr/>
                </a:tc>
                <a:tc>
                  <a:txBody>
                    <a:bodyPr/>
                    <a:lstStyle/>
                    <a:p>
                      <a:r>
                        <a:rPr lang="en-US" altLang="zh-CN" sz="1000" dirty="0" smtClean="0">
                          <a:latin typeface="微软雅黑" panose="020B0503020204020204" pitchFamily="34" charset="-122"/>
                          <a:ea typeface="微软雅黑" panose="020B0503020204020204" pitchFamily="34" charset="-122"/>
                        </a:rPr>
                        <a:t>N/A</a:t>
                      </a:r>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vrweb1.1</a:t>
                      </a: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2016.10.08 </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至 </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2016.10.12</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延迟</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天</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latin typeface="微软雅黑" panose="020B0503020204020204" pitchFamily="34" charset="-122"/>
                          <a:ea typeface="微软雅黑" panose="020B0503020204020204" pitchFamily="34" charset="-122"/>
                        </a:rPr>
                        <a:t>vrweb1.2</a:t>
                      </a: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pPr algn="ctr" fontAlgn="ct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2016.11.03 </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至 </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2016.11.18</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延迟</a:t>
                      </a:r>
                      <a:r>
                        <a:rPr lang="en-US" altLang="zh-CN" sz="1100" b="0" i="0" u="none" strike="noStrike" dirty="0" smtClean="0">
                          <a:solidFill>
                            <a:srgbClr val="000000"/>
                          </a:solidFill>
                          <a:effectLst/>
                          <a:latin typeface="微软雅黑" panose="020B0503020204020204" pitchFamily="34" charset="-122"/>
                          <a:ea typeface="微软雅黑" panose="020B0503020204020204" pitchFamily="34" charset="-122"/>
                        </a:rPr>
                        <a:t>7</a:t>
                      </a:r>
                      <a:r>
                        <a:rPr lang="zh-CN" altLang="en-US" sz="1100" b="0" i="0" u="none" strike="noStrike" dirty="0" smtClean="0">
                          <a:solidFill>
                            <a:srgbClr val="000000"/>
                          </a:solidFill>
                          <a:effectLst/>
                          <a:latin typeface="微软雅黑" panose="020B0503020204020204" pitchFamily="34" charset="-122"/>
                          <a:ea typeface="微软雅黑" panose="020B0503020204020204" pitchFamily="34" charset="-122"/>
                        </a:rPr>
                        <a:t>天</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u="none" strike="noStrike" dirty="0" smtClean="0">
                          <a:solidFill>
                            <a:srgbClr val="000000"/>
                          </a:solidFill>
                          <a:effectLst/>
                          <a:latin typeface="微软雅黑" panose="020B0503020204020204" pitchFamily="34" charset="-122"/>
                          <a:ea typeface="微软雅黑" panose="020B0503020204020204" pitchFamily="34" charset="-122"/>
                        </a:rPr>
                        <a:t>N/A</a:t>
                      </a: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pPr algn="ctr" fontAlgn="ct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dirty="0" smtClean="0">
                        <a:latin typeface="微软雅黑" panose="020B0503020204020204" pitchFamily="34" charset="-122"/>
                        <a:ea typeface="微软雅黑" panose="020B0503020204020204" pitchFamily="34" charset="-122"/>
                      </a:endParaRPr>
                    </a:p>
                  </a:txBody>
                  <a:tcPr/>
                </a:tc>
                <a:tc>
                  <a:txBody>
                    <a:bodyPr/>
                    <a:lstStyle/>
                    <a:p>
                      <a:pPr algn="ctr" fontAlgn="ct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000" b="0" i="0" u="none" strike="noStrike" dirty="0" smtClean="0">
                        <a:solidFill>
                          <a:srgbClr val="000000"/>
                        </a:solidFill>
                        <a:effectLst/>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vMerge="1">
                  <a:txBody>
                    <a:bodyPr/>
                    <a:lstStyle/>
                    <a:p>
                      <a:endParaRPr lang="zh-CN" altLang="en-US" sz="1000" dirty="0">
                        <a:latin typeface="微软雅黑" panose="020B0503020204020204" pitchFamily="34" charset="-122"/>
                        <a:ea typeface="微软雅黑" panose="020B0503020204020204" pitchFamily="34" charset="-122"/>
                      </a:endParaRPr>
                    </a:p>
                  </a:txBody>
                  <a:tcPr/>
                </a:tc>
                <a:tc>
                  <a:txBody>
                    <a:bodyPr/>
                    <a:lstStyle/>
                    <a:p>
                      <a:endParaRPr lang="zh-CN" altLang="en-US" sz="1000" dirty="0">
                        <a:latin typeface="微软雅黑" panose="020B0503020204020204" pitchFamily="34" charset="-122"/>
                        <a:ea typeface="微软雅黑" panose="020B0503020204020204" pitchFamily="34" charset="-122"/>
                      </a:endParaRPr>
                    </a:p>
                  </a:txBody>
                  <a:tcPr/>
                </a:tc>
              </a:tr>
            </a:tbl>
          </a:graphicData>
        </a:graphic>
      </p:graphicFrame>
      <p:sp>
        <p:nvSpPr>
          <p:cNvPr id="17" name="文本框 16"/>
          <p:cNvSpPr txBox="1"/>
          <p:nvPr/>
        </p:nvSpPr>
        <p:spPr>
          <a:xfrm>
            <a:off x="1646786" y="4014651"/>
            <a:ext cx="7592143" cy="2031325"/>
          </a:xfrm>
          <a:prstGeom prst="rect">
            <a:avLst/>
          </a:prstGeom>
          <a:noFill/>
        </p:spPr>
        <p:txBody>
          <a:bodyPr wrap="none" rtlCol="0">
            <a:spAutoFit/>
          </a:bodyPr>
          <a:lstStyle/>
          <a:p>
            <a:r>
              <a:rPr lang="en-US" altLang="zh-CN" dirty="0" smtClean="0"/>
              <a:t>1.</a:t>
            </a:r>
            <a:r>
              <a:rPr lang="zh-CN" altLang="en-US" dirty="0" smtClean="0"/>
              <a:t>项目名称：参与测试的项目名称产品线</a:t>
            </a:r>
            <a:r>
              <a:rPr lang="en-US" altLang="zh-CN" dirty="0" smtClean="0"/>
              <a:t>+</a:t>
            </a:r>
            <a:r>
              <a:rPr lang="zh-CN" altLang="en-US" dirty="0" smtClean="0"/>
              <a:t>版本号组成，如</a:t>
            </a:r>
            <a:r>
              <a:rPr lang="en-US" altLang="zh-CN" dirty="0" smtClean="0"/>
              <a:t>K2 0.7.0.11 B005</a:t>
            </a:r>
          </a:p>
          <a:p>
            <a:r>
              <a:rPr lang="en-US" altLang="zh-CN" dirty="0" smtClean="0"/>
              <a:t>2.</a:t>
            </a:r>
            <a:r>
              <a:rPr lang="zh-CN" altLang="en-US" dirty="0" smtClean="0"/>
              <a:t>项目起止时间：项目立项到项目结束，如</a:t>
            </a:r>
            <a:r>
              <a:rPr lang="en-US" altLang="zh-CN" dirty="0" smtClean="0"/>
              <a:t>1.1-2.1</a:t>
            </a:r>
          </a:p>
          <a:p>
            <a:r>
              <a:rPr lang="en-US" altLang="zh-CN" dirty="0" smtClean="0"/>
              <a:t>3.</a:t>
            </a:r>
            <a:r>
              <a:rPr lang="zh-CN" altLang="en-US" dirty="0"/>
              <a:t>提</a:t>
            </a:r>
            <a:r>
              <a:rPr lang="zh-CN" altLang="en-US" dirty="0" smtClean="0"/>
              <a:t>测进度偏差：提测进度偏差，单位是工作日</a:t>
            </a:r>
            <a:endParaRPr lang="en-US" altLang="zh-CN" dirty="0" smtClean="0"/>
          </a:p>
          <a:p>
            <a:r>
              <a:rPr lang="en-US" altLang="zh-CN" dirty="0" smtClean="0"/>
              <a:t>4.</a:t>
            </a:r>
            <a:r>
              <a:rPr lang="zh-CN" altLang="en-US" dirty="0" smtClean="0"/>
              <a:t>需求质量总结：客观描述产品经理输出的需求文档质量</a:t>
            </a:r>
            <a:endParaRPr lang="en-US" altLang="zh-CN" dirty="0" smtClean="0"/>
          </a:p>
          <a:p>
            <a:r>
              <a:rPr lang="en-US" altLang="zh-CN" dirty="0" smtClean="0"/>
              <a:t>5.</a:t>
            </a:r>
            <a:r>
              <a:rPr lang="zh-CN" altLang="en-US" dirty="0" smtClean="0"/>
              <a:t>项目计划总结：客观描述项目经理对于项目计划时间和资源安排的质量</a:t>
            </a:r>
            <a:endParaRPr lang="en-US" altLang="zh-CN" dirty="0" smtClean="0"/>
          </a:p>
          <a:p>
            <a:r>
              <a:rPr lang="en-US" altLang="zh-CN" dirty="0" smtClean="0"/>
              <a:t>6.</a:t>
            </a:r>
            <a:r>
              <a:rPr lang="zh-CN" altLang="en-US" dirty="0" smtClean="0"/>
              <a:t>测试亮点：测试团队在项目上工作亮点、突出贡献</a:t>
            </a:r>
            <a:endParaRPr lang="en-US" altLang="zh-CN" dirty="0" smtClean="0"/>
          </a:p>
          <a:p>
            <a:r>
              <a:rPr lang="en-US" altLang="zh-CN" dirty="0" smtClean="0"/>
              <a:t>7.</a:t>
            </a:r>
            <a:r>
              <a:rPr lang="zh-CN" altLang="en-US" dirty="0" smtClean="0"/>
              <a:t>测试不足：测试团队在项目上的不足</a:t>
            </a:r>
            <a:endParaRPr lang="zh-CN" altLang="en-US" dirty="0"/>
          </a:p>
        </p:txBody>
      </p:sp>
    </p:spTree>
    <p:extLst>
      <p:ext uri="{BB962C8B-B14F-4D97-AF65-F5344CB8AC3E}">
        <p14:creationId xmlns:p14="http://schemas.microsoft.com/office/powerpoint/2010/main" val="1667449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7" name="五边形 76"/>
          <p:cNvSpPr/>
          <p:nvPr/>
        </p:nvSpPr>
        <p:spPr>
          <a:xfrm>
            <a:off x="0" y="0"/>
            <a:ext cx="14296571" cy="6858000"/>
          </a:xfrm>
          <a:prstGeom prst="homePlate">
            <a:avLst>
              <a:gd name="adj" fmla="val 26923"/>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80856" y="2875002"/>
            <a:ext cx="2467429" cy="1107996"/>
          </a:xfrm>
          <a:prstGeom prst="rect">
            <a:avLst/>
          </a:prstGeom>
          <a:noFill/>
        </p:spPr>
        <p:txBody>
          <a:bodyPr wrap="square" rtlCol="0">
            <a:spAutoFit/>
          </a:bodyPr>
          <a:lstStyle/>
          <a:p>
            <a:r>
              <a:rPr lang="en-US" altLang="zh-CN" sz="6600" dirty="0" smtClean="0">
                <a:solidFill>
                  <a:schemeClr val="bg1"/>
                </a:solidFill>
                <a:latin typeface="Adamas" pitchFamily="50" charset="0"/>
              </a:rPr>
              <a:t>END</a:t>
            </a:r>
            <a:endParaRPr lang="zh-CN" altLang="en-US" sz="6600" dirty="0">
              <a:solidFill>
                <a:schemeClr val="bg1"/>
              </a:solidFill>
              <a:latin typeface="Adamas" pitchFamily="50" charset="0"/>
            </a:endParaRPr>
          </a:p>
        </p:txBody>
      </p:sp>
    </p:spTree>
    <p:extLst>
      <p:ext uri="{BB962C8B-B14F-4D97-AF65-F5344CB8AC3E}">
        <p14:creationId xmlns:p14="http://schemas.microsoft.com/office/powerpoint/2010/main" val="278087153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decel="46000" fill="hold" grpId="0"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3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250" fill="hold"/>
                                        <p:tgtEl>
                                          <p:spTgt spid="2"/>
                                        </p:tgtEl>
                                        <p:attrNameLst>
                                          <p:attrName>ppt_w</p:attrName>
                                        </p:attrNameLst>
                                      </p:cBhvr>
                                      <p:tavLst>
                                        <p:tav tm="0">
                                          <p:val>
                                            <p:strVal val="(6*min(max(#ppt_w*#ppt_h,.3),1)-7.4)/-.7*#ppt_w"/>
                                          </p:val>
                                        </p:tav>
                                        <p:tav tm="100000">
                                          <p:val>
                                            <p:strVal val="#ppt_w"/>
                                          </p:val>
                                        </p:tav>
                                      </p:tavLst>
                                    </p:anim>
                                    <p:anim calcmode="lin" valueType="num">
                                      <p:cBhvr>
                                        <p:cTn id="13" dur="250" fill="hold"/>
                                        <p:tgtEl>
                                          <p:spTgt spid="2"/>
                                        </p:tgtEl>
                                        <p:attrNameLst>
                                          <p:attrName>ppt_h</p:attrName>
                                        </p:attrNameLst>
                                      </p:cBhvr>
                                      <p:tavLst>
                                        <p:tav tm="0">
                                          <p:val>
                                            <p:strVal val="(6*min(max(#ppt_w*#ppt_h,.3),1)-7.4)/-.7*#ppt_h"/>
                                          </p:val>
                                        </p:tav>
                                        <p:tav tm="100000">
                                          <p:val>
                                            <p:strVal val="#ppt_h"/>
                                          </p:val>
                                        </p:tav>
                                      </p:tavLst>
                                    </p:anim>
                                    <p:anim calcmode="lin" valueType="num">
                                      <p:cBhvr>
                                        <p:cTn id="14" dur="250" fill="hold"/>
                                        <p:tgtEl>
                                          <p:spTgt spid="2"/>
                                        </p:tgtEl>
                                        <p:attrNameLst>
                                          <p:attrName>ppt_x</p:attrName>
                                        </p:attrNameLst>
                                      </p:cBhvr>
                                      <p:tavLst>
                                        <p:tav tm="0">
                                          <p:val>
                                            <p:fltVal val="0.5"/>
                                          </p:val>
                                        </p:tav>
                                        <p:tav tm="100000">
                                          <p:val>
                                            <p:strVal val="#ppt_x"/>
                                          </p:val>
                                        </p:tav>
                                      </p:tavLst>
                                    </p:anim>
                                    <p:anim calcmode="lin" valueType="num">
                                      <p:cBhvr>
                                        <p:cTn id="15" dur="25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41026</TotalTime>
  <Words>668</Words>
  <Application>Microsoft Office PowerPoint</Application>
  <PresentationFormat>自定义</PresentationFormat>
  <Paragraphs>112</Paragraphs>
  <Slides>7</Slides>
  <Notes>0</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周智</cp:lastModifiedBy>
  <cp:revision>361</cp:revision>
  <dcterms:created xsi:type="dcterms:W3CDTF">2014-12-08T08:09:12Z</dcterms:created>
  <dcterms:modified xsi:type="dcterms:W3CDTF">2017-01-09T06:48:18Z</dcterms:modified>
</cp:coreProperties>
</file>