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322" r:id="rId4"/>
    <p:sldId id="326" r:id="rId5"/>
    <p:sldId id="328" r:id="rId6"/>
    <p:sldId id="327" r:id="rId7"/>
    <p:sldId id="323" r:id="rId8"/>
    <p:sldId id="324" r:id="rId9"/>
    <p:sldId id="331" r:id="rId10"/>
    <p:sldId id="330" r:id="rId11"/>
    <p:sldId id="329" r:id="rId12"/>
    <p:sldId id="325" r:id="rId13"/>
    <p:sldId id="335" r:id="rId14"/>
    <p:sldId id="334" r:id="rId15"/>
    <p:sldId id="333" r:id="rId16"/>
    <p:sldId id="29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EDEDED"/>
    <a:srgbClr val="5FC5D9"/>
    <a:srgbClr val="A5A5A5"/>
    <a:srgbClr val="5B9BD5"/>
    <a:srgbClr val="F4B183"/>
    <a:srgbClr val="AFABAB"/>
    <a:srgbClr val="759DC2"/>
    <a:srgbClr val="ED7D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94660"/>
  </p:normalViewPr>
  <p:slideViewPr>
    <p:cSldViewPr snapToGrid="0" showGuides="1">
      <p:cViewPr varScale="1">
        <p:scale>
          <a:sx n="108" d="100"/>
          <a:sy n="108" d="100"/>
        </p:scale>
        <p:origin x="-426" y="-84"/>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Sheet1!$B$1</c:f>
              <c:strCache>
                <c:ptCount val="1"/>
                <c:pt idx="0">
                  <c:v>占比</c:v>
                </c:pt>
              </c:strCache>
            </c:strRef>
          </c:tx>
          <c:dLbls>
            <c:showLegendKey val="0"/>
            <c:showVal val="0"/>
            <c:showCatName val="0"/>
            <c:showSerName val="0"/>
            <c:showPercent val="1"/>
            <c:showBubbleSize val="0"/>
            <c:showLeaderLines val="1"/>
          </c:dLbls>
          <c:cat>
            <c:strRef>
              <c:f>Sheet1!$A$2:$A$3</c:f>
              <c:strCache>
                <c:ptCount val="2"/>
                <c:pt idx="0">
                  <c:v>需求类bug</c:v>
                </c:pt>
                <c:pt idx="1">
                  <c:v>非需求类bug</c:v>
                </c:pt>
              </c:strCache>
            </c:strRef>
          </c:cat>
          <c:val>
            <c:numRef>
              <c:f>Sheet1!$B$2:$B$3</c:f>
              <c:numCache>
                <c:formatCode>General</c:formatCode>
                <c:ptCount val="2"/>
                <c:pt idx="0">
                  <c:v>103</c:v>
                </c:pt>
                <c:pt idx="1">
                  <c:v>50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Sheet1!$B$1</c:f>
              <c:strCache>
                <c:ptCount val="1"/>
                <c:pt idx="0">
                  <c:v>Bug级别分布</c:v>
                </c:pt>
              </c:strCache>
            </c:strRef>
          </c:tx>
          <c:dLbls>
            <c:showLegendKey val="0"/>
            <c:showVal val="1"/>
            <c:showCatName val="0"/>
            <c:showSerName val="0"/>
            <c:showPercent val="0"/>
            <c:showBubbleSize val="0"/>
            <c:showLeaderLines val="1"/>
          </c:dLbls>
          <c:cat>
            <c:strRef>
              <c:f>Sheet1!$A$2:$A$6</c:f>
              <c:strCache>
                <c:ptCount val="5"/>
                <c:pt idx="0">
                  <c:v>Blocking</c:v>
                </c:pt>
                <c:pt idx="1">
                  <c:v>Critical</c:v>
                </c:pt>
                <c:pt idx="2">
                  <c:v>Fatal</c:v>
                </c:pt>
                <c:pt idx="3">
                  <c:v>Meduim</c:v>
                </c:pt>
                <c:pt idx="4">
                  <c:v>Low</c:v>
                </c:pt>
              </c:strCache>
            </c:strRef>
          </c:cat>
          <c:val>
            <c:numRef>
              <c:f>Sheet1!$B$2:$B$6</c:f>
              <c:numCache>
                <c:formatCode>General</c:formatCode>
                <c:ptCount val="5"/>
                <c:pt idx="0">
                  <c:v>3</c:v>
                </c:pt>
                <c:pt idx="1">
                  <c:v>25</c:v>
                </c:pt>
                <c:pt idx="2">
                  <c:v>49</c:v>
                </c:pt>
                <c:pt idx="3">
                  <c:v>70</c:v>
                </c:pt>
                <c:pt idx="4">
                  <c:v>6</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Bug相应模块分布</c:v>
                </c:pt>
              </c:strCache>
            </c:strRef>
          </c:tx>
          <c:invertIfNegative val="0"/>
          <c:dLbls>
            <c:showLegendKey val="0"/>
            <c:showVal val="1"/>
            <c:showCatName val="0"/>
            <c:showSerName val="0"/>
            <c:showPercent val="0"/>
            <c:showBubbleSize val="0"/>
            <c:showLeaderLines val="0"/>
          </c:dLbls>
          <c:cat>
            <c:strRef>
              <c:f>Sheet1!$A$2:$A$11</c:f>
              <c:strCache>
                <c:ptCount val="10"/>
                <c:pt idx="0">
                  <c:v>Cinema</c:v>
                </c:pt>
                <c:pt idx="1">
                  <c:v>Launcher</c:v>
                </c:pt>
                <c:pt idx="2">
                  <c:v>System&amp;Framwork</c:v>
                </c:pt>
                <c:pt idx="3">
                  <c:v>直播</c:v>
                </c:pt>
                <c:pt idx="4">
                  <c:v>联网认证</c:v>
                </c:pt>
                <c:pt idx="5">
                  <c:v>剧院模式</c:v>
                </c:pt>
                <c:pt idx="6">
                  <c:v>设置</c:v>
                </c:pt>
                <c:pt idx="7">
                  <c:v>手柄</c:v>
                </c:pt>
                <c:pt idx="8">
                  <c:v>驱动</c:v>
                </c:pt>
                <c:pt idx="9">
                  <c:v>游戏商城</c:v>
                </c:pt>
              </c:strCache>
            </c:strRef>
          </c:cat>
          <c:val>
            <c:numRef>
              <c:f>Sheet1!$B$2:$B$11</c:f>
              <c:numCache>
                <c:formatCode>General</c:formatCode>
                <c:ptCount val="10"/>
                <c:pt idx="0">
                  <c:v>69</c:v>
                </c:pt>
                <c:pt idx="1">
                  <c:v>6</c:v>
                </c:pt>
                <c:pt idx="2">
                  <c:v>5</c:v>
                </c:pt>
                <c:pt idx="3">
                  <c:v>6</c:v>
                </c:pt>
                <c:pt idx="4">
                  <c:v>5</c:v>
                </c:pt>
                <c:pt idx="5">
                  <c:v>1</c:v>
                </c:pt>
                <c:pt idx="6">
                  <c:v>27</c:v>
                </c:pt>
                <c:pt idx="7">
                  <c:v>10</c:v>
                </c:pt>
                <c:pt idx="8">
                  <c:v>2</c:v>
                </c:pt>
                <c:pt idx="9">
                  <c:v>22</c:v>
                </c:pt>
              </c:numCache>
            </c:numRef>
          </c:val>
        </c:ser>
        <c:dLbls>
          <c:showLegendKey val="0"/>
          <c:showVal val="0"/>
          <c:showCatName val="0"/>
          <c:showSerName val="0"/>
          <c:showPercent val="0"/>
          <c:showBubbleSize val="0"/>
        </c:dLbls>
        <c:gapWidth val="150"/>
        <c:axId val="93528448"/>
        <c:axId val="78965376"/>
      </c:barChart>
      <c:catAx>
        <c:axId val="93528448"/>
        <c:scaling>
          <c:orientation val="minMax"/>
        </c:scaling>
        <c:delete val="0"/>
        <c:axPos val="b"/>
        <c:majorTickMark val="out"/>
        <c:minorTickMark val="none"/>
        <c:tickLblPos val="nextTo"/>
        <c:crossAx val="78965376"/>
        <c:crosses val="autoZero"/>
        <c:auto val="1"/>
        <c:lblAlgn val="ctr"/>
        <c:lblOffset val="100"/>
        <c:noMultiLvlLbl val="0"/>
      </c:catAx>
      <c:valAx>
        <c:axId val="78965376"/>
        <c:scaling>
          <c:orientation val="minMax"/>
        </c:scaling>
        <c:delete val="0"/>
        <c:axPos val="l"/>
        <c:majorGridlines/>
        <c:numFmt formatCode="General" sourceLinked="1"/>
        <c:majorTickMark val="out"/>
        <c:minorTickMark val="none"/>
        <c:tickLblPos val="nextTo"/>
        <c:crossAx val="93528448"/>
        <c:crosses val="autoZero"/>
        <c:crossBetween val="between"/>
      </c:valAx>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F20FD6-0337-4269-A30A-BA88ED127938}" type="datetimeFigureOut">
              <a:rPr lang="zh-CN" altLang="en-US" smtClean="0"/>
              <a:t>2017/1/5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FEE3FC-979B-43BA-84CF-F54E02B1ACF4}" type="slidenum">
              <a:rPr lang="zh-CN" altLang="en-US" smtClean="0"/>
              <a:t>‹#›</a:t>
            </a:fld>
            <a:endParaRPr lang="zh-CN" altLang="en-US"/>
          </a:p>
        </p:txBody>
      </p:sp>
    </p:spTree>
    <p:extLst>
      <p:ext uri="{BB962C8B-B14F-4D97-AF65-F5344CB8AC3E}">
        <p14:creationId xmlns:p14="http://schemas.microsoft.com/office/powerpoint/2010/main" val="1953893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FEE3FC-979B-43BA-84CF-F54E02B1ACF4}" type="slidenum">
              <a:rPr lang="zh-CN" altLang="en-US" smtClean="0"/>
              <a:t>8</a:t>
            </a:fld>
            <a:endParaRPr lang="zh-CN" altLang="en-US"/>
          </a:p>
        </p:txBody>
      </p:sp>
    </p:spTree>
    <p:extLst>
      <p:ext uri="{BB962C8B-B14F-4D97-AF65-F5344CB8AC3E}">
        <p14:creationId xmlns:p14="http://schemas.microsoft.com/office/powerpoint/2010/main" val="1842620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83092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221953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02733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25886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42858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任意多边形 7"/>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92885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3841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343080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81875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8375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46575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6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redmine.idealsee.net/projects/jz/search?utf8=%E2%9C%93&amp;issues=1&amp;q=(10/10)" TargetMode="Externa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package" Target="../embeddings/Microsoft_Excel____5.xlsx"/></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___8.xlsx"/><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package" Target="../embeddings/Microsoft_Excel____2.xlsx"/><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package" Target="../embeddings/Microsoft_Excel____4.xlsx"/></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4473525"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0" y="1574835"/>
            <a:ext cx="3294743" cy="528316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7" idx="3"/>
          </p:cNvCxnSpPr>
          <p:nvPr/>
        </p:nvCxnSpPr>
        <p:spPr>
          <a:xfrm flipH="1">
            <a:off x="0" y="3429000"/>
            <a:ext cx="4473525" cy="3429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5350028" y="2032003"/>
            <a:ext cx="5338100" cy="646331"/>
          </a:xfrm>
          <a:prstGeom prst="rect">
            <a:avLst/>
          </a:prstGeom>
          <a:noFill/>
        </p:spPr>
        <p:txBody>
          <a:bodyPr wrap="squar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2016 Q4 </a:t>
            </a:r>
            <a:r>
              <a:rPr lang="zh-CN" altLang="en-US" sz="3600" dirty="0" smtClean="0">
                <a:solidFill>
                  <a:schemeClr val="bg1"/>
                </a:solidFill>
                <a:latin typeface="微软雅黑" panose="020B0503020204020204" pitchFamily="34" charset="-122"/>
                <a:ea typeface="微软雅黑" panose="020B0503020204020204" pitchFamily="34" charset="-122"/>
              </a:rPr>
              <a:t>项目测试总结</a:t>
            </a:r>
            <a:endParaRPr lang="en-US" altLang="zh-CN" sz="3600" dirty="0" smtClean="0">
              <a:solidFill>
                <a:schemeClr val="bg1"/>
              </a:solidFill>
              <a:latin typeface="微软雅黑" panose="020B0503020204020204" pitchFamily="34" charset="-122"/>
              <a:ea typeface="微软雅黑" panose="020B0503020204020204" pitchFamily="34" charset="-122"/>
            </a:endParaRPr>
          </a:p>
        </p:txBody>
      </p:sp>
      <p:cxnSp>
        <p:nvCxnSpPr>
          <p:cNvPr id="99" name="直接连接符 98"/>
          <p:cNvCxnSpPr>
            <a:stCxn id="77" idx="1"/>
          </p:cNvCxnSpPr>
          <p:nvPr/>
        </p:nvCxnSpPr>
        <p:spPr>
          <a:xfrm flipV="1">
            <a:off x="0" y="2032003"/>
            <a:ext cx="3973563" cy="139699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21" name="表格 120"/>
          <p:cNvGraphicFramePr>
            <a:graphicFrameLocks noGrp="1"/>
          </p:cNvGraphicFramePr>
          <p:nvPr>
            <p:extLst>
              <p:ext uri="{D42A27DB-BD31-4B8C-83A1-F6EECF244321}">
                <p14:modId xmlns:p14="http://schemas.microsoft.com/office/powerpoint/2010/main" val="1066195287"/>
              </p:ext>
            </p:extLst>
          </p:nvPr>
        </p:nvGraphicFramePr>
        <p:xfrm>
          <a:off x="10900229" y="6048"/>
          <a:ext cx="1296572" cy="6851950"/>
        </p:xfrm>
        <a:graphic>
          <a:graphicData uri="http://schemas.openxmlformats.org/drawingml/2006/table">
            <a:tbl>
              <a:tblPr firstRow="1" bandRow="1">
                <a:tableStyleId>{5C22544A-7EE6-4342-B048-85BDC9FD1C3A}</a:tableStyleId>
              </a:tblPr>
              <a:tblGrid>
                <a:gridCol w="1296572"/>
              </a:tblGrid>
              <a:tr h="1370390">
                <a:tc>
                  <a:txBody>
                    <a:bodyPr/>
                    <a:lstStyle/>
                    <a:p>
                      <a:endParaRPr lang="zh-CN" altLang="en-US" dirty="0"/>
                    </a:p>
                  </a:txBody>
                  <a:tcPr>
                    <a:solidFill>
                      <a:srgbClr val="759DC2"/>
                    </a:solidFill>
                  </a:tcPr>
                </a:tc>
              </a:tr>
              <a:tr h="1370390">
                <a:tc>
                  <a:txBody>
                    <a:bodyPr/>
                    <a:lstStyle/>
                    <a:p>
                      <a:endParaRPr lang="zh-CN" altLang="en-US" dirty="0"/>
                    </a:p>
                  </a:txBody>
                  <a:tcPr>
                    <a:solidFill>
                      <a:schemeClr val="accent6">
                        <a:lumMod val="60000"/>
                        <a:lumOff val="40000"/>
                      </a:schemeClr>
                    </a:solidFill>
                  </a:tcPr>
                </a:tc>
              </a:tr>
              <a:tr h="1370390">
                <a:tc>
                  <a:txBody>
                    <a:bodyPr/>
                    <a:lstStyle/>
                    <a:p>
                      <a:endParaRPr lang="zh-CN" altLang="en-US" dirty="0"/>
                    </a:p>
                  </a:txBody>
                  <a:tcPr>
                    <a:solidFill>
                      <a:schemeClr val="accent2">
                        <a:lumMod val="60000"/>
                        <a:lumOff val="40000"/>
                      </a:schemeClr>
                    </a:solidFill>
                  </a:tcPr>
                </a:tc>
              </a:tr>
              <a:tr h="1370390">
                <a:tc>
                  <a:txBody>
                    <a:bodyPr/>
                    <a:lstStyle/>
                    <a:p>
                      <a:endParaRPr lang="zh-CN" altLang="en-US" dirty="0"/>
                    </a:p>
                  </a:txBody>
                  <a:tcPr>
                    <a:solidFill>
                      <a:schemeClr val="bg2">
                        <a:lumMod val="75000"/>
                      </a:schemeClr>
                    </a:solidFill>
                  </a:tcPr>
                </a:tc>
              </a:tr>
              <a:tr h="1370390">
                <a:tc>
                  <a:txBody>
                    <a:bodyPr/>
                    <a:lstStyle/>
                    <a:p>
                      <a:endParaRPr lang="zh-CN" altLang="en-US" dirty="0"/>
                    </a:p>
                  </a:txBody>
                  <a:tcPr>
                    <a:solidFill>
                      <a:srgbClr val="5FC5D9"/>
                    </a:solidFill>
                  </a:tcPr>
                </a:tc>
              </a:tr>
            </a:tbl>
          </a:graphicData>
        </a:graphic>
      </p:graphicFrame>
      <p:sp>
        <p:nvSpPr>
          <p:cNvPr id="8" name="文本框 7"/>
          <p:cNvSpPr txBox="1"/>
          <p:nvPr/>
        </p:nvSpPr>
        <p:spPr>
          <a:xfrm>
            <a:off x="5398913" y="2615711"/>
            <a:ext cx="5338100"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2016.10-2016.12</a:t>
            </a:r>
          </a:p>
        </p:txBody>
      </p:sp>
    </p:spTree>
    <p:extLst>
      <p:ext uri="{BB962C8B-B14F-4D97-AF65-F5344CB8AC3E}">
        <p14:creationId xmlns:p14="http://schemas.microsoft.com/office/powerpoint/2010/main" val="185187493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500"/>
                                  </p:stCondLst>
                                  <p:childTnLst>
                                    <p:set>
                                      <p:cBhvr>
                                        <p:cTn id="10" dur="1" fill="hold">
                                          <p:stCondLst>
                                            <p:cond delay="0"/>
                                          </p:stCondLst>
                                        </p:cTn>
                                        <p:tgtEl>
                                          <p:spTgt spid="99"/>
                                        </p:tgtEl>
                                        <p:attrNameLst>
                                          <p:attrName>style.visibility</p:attrName>
                                        </p:attrNameLst>
                                      </p:cBhvr>
                                      <p:to>
                                        <p:strVal val="visible"/>
                                      </p:to>
                                    </p:set>
                                    <p:animEffect transition="in" filter="wipe(down)">
                                      <p:cBhvr>
                                        <p:cTn id="11" dur="500"/>
                                        <p:tgtEl>
                                          <p:spTgt spid="99"/>
                                        </p:tgtEl>
                                      </p:cBhvr>
                                    </p:animEffect>
                                  </p:childTnLst>
                                </p:cTn>
                              </p:par>
                              <p:par>
                                <p:cTn id="12" presetID="22" presetClass="entr" presetSubtype="4" fill="hold" nodeType="withEffect">
                                  <p:stCondLst>
                                    <p:cond delay="750"/>
                                  </p:stCondLst>
                                  <p:childTnLst>
                                    <p:set>
                                      <p:cBhvr>
                                        <p:cTn id="13" dur="1" fill="hold">
                                          <p:stCondLst>
                                            <p:cond delay="0"/>
                                          </p:stCondLst>
                                        </p:cTn>
                                        <p:tgtEl>
                                          <p:spTgt spid="82"/>
                                        </p:tgtEl>
                                        <p:attrNameLst>
                                          <p:attrName>style.visibility</p:attrName>
                                        </p:attrNameLst>
                                      </p:cBhvr>
                                      <p:to>
                                        <p:strVal val="visible"/>
                                      </p:to>
                                    </p:set>
                                    <p:animEffect transition="in" filter="wipe(down)">
                                      <p:cBhvr>
                                        <p:cTn id="14" dur="500"/>
                                        <p:tgtEl>
                                          <p:spTgt spid="82"/>
                                        </p:tgtEl>
                                      </p:cBhvr>
                                    </p:animEffect>
                                  </p:childTnLst>
                                </p:cTn>
                              </p:par>
                              <p:par>
                                <p:cTn id="15" presetID="22" presetClass="entr" presetSubtype="4" fill="hold" nodeType="withEffect">
                                  <p:stCondLst>
                                    <p:cond delay="1000"/>
                                  </p:stCondLst>
                                  <p:childTnLst>
                                    <p:set>
                                      <p:cBhvr>
                                        <p:cTn id="16" dur="1" fill="hold">
                                          <p:stCondLst>
                                            <p:cond delay="0"/>
                                          </p:stCondLst>
                                        </p:cTn>
                                        <p:tgtEl>
                                          <p:spTgt spid="84"/>
                                        </p:tgtEl>
                                        <p:attrNameLst>
                                          <p:attrName>style.visibility</p:attrName>
                                        </p:attrNameLst>
                                      </p:cBhvr>
                                      <p:to>
                                        <p:strVal val="visible"/>
                                      </p:to>
                                    </p:set>
                                    <p:animEffect transition="in" filter="wipe(down)">
                                      <p:cBhvr>
                                        <p:cTn id="17" dur="500"/>
                                        <p:tgtEl>
                                          <p:spTgt spid="84"/>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250"/>
                                        <p:tgtEl>
                                          <p:spTgt spid="85"/>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8" name="Rectangle 633"/>
          <p:cNvSpPr>
            <a:spLocks noChangeArrowheads="1"/>
          </p:cNvSpPr>
          <p:nvPr/>
        </p:nvSpPr>
        <p:spPr bwMode="auto">
          <a:xfrm>
            <a:off x="1648408" y="1373718"/>
            <a:ext cx="3120000" cy="664633"/>
          </a:xfrm>
          <a:prstGeom prst="rect">
            <a:avLst/>
          </a:prstGeom>
          <a:solidFill>
            <a:srgbClr val="4C6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704" name="矩形 1"/>
          <p:cNvSpPr>
            <a:spLocks noChangeArrowheads="1"/>
          </p:cNvSpPr>
          <p:nvPr/>
        </p:nvSpPr>
        <p:spPr bwMode="auto">
          <a:xfrm>
            <a:off x="1648408" y="2138853"/>
            <a:ext cx="766264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150000"/>
              </a:lnSpc>
              <a:buFont typeface="Wingdings" pitchFamily="2" charset="2"/>
              <a:buChar char="Ø"/>
            </a:pPr>
            <a:r>
              <a:rPr lang="zh-CN" altLang="en-US" sz="1600" dirty="0">
                <a:solidFill>
                  <a:schemeClr val="tx1">
                    <a:lumMod val="65000"/>
                    <a:lumOff val="35000"/>
                  </a:schemeClr>
                </a:solidFill>
                <a:latin typeface="微软雅黑" pitchFamily="34" charset="-122"/>
                <a:ea typeface="微软雅黑" pitchFamily="34" charset="-122"/>
              </a:rPr>
              <a:t>首</a:t>
            </a:r>
            <a:r>
              <a:rPr lang="zh-CN" altLang="en-US" sz="1600" dirty="0" smtClean="0">
                <a:solidFill>
                  <a:schemeClr val="tx1">
                    <a:lumMod val="65000"/>
                    <a:lumOff val="35000"/>
                  </a:schemeClr>
                </a:solidFill>
                <a:latin typeface="微软雅黑" pitchFamily="34" charset="-122"/>
                <a:ea typeface="微软雅黑" pitchFamily="34" charset="-122"/>
              </a:rPr>
              <a:t>轮</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发现率：将九洲展会版本测试结束作为首轮测试的时间结束节点，共发现</a:t>
            </a:r>
            <a:r>
              <a:rPr lang="en-US" altLang="zh-CN" sz="1600" dirty="0" smtClean="0">
                <a:solidFill>
                  <a:schemeClr val="tx1">
                    <a:lumMod val="65000"/>
                    <a:lumOff val="35000"/>
                  </a:schemeClr>
                </a:solidFill>
                <a:latin typeface="微软雅黑" pitchFamily="34" charset="-122"/>
                <a:ea typeface="微软雅黑" pitchFamily="34" charset="-122"/>
              </a:rPr>
              <a:t>80</a:t>
            </a:r>
            <a:r>
              <a:rPr lang="zh-CN" altLang="en-US" sz="1600" dirty="0" smtClean="0">
                <a:solidFill>
                  <a:schemeClr val="tx1">
                    <a:lumMod val="65000"/>
                    <a:lumOff val="35000"/>
                  </a:schemeClr>
                </a:solidFill>
                <a:latin typeface="微软雅黑" pitchFamily="34" charset="-122"/>
                <a:ea typeface="微软雅黑" pitchFamily="34" charset="-122"/>
              </a:rPr>
              <a:t>个</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，占比率为</a:t>
            </a:r>
            <a:r>
              <a:rPr lang="en-US" altLang="zh-CN" sz="1600" dirty="0" smtClean="0">
                <a:solidFill>
                  <a:schemeClr val="tx1">
                    <a:lumMod val="65000"/>
                    <a:lumOff val="35000"/>
                  </a:schemeClr>
                </a:solidFill>
                <a:latin typeface="微软雅黑" pitchFamily="34" charset="-122"/>
                <a:ea typeface="微软雅黑" pitchFamily="34" charset="-122"/>
              </a:rPr>
              <a:t>52%</a:t>
            </a:r>
          </a:p>
          <a:p>
            <a:pPr marL="285750" indent="-285750" algn="just">
              <a:lnSpc>
                <a:spcPct val="150000"/>
              </a:lnSpc>
              <a:buFont typeface="Wingdings" pitchFamily="2" charset="2"/>
              <a:buChar char="Ø"/>
            </a:pPr>
            <a:r>
              <a:rPr lang="zh-CN" altLang="en-US" sz="1600" dirty="0">
                <a:solidFill>
                  <a:schemeClr val="tx1">
                    <a:lumMod val="65000"/>
                    <a:lumOff val="35000"/>
                  </a:schemeClr>
                </a:solidFill>
                <a:latin typeface="微软雅黑" pitchFamily="34" charset="-122"/>
                <a:ea typeface="微软雅黑" pitchFamily="34" charset="-122"/>
              </a:rPr>
              <a:t>用例内</a:t>
            </a:r>
            <a:r>
              <a:rPr lang="en-US" altLang="zh-CN" sz="1600" dirty="0">
                <a:solidFill>
                  <a:schemeClr val="tx1">
                    <a:lumMod val="65000"/>
                    <a:lumOff val="35000"/>
                  </a:schemeClr>
                </a:solidFill>
                <a:latin typeface="微软雅黑" pitchFamily="34" charset="-122"/>
                <a:ea typeface="微软雅黑" pitchFamily="34" charset="-122"/>
              </a:rPr>
              <a:t>Bug</a:t>
            </a:r>
            <a:r>
              <a:rPr lang="zh-CN" altLang="en-US" sz="1600" dirty="0">
                <a:solidFill>
                  <a:schemeClr val="tx1">
                    <a:lumMod val="65000"/>
                    <a:lumOff val="35000"/>
                  </a:schemeClr>
                </a:solidFill>
                <a:latin typeface="微软雅黑" pitchFamily="34" charset="-122"/>
                <a:ea typeface="微软雅黑" pitchFamily="34" charset="-122"/>
              </a:rPr>
              <a:t>发现</a:t>
            </a:r>
            <a:r>
              <a:rPr lang="zh-CN" altLang="en-US" sz="1600" dirty="0" smtClean="0">
                <a:solidFill>
                  <a:schemeClr val="tx1">
                    <a:lumMod val="65000"/>
                    <a:lumOff val="35000"/>
                  </a:schemeClr>
                </a:solidFill>
                <a:latin typeface="微软雅黑" pitchFamily="34" charset="-122"/>
                <a:ea typeface="微软雅黑" pitchFamily="34" charset="-122"/>
              </a:rPr>
              <a:t>率：统计来自</a:t>
            </a:r>
            <a:r>
              <a:rPr lang="en-US" altLang="zh-CN" sz="1600" dirty="0" err="1" smtClean="0">
                <a:solidFill>
                  <a:schemeClr val="tx1">
                    <a:lumMod val="65000"/>
                    <a:lumOff val="35000"/>
                  </a:schemeClr>
                </a:solidFill>
                <a:latin typeface="微软雅黑" pitchFamily="34" charset="-122"/>
                <a:ea typeface="微软雅黑" pitchFamily="34" charset="-122"/>
              </a:rPr>
              <a:t>Redmine</a:t>
            </a:r>
            <a:r>
              <a:rPr lang="zh-CN" altLang="en-US" sz="1600" dirty="0" smtClean="0">
                <a:solidFill>
                  <a:schemeClr val="tx1">
                    <a:lumMod val="65000"/>
                    <a:lumOff val="35000"/>
                  </a:schemeClr>
                </a:solidFill>
                <a:latin typeface="微软雅黑" pitchFamily="34" charset="-122"/>
                <a:ea typeface="微软雅黑" pitchFamily="34" charset="-122"/>
              </a:rPr>
              <a:t>的</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数据，用例内</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发现率为</a:t>
            </a:r>
            <a:r>
              <a:rPr lang="en-US" altLang="zh-CN" sz="1600" dirty="0" smtClean="0">
                <a:solidFill>
                  <a:schemeClr val="tx1">
                    <a:lumMod val="65000"/>
                    <a:lumOff val="35000"/>
                  </a:schemeClr>
                </a:solidFill>
                <a:latin typeface="微软雅黑" pitchFamily="34" charset="-122"/>
                <a:ea typeface="微软雅黑" pitchFamily="34" charset="-122"/>
              </a:rPr>
              <a:t>91%</a:t>
            </a:r>
          </a:p>
          <a:p>
            <a:pPr marL="285750" indent="-285750" algn="just">
              <a:lnSpc>
                <a:spcPct val="150000"/>
              </a:lnSpc>
              <a:buFont typeface="Wingdings"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a:solidFill>
                  <a:schemeClr val="tx1">
                    <a:lumMod val="65000"/>
                    <a:lumOff val="35000"/>
                  </a:schemeClr>
                </a:solidFill>
                <a:latin typeface="微软雅黑" pitchFamily="34" charset="-122"/>
                <a:ea typeface="微软雅黑" pitchFamily="34" charset="-122"/>
              </a:rPr>
              <a:t>必现</a:t>
            </a:r>
            <a:r>
              <a:rPr lang="zh-CN" altLang="en-US" sz="1600" dirty="0" smtClean="0">
                <a:solidFill>
                  <a:schemeClr val="tx1">
                    <a:lumMod val="65000"/>
                    <a:lumOff val="35000"/>
                  </a:schemeClr>
                </a:solidFill>
                <a:latin typeface="微软雅黑" pitchFamily="34" charset="-122"/>
                <a:ea typeface="微软雅黑" pitchFamily="34" charset="-122"/>
              </a:rPr>
              <a:t>率：总</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数为</a:t>
            </a:r>
            <a:r>
              <a:rPr lang="en-US" altLang="zh-CN" sz="1600" dirty="0" smtClean="0">
                <a:solidFill>
                  <a:schemeClr val="tx1">
                    <a:lumMod val="65000"/>
                    <a:lumOff val="35000"/>
                  </a:schemeClr>
                </a:solidFill>
                <a:latin typeface="微软雅黑" pitchFamily="34" charset="-122"/>
                <a:ea typeface="微软雅黑" pitchFamily="34" charset="-122"/>
              </a:rPr>
              <a:t>153</a:t>
            </a:r>
            <a:r>
              <a:rPr lang="zh-CN" altLang="en-US" sz="1600" dirty="0" smtClean="0">
                <a:solidFill>
                  <a:schemeClr val="tx1">
                    <a:lumMod val="65000"/>
                    <a:lumOff val="35000"/>
                  </a:schemeClr>
                </a:solidFill>
                <a:latin typeface="微软雅黑" pitchFamily="34" charset="-122"/>
                <a:ea typeface="微软雅黑" pitchFamily="34" charset="-122"/>
              </a:rPr>
              <a:t>，共提交</a:t>
            </a:r>
            <a:r>
              <a:rPr lang="en-US" altLang="zh-CN" sz="1600" dirty="0" smtClean="0">
                <a:solidFill>
                  <a:schemeClr val="tx1">
                    <a:lumMod val="65000"/>
                    <a:lumOff val="35000"/>
                  </a:schemeClr>
                </a:solidFill>
                <a:latin typeface="微软雅黑" pitchFamily="34" charset="-122"/>
                <a:ea typeface="微软雅黑" pitchFamily="34" charset="-122"/>
              </a:rPr>
              <a:t>118</a:t>
            </a:r>
            <a:r>
              <a:rPr lang="zh-CN" altLang="en-US" sz="1600" dirty="0" smtClean="0">
                <a:solidFill>
                  <a:schemeClr val="tx1">
                    <a:lumMod val="65000"/>
                    <a:lumOff val="35000"/>
                  </a:schemeClr>
                </a:solidFill>
                <a:latin typeface="微软雅黑" pitchFamily="34" charset="-122"/>
                <a:ea typeface="微软雅黑" pitchFamily="34" charset="-122"/>
              </a:rPr>
              <a:t>个必现</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，占比率为</a:t>
            </a:r>
            <a:r>
              <a:rPr lang="en-US" altLang="zh-CN" sz="1600" dirty="0" smtClean="0">
                <a:solidFill>
                  <a:schemeClr val="tx1">
                    <a:lumMod val="65000"/>
                    <a:lumOff val="35000"/>
                  </a:schemeClr>
                </a:solidFill>
                <a:latin typeface="微软雅黑" pitchFamily="34" charset="-122"/>
                <a:ea typeface="微软雅黑" pitchFamily="34" charset="-122"/>
              </a:rPr>
              <a:t>77%</a:t>
            </a:r>
          </a:p>
          <a:p>
            <a:pPr algn="just">
              <a:lnSpc>
                <a:spcPct val="150000"/>
              </a:lnSpc>
            </a:pPr>
            <a:r>
              <a:rPr lang="en-US" altLang="zh-CN" sz="1600" dirty="0">
                <a:solidFill>
                  <a:schemeClr val="tx1">
                    <a:lumMod val="65000"/>
                    <a:lumOff val="35000"/>
                  </a:schemeClr>
                </a:solidFill>
                <a:latin typeface="微软雅黑" pitchFamily="34" charset="-122"/>
                <a:ea typeface="微软雅黑" pitchFamily="34" charset="-122"/>
                <a:hlinkClick r:id="rId3"/>
              </a:rPr>
              <a:t>http://redmine.idealsee.net/projects/jz/search?utf8=%E2%9C%93&amp;issues=1&amp;q=%</a:t>
            </a:r>
            <a:r>
              <a:rPr lang="en-US" altLang="zh-CN" sz="1600" dirty="0" smtClean="0">
                <a:solidFill>
                  <a:schemeClr val="tx1">
                    <a:lumMod val="65000"/>
                    <a:lumOff val="35000"/>
                  </a:schemeClr>
                </a:solidFill>
                <a:latin typeface="微软雅黑" pitchFamily="34" charset="-122"/>
                <a:ea typeface="微软雅黑" pitchFamily="34" charset="-122"/>
                <a:hlinkClick r:id="rId3"/>
              </a:rPr>
              <a:t>2810%2F10%29</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lnSpc>
                <a:spcPct val="150000"/>
              </a:lnSpc>
              <a:buFont typeface="Wingdings" pitchFamily="2" charset="2"/>
              <a:buChar char="Ø"/>
            </a:pPr>
            <a:r>
              <a:rPr lang="zh-CN" altLang="en-US" sz="1600" dirty="0">
                <a:solidFill>
                  <a:schemeClr val="tx1">
                    <a:lumMod val="65000"/>
                    <a:lumOff val="35000"/>
                  </a:schemeClr>
                </a:solidFill>
                <a:latin typeface="微软雅黑" pitchFamily="34" charset="-122"/>
                <a:ea typeface="微软雅黑" pitchFamily="34" charset="-122"/>
              </a:rPr>
              <a:t>回归阶段</a:t>
            </a:r>
            <a:r>
              <a:rPr lang="en-US" altLang="zh-CN" sz="1600" dirty="0">
                <a:solidFill>
                  <a:schemeClr val="tx1">
                    <a:lumMod val="65000"/>
                    <a:lumOff val="35000"/>
                  </a:schemeClr>
                </a:solidFill>
                <a:latin typeface="微软雅黑" pitchFamily="34" charset="-122"/>
                <a:ea typeface="微软雅黑" pitchFamily="34" charset="-122"/>
              </a:rPr>
              <a:t>Bug</a:t>
            </a:r>
            <a:r>
              <a:rPr lang="zh-CN" altLang="en-US" sz="1600" dirty="0">
                <a:solidFill>
                  <a:schemeClr val="tx1">
                    <a:lumMod val="65000"/>
                    <a:lumOff val="35000"/>
                  </a:schemeClr>
                </a:solidFill>
                <a:latin typeface="微软雅黑" pitchFamily="34" charset="-122"/>
                <a:ea typeface="微软雅黑" pitchFamily="34" charset="-122"/>
              </a:rPr>
              <a:t>遗漏</a:t>
            </a:r>
            <a:r>
              <a:rPr lang="zh-CN" altLang="en-US" sz="1600" dirty="0" smtClean="0">
                <a:solidFill>
                  <a:schemeClr val="tx1">
                    <a:lumMod val="65000"/>
                    <a:lumOff val="35000"/>
                  </a:schemeClr>
                </a:solidFill>
                <a:latin typeface="微软雅黑" pitchFamily="34" charset="-122"/>
                <a:ea typeface="微软雅黑" pitchFamily="34" charset="-122"/>
              </a:rPr>
              <a:t>率：存在</a:t>
            </a:r>
            <a:r>
              <a:rPr lang="en-US" altLang="zh-CN" sz="1600" dirty="0" smtClean="0">
                <a:solidFill>
                  <a:schemeClr val="tx1">
                    <a:lumMod val="65000"/>
                    <a:lumOff val="35000"/>
                  </a:schemeClr>
                </a:solidFill>
                <a:latin typeface="微软雅黑" pitchFamily="34" charset="-122"/>
                <a:ea typeface="微软雅黑" pitchFamily="34" charset="-122"/>
              </a:rPr>
              <a:t>12</a:t>
            </a:r>
            <a:r>
              <a:rPr lang="zh-CN" altLang="en-US" sz="1600" dirty="0" smtClean="0">
                <a:solidFill>
                  <a:schemeClr val="tx1">
                    <a:lumMod val="65000"/>
                    <a:lumOff val="35000"/>
                  </a:schemeClr>
                </a:solidFill>
                <a:latin typeface="微软雅黑" pitchFamily="34" charset="-122"/>
                <a:ea typeface="微软雅黑" pitchFamily="34" charset="-122"/>
              </a:rPr>
              <a:t>个遗留</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，占比率为</a:t>
            </a:r>
            <a:r>
              <a:rPr lang="en-US" altLang="zh-CN" sz="1600" dirty="0" smtClean="0">
                <a:solidFill>
                  <a:schemeClr val="tx1">
                    <a:lumMod val="65000"/>
                    <a:lumOff val="35000"/>
                  </a:schemeClr>
                </a:solidFill>
                <a:latin typeface="微软雅黑" pitchFamily="34" charset="-122"/>
                <a:ea typeface="微软雅黑" pitchFamily="34" charset="-122"/>
              </a:rPr>
              <a:t>7%</a:t>
            </a:r>
            <a:endParaRPr lang="en-US" altLang="zh-CN" sz="1600" dirty="0">
              <a:solidFill>
                <a:schemeClr val="tx1">
                  <a:lumMod val="65000"/>
                  <a:lumOff val="35000"/>
                </a:schemeClr>
              </a:solidFill>
              <a:latin typeface="微软雅黑" pitchFamily="34" charset="-122"/>
              <a:ea typeface="微软雅黑" pitchFamily="34" charset="-122"/>
            </a:endParaRPr>
          </a:p>
          <a:p>
            <a:pPr algn="just">
              <a:lnSpc>
                <a:spcPct val="150000"/>
              </a:lnSpc>
            </a:pP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10" name="TextBox 709"/>
          <p:cNvSpPr txBox="1"/>
          <p:nvPr/>
        </p:nvSpPr>
        <p:spPr>
          <a:xfrm>
            <a:off x="1766482" y="1475200"/>
            <a:ext cx="29562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400" dirty="0" smtClean="0">
                <a:solidFill>
                  <a:schemeClr val="bg1"/>
                </a:solidFill>
              </a:rPr>
              <a:t>Bug</a:t>
            </a:r>
            <a:r>
              <a:rPr lang="zh-CN" altLang="en-US" sz="2400" dirty="0" smtClean="0">
                <a:solidFill>
                  <a:schemeClr val="bg1"/>
                </a:solidFill>
              </a:rPr>
              <a:t>发现目标分析</a:t>
            </a:r>
            <a:endParaRPr lang="zh-CN" altLang="en-US" sz="20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603341897"/>
              </p:ext>
            </p:extLst>
          </p:nvPr>
        </p:nvGraphicFramePr>
        <p:xfrm>
          <a:off x="6966439" y="5439752"/>
          <a:ext cx="914400" cy="828675"/>
        </p:xfrm>
        <a:graphic>
          <a:graphicData uri="http://schemas.openxmlformats.org/presentationml/2006/ole">
            <mc:AlternateContent xmlns:mc="http://schemas.openxmlformats.org/markup-compatibility/2006">
              <mc:Choice xmlns:v="urn:schemas-microsoft-com:vml" Requires="v">
                <p:oleObj spid="_x0000_s5158" name="工作表" showAsIcon="1" r:id="rId4" imgW="914400" imgH="828720" progId="Excel.Sheet.12">
                  <p:embed/>
                </p:oleObj>
              </mc:Choice>
              <mc:Fallback>
                <p:oleObj name="工作表" showAsIcon="1" r:id="rId4" imgW="914400" imgH="828720" progId="Excel.Sheet.12">
                  <p:embed/>
                  <p:pic>
                    <p:nvPicPr>
                      <p:cNvPr id="0" name=""/>
                      <p:cNvPicPr/>
                      <p:nvPr/>
                    </p:nvPicPr>
                    <p:blipFill>
                      <a:blip r:embed="rId5"/>
                      <a:stretch>
                        <a:fillRect/>
                      </a:stretch>
                    </p:blipFill>
                    <p:spPr>
                      <a:xfrm>
                        <a:off x="6966439" y="5439752"/>
                        <a:ext cx="914400" cy="828675"/>
                      </a:xfrm>
                      <a:prstGeom prst="rect">
                        <a:avLst/>
                      </a:prstGeom>
                    </p:spPr>
                  </p:pic>
                </p:oleObj>
              </mc:Fallback>
            </mc:AlternateContent>
          </a:graphicData>
        </a:graphic>
      </p:graphicFrame>
    </p:spTree>
    <p:extLst>
      <p:ext uri="{BB962C8B-B14F-4D97-AF65-F5344CB8AC3E}">
        <p14:creationId xmlns:p14="http://schemas.microsoft.com/office/powerpoint/2010/main" val="1892291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23" name="Rectangle 634"/>
          <p:cNvSpPr>
            <a:spLocks noChangeArrowheads="1"/>
          </p:cNvSpPr>
          <p:nvPr/>
        </p:nvSpPr>
        <p:spPr bwMode="auto">
          <a:xfrm>
            <a:off x="1737065" y="1417429"/>
            <a:ext cx="3120000" cy="666751"/>
          </a:xfrm>
          <a:prstGeom prst="rect">
            <a:avLst/>
          </a:prstGeom>
          <a:solidFill>
            <a:srgbClr val="ADB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 name="TextBox 710"/>
          <p:cNvSpPr txBox="1"/>
          <p:nvPr/>
        </p:nvSpPr>
        <p:spPr>
          <a:xfrm>
            <a:off x="2146583" y="1540088"/>
            <a:ext cx="2263760"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400" dirty="0" smtClean="0">
                <a:solidFill>
                  <a:schemeClr val="bg1"/>
                </a:solidFill>
              </a:rPr>
              <a:t>Bug</a:t>
            </a:r>
            <a:r>
              <a:rPr lang="zh-CN" altLang="en-US" sz="2400" dirty="0" smtClean="0">
                <a:solidFill>
                  <a:schemeClr val="bg1"/>
                </a:solidFill>
              </a:rPr>
              <a:t>分布分析</a:t>
            </a:r>
            <a:endParaRPr lang="zh-CN" altLang="en-US" sz="3200" dirty="0">
              <a:solidFill>
                <a:schemeClr val="bg1"/>
              </a:solidFill>
            </a:endParaRPr>
          </a:p>
        </p:txBody>
      </p:sp>
      <p:graphicFrame>
        <p:nvGraphicFramePr>
          <p:cNvPr id="2" name="图表 1"/>
          <p:cNvGraphicFramePr/>
          <p:nvPr>
            <p:extLst>
              <p:ext uri="{D42A27DB-BD31-4B8C-83A1-F6EECF244321}">
                <p14:modId xmlns:p14="http://schemas.microsoft.com/office/powerpoint/2010/main" val="3875997567"/>
              </p:ext>
            </p:extLst>
          </p:nvPr>
        </p:nvGraphicFramePr>
        <p:xfrm>
          <a:off x="1024253" y="2780692"/>
          <a:ext cx="4545623" cy="40180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p:cNvGraphicFramePr/>
          <p:nvPr>
            <p:extLst>
              <p:ext uri="{D42A27DB-BD31-4B8C-83A1-F6EECF244321}">
                <p14:modId xmlns:p14="http://schemas.microsoft.com/office/powerpoint/2010/main" val="3692896361"/>
              </p:ext>
            </p:extLst>
          </p:nvPr>
        </p:nvGraphicFramePr>
        <p:xfrm>
          <a:off x="6096001" y="2431240"/>
          <a:ext cx="5574324" cy="4247987"/>
        </p:xfrm>
        <a:graphic>
          <a:graphicData uri="http://schemas.openxmlformats.org/drawingml/2006/chart">
            <c:chart xmlns:c="http://schemas.openxmlformats.org/drawingml/2006/chart" xmlns:r="http://schemas.openxmlformats.org/officeDocument/2006/relationships" r:id="rId3"/>
          </a:graphicData>
        </a:graphic>
      </p:graphicFrame>
      <p:sp>
        <p:nvSpPr>
          <p:cNvPr id="9" name="矩形 1"/>
          <p:cNvSpPr>
            <a:spLocks noChangeArrowheads="1"/>
          </p:cNvSpPr>
          <p:nvPr/>
        </p:nvSpPr>
        <p:spPr bwMode="auto">
          <a:xfrm>
            <a:off x="1718462" y="2138853"/>
            <a:ext cx="48581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smtClean="0">
                <a:solidFill>
                  <a:schemeClr val="tx1">
                    <a:lumMod val="65000"/>
                    <a:lumOff val="35000"/>
                  </a:schemeClr>
                </a:solidFill>
                <a:latin typeface="微软雅黑" pitchFamily="34" charset="-122"/>
                <a:ea typeface="微软雅黑" pitchFamily="34" charset="-122"/>
              </a:rPr>
              <a:t>发现</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的测试手法主要为功能测试和界面测试</a:t>
            </a:r>
            <a:endParaRPr lang="zh-CN" altLang="zh-CN" sz="16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403234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4" name="矩形 1"/>
          <p:cNvSpPr>
            <a:spLocks noChangeArrowheads="1"/>
          </p:cNvSpPr>
          <p:nvPr/>
        </p:nvSpPr>
        <p:spPr bwMode="auto">
          <a:xfrm>
            <a:off x="1153536" y="2138853"/>
            <a:ext cx="7761863"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smtClean="0">
                <a:solidFill>
                  <a:schemeClr val="tx1">
                    <a:lumMod val="65000"/>
                    <a:lumOff val="35000"/>
                  </a:schemeClr>
                </a:solidFill>
                <a:latin typeface="微软雅黑" pitchFamily="34" charset="-122"/>
                <a:ea typeface="微软雅黑" pitchFamily="34" charset="-122"/>
              </a:rPr>
              <a:t>项目计划：</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a:solidFill>
                  <a:schemeClr val="tx1">
                    <a:lumMod val="65000"/>
                    <a:lumOff val="35000"/>
                  </a:schemeClr>
                </a:solidFill>
                <a:latin typeface="微软雅黑" pitchFamily="34" charset="-122"/>
                <a:ea typeface="微软雅黑" pitchFamily="34" charset="-122"/>
              </a:rPr>
              <a:t>九洲项目测试用例（九洲需求验证出差</a:t>
            </a:r>
            <a:r>
              <a:rPr lang="zh-CN" altLang="en-US" sz="1600" dirty="0" smtClean="0">
                <a:solidFill>
                  <a:schemeClr val="tx1">
                    <a:lumMod val="65000"/>
                    <a:lumOff val="35000"/>
                  </a:schemeClr>
                </a:solidFill>
                <a:latin typeface="微软雅黑" pitchFamily="34" charset="-122"/>
                <a:ea typeface="微软雅黑" pitchFamily="34" charset="-122"/>
              </a:rPr>
              <a:t>）</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a:solidFill>
                  <a:schemeClr val="tx1">
                    <a:lumMod val="65000"/>
                    <a:lumOff val="35000"/>
                  </a:schemeClr>
                </a:solidFill>
                <a:latin typeface="微软雅黑" pitchFamily="34" charset="-122"/>
                <a:ea typeface="微软雅黑" pitchFamily="34" charset="-122"/>
              </a:rPr>
              <a:t>九洲项目第一轮测试（贵阳测试出差</a:t>
            </a:r>
            <a:r>
              <a:rPr lang="zh-CN" altLang="en-US" sz="1600" dirty="0" smtClean="0">
                <a:solidFill>
                  <a:schemeClr val="tx1">
                    <a:lumMod val="65000"/>
                    <a:lumOff val="35000"/>
                  </a:schemeClr>
                </a:solidFill>
                <a:latin typeface="微软雅黑" pitchFamily="34" charset="-122"/>
                <a:ea typeface="微软雅黑" pitchFamily="34" charset="-122"/>
              </a:rPr>
              <a:t>）</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a:solidFill>
                  <a:schemeClr val="tx1">
                    <a:lumMod val="65000"/>
                    <a:lumOff val="35000"/>
                  </a:schemeClr>
                </a:solidFill>
                <a:latin typeface="微软雅黑" pitchFamily="34" charset="-122"/>
                <a:ea typeface="微软雅黑" pitchFamily="34" charset="-122"/>
              </a:rPr>
              <a:t>九洲项目验收测试用例（贵阳测试出差</a:t>
            </a:r>
            <a:r>
              <a:rPr lang="zh-CN" altLang="en-US" sz="1600" dirty="0" smtClean="0">
                <a:solidFill>
                  <a:schemeClr val="tx1">
                    <a:lumMod val="65000"/>
                    <a:lumOff val="35000"/>
                  </a:schemeClr>
                </a:solidFill>
                <a:latin typeface="微软雅黑" pitchFamily="34" charset="-122"/>
                <a:ea typeface="微软雅黑" pitchFamily="34" charset="-122"/>
              </a:rPr>
              <a:t>）</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描述：</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以上三个版本为九洲首轮测试结果，在版本提测后，测试发现</a:t>
            </a:r>
            <a:r>
              <a:rPr lang="en-US" altLang="zh-CN" sz="1600" dirty="0" smtClean="0">
                <a:solidFill>
                  <a:schemeClr val="tx1">
                    <a:lumMod val="65000"/>
                    <a:lumOff val="35000"/>
                  </a:schemeClr>
                </a:solidFill>
                <a:latin typeface="微软雅黑" pitchFamily="34" charset="-122"/>
                <a:ea typeface="微软雅黑" pitchFamily="34" charset="-122"/>
              </a:rPr>
              <a:t>FOTA</a:t>
            </a:r>
            <a:r>
              <a:rPr lang="zh-CN" altLang="en-US" sz="1600" dirty="0" smtClean="0">
                <a:solidFill>
                  <a:schemeClr val="tx1">
                    <a:lumMod val="65000"/>
                    <a:lumOff val="35000"/>
                  </a:schemeClr>
                </a:solidFill>
                <a:latin typeface="微软雅黑" pitchFamily="34" charset="-122"/>
                <a:ea typeface="微软雅黑" pitchFamily="34" charset="-122"/>
              </a:rPr>
              <a:t>正式环境未搭建完善，</a:t>
            </a:r>
            <a:r>
              <a:rPr lang="en-US" altLang="zh-CN" sz="1600" dirty="0" smtClean="0">
                <a:solidFill>
                  <a:schemeClr val="tx1">
                    <a:lumMod val="65000"/>
                    <a:lumOff val="35000"/>
                  </a:schemeClr>
                </a:solidFill>
                <a:latin typeface="微软雅黑" pitchFamily="34" charset="-122"/>
                <a:ea typeface="微软雅黑" pitchFamily="34" charset="-122"/>
              </a:rPr>
              <a:t>FOTA</a:t>
            </a:r>
            <a:r>
              <a:rPr lang="zh-CN" altLang="en-US" sz="1600" dirty="0" smtClean="0">
                <a:solidFill>
                  <a:schemeClr val="tx1">
                    <a:lumMod val="65000"/>
                    <a:lumOff val="35000"/>
                  </a:schemeClr>
                </a:solidFill>
                <a:latin typeface="微软雅黑" pitchFamily="34" charset="-122"/>
                <a:ea typeface="微软雅黑" pitchFamily="34" charset="-122"/>
              </a:rPr>
              <a:t>升级方案存在风险，支付流程也未定义，以致这部分测试用例无法进行</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项目计划：</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a:solidFill>
                  <a:schemeClr val="tx1">
                    <a:lumMod val="65000"/>
                    <a:lumOff val="35000"/>
                  </a:schemeClr>
                </a:solidFill>
                <a:latin typeface="微软雅黑" pitchFamily="34" charset="-122"/>
                <a:ea typeface="微软雅黑" pitchFamily="34" charset="-122"/>
              </a:rPr>
              <a:t>12</a:t>
            </a:r>
            <a:r>
              <a:rPr lang="zh-CN" altLang="en-US" sz="1600" dirty="0">
                <a:solidFill>
                  <a:schemeClr val="tx1">
                    <a:lumMod val="65000"/>
                    <a:lumOff val="35000"/>
                  </a:schemeClr>
                </a:solidFill>
                <a:latin typeface="微软雅黑" pitchFamily="34" charset="-122"/>
                <a:ea typeface="微软雅黑" pitchFamily="34" charset="-122"/>
              </a:rPr>
              <a:t>月</a:t>
            </a:r>
            <a:r>
              <a:rPr lang="en-US" altLang="zh-CN" sz="1600" dirty="0">
                <a:solidFill>
                  <a:schemeClr val="tx1">
                    <a:lumMod val="65000"/>
                    <a:lumOff val="35000"/>
                  </a:schemeClr>
                </a:solidFill>
                <a:latin typeface="微软雅黑" pitchFamily="34" charset="-122"/>
                <a:ea typeface="微软雅黑" pitchFamily="34" charset="-122"/>
              </a:rPr>
              <a:t>19</a:t>
            </a:r>
            <a:r>
              <a:rPr lang="zh-CN" altLang="en-US" sz="1600" dirty="0">
                <a:solidFill>
                  <a:schemeClr val="tx1">
                    <a:lumMod val="65000"/>
                    <a:lumOff val="35000"/>
                  </a:schemeClr>
                </a:solidFill>
                <a:latin typeface="微软雅黑" pitchFamily="34" charset="-122"/>
                <a:ea typeface="微软雅黑" pitchFamily="34" charset="-122"/>
              </a:rPr>
              <a:t>日九洲项目本地测试</a:t>
            </a:r>
            <a:r>
              <a:rPr lang="zh-CN" altLang="en-US" sz="1600" dirty="0" smtClean="0">
                <a:solidFill>
                  <a:schemeClr val="tx1">
                    <a:lumMod val="65000"/>
                    <a:lumOff val="35000"/>
                  </a:schemeClr>
                </a:solidFill>
                <a:latin typeface="微软雅黑" pitchFamily="34" charset="-122"/>
                <a:ea typeface="微软雅黑" pitchFamily="34" charset="-122"/>
              </a:rPr>
              <a:t>版本</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a:solidFill>
                  <a:schemeClr val="tx1">
                    <a:lumMod val="65000"/>
                    <a:lumOff val="35000"/>
                  </a:schemeClr>
                </a:solidFill>
                <a:latin typeface="微软雅黑" pitchFamily="34" charset="-122"/>
                <a:ea typeface="微软雅黑" pitchFamily="34" charset="-122"/>
              </a:rPr>
              <a:t>九洲</a:t>
            </a:r>
            <a:r>
              <a:rPr lang="en-US" altLang="zh-CN" sz="1600" dirty="0">
                <a:solidFill>
                  <a:schemeClr val="tx1">
                    <a:lumMod val="65000"/>
                    <a:lumOff val="35000"/>
                  </a:schemeClr>
                </a:solidFill>
                <a:latin typeface="微软雅黑" pitchFamily="34" charset="-122"/>
                <a:ea typeface="微软雅黑" pitchFamily="34" charset="-122"/>
              </a:rPr>
              <a:t>10</a:t>
            </a:r>
            <a:r>
              <a:rPr lang="zh-CN" altLang="en-US" sz="1600" dirty="0">
                <a:solidFill>
                  <a:schemeClr val="tx1">
                    <a:lumMod val="65000"/>
                    <a:lumOff val="35000"/>
                  </a:schemeClr>
                </a:solidFill>
                <a:latin typeface="微软雅黑" pitchFamily="34" charset="-122"/>
                <a:ea typeface="微软雅黑" pitchFamily="34" charset="-122"/>
              </a:rPr>
              <a:t>台广电内部体验版本冒烟</a:t>
            </a:r>
            <a:r>
              <a:rPr lang="zh-CN" altLang="en-US" sz="1600" dirty="0" smtClean="0">
                <a:solidFill>
                  <a:schemeClr val="tx1">
                    <a:lumMod val="65000"/>
                    <a:lumOff val="35000"/>
                  </a:schemeClr>
                </a:solidFill>
                <a:latin typeface="微软雅黑" pitchFamily="34" charset="-122"/>
                <a:ea typeface="微软雅黑" pitchFamily="34" charset="-122"/>
              </a:rPr>
              <a:t>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a:solidFill>
                  <a:schemeClr val="tx1">
                    <a:lumMod val="65000"/>
                    <a:lumOff val="35000"/>
                  </a:schemeClr>
                </a:solidFill>
                <a:latin typeface="微软雅黑" pitchFamily="34" charset="-122"/>
                <a:ea typeface="微软雅黑" pitchFamily="34" charset="-122"/>
              </a:rPr>
              <a:t>九洲</a:t>
            </a:r>
            <a:r>
              <a:rPr lang="en-US" altLang="zh-CN" sz="1600" dirty="0">
                <a:solidFill>
                  <a:schemeClr val="tx1">
                    <a:lumMod val="65000"/>
                    <a:lumOff val="35000"/>
                  </a:schemeClr>
                </a:solidFill>
                <a:latin typeface="微软雅黑" pitchFamily="34" charset="-122"/>
                <a:ea typeface="微软雅黑" pitchFamily="34" charset="-122"/>
              </a:rPr>
              <a:t>12.7</a:t>
            </a:r>
            <a:r>
              <a:rPr lang="zh-CN" altLang="en-US" sz="1600" dirty="0">
                <a:solidFill>
                  <a:schemeClr val="tx1">
                    <a:lumMod val="65000"/>
                    <a:lumOff val="35000"/>
                  </a:schemeClr>
                </a:solidFill>
                <a:latin typeface="微软雅黑" pitchFamily="34" charset="-122"/>
                <a:ea typeface="微软雅黑" pitchFamily="34" charset="-122"/>
              </a:rPr>
              <a:t>日生产版本</a:t>
            </a:r>
            <a:r>
              <a:rPr lang="zh-CN" altLang="en-US" sz="1600" dirty="0" smtClean="0">
                <a:solidFill>
                  <a:schemeClr val="tx1">
                    <a:lumMod val="65000"/>
                    <a:lumOff val="35000"/>
                  </a:schemeClr>
                </a:solidFill>
                <a:latin typeface="微软雅黑" pitchFamily="34" charset="-122"/>
                <a:ea typeface="微软雅黑" pitchFamily="34" charset="-122"/>
              </a:rPr>
              <a:t>验收</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a:solidFill>
                  <a:schemeClr val="tx1">
                    <a:lumMod val="65000"/>
                    <a:lumOff val="35000"/>
                  </a:schemeClr>
                </a:solidFill>
                <a:latin typeface="微软雅黑" pitchFamily="34" charset="-122"/>
                <a:ea typeface="微软雅黑" pitchFamily="34" charset="-122"/>
              </a:rPr>
              <a:t>九洲新需求</a:t>
            </a:r>
            <a:r>
              <a:rPr lang="zh-CN" altLang="en-US" sz="1600" dirty="0" smtClean="0">
                <a:solidFill>
                  <a:schemeClr val="tx1">
                    <a:lumMod val="65000"/>
                    <a:lumOff val="35000"/>
                  </a:schemeClr>
                </a:solidFill>
                <a:latin typeface="微软雅黑" pitchFamily="34" charset="-122"/>
                <a:ea typeface="微软雅黑" pitchFamily="34" charset="-122"/>
              </a:rPr>
              <a:t>集成测试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a:solidFill>
                  <a:schemeClr val="tx1">
                    <a:lumMod val="65000"/>
                    <a:lumOff val="35000"/>
                  </a:schemeClr>
                </a:solidFill>
                <a:latin typeface="微软雅黑" pitchFamily="34" charset="-122"/>
                <a:ea typeface="微软雅黑" pitchFamily="34" charset="-122"/>
              </a:rPr>
              <a:t>九洲第一轮冒烟</a:t>
            </a:r>
            <a:r>
              <a:rPr lang="zh-CN" altLang="en-US" sz="1600" dirty="0" smtClean="0">
                <a:solidFill>
                  <a:schemeClr val="tx1">
                    <a:lumMod val="65000"/>
                    <a:lumOff val="35000"/>
                  </a:schemeClr>
                </a:solidFill>
                <a:latin typeface="微软雅黑" pitchFamily="34" charset="-122"/>
                <a:ea typeface="微软雅黑" pitchFamily="34" charset="-122"/>
              </a:rPr>
              <a:t>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a:solidFill>
                  <a:schemeClr val="tx1">
                    <a:lumMod val="65000"/>
                    <a:lumOff val="35000"/>
                  </a:schemeClr>
                </a:solidFill>
                <a:latin typeface="微软雅黑" pitchFamily="34" charset="-122"/>
                <a:ea typeface="微软雅黑" pitchFamily="34" charset="-122"/>
              </a:rPr>
              <a:t>第一轮本地</a:t>
            </a:r>
            <a:r>
              <a:rPr lang="zh-CN" altLang="en-US" sz="1600" dirty="0" smtClean="0">
                <a:solidFill>
                  <a:schemeClr val="tx1">
                    <a:lumMod val="65000"/>
                    <a:lumOff val="35000"/>
                  </a:schemeClr>
                </a:solidFill>
                <a:latin typeface="微软雅黑" pitchFamily="34" charset="-122"/>
                <a:ea typeface="微软雅黑" pitchFamily="34" charset="-122"/>
              </a:rPr>
              <a:t>系统测试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描述：</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未发现提测偏差，除个别用户体验上的问题外，产品均按需求定义实现</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550357" y="1475201"/>
            <a:ext cx="22621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版本提测总结</a:t>
            </a:r>
            <a:endParaRPr lang="zh-CN" altLang="en-US" sz="32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4727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8" name="Rectangle 633"/>
          <p:cNvSpPr>
            <a:spLocks noChangeArrowheads="1"/>
          </p:cNvSpPr>
          <p:nvPr/>
        </p:nvSpPr>
        <p:spPr bwMode="auto">
          <a:xfrm>
            <a:off x="1416930" y="1373718"/>
            <a:ext cx="3120000" cy="664633"/>
          </a:xfrm>
          <a:prstGeom prst="rect">
            <a:avLst/>
          </a:prstGeom>
          <a:solidFill>
            <a:srgbClr val="4C6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704" name="矩形 1"/>
          <p:cNvSpPr>
            <a:spLocks noChangeArrowheads="1"/>
          </p:cNvSpPr>
          <p:nvPr/>
        </p:nvSpPr>
        <p:spPr bwMode="auto">
          <a:xfrm>
            <a:off x="1416931" y="2138853"/>
            <a:ext cx="71819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tx1">
                    <a:lumMod val="65000"/>
                    <a:lumOff val="35000"/>
                  </a:schemeClr>
                </a:solidFill>
                <a:latin typeface="微软雅黑" pitchFamily="34" charset="-122"/>
                <a:ea typeface="微软雅黑" pitchFamily="34" charset="-122"/>
              </a:rPr>
              <a:t>用</a:t>
            </a:r>
            <a:r>
              <a:rPr lang="zh-CN" altLang="en-US" sz="1600" dirty="0" smtClean="0">
                <a:solidFill>
                  <a:schemeClr val="tx1">
                    <a:lumMod val="65000"/>
                    <a:lumOff val="35000"/>
                  </a:schemeClr>
                </a:solidFill>
                <a:latin typeface="微软雅黑" pitchFamily="34" charset="-122"/>
                <a:ea typeface="微软雅黑" pitchFamily="34" charset="-122"/>
              </a:rPr>
              <a:t>例外</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主要集中用户体验类和个别使用场景下的特殊操作，其中也存在用例有涉及，但未明确检查点的问题</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10" name="TextBox 709"/>
          <p:cNvSpPr txBox="1"/>
          <p:nvPr/>
        </p:nvSpPr>
        <p:spPr>
          <a:xfrm>
            <a:off x="1708129" y="1475200"/>
            <a:ext cx="2610010"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用例外</a:t>
            </a:r>
            <a:r>
              <a:rPr lang="en-US" altLang="zh-CN" sz="2400" dirty="0" smtClean="0">
                <a:solidFill>
                  <a:schemeClr val="bg1"/>
                </a:solidFill>
              </a:rPr>
              <a:t>Bug</a:t>
            </a:r>
            <a:r>
              <a:rPr lang="zh-CN" altLang="en-US" sz="2400" dirty="0" smtClean="0">
                <a:solidFill>
                  <a:schemeClr val="bg1"/>
                </a:solidFill>
              </a:rPr>
              <a:t>分析</a:t>
            </a:r>
            <a:endParaRPr lang="zh-CN" altLang="en-US" sz="20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702796790"/>
              </p:ext>
            </p:extLst>
          </p:nvPr>
        </p:nvGraphicFramePr>
        <p:xfrm>
          <a:off x="11154508" y="4942729"/>
          <a:ext cx="914400" cy="828675"/>
        </p:xfrm>
        <a:graphic>
          <a:graphicData uri="http://schemas.openxmlformats.org/presentationml/2006/ole">
            <mc:AlternateContent xmlns:mc="http://schemas.openxmlformats.org/markup-compatibility/2006">
              <mc:Choice xmlns:v="urn:schemas-microsoft-com:vml" Requires="v">
                <p:oleObj spid="_x0000_s7185" name="工作表" showAsIcon="1" r:id="rId3" imgW="914400" imgH="828720" progId="Excel.Sheet.12">
                  <p:embed/>
                </p:oleObj>
              </mc:Choice>
              <mc:Fallback>
                <p:oleObj name="工作表" showAsIcon="1" r:id="rId3" imgW="914400" imgH="828720" progId="Excel.Sheet.12">
                  <p:embed/>
                  <p:pic>
                    <p:nvPicPr>
                      <p:cNvPr id="0" name=""/>
                      <p:cNvPicPr/>
                      <p:nvPr/>
                    </p:nvPicPr>
                    <p:blipFill>
                      <a:blip r:embed="rId4"/>
                      <a:stretch>
                        <a:fillRect/>
                      </a:stretch>
                    </p:blipFill>
                    <p:spPr>
                      <a:xfrm>
                        <a:off x="11154508" y="4942729"/>
                        <a:ext cx="914400" cy="828675"/>
                      </a:xfrm>
                      <a:prstGeom prst="rect">
                        <a:avLst/>
                      </a:prstGeom>
                    </p:spPr>
                  </p:pic>
                </p:oleObj>
              </mc:Fallback>
            </mc:AlternateContent>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530975346"/>
              </p:ext>
            </p:extLst>
          </p:nvPr>
        </p:nvGraphicFramePr>
        <p:xfrm>
          <a:off x="1349541" y="2820597"/>
          <a:ext cx="9669095" cy="3830955"/>
        </p:xfrm>
        <a:graphic>
          <a:graphicData uri="http://schemas.openxmlformats.org/drawingml/2006/table">
            <a:tbl>
              <a:tblPr>
                <a:tableStyleId>{5C22544A-7EE6-4342-B048-85BDC9FD1C3A}</a:tableStyleId>
              </a:tblPr>
              <a:tblGrid>
                <a:gridCol w="611753"/>
                <a:gridCol w="8420099"/>
                <a:gridCol w="637243"/>
              </a:tblGrid>
              <a:tr h="114838">
                <a:tc>
                  <a:txBody>
                    <a:bodyPr/>
                    <a:lstStyle/>
                    <a:p>
                      <a:pPr algn="l" fontAlgn="ctr"/>
                      <a:r>
                        <a:rPr lang="en-US" altLang="zh-CN" sz="1100" u="none" strike="noStrike" dirty="0">
                          <a:effectLst/>
                        </a:rPr>
                        <a:t>#</a:t>
                      </a:r>
                      <a:endParaRPr lang="en-US" altLang="zh-CN"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主题</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作者</a:t>
                      </a:r>
                      <a:endParaRPr lang="zh-CN" altLang="en-US" sz="1100" b="0" i="0" u="none" strike="noStrike">
                        <a:solidFill>
                          <a:srgbClr val="000000"/>
                        </a:solidFill>
                        <a:effectLst/>
                        <a:latin typeface="宋体"/>
                      </a:endParaRPr>
                    </a:p>
                  </a:txBody>
                  <a:tcPr marL="9525" marR="9525" marT="9525" marB="0" anchor="ctr"/>
                </a:tc>
              </a:tr>
              <a:tr h="157638">
                <a:tc>
                  <a:txBody>
                    <a:bodyPr/>
                    <a:lstStyle/>
                    <a:p>
                      <a:pPr algn="r" fontAlgn="ctr"/>
                      <a:r>
                        <a:rPr lang="en-US" altLang="zh-CN" sz="1100" u="none" strike="noStrike">
                          <a:effectLst/>
                        </a:rPr>
                        <a:t>16036</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altLang="zh-CN" sz="1100" u="none" strike="noStrike" dirty="0">
                          <a:effectLst/>
                        </a:rPr>
                        <a:t>[FN][P3][7420_Jiuzhou_Release_0.7.1.0 </a:t>
                      </a:r>
                      <a:r>
                        <a:rPr lang="en-US" altLang="zh-CN" sz="1100" u="none" strike="noStrike" dirty="0" err="1">
                          <a:effectLst/>
                        </a:rPr>
                        <a:t>jz</a:t>
                      </a:r>
                      <a:r>
                        <a:rPr lang="en-US" altLang="zh-CN" sz="1100" u="none" strike="noStrike" dirty="0">
                          <a:effectLst/>
                        </a:rPr>
                        <a:t> 001 B046]cinema</a:t>
                      </a:r>
                      <a:r>
                        <a:rPr lang="zh-CN" altLang="en-US" sz="1100" u="none" strike="noStrike" dirty="0">
                          <a:effectLst/>
                        </a:rPr>
                        <a:t>本地视频中，点击左侧“本地视频”分类栏后，当前列表视频全部消失（</a:t>
                      </a:r>
                      <a:r>
                        <a:rPr lang="en-US" altLang="zh-CN" sz="1100" u="none" strike="noStrike" dirty="0">
                          <a:effectLst/>
                        </a:rPr>
                        <a:t>10/10</a:t>
                      </a:r>
                      <a:r>
                        <a:rPr lang="zh-CN" altLang="en-US" sz="1100" u="none" strike="noStrike" dirty="0">
                          <a:effectLst/>
                        </a:rPr>
                        <a:t>）</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en-US" sz="1100" u="none" strike="noStrike">
                          <a:effectLst/>
                        </a:rPr>
                        <a:t>QA </a:t>
                      </a:r>
                      <a:r>
                        <a:rPr lang="zh-CN" altLang="en-US" sz="1100" u="none" strike="noStrike">
                          <a:effectLst/>
                        </a:rPr>
                        <a:t>严伟</a:t>
                      </a:r>
                      <a:endParaRPr lang="zh-CN" altLang="en-US" sz="1100" b="0" i="0" u="none" strike="noStrike">
                        <a:solidFill>
                          <a:srgbClr val="000000"/>
                        </a:solidFill>
                        <a:effectLst/>
                        <a:latin typeface="宋体"/>
                      </a:endParaRPr>
                    </a:p>
                  </a:txBody>
                  <a:tcPr marL="9525" marR="9525" marT="9525" marB="0" anchor="ctr"/>
                </a:tc>
              </a:tr>
              <a:tr h="157638">
                <a:tc>
                  <a:txBody>
                    <a:bodyPr/>
                    <a:lstStyle/>
                    <a:p>
                      <a:pPr algn="r" fontAlgn="ctr"/>
                      <a:r>
                        <a:rPr lang="en-US" altLang="zh-CN" sz="1100" u="none" strike="noStrike">
                          <a:effectLst/>
                        </a:rPr>
                        <a:t>15987</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altLang="zh-CN" sz="1100" u="none" strike="noStrike">
                          <a:effectLst/>
                        </a:rPr>
                        <a:t>[FN][P3][7420_Jiuzhou_Release_0.7.1.0 jz 001 B046]</a:t>
                      </a:r>
                      <a:r>
                        <a:rPr lang="zh-CN" altLang="en-US" sz="1100" u="none" strike="noStrike">
                          <a:effectLst/>
                        </a:rPr>
                        <a:t>在设置任一详情界面一键</a:t>
                      </a:r>
                      <a:r>
                        <a:rPr lang="en-US" altLang="zh-CN" sz="1100" u="none" strike="noStrike">
                          <a:effectLst/>
                        </a:rPr>
                        <a:t>home</a:t>
                      </a:r>
                      <a:r>
                        <a:rPr lang="zh-CN" altLang="en-US" sz="1100" u="none" strike="noStrike">
                          <a:effectLst/>
                        </a:rPr>
                        <a:t>后，再次进入设置会直接进入这一界面详情（</a:t>
                      </a:r>
                      <a:r>
                        <a:rPr lang="en-US" altLang="zh-CN" sz="1100" u="none" strike="noStrike">
                          <a:effectLst/>
                        </a:rPr>
                        <a:t>10/10</a:t>
                      </a:r>
                      <a:r>
                        <a:rPr lang="zh-CN" altLang="en-US" sz="1100" u="none" strike="noStrike">
                          <a:effectLst/>
                        </a:rPr>
                        <a:t>）</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QA </a:t>
                      </a:r>
                      <a:r>
                        <a:rPr lang="zh-CN" altLang="en-US" sz="1100" u="none" strike="noStrike">
                          <a:effectLst/>
                        </a:rPr>
                        <a:t>严伟</a:t>
                      </a:r>
                      <a:endParaRPr lang="zh-CN" altLang="en-US" sz="1100" b="0" i="0" u="none" strike="noStrike">
                        <a:solidFill>
                          <a:srgbClr val="000000"/>
                        </a:solidFill>
                        <a:effectLst/>
                        <a:latin typeface="宋体"/>
                      </a:endParaRPr>
                    </a:p>
                  </a:txBody>
                  <a:tcPr marL="9525" marR="9525" marT="9525" marB="0" anchor="ctr"/>
                </a:tc>
              </a:tr>
              <a:tr h="306801">
                <a:tc>
                  <a:txBody>
                    <a:bodyPr/>
                    <a:lstStyle/>
                    <a:p>
                      <a:pPr algn="r" fontAlgn="ctr"/>
                      <a:r>
                        <a:rPr lang="en-US" altLang="zh-CN" sz="1100" u="none" strike="noStrike">
                          <a:effectLst/>
                        </a:rPr>
                        <a:t>15967</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altLang="zh-CN" sz="1100" u="none" strike="noStrike" dirty="0">
                          <a:effectLst/>
                        </a:rPr>
                        <a:t>[FN][P3][7420_Jiuzhou_Release_0.7.1.0 </a:t>
                      </a:r>
                      <a:r>
                        <a:rPr lang="en-US" altLang="zh-CN" sz="1100" u="none" strike="noStrike" dirty="0" err="1">
                          <a:effectLst/>
                        </a:rPr>
                        <a:t>jz</a:t>
                      </a:r>
                      <a:r>
                        <a:rPr lang="en-US" altLang="zh-CN" sz="1100" u="none" strike="noStrike" dirty="0">
                          <a:effectLst/>
                        </a:rPr>
                        <a:t> 001 B046]</a:t>
                      </a:r>
                      <a:r>
                        <a:rPr lang="zh-CN" altLang="en-US" sz="1100" u="none" strike="noStrike" dirty="0">
                          <a:effectLst/>
                        </a:rPr>
                        <a:t>海底下播放视频调出模式切换界面，锚点对准太空模式，长按触摸板，会进入太空模式并将其视角固定（</a:t>
                      </a:r>
                      <a:r>
                        <a:rPr lang="en-US" altLang="zh-CN" sz="1100" u="none" strike="noStrike" dirty="0">
                          <a:effectLst/>
                        </a:rPr>
                        <a:t>10/10</a:t>
                      </a:r>
                      <a:r>
                        <a:rPr lang="zh-CN" altLang="en-US" sz="1100" u="none" strike="noStrike" dirty="0">
                          <a:effectLst/>
                        </a:rPr>
                        <a:t>）</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en-US" sz="1100" u="none" strike="noStrike">
                          <a:effectLst/>
                        </a:rPr>
                        <a:t>QA </a:t>
                      </a:r>
                      <a:r>
                        <a:rPr lang="zh-CN" altLang="en-US" sz="1100" u="none" strike="noStrike">
                          <a:effectLst/>
                        </a:rPr>
                        <a:t>严伟</a:t>
                      </a:r>
                      <a:endParaRPr lang="zh-CN" altLang="en-US" sz="1100" b="0" i="0" u="none" strike="noStrike">
                        <a:solidFill>
                          <a:srgbClr val="000000"/>
                        </a:solidFill>
                        <a:effectLst/>
                        <a:latin typeface="宋体"/>
                      </a:endParaRPr>
                    </a:p>
                  </a:txBody>
                  <a:tcPr marL="9525" marR="9525" marT="9525" marB="0" anchor="ctr"/>
                </a:tc>
              </a:tr>
              <a:tr h="306801">
                <a:tc>
                  <a:txBody>
                    <a:bodyPr/>
                    <a:lstStyle/>
                    <a:p>
                      <a:pPr algn="r" fontAlgn="ctr"/>
                      <a:r>
                        <a:rPr lang="en-US" altLang="zh-CN" sz="1100" u="none" strike="noStrike">
                          <a:effectLst/>
                        </a:rPr>
                        <a:t>15947</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altLang="zh-CN" sz="1100" u="none" strike="noStrike">
                          <a:effectLst/>
                        </a:rPr>
                        <a:t>[FN][P3][7420_Jiuzhou_Release_0.7.1.0 jz 001 B046]</a:t>
                      </a:r>
                      <a:r>
                        <a:rPr lang="zh-CN" altLang="en-US" sz="1100" u="none" strike="noStrike">
                          <a:effectLst/>
                        </a:rPr>
                        <a:t>初次进入</a:t>
                      </a:r>
                      <a:r>
                        <a:rPr lang="en-US" altLang="zh-CN" sz="1100" u="none" strike="noStrike">
                          <a:effectLst/>
                        </a:rPr>
                        <a:t>cinema</a:t>
                      </a:r>
                      <a:r>
                        <a:rPr lang="zh-CN" altLang="en-US" sz="1100" u="none" strike="noStrike">
                          <a:effectLst/>
                        </a:rPr>
                        <a:t>搜索键盘，调整为大写或者符号输入，退到列表再进入搜索键盘，键盘未恢复到初始状态（</a:t>
                      </a:r>
                      <a:r>
                        <a:rPr lang="en-US" altLang="zh-CN" sz="1100" u="none" strike="noStrike">
                          <a:effectLst/>
                        </a:rPr>
                        <a:t>10/10</a:t>
                      </a:r>
                      <a:r>
                        <a:rPr lang="zh-CN" altLang="en-US" sz="1100" u="none" strike="noStrike">
                          <a:effectLst/>
                        </a:rPr>
                        <a:t>）</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QA </a:t>
                      </a:r>
                      <a:r>
                        <a:rPr lang="zh-CN" altLang="en-US" sz="1100" u="none" strike="noStrike">
                          <a:effectLst/>
                        </a:rPr>
                        <a:t>严伟</a:t>
                      </a:r>
                      <a:endParaRPr lang="zh-CN" altLang="en-US" sz="1100" b="0" i="0" u="none" strike="noStrike">
                        <a:solidFill>
                          <a:srgbClr val="000000"/>
                        </a:solidFill>
                        <a:effectLst/>
                        <a:latin typeface="宋体"/>
                      </a:endParaRPr>
                    </a:p>
                  </a:txBody>
                  <a:tcPr marL="9525" marR="9525" marT="9525" marB="0" anchor="ctr"/>
                </a:tc>
              </a:tr>
              <a:tr h="161028">
                <a:tc>
                  <a:txBody>
                    <a:bodyPr/>
                    <a:lstStyle/>
                    <a:p>
                      <a:pPr algn="r" fontAlgn="ctr"/>
                      <a:r>
                        <a:rPr lang="en-US" altLang="zh-CN" sz="1100" u="none" strike="noStrike">
                          <a:effectLst/>
                        </a:rPr>
                        <a:t>15473</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altLang="zh-CN" sz="1100" u="none" strike="noStrike">
                          <a:effectLst/>
                        </a:rPr>
                        <a:t>[FN][7420_Jiuzhou_Release_0.7.1.0 jz 001 B045]</a:t>
                      </a:r>
                      <a:r>
                        <a:rPr lang="zh-CN" altLang="en-US" sz="1100" u="none" strike="noStrike">
                          <a:effectLst/>
                        </a:rPr>
                        <a:t>快速低头，从固定视角切换到自由视角，可以观察到视频画面在滑动</a:t>
                      </a:r>
                      <a:r>
                        <a:rPr lang="en-US" altLang="zh-CN" sz="1100" u="none" strike="noStrike">
                          <a:effectLst/>
                        </a:rPr>
                        <a:t>(10/10)</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QA </a:t>
                      </a:r>
                      <a:r>
                        <a:rPr lang="zh-CN" altLang="en-US" sz="1100" u="none" strike="noStrike">
                          <a:effectLst/>
                        </a:rPr>
                        <a:t>陈龙</a:t>
                      </a:r>
                      <a:endParaRPr lang="zh-CN" altLang="en-US" sz="1100" b="0" i="0" u="none" strike="noStrike">
                        <a:solidFill>
                          <a:srgbClr val="000000"/>
                        </a:solidFill>
                        <a:effectLst/>
                        <a:latin typeface="宋体"/>
                      </a:endParaRPr>
                    </a:p>
                  </a:txBody>
                  <a:tcPr marL="9525" marR="9525" marT="9525" marB="0" anchor="ctr"/>
                </a:tc>
              </a:tr>
              <a:tr h="157638">
                <a:tc>
                  <a:txBody>
                    <a:bodyPr/>
                    <a:lstStyle/>
                    <a:p>
                      <a:pPr algn="r" fontAlgn="ctr"/>
                      <a:r>
                        <a:rPr lang="en-US" altLang="zh-CN" sz="1100" u="none" strike="noStrike">
                          <a:effectLst/>
                        </a:rPr>
                        <a:t>15175</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altLang="zh-CN" sz="1100" u="none" strike="noStrike">
                          <a:effectLst/>
                        </a:rPr>
                        <a:t>[</a:t>
                      </a:r>
                      <a:r>
                        <a:rPr lang="zh-CN" altLang="en-US" sz="1100" u="none" strike="noStrike">
                          <a:effectLst/>
                        </a:rPr>
                        <a:t>驱动</a:t>
                      </a:r>
                      <a:r>
                        <a:rPr lang="en-US" altLang="zh-CN" sz="1100" u="none" strike="noStrike">
                          <a:effectLst/>
                        </a:rPr>
                        <a:t>][7420_Jiuzhou_Release_0.7.1.0 jz 001 B042]</a:t>
                      </a:r>
                      <a:r>
                        <a:rPr lang="zh-CN" altLang="en-US" sz="1100" u="none" strike="noStrike">
                          <a:effectLst/>
                        </a:rPr>
                        <a:t>熄屏闲置设备一段时间，戴上后视角没有显示为</a:t>
                      </a:r>
                      <a:r>
                        <a:rPr lang="en-US" altLang="zh-CN" sz="1100" u="none" strike="noStrike">
                          <a:effectLst/>
                        </a:rPr>
                        <a:t>U3D</a:t>
                      </a:r>
                      <a:r>
                        <a:rPr lang="zh-CN" altLang="en-US" sz="1100" u="none" strike="noStrike">
                          <a:effectLst/>
                        </a:rPr>
                        <a:t>场景的正前方 </a:t>
                      </a:r>
                      <a:r>
                        <a:rPr lang="en-US" altLang="zh-CN" sz="1100" u="none" strike="noStrike">
                          <a:effectLst/>
                        </a:rPr>
                        <a:t>(2/10)</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QA </a:t>
                      </a:r>
                      <a:r>
                        <a:rPr lang="zh-CN" altLang="en-US" sz="1100" u="none" strike="noStrike">
                          <a:effectLst/>
                        </a:rPr>
                        <a:t>陈龙</a:t>
                      </a:r>
                      <a:endParaRPr lang="zh-CN" altLang="en-US" sz="1100" b="0" i="0" u="none" strike="noStrike">
                        <a:solidFill>
                          <a:srgbClr val="000000"/>
                        </a:solidFill>
                        <a:effectLst/>
                        <a:latin typeface="宋体"/>
                      </a:endParaRPr>
                    </a:p>
                  </a:txBody>
                  <a:tcPr marL="9525" marR="9525" marT="9525" marB="0" anchor="ctr"/>
                </a:tc>
              </a:tr>
              <a:tr h="157638">
                <a:tc>
                  <a:txBody>
                    <a:bodyPr/>
                    <a:lstStyle/>
                    <a:p>
                      <a:pPr algn="r" fontAlgn="ctr"/>
                      <a:r>
                        <a:rPr lang="en-US" altLang="zh-CN" sz="1100" u="none" strike="noStrike">
                          <a:effectLst/>
                        </a:rPr>
                        <a:t>15156</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altLang="zh-CN" sz="1100" u="none" strike="noStrike">
                          <a:effectLst/>
                        </a:rPr>
                        <a:t>[</a:t>
                      </a:r>
                      <a:r>
                        <a:rPr lang="zh-CN" altLang="en-US" sz="1100" u="none" strike="noStrike">
                          <a:effectLst/>
                        </a:rPr>
                        <a:t>建议</a:t>
                      </a:r>
                      <a:r>
                        <a:rPr lang="en-US" altLang="zh-CN" sz="1100" u="none" strike="noStrike">
                          <a:effectLst/>
                        </a:rPr>
                        <a:t>][7420_</a:t>
                      </a:r>
                      <a:r>
                        <a:rPr lang="en-US" sz="1100" u="none" strike="noStrike">
                          <a:effectLst/>
                        </a:rPr>
                        <a:t>Jiuzhou_Release_0.7.1.0]</a:t>
                      </a:r>
                      <a:r>
                        <a:rPr lang="zh-CN" altLang="en-US" sz="1100" u="none" strike="noStrike">
                          <a:effectLst/>
                        </a:rPr>
                        <a:t>剧院模式下，固定视角画面偏上</a:t>
                      </a:r>
                      <a:r>
                        <a:rPr lang="en-US" altLang="zh-CN" sz="1100" u="none" strike="noStrike">
                          <a:effectLst/>
                        </a:rPr>
                        <a:t>(10/10)</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QA </a:t>
                      </a:r>
                      <a:r>
                        <a:rPr lang="zh-CN" altLang="en-US" sz="1100" u="none" strike="noStrike">
                          <a:effectLst/>
                        </a:rPr>
                        <a:t>郭威</a:t>
                      </a:r>
                      <a:endParaRPr lang="zh-CN" altLang="en-US" sz="1100" b="0" i="0" u="none" strike="noStrike">
                        <a:solidFill>
                          <a:srgbClr val="000000"/>
                        </a:solidFill>
                        <a:effectLst/>
                        <a:latin typeface="宋体"/>
                      </a:endParaRPr>
                    </a:p>
                  </a:txBody>
                  <a:tcPr marL="9525" marR="9525" marT="9525" marB="0" anchor="ctr"/>
                </a:tc>
              </a:tr>
              <a:tr h="157638">
                <a:tc>
                  <a:txBody>
                    <a:bodyPr/>
                    <a:lstStyle/>
                    <a:p>
                      <a:pPr algn="r" fontAlgn="ctr"/>
                      <a:r>
                        <a:rPr lang="en-US" altLang="zh-CN" sz="1100" u="none" strike="noStrike">
                          <a:effectLst/>
                        </a:rPr>
                        <a:t>15004</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altLang="zh-CN" sz="1100" u="none" strike="noStrike">
                          <a:effectLst/>
                        </a:rPr>
                        <a:t>[</a:t>
                      </a:r>
                      <a:r>
                        <a:rPr lang="zh-CN" altLang="en-US" sz="1100" u="none" strike="noStrike">
                          <a:effectLst/>
                        </a:rPr>
                        <a:t>需求</a:t>
                      </a:r>
                      <a:r>
                        <a:rPr lang="en-US" altLang="zh-CN" sz="1100" u="none" strike="noStrike">
                          <a:effectLst/>
                        </a:rPr>
                        <a:t>][7420_</a:t>
                      </a:r>
                      <a:r>
                        <a:rPr lang="en-US" sz="1100" u="none" strike="noStrike">
                          <a:effectLst/>
                        </a:rPr>
                        <a:t>Jiuzhou_Release_0.7.1.0 jz 001 B039]</a:t>
                      </a:r>
                      <a:r>
                        <a:rPr lang="zh-CN" altLang="en-US" sz="1100" u="none" strike="noStrike">
                          <a:effectLst/>
                        </a:rPr>
                        <a:t>建议支持固定视角下的视频播控功能</a:t>
                      </a:r>
                      <a:r>
                        <a:rPr lang="en-US" altLang="zh-CN" sz="1100" u="none" strike="noStrike">
                          <a:effectLst/>
                        </a:rPr>
                        <a:t>(10/10)</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QA </a:t>
                      </a:r>
                      <a:r>
                        <a:rPr lang="zh-CN" altLang="en-US" sz="1100" u="none" strike="noStrike">
                          <a:effectLst/>
                        </a:rPr>
                        <a:t>陈龙</a:t>
                      </a:r>
                      <a:endParaRPr lang="zh-CN" altLang="en-US" sz="1100" b="0" i="0" u="none" strike="noStrike">
                        <a:solidFill>
                          <a:srgbClr val="000000"/>
                        </a:solidFill>
                        <a:effectLst/>
                        <a:latin typeface="宋体"/>
                      </a:endParaRPr>
                    </a:p>
                  </a:txBody>
                  <a:tcPr marL="9525" marR="9525" marT="9525" marB="0" anchor="ctr"/>
                </a:tc>
              </a:tr>
              <a:tr h="306801">
                <a:tc>
                  <a:txBody>
                    <a:bodyPr/>
                    <a:lstStyle/>
                    <a:p>
                      <a:pPr algn="r" fontAlgn="ctr"/>
                      <a:r>
                        <a:rPr lang="en-US" altLang="zh-CN" sz="1100" u="none" strike="noStrike">
                          <a:effectLst/>
                        </a:rPr>
                        <a:t>14636</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altLang="zh-CN" sz="1100" u="none" strike="noStrike">
                          <a:effectLst/>
                        </a:rPr>
                        <a:t>[FN][P3][7420_Jiuzhou_Release_0.7.1.0 jz 001 B002]</a:t>
                      </a:r>
                      <a:r>
                        <a:rPr lang="zh-CN" altLang="en-US" sz="1100" u="none" strike="noStrike">
                          <a:effectLst/>
                        </a:rPr>
                        <a:t>设备连接</a:t>
                      </a:r>
                      <a:r>
                        <a:rPr lang="en-US" altLang="zh-CN" sz="1100" u="none" strike="noStrike">
                          <a:effectLst/>
                        </a:rPr>
                        <a:t>H1000</a:t>
                      </a:r>
                      <a:r>
                        <a:rPr lang="zh-CN" altLang="en-US" sz="1100" u="none" strike="noStrike">
                          <a:effectLst/>
                        </a:rPr>
                        <a:t>手柄和有线耳机播放本地视频过程中强制重启设备，开机再次播该视频出现严重卡顿（</a:t>
                      </a:r>
                      <a:r>
                        <a:rPr lang="en-US" altLang="zh-CN" sz="1100" u="none" strike="noStrike">
                          <a:effectLst/>
                        </a:rPr>
                        <a:t>8/10</a:t>
                      </a:r>
                      <a:r>
                        <a:rPr lang="zh-CN" altLang="en-US" sz="1100" u="none" strike="noStrike">
                          <a:effectLst/>
                        </a:rPr>
                        <a:t>）</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QA </a:t>
                      </a:r>
                      <a:r>
                        <a:rPr lang="zh-CN" altLang="en-US" sz="1100" u="none" strike="noStrike">
                          <a:effectLst/>
                        </a:rPr>
                        <a:t>严伟</a:t>
                      </a:r>
                      <a:endParaRPr lang="zh-CN" altLang="en-US" sz="1100" b="0" i="0" u="none" strike="noStrike">
                        <a:solidFill>
                          <a:srgbClr val="000000"/>
                        </a:solidFill>
                        <a:effectLst/>
                        <a:latin typeface="宋体"/>
                      </a:endParaRPr>
                    </a:p>
                  </a:txBody>
                  <a:tcPr marL="9525" marR="9525" marT="9525" marB="0" anchor="ctr"/>
                </a:tc>
              </a:tr>
              <a:tr h="157638">
                <a:tc>
                  <a:txBody>
                    <a:bodyPr/>
                    <a:lstStyle/>
                    <a:p>
                      <a:pPr algn="r" fontAlgn="ctr"/>
                      <a:r>
                        <a:rPr lang="en-US" altLang="zh-CN" sz="1100" u="none" strike="noStrike">
                          <a:effectLst/>
                        </a:rPr>
                        <a:t>14610</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[FN][7420_Jiuzhou_Release_0.7.1.0 jz 001 B002]</a:t>
                      </a:r>
                      <a:r>
                        <a:rPr lang="zh-CN" altLang="en-US" sz="1100" u="none" strike="noStrike">
                          <a:effectLst/>
                        </a:rPr>
                        <a:t>巨幕播放器默认亮度为</a:t>
                      </a:r>
                      <a:r>
                        <a:rPr lang="en-US" altLang="zh-CN" sz="1100" u="none" strike="noStrike">
                          <a:effectLst/>
                        </a:rPr>
                        <a:t>90</a:t>
                      </a:r>
                      <a:r>
                        <a:rPr lang="zh-CN" altLang="en-US" sz="1100" u="none" strike="noStrike">
                          <a:effectLst/>
                        </a:rPr>
                        <a:t>，与主线版本不符</a:t>
                      </a:r>
                      <a:r>
                        <a:rPr lang="en-US" altLang="zh-CN" sz="1100" u="none" strike="noStrike">
                          <a:effectLst/>
                        </a:rPr>
                        <a:t>(10/10)</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QA </a:t>
                      </a:r>
                      <a:r>
                        <a:rPr lang="zh-CN" altLang="en-US" sz="1100" u="none" strike="noStrike">
                          <a:effectLst/>
                        </a:rPr>
                        <a:t>陈龙</a:t>
                      </a:r>
                      <a:endParaRPr lang="zh-CN" altLang="en-US" sz="1100" b="0" i="0" u="none" strike="noStrike">
                        <a:solidFill>
                          <a:srgbClr val="000000"/>
                        </a:solidFill>
                        <a:effectLst/>
                        <a:latin typeface="宋体"/>
                      </a:endParaRPr>
                    </a:p>
                  </a:txBody>
                  <a:tcPr marL="9525" marR="9525" marT="9525" marB="0" anchor="ctr"/>
                </a:tc>
              </a:tr>
              <a:tr h="157638">
                <a:tc>
                  <a:txBody>
                    <a:bodyPr/>
                    <a:lstStyle/>
                    <a:p>
                      <a:pPr algn="r" fontAlgn="ctr"/>
                      <a:r>
                        <a:rPr lang="en-US" altLang="zh-CN" sz="1100" u="none" strike="noStrike">
                          <a:effectLst/>
                        </a:rPr>
                        <a:t>15195</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[UI][7420_Jiuzhou_Release_0.7.1.0 jz 001 B042]</a:t>
                      </a:r>
                      <a:r>
                        <a:rPr lang="zh-CN" altLang="en-US" sz="1100" u="none" strike="noStrike">
                          <a:effectLst/>
                        </a:rPr>
                        <a:t>部分视力异常的人看视频模糊或者感觉有重影（</a:t>
                      </a:r>
                      <a:r>
                        <a:rPr lang="en-US" altLang="zh-CN" sz="1100" u="none" strike="noStrike">
                          <a:effectLst/>
                        </a:rPr>
                        <a:t>1/10</a:t>
                      </a:r>
                      <a:r>
                        <a:rPr lang="zh-CN" altLang="en-US" sz="1100" u="none" strike="noStrike">
                          <a:effectLst/>
                        </a:rPr>
                        <a:t>）</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QA </a:t>
                      </a:r>
                      <a:r>
                        <a:rPr lang="zh-CN" altLang="en-US" sz="1100" u="none" strike="noStrike">
                          <a:effectLst/>
                        </a:rPr>
                        <a:t>熊明旺</a:t>
                      </a:r>
                      <a:endParaRPr lang="zh-CN" altLang="en-US" sz="1100" b="0" i="0" u="none" strike="noStrike">
                        <a:solidFill>
                          <a:srgbClr val="000000"/>
                        </a:solidFill>
                        <a:effectLst/>
                        <a:latin typeface="宋体"/>
                      </a:endParaRPr>
                    </a:p>
                  </a:txBody>
                  <a:tcPr marL="9525" marR="9525" marT="9525" marB="0" anchor="ctr"/>
                </a:tc>
              </a:tr>
              <a:tr h="157638">
                <a:tc>
                  <a:txBody>
                    <a:bodyPr/>
                    <a:lstStyle/>
                    <a:p>
                      <a:pPr algn="r" fontAlgn="ctr"/>
                      <a:r>
                        <a:rPr lang="en-US" altLang="zh-CN" sz="1100" u="none" strike="noStrike" dirty="0">
                          <a:effectLst/>
                        </a:rPr>
                        <a:t>15133</a:t>
                      </a:r>
                      <a:endParaRPr lang="en-US" altLang="zh-CN" sz="1100" b="0" i="0" u="none" strike="noStrike" dirty="0">
                        <a:solidFill>
                          <a:srgbClr val="000000"/>
                        </a:solidFill>
                        <a:effectLst/>
                        <a:latin typeface="宋体"/>
                      </a:endParaRPr>
                    </a:p>
                  </a:txBody>
                  <a:tcPr marL="9525" marR="9525" marT="9525" marB="0" anchor="ctr"/>
                </a:tc>
                <a:tc>
                  <a:txBody>
                    <a:bodyPr/>
                    <a:lstStyle/>
                    <a:p>
                      <a:pPr algn="l" fontAlgn="ctr"/>
                      <a:r>
                        <a:rPr lang="en-US" sz="1100" u="none" strike="noStrike">
                          <a:effectLst/>
                        </a:rPr>
                        <a:t>[UI][7420_Jiuzhou_Release_0.7.1.0 jz 001 B042]cinema</a:t>
                      </a:r>
                      <a:r>
                        <a:rPr lang="zh-CN" altLang="en-US" sz="1100" u="none" strike="noStrike">
                          <a:effectLst/>
                        </a:rPr>
                        <a:t>场景较主线相比水波纹严重，文字模糊（</a:t>
                      </a:r>
                      <a:r>
                        <a:rPr lang="en-US" altLang="zh-CN" sz="1100" u="none" strike="noStrike">
                          <a:effectLst/>
                        </a:rPr>
                        <a:t>10/10</a:t>
                      </a:r>
                      <a:r>
                        <a:rPr lang="zh-CN" altLang="en-US" sz="1100" u="none" strike="noStrike">
                          <a:effectLst/>
                        </a:rPr>
                        <a:t>）</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QA </a:t>
                      </a:r>
                      <a:r>
                        <a:rPr lang="zh-CN" altLang="en-US" sz="1100" u="none" strike="noStrike">
                          <a:effectLst/>
                        </a:rPr>
                        <a:t>张晓辉</a:t>
                      </a:r>
                      <a:endParaRPr lang="zh-CN" altLang="en-US" sz="1100" b="0" i="0" u="none" strike="noStrike">
                        <a:solidFill>
                          <a:srgbClr val="000000"/>
                        </a:solidFill>
                        <a:effectLst/>
                        <a:latin typeface="宋体"/>
                      </a:endParaRPr>
                    </a:p>
                  </a:txBody>
                  <a:tcPr marL="9525" marR="9525" marT="9525" marB="0" anchor="ctr"/>
                </a:tc>
              </a:tr>
              <a:tr h="157638">
                <a:tc>
                  <a:txBody>
                    <a:bodyPr/>
                    <a:lstStyle/>
                    <a:p>
                      <a:pPr algn="r" fontAlgn="ctr"/>
                      <a:r>
                        <a:rPr lang="en-US" altLang="zh-CN" sz="1100" u="none" strike="noStrike" dirty="0">
                          <a:effectLst/>
                        </a:rPr>
                        <a:t>15090</a:t>
                      </a:r>
                      <a:endParaRPr lang="en-US" altLang="zh-CN" sz="1100" b="0" i="0" u="none" strike="noStrike" dirty="0">
                        <a:solidFill>
                          <a:srgbClr val="000000"/>
                        </a:solidFill>
                        <a:effectLst/>
                        <a:latin typeface="宋体"/>
                      </a:endParaRPr>
                    </a:p>
                  </a:txBody>
                  <a:tcPr marL="9525" marR="9525" marT="9525" marB="0" anchor="ctr"/>
                </a:tc>
                <a:tc>
                  <a:txBody>
                    <a:bodyPr/>
                    <a:lstStyle/>
                    <a:p>
                      <a:pPr algn="l" fontAlgn="ctr"/>
                      <a:r>
                        <a:rPr lang="en-US" sz="1100" u="none" strike="noStrike">
                          <a:effectLst/>
                        </a:rPr>
                        <a:t>[FN][7420_Jiuzhou_Release_0.7.1.0 jz 001 B042]</a:t>
                      </a:r>
                      <a:r>
                        <a:rPr lang="zh-CN" altLang="en-US" sz="1100" u="none" strike="noStrike">
                          <a:effectLst/>
                        </a:rPr>
                        <a:t>刷机后太空模式播放视频，场景出现闪屏（</a:t>
                      </a:r>
                      <a:r>
                        <a:rPr lang="en-US" altLang="zh-CN" sz="1100" u="none" strike="noStrike">
                          <a:effectLst/>
                        </a:rPr>
                        <a:t>5/10</a:t>
                      </a:r>
                      <a:r>
                        <a:rPr lang="zh-CN" altLang="en-US" sz="1100" u="none" strike="noStrike">
                          <a:effectLst/>
                        </a:rPr>
                        <a:t>）</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QA </a:t>
                      </a:r>
                      <a:r>
                        <a:rPr lang="zh-CN" altLang="en-US" sz="1100" u="none" strike="noStrike">
                          <a:effectLst/>
                        </a:rPr>
                        <a:t>张晓辉</a:t>
                      </a:r>
                      <a:endParaRPr lang="zh-CN" altLang="en-US" sz="1100" b="0" i="0" u="none" strike="noStrike">
                        <a:solidFill>
                          <a:srgbClr val="000000"/>
                        </a:solidFill>
                        <a:effectLst/>
                        <a:latin typeface="宋体"/>
                      </a:endParaRPr>
                    </a:p>
                  </a:txBody>
                  <a:tcPr marL="9525" marR="9525" marT="9525" marB="0" anchor="ctr"/>
                </a:tc>
              </a:tr>
              <a:tr h="157638">
                <a:tc>
                  <a:txBody>
                    <a:bodyPr/>
                    <a:lstStyle/>
                    <a:p>
                      <a:pPr algn="r" fontAlgn="ctr"/>
                      <a:r>
                        <a:rPr lang="en-US" altLang="zh-CN" sz="1100" u="none" strike="noStrike" dirty="0">
                          <a:effectLst/>
                        </a:rPr>
                        <a:t>15000</a:t>
                      </a:r>
                      <a:endParaRPr lang="en-US" altLang="zh-CN" sz="1100" b="0" i="0" u="none" strike="noStrike" dirty="0">
                        <a:solidFill>
                          <a:srgbClr val="000000"/>
                        </a:solidFill>
                        <a:effectLst/>
                        <a:latin typeface="宋体"/>
                      </a:endParaRPr>
                    </a:p>
                  </a:txBody>
                  <a:tcPr marL="9525" marR="9525" marT="9525" marB="0" anchor="ctr"/>
                </a:tc>
                <a:tc>
                  <a:txBody>
                    <a:bodyPr/>
                    <a:lstStyle/>
                    <a:p>
                      <a:pPr algn="l" fontAlgn="ctr"/>
                      <a:r>
                        <a:rPr lang="en-US" altLang="zh-CN" sz="1100" u="none" strike="noStrike">
                          <a:effectLst/>
                        </a:rPr>
                        <a:t>[FN][7420_Jiuzhou_Release_0.7.1.0 jz 001 B039]</a:t>
                      </a:r>
                      <a:r>
                        <a:rPr lang="zh-CN" altLang="en-US" sz="1100" u="none" strike="noStrike">
                          <a:effectLst/>
                        </a:rPr>
                        <a:t>连接蓝牙耳机</a:t>
                      </a:r>
                      <a:r>
                        <a:rPr lang="en-US" altLang="zh-CN" sz="1100" u="none" strike="noStrike">
                          <a:effectLst/>
                        </a:rPr>
                        <a:t>,</a:t>
                      </a:r>
                      <a:r>
                        <a:rPr lang="zh-CN" altLang="en-US" sz="1100" u="none" strike="noStrike">
                          <a:effectLst/>
                        </a:rPr>
                        <a:t>剧院固定视角播放</a:t>
                      </a:r>
                      <a:r>
                        <a:rPr lang="en-US" altLang="zh-CN" sz="1100" u="none" strike="noStrike">
                          <a:effectLst/>
                        </a:rPr>
                        <a:t>3D</a:t>
                      </a:r>
                      <a:r>
                        <a:rPr lang="zh-CN" altLang="en-US" sz="1100" u="none" strike="noStrike">
                          <a:effectLst/>
                        </a:rPr>
                        <a:t>视频，转动视角场景会卡顿。有时出现撕裂（</a:t>
                      </a:r>
                      <a:r>
                        <a:rPr lang="en-US" altLang="zh-CN" sz="1100" u="none" strike="noStrike">
                          <a:effectLst/>
                        </a:rPr>
                        <a:t>10/10</a:t>
                      </a:r>
                      <a:r>
                        <a:rPr lang="zh-CN" altLang="en-US" sz="1100" u="none" strike="noStrike">
                          <a:effectLst/>
                        </a:rPr>
                        <a:t>）</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dirty="0">
                          <a:effectLst/>
                        </a:rPr>
                        <a:t>QA </a:t>
                      </a:r>
                      <a:r>
                        <a:rPr lang="zh-CN" altLang="en-US" sz="1100" u="none" strike="noStrike" dirty="0">
                          <a:effectLst/>
                        </a:rPr>
                        <a:t>张晓辉</a:t>
                      </a:r>
                      <a:endParaRPr lang="zh-CN" altLang="en-US" sz="1100" b="0" i="0" u="none" strike="noStrike" dirty="0">
                        <a:solidFill>
                          <a:srgbClr val="000000"/>
                        </a:solidFill>
                        <a:effectLst/>
                        <a:latin typeface="宋体"/>
                      </a:endParaRPr>
                    </a:p>
                  </a:txBody>
                  <a:tcPr marL="9525" marR="9525" marT="9525" marB="0" anchor="ctr"/>
                </a:tc>
              </a:tr>
            </a:tbl>
          </a:graphicData>
        </a:graphic>
      </p:graphicFrame>
    </p:spTree>
    <p:extLst>
      <p:ext uri="{BB962C8B-B14F-4D97-AF65-F5344CB8AC3E}">
        <p14:creationId xmlns:p14="http://schemas.microsoft.com/office/powerpoint/2010/main" val="355095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23" name="Rectangle 635"/>
          <p:cNvSpPr>
            <a:spLocks noChangeArrowheads="1"/>
          </p:cNvSpPr>
          <p:nvPr/>
        </p:nvSpPr>
        <p:spPr bwMode="auto">
          <a:xfrm>
            <a:off x="1234124" y="1271174"/>
            <a:ext cx="3120000" cy="666751"/>
          </a:xfrm>
          <a:prstGeom prst="rect">
            <a:avLst/>
          </a:prstGeom>
          <a:solidFill>
            <a:srgbClr val="FD12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 name="矩形 1"/>
          <p:cNvSpPr>
            <a:spLocks noChangeArrowheads="1"/>
          </p:cNvSpPr>
          <p:nvPr/>
        </p:nvSpPr>
        <p:spPr bwMode="auto">
          <a:xfrm>
            <a:off x="1219307" y="2023609"/>
            <a:ext cx="813570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150000"/>
              </a:lnSpc>
              <a:buFont typeface="+mj-lt"/>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客户处理问题效率太低</a:t>
            </a:r>
            <a:endParaRPr lang="en-US" altLang="zh-CN" sz="1600" dirty="0" smtClean="0">
              <a:solidFill>
                <a:schemeClr val="tx1">
                  <a:lumMod val="65000"/>
                  <a:lumOff val="35000"/>
                </a:schemeClr>
              </a:solidFill>
              <a:latin typeface="微软雅黑" pitchFamily="34" charset="-122"/>
              <a:ea typeface="微软雅黑" pitchFamily="34" charset="-122"/>
            </a:endParaRPr>
          </a:p>
          <a:p>
            <a:pPr marL="342900" indent="-342900" algn="just">
              <a:lnSpc>
                <a:spcPct val="150000"/>
              </a:lnSpc>
              <a:buFont typeface="+mj-lt"/>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客户需求表述不够明确，以致多次修改需求</a:t>
            </a:r>
            <a:endParaRPr lang="en-US" altLang="zh-CN" sz="1600" dirty="0" smtClean="0">
              <a:solidFill>
                <a:schemeClr val="tx1">
                  <a:lumMod val="65000"/>
                  <a:lumOff val="35000"/>
                </a:schemeClr>
              </a:solidFill>
              <a:latin typeface="微软雅黑" pitchFamily="34" charset="-122"/>
              <a:ea typeface="微软雅黑" pitchFamily="34" charset="-122"/>
            </a:endParaRPr>
          </a:p>
          <a:p>
            <a:pPr marL="342900" indent="-342900" algn="just">
              <a:lnSpc>
                <a:spcPct val="150000"/>
              </a:lnSpc>
              <a:buFont typeface="+mj-lt"/>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出差期间，测试时间紧张，个人觉得未有足够时间暴露潜在问题</a:t>
            </a:r>
            <a:endParaRPr lang="en-US" altLang="zh-CN" sz="1600" dirty="0" smtClean="0">
              <a:solidFill>
                <a:schemeClr val="tx1">
                  <a:lumMod val="65000"/>
                  <a:lumOff val="35000"/>
                </a:schemeClr>
              </a:solidFill>
              <a:latin typeface="微软雅黑" pitchFamily="34" charset="-122"/>
              <a:ea typeface="微软雅黑" pitchFamily="34" charset="-122"/>
            </a:endParaRPr>
          </a:p>
          <a:p>
            <a:pPr marL="342900" indent="-342900" algn="just">
              <a:lnSpc>
                <a:spcPct val="150000"/>
              </a:lnSpc>
              <a:buFont typeface="+mj-lt"/>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出差期间，各部门之间沟通花费较多时间，测试</a:t>
            </a:r>
            <a:r>
              <a:rPr lang="en-US" altLang="zh-CN" sz="1600" dirty="0" smtClean="0">
                <a:solidFill>
                  <a:schemeClr val="tx1">
                    <a:lumMod val="65000"/>
                    <a:lumOff val="35000"/>
                  </a:schemeClr>
                </a:solidFill>
                <a:latin typeface="微软雅黑" pitchFamily="34" charset="-122"/>
                <a:ea typeface="微软雅黑" pitchFamily="34" charset="-122"/>
              </a:rPr>
              <a:t>-&gt;</a:t>
            </a:r>
            <a:r>
              <a:rPr lang="zh-CN" altLang="en-US" sz="1600" dirty="0" smtClean="0">
                <a:solidFill>
                  <a:schemeClr val="tx1">
                    <a:lumMod val="65000"/>
                    <a:lumOff val="35000"/>
                  </a:schemeClr>
                </a:solidFill>
                <a:latin typeface="微软雅黑" pitchFamily="34" charset="-122"/>
                <a:ea typeface="微软雅黑" pitchFamily="34" charset="-122"/>
              </a:rPr>
              <a:t>研发</a:t>
            </a:r>
            <a:r>
              <a:rPr lang="en-US" altLang="zh-CN" sz="1600" dirty="0" smtClean="0">
                <a:solidFill>
                  <a:schemeClr val="tx1">
                    <a:lumMod val="65000"/>
                    <a:lumOff val="35000"/>
                  </a:schemeClr>
                </a:solidFill>
                <a:latin typeface="微软雅黑" pitchFamily="34" charset="-122"/>
                <a:ea typeface="微软雅黑" pitchFamily="34" charset="-122"/>
              </a:rPr>
              <a:t>-&gt;</a:t>
            </a:r>
            <a:r>
              <a:rPr lang="zh-CN" altLang="en-US" sz="1600" dirty="0" smtClean="0">
                <a:solidFill>
                  <a:schemeClr val="tx1">
                    <a:lumMod val="65000"/>
                    <a:lumOff val="35000"/>
                  </a:schemeClr>
                </a:solidFill>
                <a:latin typeface="微软雅黑" pitchFamily="34" charset="-122"/>
                <a:ea typeface="微软雅黑" pitchFamily="34" charset="-122"/>
              </a:rPr>
              <a:t>测试</a:t>
            </a:r>
            <a:r>
              <a:rPr lang="en-US" altLang="zh-CN" sz="1600" dirty="0" smtClean="0">
                <a:solidFill>
                  <a:schemeClr val="tx1">
                    <a:lumMod val="65000"/>
                    <a:lumOff val="35000"/>
                  </a:schemeClr>
                </a:solidFill>
                <a:latin typeface="微软雅黑" pitchFamily="34" charset="-122"/>
                <a:ea typeface="微软雅黑" pitchFamily="34" charset="-122"/>
              </a:rPr>
              <a:t>-&gt;</a:t>
            </a:r>
            <a:r>
              <a:rPr lang="zh-CN" altLang="en-US" sz="1600" dirty="0" smtClean="0">
                <a:solidFill>
                  <a:schemeClr val="tx1">
                    <a:lumMod val="65000"/>
                    <a:lumOff val="35000"/>
                  </a:schemeClr>
                </a:solidFill>
                <a:latin typeface="微软雅黑" pitchFamily="34" charset="-122"/>
                <a:ea typeface="微软雅黑" pitchFamily="34" charset="-122"/>
              </a:rPr>
              <a:t>产品</a:t>
            </a:r>
            <a:r>
              <a:rPr lang="en-US" altLang="zh-CN" sz="1600" dirty="0" smtClean="0">
                <a:solidFill>
                  <a:schemeClr val="tx1">
                    <a:lumMod val="65000"/>
                    <a:lumOff val="35000"/>
                  </a:schemeClr>
                </a:solidFill>
                <a:latin typeface="微软雅黑" pitchFamily="34" charset="-122"/>
                <a:ea typeface="微软雅黑" pitchFamily="34" charset="-122"/>
              </a:rPr>
              <a:t>-&gt;</a:t>
            </a:r>
            <a:r>
              <a:rPr lang="zh-CN" altLang="en-US" sz="1600" dirty="0" smtClean="0">
                <a:solidFill>
                  <a:schemeClr val="tx1">
                    <a:lumMod val="65000"/>
                    <a:lumOff val="35000"/>
                  </a:schemeClr>
                </a:solidFill>
                <a:latin typeface="微软雅黑" pitchFamily="34" charset="-122"/>
                <a:ea typeface="微软雅黑" pitchFamily="34" charset="-122"/>
              </a:rPr>
              <a:t>测试</a:t>
            </a:r>
            <a:r>
              <a:rPr lang="en-US" altLang="zh-CN" sz="1600" dirty="0" smtClean="0">
                <a:solidFill>
                  <a:schemeClr val="tx1">
                    <a:lumMod val="65000"/>
                    <a:lumOff val="35000"/>
                  </a:schemeClr>
                </a:solidFill>
                <a:latin typeface="微软雅黑" pitchFamily="34" charset="-122"/>
                <a:ea typeface="微软雅黑" pitchFamily="34" charset="-122"/>
              </a:rPr>
              <a:t>-&gt;</a:t>
            </a:r>
            <a:r>
              <a:rPr lang="zh-CN" altLang="en-US" sz="1600" dirty="0" smtClean="0">
                <a:solidFill>
                  <a:schemeClr val="tx1">
                    <a:lumMod val="65000"/>
                    <a:lumOff val="35000"/>
                  </a:schemeClr>
                </a:solidFill>
                <a:latin typeface="微软雅黑" pitchFamily="34" charset="-122"/>
                <a:ea typeface="微软雅黑" pitchFamily="34" charset="-122"/>
              </a:rPr>
              <a:t>客户</a:t>
            </a:r>
            <a:endParaRPr lang="en-US" altLang="zh-CN" sz="1600" dirty="0" smtClean="0">
              <a:solidFill>
                <a:schemeClr val="tx1">
                  <a:lumMod val="65000"/>
                  <a:lumOff val="35000"/>
                </a:schemeClr>
              </a:solidFill>
              <a:latin typeface="微软雅黑" pitchFamily="34" charset="-122"/>
              <a:ea typeface="微软雅黑" pitchFamily="34" charset="-122"/>
            </a:endParaRPr>
          </a:p>
          <a:p>
            <a:pPr marL="342900" indent="-342900" algn="just">
              <a:lnSpc>
                <a:spcPct val="150000"/>
              </a:lnSpc>
              <a:buFont typeface="+mj-lt"/>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由于九洲人员为非专业测试人员，生产版本的质量存在风险</a:t>
            </a:r>
            <a:endParaRPr lang="en-US" altLang="zh-CN" sz="1600" dirty="0" smtClean="0">
              <a:solidFill>
                <a:schemeClr val="tx1">
                  <a:lumMod val="65000"/>
                  <a:lumOff val="35000"/>
                </a:schemeClr>
              </a:solidFill>
              <a:latin typeface="微软雅黑" pitchFamily="34" charset="-122"/>
              <a:ea typeface="微软雅黑" pitchFamily="34" charset="-122"/>
            </a:endParaRPr>
          </a:p>
          <a:p>
            <a:pPr marL="342900" indent="-342900" algn="just">
              <a:lnSpc>
                <a:spcPct val="150000"/>
              </a:lnSpc>
              <a:buFont typeface="+mj-lt"/>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支付，</a:t>
            </a:r>
            <a:r>
              <a:rPr lang="en-US" altLang="zh-CN" sz="1600" dirty="0" smtClean="0">
                <a:solidFill>
                  <a:schemeClr val="tx1">
                    <a:lumMod val="65000"/>
                    <a:lumOff val="35000"/>
                  </a:schemeClr>
                </a:solidFill>
                <a:latin typeface="微软雅黑" pitchFamily="34" charset="-122"/>
                <a:ea typeface="微软雅黑" pitchFamily="34" charset="-122"/>
              </a:rPr>
              <a:t>FOTA</a:t>
            </a:r>
            <a:r>
              <a:rPr lang="zh-CN" altLang="en-US" sz="1600" dirty="0" smtClean="0">
                <a:solidFill>
                  <a:schemeClr val="tx1">
                    <a:lumMod val="65000"/>
                    <a:lumOff val="35000"/>
                  </a:schemeClr>
                </a:solidFill>
                <a:latin typeface="微软雅黑" pitchFamily="34" charset="-122"/>
                <a:ea typeface="微软雅黑" pitchFamily="34" charset="-122"/>
              </a:rPr>
              <a:t>升级未执行过测试，存在潜在风险</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25" name="TextBox 711"/>
          <p:cNvSpPr txBox="1"/>
          <p:nvPr/>
        </p:nvSpPr>
        <p:spPr>
          <a:xfrm>
            <a:off x="1254870" y="1373716"/>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测试项目问题总结</a:t>
            </a:r>
            <a:endParaRPr lang="zh-CN" altLang="en-US" sz="2400" dirty="0">
              <a:solidFill>
                <a:schemeClr val="bg1"/>
              </a:solidFill>
            </a:endParaRPr>
          </a:p>
        </p:txBody>
      </p:sp>
    </p:spTree>
    <p:extLst>
      <p:ext uri="{BB962C8B-B14F-4D97-AF65-F5344CB8AC3E}">
        <p14:creationId xmlns:p14="http://schemas.microsoft.com/office/powerpoint/2010/main" val="1070181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21" name="Rectangle 636"/>
          <p:cNvSpPr>
            <a:spLocks noChangeArrowheads="1"/>
          </p:cNvSpPr>
          <p:nvPr/>
        </p:nvSpPr>
        <p:spPr bwMode="auto">
          <a:xfrm>
            <a:off x="1258020" y="1479319"/>
            <a:ext cx="3120000" cy="666751"/>
          </a:xfrm>
          <a:prstGeom prst="rect">
            <a:avLst/>
          </a:prstGeom>
          <a:solidFill>
            <a:srgbClr val="6EA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 name="矩形 1"/>
          <p:cNvSpPr>
            <a:spLocks noChangeArrowheads="1"/>
          </p:cNvSpPr>
          <p:nvPr/>
        </p:nvSpPr>
        <p:spPr bwMode="auto">
          <a:xfrm>
            <a:off x="1258020" y="2231754"/>
            <a:ext cx="8809171" cy="152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1600" dirty="0">
                <a:solidFill>
                  <a:schemeClr val="tx1">
                    <a:lumMod val="65000"/>
                    <a:lumOff val="35000"/>
                  </a:schemeClr>
                </a:solidFill>
                <a:latin typeface="微软雅黑" pitchFamily="34" charset="-122"/>
                <a:ea typeface="微软雅黑" pitchFamily="34" charset="-122"/>
              </a:rPr>
              <a:t>一，重把测试计划</a:t>
            </a:r>
            <a:r>
              <a:rPr lang="zh-CN" altLang="en-US" sz="1600" dirty="0">
                <a:solidFill>
                  <a:schemeClr val="tx1">
                    <a:lumMod val="65000"/>
                    <a:lumOff val="35000"/>
                  </a:schemeClr>
                </a:solidFill>
                <a:latin typeface="微软雅黑" pitchFamily="34" charset="-122"/>
                <a:ea typeface="微软雅黑" pitchFamily="34" charset="-122"/>
              </a:rPr>
              <a:t>的审核关</a:t>
            </a:r>
            <a:r>
              <a:rPr lang="zh-CN" altLang="en-US" sz="1600" dirty="0" smtClean="0">
                <a:solidFill>
                  <a:schemeClr val="tx1">
                    <a:lumMod val="65000"/>
                    <a:lumOff val="35000"/>
                  </a:schemeClr>
                </a:solidFill>
                <a:latin typeface="微软雅黑" pitchFamily="34" charset="-122"/>
                <a:ea typeface="微软雅黑" pitchFamily="34" charset="-122"/>
              </a:rPr>
              <a:t>。</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lnSpc>
                <a:spcPct val="150000"/>
              </a:lnSpc>
            </a:pPr>
            <a:r>
              <a:rPr lang="zh-CN" altLang="en-US" sz="1600" dirty="0" smtClean="0">
                <a:solidFill>
                  <a:schemeClr val="tx1">
                    <a:lumMod val="65000"/>
                    <a:lumOff val="35000"/>
                  </a:schemeClr>
                </a:solidFill>
                <a:latin typeface="微软雅黑" pitchFamily="34" charset="-122"/>
                <a:ea typeface="微软雅黑" pitchFamily="34" charset="-122"/>
              </a:rPr>
              <a:t>二 </a:t>
            </a:r>
            <a:r>
              <a:rPr lang="en-US" altLang="zh-CN" sz="1600" dirty="0" smtClean="0">
                <a:solidFill>
                  <a:schemeClr val="tx1">
                    <a:lumMod val="65000"/>
                    <a:lumOff val="35000"/>
                  </a:schemeClr>
                </a:solidFill>
                <a:latin typeface="微软雅黑" pitchFamily="34" charset="-122"/>
                <a:ea typeface="微软雅黑" pitchFamily="34" charset="-122"/>
              </a:rPr>
              <a:t>,  </a:t>
            </a:r>
            <a:r>
              <a:rPr lang="zh-CN" altLang="en-US" sz="1600" dirty="0" smtClean="0">
                <a:solidFill>
                  <a:schemeClr val="tx1">
                    <a:lumMod val="65000"/>
                    <a:lumOff val="35000"/>
                  </a:schemeClr>
                </a:solidFill>
                <a:latin typeface="微软雅黑" pitchFamily="34" charset="-122"/>
                <a:ea typeface="微软雅黑" pitchFamily="34" charset="-122"/>
              </a:rPr>
              <a:t>积极沟通，了解需求变化</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lnSpc>
                <a:spcPct val="150000"/>
              </a:lnSpc>
            </a:pPr>
            <a:r>
              <a:rPr lang="zh-CN" altLang="en-US" sz="1600" dirty="0">
                <a:solidFill>
                  <a:schemeClr val="tx1">
                    <a:lumMod val="65000"/>
                    <a:lumOff val="35000"/>
                  </a:schemeClr>
                </a:solidFill>
                <a:latin typeface="微软雅黑" pitchFamily="34" charset="-122"/>
                <a:ea typeface="微软雅黑" pitchFamily="34" charset="-122"/>
              </a:rPr>
              <a:t>三</a:t>
            </a:r>
            <a:r>
              <a:rPr lang="zh-CN" altLang="en-US" sz="1600" dirty="0" smtClean="0">
                <a:solidFill>
                  <a:schemeClr val="tx1">
                    <a:lumMod val="65000"/>
                    <a:lumOff val="35000"/>
                  </a:schemeClr>
                </a:solidFill>
                <a:latin typeface="微软雅黑" pitchFamily="34" charset="-122"/>
                <a:ea typeface="微软雅黑" pitchFamily="34" charset="-122"/>
              </a:rPr>
              <a:t>，尽可能地提高测试用例覆盖度</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lnSpc>
                <a:spcPct val="150000"/>
              </a:lnSpc>
            </a:pPr>
            <a:r>
              <a:rPr lang="zh-CN" altLang="en-US" sz="1600" dirty="0" smtClean="0">
                <a:solidFill>
                  <a:schemeClr val="tx1">
                    <a:lumMod val="65000"/>
                    <a:lumOff val="35000"/>
                  </a:schemeClr>
                </a:solidFill>
                <a:latin typeface="微软雅黑" pitchFamily="34" charset="-122"/>
                <a:ea typeface="微软雅黑" pitchFamily="34" charset="-122"/>
              </a:rPr>
              <a:t>四，把握测试重点，严格按照测试计划执行</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30" name="TextBox 712"/>
          <p:cNvSpPr txBox="1"/>
          <p:nvPr/>
        </p:nvSpPr>
        <p:spPr>
          <a:xfrm>
            <a:off x="1278408" y="1577929"/>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a:solidFill>
                  <a:schemeClr val="bg1"/>
                </a:solidFill>
              </a:rPr>
              <a:t>测试质量改进计划</a:t>
            </a:r>
          </a:p>
        </p:txBody>
      </p:sp>
    </p:spTree>
    <p:extLst>
      <p:ext uri="{BB962C8B-B14F-4D97-AF65-F5344CB8AC3E}">
        <p14:creationId xmlns:p14="http://schemas.microsoft.com/office/powerpoint/2010/main" val="3758801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14296571"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80856" y="2875002"/>
            <a:ext cx="2467429" cy="1107996"/>
          </a:xfrm>
          <a:prstGeom prst="rect">
            <a:avLst/>
          </a:prstGeom>
          <a:noFill/>
        </p:spPr>
        <p:txBody>
          <a:bodyPr wrap="square" rtlCol="0">
            <a:spAutoFit/>
          </a:bodyPr>
          <a:lstStyle/>
          <a:p>
            <a:r>
              <a:rPr lang="en-US" altLang="zh-CN" sz="6600" dirty="0" smtClean="0">
                <a:solidFill>
                  <a:schemeClr val="bg1"/>
                </a:solidFill>
                <a:latin typeface="Adamas" pitchFamily="50" charset="0"/>
              </a:rPr>
              <a:t>END</a:t>
            </a:r>
            <a:endParaRPr lang="zh-CN" altLang="en-US" sz="6600" dirty="0">
              <a:solidFill>
                <a:schemeClr val="bg1"/>
              </a:solidFill>
              <a:latin typeface="Adamas" pitchFamily="50" charset="0"/>
            </a:endParaRPr>
          </a:p>
        </p:txBody>
      </p:sp>
    </p:spTree>
    <p:extLst>
      <p:ext uri="{BB962C8B-B14F-4D97-AF65-F5344CB8AC3E}">
        <p14:creationId xmlns:p14="http://schemas.microsoft.com/office/powerpoint/2010/main" val="278087153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4000" decel="46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3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50" fill="hold"/>
                                        <p:tgtEl>
                                          <p:spTgt spid="2"/>
                                        </p:tgtEl>
                                        <p:attrNameLst>
                                          <p:attrName>ppt_w</p:attrName>
                                        </p:attrNameLst>
                                      </p:cBhvr>
                                      <p:tavLst>
                                        <p:tav tm="0">
                                          <p:val>
                                            <p:strVal val="(6*min(max(#ppt_w*#ppt_h,.3),1)-7.4)/-.7*#ppt_w"/>
                                          </p:val>
                                        </p:tav>
                                        <p:tav tm="100000">
                                          <p:val>
                                            <p:strVal val="#ppt_w"/>
                                          </p:val>
                                        </p:tav>
                                      </p:tavLst>
                                    </p:anim>
                                    <p:anim calcmode="lin" valueType="num">
                                      <p:cBhvr>
                                        <p:cTn id="13" dur="250" fill="hold"/>
                                        <p:tgtEl>
                                          <p:spTgt spid="2"/>
                                        </p:tgtEl>
                                        <p:attrNameLst>
                                          <p:attrName>ppt_h</p:attrName>
                                        </p:attrNameLst>
                                      </p:cBhvr>
                                      <p:tavLst>
                                        <p:tav tm="0">
                                          <p:val>
                                            <p:strVal val="(6*min(max(#ppt_w*#ppt_h,.3),1)-7.4)/-.7*#ppt_h"/>
                                          </p:val>
                                        </p:tav>
                                        <p:tav tm="100000">
                                          <p:val>
                                            <p:strVal val="#ppt_h"/>
                                          </p:val>
                                        </p:tav>
                                      </p:tavLst>
                                    </p:anim>
                                    <p:anim calcmode="lin" valueType="num">
                                      <p:cBhvr>
                                        <p:cTn id="14" dur="250" fill="hold"/>
                                        <p:tgtEl>
                                          <p:spTgt spid="2"/>
                                        </p:tgtEl>
                                        <p:attrNameLst>
                                          <p:attrName>ppt_x</p:attrName>
                                        </p:attrNameLst>
                                      </p:cBhvr>
                                      <p:tavLst>
                                        <p:tav tm="0">
                                          <p:val>
                                            <p:fltVal val="0.5"/>
                                          </p:val>
                                        </p:tav>
                                        <p:tav tm="100000">
                                          <p:val>
                                            <p:strVal val="#ppt_x"/>
                                          </p:val>
                                        </p:tav>
                                      </p:tavLst>
                                    </p:anim>
                                    <p:anim calcmode="lin" valueType="num">
                                      <p:cBhvr>
                                        <p:cTn id="15" dur="250" fill="hold"/>
                                        <p:tgtEl>
                                          <p:spTgt spid="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1758502059"/>
              </p:ext>
            </p:extLst>
          </p:nvPr>
        </p:nvGraphicFramePr>
        <p:xfrm>
          <a:off x="0" y="-1"/>
          <a:ext cx="1296572" cy="6872515"/>
        </p:xfrm>
        <a:graphic>
          <a:graphicData uri="http://schemas.openxmlformats.org/drawingml/2006/table">
            <a:tbl>
              <a:tblPr firstRow="1" bandRow="1">
                <a:tableStyleId>{5C22544A-7EE6-4342-B048-85BDC9FD1C3A}</a:tableStyleId>
              </a:tblPr>
              <a:tblGrid>
                <a:gridCol w="1296572"/>
              </a:tblGrid>
              <a:tr h="1374503">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759DC2"/>
                    </a:solidFill>
                  </a:tcPr>
                </a:tc>
              </a:tr>
              <a:tr h="1374503">
                <a:tc>
                  <a:txBody>
                    <a:bodyPr/>
                    <a:lstStyle/>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FC5D9"/>
                    </a:solidFill>
                  </a:tcPr>
                </a:tc>
              </a:tr>
            </a:tbl>
          </a:graphicData>
        </a:graphic>
      </p:graphicFrame>
      <p:sp>
        <p:nvSpPr>
          <p:cNvPr id="12" name="文本框 11"/>
          <p:cNvSpPr txBox="1"/>
          <p:nvPr/>
        </p:nvSpPr>
        <p:spPr>
          <a:xfrm rot="16200000">
            <a:off x="-1467169" y="2749228"/>
            <a:ext cx="6858000" cy="1359543"/>
          </a:xfrm>
          <a:prstGeom prst="rect">
            <a:avLst/>
          </a:prstGeom>
          <a:noFill/>
        </p:spPr>
        <p:txBody>
          <a:bodyPr wrap="square" rtlCol="0">
            <a:prstTxWarp prst="textTriangleInverted">
              <a:avLst/>
            </a:prstTxWarp>
            <a:spAutoFit/>
          </a:bodyPr>
          <a:lstStyle/>
          <a:p>
            <a:r>
              <a:rPr lang="en-US" altLang="zh-CN" sz="6600" dirty="0" smtClean="0">
                <a:solidFill>
                  <a:srgbClr val="5FC5D9"/>
                </a:solidFill>
                <a:latin typeface="微软雅黑" panose="020B0503020204020204" pitchFamily="34" charset="-122"/>
                <a:ea typeface="微软雅黑" panose="020B0503020204020204" pitchFamily="34" charset="-122"/>
              </a:rPr>
              <a:t>-</a:t>
            </a:r>
            <a:r>
              <a:rPr lang="en-US" altLang="zh-CN" sz="6600" dirty="0" smtClean="0">
                <a:solidFill>
                  <a:srgbClr val="AFABAB"/>
                </a:solidFill>
                <a:latin typeface="微软雅黑" panose="020B0503020204020204" pitchFamily="34" charset="-122"/>
                <a:ea typeface="微软雅黑" panose="020B0503020204020204" pitchFamily="34" charset="-122"/>
              </a:rPr>
              <a:t>-</a:t>
            </a:r>
            <a:r>
              <a:rPr lang="en-US" altLang="zh-CN" sz="6600" dirty="0" smtClean="0">
                <a:solidFill>
                  <a:srgbClr val="F4B183"/>
                </a:solidFill>
                <a:latin typeface="微软雅黑" panose="020B0503020204020204" pitchFamily="34" charset="-122"/>
                <a:ea typeface="微软雅黑" panose="020B0503020204020204" pitchFamily="34" charset="-122"/>
              </a:rPr>
              <a:t>-</a:t>
            </a:r>
            <a:r>
              <a:rPr lang="en-US" altLang="zh-CN" sz="6600" dirty="0" smtClean="0">
                <a:solidFill>
                  <a:srgbClr val="A9D18E"/>
                </a:solidFill>
                <a:latin typeface="微软雅黑" panose="020B0503020204020204" pitchFamily="34" charset="-122"/>
                <a:ea typeface="微软雅黑" panose="020B0503020204020204" pitchFamily="34" charset="-122"/>
              </a:rPr>
              <a:t>-</a:t>
            </a:r>
            <a:r>
              <a:rPr lang="en-US" altLang="zh-CN" sz="6600" dirty="0" smtClean="0">
                <a:solidFill>
                  <a:srgbClr val="759DC2"/>
                </a:solidFill>
                <a:latin typeface="微软雅黑" panose="020B0503020204020204" pitchFamily="34" charset="-122"/>
                <a:ea typeface="微软雅黑" panose="020B0503020204020204" pitchFamily="34" charset="-122"/>
              </a:rPr>
              <a:t>-</a:t>
            </a:r>
            <a:endParaRPr lang="zh-CN" altLang="en-US" sz="6600" dirty="0">
              <a:solidFill>
                <a:srgbClr val="759DC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077598" y="1234812"/>
            <a:ext cx="4673596" cy="646331"/>
          </a:xfrm>
          <a:prstGeom prst="rect">
            <a:avLst/>
          </a:prstGeom>
          <a:noFill/>
        </p:spPr>
        <p:txBody>
          <a:bodyPr wrap="square" rtlCol="0">
            <a:spAutoFit/>
          </a:body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585601" y="2217533"/>
            <a:ext cx="4673596" cy="646331"/>
          </a:xfrm>
          <a:prstGeom prst="rect">
            <a:avLst/>
          </a:prstGeom>
          <a:noFill/>
        </p:spPr>
        <p:txBody>
          <a:bodyPr wrap="square" rtlCol="0">
            <a:spAutoFit/>
          </a:bodyPr>
          <a:lstStyle/>
          <a:p>
            <a:r>
              <a:rPr lang="zh-CN" altLang="en-US" sz="3600" dirty="0" smtClean="0">
                <a:solidFill>
                  <a:srgbClr val="A9D18E"/>
                </a:solidFill>
                <a:latin typeface="微软雅黑" panose="020B0503020204020204" pitchFamily="34" charset="-122"/>
                <a:ea typeface="微软雅黑" panose="020B0503020204020204" pitchFamily="34" charset="-122"/>
              </a:rPr>
              <a:t>测试执行阶段总结</a:t>
            </a:r>
            <a:endParaRPr lang="zh-CN" altLang="en-US" sz="3600" dirty="0">
              <a:solidFill>
                <a:srgbClr val="A9D18E"/>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96000" y="3139729"/>
            <a:ext cx="4673596" cy="646331"/>
          </a:xfrm>
          <a:prstGeom prst="rect">
            <a:avLst/>
          </a:prstGeom>
          <a:noFill/>
        </p:spPr>
        <p:txBody>
          <a:bodyPr wrap="square" rtlCol="0">
            <a:spAutoFit/>
          </a:bodyPr>
          <a:lstStyle/>
          <a:p>
            <a:r>
              <a:rPr lang="zh-CN" altLang="en-US" sz="3600" dirty="0" smtClean="0">
                <a:solidFill>
                  <a:srgbClr val="F4B183"/>
                </a:solidFill>
                <a:latin typeface="微软雅黑" panose="020B0503020204020204" pitchFamily="34" charset="-122"/>
                <a:ea typeface="微软雅黑" panose="020B0503020204020204" pitchFamily="34" charset="-122"/>
              </a:rPr>
              <a:t>测试活动效果总结</a:t>
            </a:r>
            <a:endParaRPr lang="zh-CN" altLang="en-US" sz="3600" dirty="0">
              <a:solidFill>
                <a:srgbClr val="F4B183"/>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585601" y="4070449"/>
            <a:ext cx="4673596" cy="646331"/>
          </a:xfrm>
          <a:prstGeom prst="rect">
            <a:avLst/>
          </a:prstGeom>
          <a:noFill/>
        </p:spPr>
        <p:txBody>
          <a:bodyPr wrap="square" rtlCol="0">
            <a:spAutoFit/>
          </a:bodyPr>
          <a:lstStyle/>
          <a:p>
            <a:r>
              <a:rPr lang="zh-CN" altLang="en-US" sz="3600" dirty="0" smtClean="0">
                <a:solidFill>
                  <a:srgbClr val="AFABAB"/>
                </a:solidFill>
                <a:latin typeface="微软雅黑" panose="020B0503020204020204" pitchFamily="34" charset="-122"/>
                <a:ea typeface="微软雅黑" panose="020B0503020204020204" pitchFamily="34" charset="-122"/>
              </a:rPr>
              <a:t>测试项目过程总结</a:t>
            </a:r>
            <a:endParaRPr lang="zh-CN" altLang="en-US" sz="3600" dirty="0">
              <a:solidFill>
                <a:srgbClr val="AFABAB"/>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1624384" y="284185"/>
            <a:ext cx="3281445" cy="1312386"/>
            <a:chOff x="1624384" y="284185"/>
            <a:chExt cx="3281445" cy="1312386"/>
          </a:xfrm>
        </p:grpSpPr>
        <p:sp>
          <p:nvSpPr>
            <p:cNvPr id="19" name="同心圆 18"/>
            <p:cNvSpPr/>
            <p:nvPr/>
          </p:nvSpPr>
          <p:spPr>
            <a:xfrm>
              <a:off x="1624384" y="284185"/>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任意多边形 32"/>
            <p:cNvSpPr/>
            <p:nvPr/>
          </p:nvSpPr>
          <p:spPr>
            <a:xfrm>
              <a:off x="2133600" y="435429"/>
              <a:ext cx="2772229" cy="1161142"/>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624385" y="1769061"/>
            <a:ext cx="3760415" cy="850976"/>
            <a:chOff x="1624385" y="1769061"/>
            <a:chExt cx="3760415" cy="850976"/>
          </a:xfrm>
        </p:grpSpPr>
        <p:sp>
          <p:nvSpPr>
            <p:cNvPr id="24" name="同心圆 23"/>
            <p:cNvSpPr/>
            <p:nvPr/>
          </p:nvSpPr>
          <p:spPr>
            <a:xfrm>
              <a:off x="1624385" y="1769061"/>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任意多边形 33"/>
            <p:cNvSpPr/>
            <p:nvPr/>
          </p:nvSpPr>
          <p:spPr>
            <a:xfrm>
              <a:off x="2387602" y="1960180"/>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24385" y="3253937"/>
            <a:ext cx="4268414" cy="337447"/>
            <a:chOff x="1624385" y="3253937"/>
            <a:chExt cx="4268414" cy="337447"/>
          </a:xfrm>
        </p:grpSpPr>
        <p:sp>
          <p:nvSpPr>
            <p:cNvPr id="25" name="同心圆 24"/>
            <p:cNvSpPr/>
            <p:nvPr/>
          </p:nvSpPr>
          <p:spPr>
            <a:xfrm>
              <a:off x="1624385" y="3253937"/>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6" name="直接连接符 35"/>
            <p:cNvCxnSpPr>
              <a:stCxn id="12" idx="2"/>
            </p:cNvCxnSpPr>
            <p:nvPr/>
          </p:nvCxnSpPr>
          <p:spPr>
            <a:xfrm>
              <a:off x="2641603" y="3428999"/>
              <a:ext cx="3251196" cy="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1624384" y="4259271"/>
            <a:ext cx="3760416" cy="816989"/>
            <a:chOff x="1624384" y="4259271"/>
            <a:chExt cx="3760416" cy="816989"/>
          </a:xfrm>
        </p:grpSpPr>
        <p:sp>
          <p:nvSpPr>
            <p:cNvPr id="26" name="同心圆 25"/>
            <p:cNvSpPr/>
            <p:nvPr/>
          </p:nvSpPr>
          <p:spPr>
            <a:xfrm>
              <a:off x="1624384" y="4738813"/>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任意多边形 38"/>
            <p:cNvSpPr/>
            <p:nvPr/>
          </p:nvSpPr>
          <p:spPr>
            <a:xfrm flipH="1">
              <a:off x="2387602" y="4259271"/>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a:off x="8328794" y="-6341"/>
            <a:ext cx="15711748" cy="6858002"/>
          </a:xfrm>
          <a:custGeom>
            <a:avLst/>
            <a:gdLst>
              <a:gd name="connsiteX0" fmla="*/ 1924725 w 15711748"/>
              <a:gd name="connsiteY0" fmla="*/ 0 h 6858002"/>
              <a:gd name="connsiteX1" fmla="*/ 13850624 w 15711748"/>
              <a:gd name="connsiteY1" fmla="*/ 0 h 6858002"/>
              <a:gd name="connsiteX2" fmla="*/ 15711748 w 15711748"/>
              <a:gd name="connsiteY2" fmla="*/ 3429001 h 6858002"/>
              <a:gd name="connsiteX3" fmla="*/ 13850624 w 15711748"/>
              <a:gd name="connsiteY3" fmla="*/ 6858002 h 6858002"/>
              <a:gd name="connsiteX4" fmla="*/ 0 w 15711748"/>
              <a:gd name="connsiteY4" fmla="*/ 6858002 h 6858002"/>
              <a:gd name="connsiteX5" fmla="*/ 0 w 15711748"/>
              <a:gd name="connsiteY5" fmla="*/ 6858001 h 6858002"/>
              <a:gd name="connsiteX6" fmla="*/ 1924725 w 15711748"/>
              <a:gd name="connsiteY6" fmla="*/ 6858001 h 6858002"/>
              <a:gd name="connsiteX7" fmla="*/ 2641603 w 15711748"/>
              <a:gd name="connsiteY7" fmla="*/ 342900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1748" h="6858002">
                <a:moveTo>
                  <a:pt x="1924725" y="0"/>
                </a:moveTo>
                <a:lnTo>
                  <a:pt x="13850624" y="0"/>
                </a:lnTo>
                <a:lnTo>
                  <a:pt x="15711748" y="3429001"/>
                </a:lnTo>
                <a:lnTo>
                  <a:pt x="13850624" y="6858002"/>
                </a:lnTo>
                <a:lnTo>
                  <a:pt x="0" y="6858002"/>
                </a:lnTo>
                <a:lnTo>
                  <a:pt x="0" y="6858001"/>
                </a:lnTo>
                <a:lnTo>
                  <a:pt x="1924725" y="6858001"/>
                </a:lnTo>
                <a:lnTo>
                  <a:pt x="2641603" y="3429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4224207"/>
      </p:ext>
    </p:extLst>
  </p:cSld>
  <p:clrMapOvr>
    <a:masterClrMapping/>
  </p:clrMapOvr>
  <p:transition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22" presetClass="entr" presetSubtype="8"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22" presetClass="entr" presetSubtype="8"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par>
                                <p:cTn id="14" presetID="22" presetClass="entr" presetSubtype="8"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500"/>
                                        <p:tgtEl>
                                          <p:spTgt spid="4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5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5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25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4" name="矩形 1"/>
          <p:cNvSpPr>
            <a:spLocks noChangeArrowheads="1"/>
          </p:cNvSpPr>
          <p:nvPr/>
        </p:nvSpPr>
        <p:spPr bwMode="auto">
          <a:xfrm>
            <a:off x="1153536" y="2138853"/>
            <a:ext cx="9915979" cy="152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150000"/>
              </a:lnSpc>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首先拿到测试项目后，开始分析需求和系统功能，确定了测试范围</a:t>
            </a:r>
            <a:r>
              <a:rPr lang="zh-CN" altLang="en-US" sz="1600" dirty="0">
                <a:solidFill>
                  <a:schemeClr val="tx1">
                    <a:lumMod val="65000"/>
                    <a:lumOff val="35000"/>
                  </a:schemeClr>
                </a:solidFill>
                <a:latin typeface="微软雅黑" pitchFamily="34" charset="-122"/>
                <a:ea typeface="微软雅黑" pitchFamily="34" charset="-122"/>
              </a:rPr>
              <a:t>为</a:t>
            </a:r>
            <a:r>
              <a:rPr lang="zh-CN" altLang="en-US" sz="1600" dirty="0" smtClean="0">
                <a:solidFill>
                  <a:schemeClr val="tx1">
                    <a:lumMod val="65000"/>
                    <a:lumOff val="35000"/>
                  </a:schemeClr>
                </a:solidFill>
                <a:latin typeface="微软雅黑" pitchFamily="34" charset="-122"/>
                <a:ea typeface="微软雅黑" pitchFamily="34" charset="-122"/>
              </a:rPr>
              <a:t>九洲服务器交互相关</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本地系统测试，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lnSpc>
                <a:spcPct val="150000"/>
              </a:lnSpc>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其次根据项目的工作强度和难度选中了能承担该测试任务的测试人员，</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lnSpc>
                <a:spcPct val="150000"/>
              </a:lnSpc>
              <a:buFont typeface="Wingdings" pitchFamily="2" charset="2"/>
              <a:buChar char="Ø"/>
            </a:pPr>
            <a:r>
              <a:rPr lang="zh-CN" altLang="en-US" sz="1600" dirty="0">
                <a:solidFill>
                  <a:schemeClr val="tx1">
                    <a:lumMod val="65000"/>
                    <a:lumOff val="35000"/>
                  </a:schemeClr>
                </a:solidFill>
                <a:latin typeface="微软雅黑" pitchFamily="34" charset="-122"/>
                <a:ea typeface="微软雅黑" pitchFamily="34" charset="-122"/>
              </a:rPr>
              <a:t>然后</a:t>
            </a:r>
            <a:r>
              <a:rPr lang="zh-CN" altLang="en-US" sz="1600" dirty="0" smtClean="0">
                <a:solidFill>
                  <a:schemeClr val="tx1">
                    <a:lumMod val="65000"/>
                    <a:lumOff val="35000"/>
                  </a:schemeClr>
                </a:solidFill>
                <a:latin typeface="微软雅黑" pitchFamily="34" charset="-122"/>
                <a:ea typeface="微软雅黑" pitchFamily="34" charset="-122"/>
              </a:rPr>
              <a:t>在质量保证的前提下以及从项目中获取到的可用数据，确定了可行的测试方案，并根据预计的测试时间段里，根据制定的测试方案确定了每个阶段的时间进度，并且规定了每个阶段的准入和准出标准</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550359" y="1475201"/>
            <a:ext cx="2262158"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测试计划总结</a:t>
            </a:r>
            <a:endParaRPr lang="zh-CN" altLang="en-US" sz="32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550487605"/>
              </p:ext>
            </p:extLst>
          </p:nvPr>
        </p:nvGraphicFramePr>
        <p:xfrm>
          <a:off x="2148254" y="4024191"/>
          <a:ext cx="1914230" cy="1734771"/>
        </p:xfrm>
        <a:graphic>
          <a:graphicData uri="http://schemas.openxmlformats.org/presentationml/2006/ole">
            <mc:AlternateContent xmlns:mc="http://schemas.openxmlformats.org/markup-compatibility/2006">
              <mc:Choice xmlns:v="urn:schemas-microsoft-com:vml" Requires="v">
                <p:oleObj spid="_x0000_s1078" name="工作表" showAsIcon="1" r:id="rId3" imgW="914400" imgH="828720" progId="Excel.Sheet.12">
                  <p:embed/>
                </p:oleObj>
              </mc:Choice>
              <mc:Fallback>
                <p:oleObj name="工作表" showAsIcon="1" r:id="rId3" imgW="914400" imgH="828720" progId="Excel.Sheet.12">
                  <p:embed/>
                  <p:pic>
                    <p:nvPicPr>
                      <p:cNvPr id="0" name=""/>
                      <p:cNvPicPr/>
                      <p:nvPr/>
                    </p:nvPicPr>
                    <p:blipFill>
                      <a:blip r:embed="rId4"/>
                      <a:stretch>
                        <a:fillRect/>
                      </a:stretch>
                    </p:blipFill>
                    <p:spPr>
                      <a:xfrm>
                        <a:off x="2148254" y="4024191"/>
                        <a:ext cx="1914230" cy="1734771"/>
                      </a:xfrm>
                      <a:prstGeom prst="rect">
                        <a:avLst/>
                      </a:prstGeom>
                    </p:spPr>
                  </p:pic>
                </p:oleObj>
              </mc:Fallback>
            </mc:AlternateContent>
          </a:graphicData>
        </a:graphic>
      </p:graphicFrame>
    </p:spTree>
    <p:extLst>
      <p:ext uri="{BB962C8B-B14F-4D97-AF65-F5344CB8AC3E}">
        <p14:creationId xmlns:p14="http://schemas.microsoft.com/office/powerpoint/2010/main" val="2668679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7" name="Rectangle 632"/>
          <p:cNvSpPr>
            <a:spLocks noChangeArrowheads="1"/>
          </p:cNvSpPr>
          <p:nvPr/>
        </p:nvSpPr>
        <p:spPr bwMode="auto">
          <a:xfrm>
            <a:off x="1441523" y="1373718"/>
            <a:ext cx="3120000" cy="664633"/>
          </a:xfrm>
          <a:prstGeom prst="rect">
            <a:avLst/>
          </a:prstGeom>
          <a:solidFill>
            <a:srgbClr val="E395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3" name="矩形 1"/>
          <p:cNvSpPr>
            <a:spLocks noChangeArrowheads="1"/>
          </p:cNvSpPr>
          <p:nvPr/>
        </p:nvSpPr>
        <p:spPr bwMode="auto">
          <a:xfrm>
            <a:off x="1426707" y="2138853"/>
            <a:ext cx="10100009"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150000"/>
              </a:lnSpc>
              <a:buFont typeface="+mj-lt"/>
              <a:buAutoNum type="arabicPeriod"/>
            </a:pPr>
            <a:r>
              <a:rPr lang="zh-CN" altLang="en-US" sz="1600" dirty="0" smtClean="0">
                <a:solidFill>
                  <a:schemeClr val="tx1">
                    <a:lumMod val="65000"/>
                    <a:lumOff val="35000"/>
                  </a:schemeClr>
                </a:solidFill>
                <a:latin typeface="微软雅黑" pitchFamily="34" charset="-122"/>
                <a:ea typeface="微软雅黑" pitchFamily="34" charset="-122"/>
              </a:rPr>
              <a:t>首先确定目标和任务</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lnSpc>
                <a:spcPct val="150000"/>
              </a:lnSpc>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目标</a:t>
            </a:r>
            <a:r>
              <a:rPr lang="zh-CN" altLang="en-US" sz="1600" dirty="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提供一个满足九洲需求并且可靠的版本，最终通过九洲的验收</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lnSpc>
                <a:spcPct val="150000"/>
              </a:lnSpc>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任务：在九洲服务器下搭配广电机顶盒执行</a:t>
            </a:r>
            <a:r>
              <a:rPr lang="en-US" altLang="zh-CN" sz="1600" dirty="0" smtClean="0">
                <a:solidFill>
                  <a:schemeClr val="tx1">
                    <a:lumMod val="65000"/>
                    <a:lumOff val="35000"/>
                  </a:schemeClr>
                </a:solidFill>
                <a:latin typeface="微软雅黑" pitchFamily="34" charset="-122"/>
                <a:ea typeface="微软雅黑" pitchFamily="34" charset="-122"/>
              </a:rPr>
              <a:t>VR</a:t>
            </a:r>
            <a:r>
              <a:rPr lang="zh-CN" altLang="en-US" sz="1600" dirty="0" smtClean="0">
                <a:solidFill>
                  <a:schemeClr val="tx1">
                    <a:lumMod val="65000"/>
                    <a:lumOff val="35000"/>
                  </a:schemeClr>
                </a:solidFill>
                <a:latin typeface="微软雅黑" pitchFamily="34" charset="-122"/>
                <a:ea typeface="微软雅黑" pitchFamily="34" charset="-122"/>
              </a:rPr>
              <a:t>端测试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lnSpc>
                <a:spcPct val="150000"/>
              </a:lnSpc>
            </a:pPr>
            <a:r>
              <a:rPr lang="en-US" altLang="zh-CN" sz="1600" dirty="0" smtClean="0">
                <a:solidFill>
                  <a:schemeClr val="tx1">
                    <a:lumMod val="65000"/>
                    <a:lumOff val="35000"/>
                  </a:schemeClr>
                </a:solidFill>
                <a:latin typeface="微软雅黑" pitchFamily="34" charset="-122"/>
                <a:ea typeface="微软雅黑" pitchFamily="34" charset="-122"/>
              </a:rPr>
              <a:t>2.   </a:t>
            </a:r>
            <a:r>
              <a:rPr lang="zh-CN" altLang="en-US" sz="1600" dirty="0" smtClean="0">
                <a:solidFill>
                  <a:schemeClr val="tx1">
                    <a:lumMod val="65000"/>
                    <a:lumOff val="35000"/>
                  </a:schemeClr>
                </a:solidFill>
                <a:latin typeface="微软雅黑" pitchFamily="34" charset="-122"/>
                <a:ea typeface="微软雅黑" pitchFamily="34" charset="-122"/>
              </a:rPr>
              <a:t>分析过程</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lnSpc>
                <a:spcPct val="150000"/>
              </a:lnSpc>
              <a:buFont typeface="Wingdings" pitchFamily="2" charset="2"/>
              <a:buChar char="ü"/>
            </a:pPr>
            <a:r>
              <a:rPr lang="zh-CN" altLang="en-US" sz="1600" dirty="0" smtClean="0">
                <a:solidFill>
                  <a:schemeClr val="tx1">
                    <a:lumMod val="65000"/>
                    <a:lumOff val="35000"/>
                  </a:schemeClr>
                </a:solidFill>
                <a:latin typeface="微软雅黑" pitchFamily="34" charset="-122"/>
                <a:ea typeface="微软雅黑" pitchFamily="34" charset="-122"/>
              </a:rPr>
              <a:t>将项目分为</a:t>
            </a:r>
            <a:r>
              <a:rPr lang="zh-CN" altLang="en-US" sz="1600" dirty="0">
                <a:solidFill>
                  <a:schemeClr val="tx1">
                    <a:lumMod val="65000"/>
                    <a:lumOff val="35000"/>
                  </a:schemeClr>
                </a:solidFill>
                <a:latin typeface="微软雅黑" pitchFamily="34" charset="-122"/>
                <a:ea typeface="微软雅黑" pitchFamily="34" charset="-122"/>
              </a:rPr>
              <a:t>两</a:t>
            </a:r>
            <a:r>
              <a:rPr lang="zh-CN" altLang="en-US" sz="1600" dirty="0" smtClean="0">
                <a:solidFill>
                  <a:schemeClr val="tx1">
                    <a:lumMod val="65000"/>
                    <a:lumOff val="35000"/>
                  </a:schemeClr>
                </a:solidFill>
                <a:latin typeface="微软雅黑" pitchFamily="34" charset="-122"/>
                <a:ea typeface="微软雅黑" pitchFamily="34" charset="-122"/>
              </a:rPr>
              <a:t>个部分，九洲服务器相关</a:t>
            </a:r>
            <a:r>
              <a:rPr lang="en-US" altLang="zh-CN" sz="1600" dirty="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本地系统测试相关</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lnSpc>
                <a:spcPct val="150000"/>
              </a:lnSpc>
              <a:buFont typeface="Wingdings" pitchFamily="2" charset="2"/>
              <a:buChar char="ü"/>
            </a:pPr>
            <a:r>
              <a:rPr lang="zh-CN" altLang="en-US" sz="1600" dirty="0" smtClean="0">
                <a:solidFill>
                  <a:schemeClr val="tx1">
                    <a:lumMod val="65000"/>
                    <a:lumOff val="35000"/>
                  </a:schemeClr>
                </a:solidFill>
                <a:latin typeface="微软雅黑" pitchFamily="34" charset="-122"/>
                <a:ea typeface="微软雅黑" pitchFamily="34" charset="-122"/>
              </a:rPr>
              <a:t>九洲服务器这块，我们根据客户提出的</a:t>
            </a:r>
            <a:r>
              <a:rPr lang="en-US" altLang="zh-CN" sz="1600" dirty="0" smtClean="0">
                <a:solidFill>
                  <a:schemeClr val="tx1">
                    <a:lumMod val="65000"/>
                    <a:lumOff val="35000"/>
                  </a:schemeClr>
                </a:solidFill>
                <a:latin typeface="微软雅黑" pitchFamily="34" charset="-122"/>
                <a:ea typeface="微软雅黑" pitchFamily="34" charset="-122"/>
              </a:rPr>
              <a:t>VR</a:t>
            </a:r>
            <a:r>
              <a:rPr lang="zh-CN" altLang="en-US" sz="1600" dirty="0" smtClean="0">
                <a:solidFill>
                  <a:schemeClr val="tx1">
                    <a:lumMod val="65000"/>
                    <a:lumOff val="35000"/>
                  </a:schemeClr>
                </a:solidFill>
                <a:latin typeface="微软雅黑" pitchFamily="34" charset="-122"/>
                <a:ea typeface="微软雅黑" pitchFamily="34" charset="-122"/>
              </a:rPr>
              <a:t>搭配广电机顶盒使用的</a:t>
            </a:r>
            <a:r>
              <a:rPr lang="zh-CN" altLang="en-US" sz="1600" dirty="0">
                <a:solidFill>
                  <a:schemeClr val="tx1">
                    <a:lumMod val="65000"/>
                    <a:lumOff val="35000"/>
                  </a:schemeClr>
                </a:solidFill>
                <a:latin typeface="微软雅黑" pitchFamily="34" charset="-122"/>
                <a:ea typeface="微软雅黑" pitchFamily="34" charset="-122"/>
              </a:rPr>
              <a:t>需</a:t>
            </a:r>
            <a:r>
              <a:rPr lang="zh-CN" altLang="en-US" sz="1600" dirty="0" smtClean="0">
                <a:solidFill>
                  <a:schemeClr val="tx1">
                    <a:lumMod val="65000"/>
                    <a:lumOff val="35000"/>
                  </a:schemeClr>
                </a:solidFill>
                <a:latin typeface="微软雅黑" pitchFamily="34" charset="-122"/>
                <a:ea typeface="微软雅黑" pitchFamily="34" charset="-122"/>
              </a:rPr>
              <a:t>求，考虑到组网情况，联网认证，鉴权播放，视频质量，应用下载等方面</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lnSpc>
                <a:spcPct val="150000"/>
              </a:lnSpc>
              <a:buFont typeface="Wingdings" pitchFamily="2" charset="2"/>
              <a:buChar char="ü"/>
            </a:pPr>
            <a:r>
              <a:rPr lang="zh-CN" altLang="en-US" sz="1600" dirty="0" smtClean="0">
                <a:solidFill>
                  <a:schemeClr val="tx1">
                    <a:lumMod val="65000"/>
                    <a:lumOff val="35000"/>
                  </a:schemeClr>
                </a:solidFill>
                <a:latin typeface="微软雅黑" pitchFamily="34" charset="-122"/>
                <a:ea typeface="微软雅黑" pitchFamily="34" charset="-122"/>
              </a:rPr>
              <a:t>本地系统测试，则要确保本地视频播放质量，播放器的使用，以及</a:t>
            </a:r>
            <a:r>
              <a:rPr lang="en-US" altLang="zh-CN" sz="1600" dirty="0" smtClean="0">
                <a:solidFill>
                  <a:schemeClr val="tx1">
                    <a:lumMod val="65000"/>
                    <a:lumOff val="35000"/>
                  </a:schemeClr>
                </a:solidFill>
                <a:latin typeface="微软雅黑" pitchFamily="34" charset="-122"/>
                <a:ea typeface="微软雅黑" pitchFamily="34" charset="-122"/>
              </a:rPr>
              <a:t>UI</a:t>
            </a:r>
            <a:r>
              <a:rPr lang="zh-CN" altLang="en-US" sz="1600" dirty="0" smtClean="0">
                <a:solidFill>
                  <a:schemeClr val="tx1">
                    <a:lumMod val="65000"/>
                    <a:lumOff val="35000"/>
                  </a:schemeClr>
                </a:solidFill>
                <a:latin typeface="微软雅黑" pitchFamily="34" charset="-122"/>
                <a:ea typeface="微软雅黑" pitchFamily="34" charset="-122"/>
              </a:rPr>
              <a:t>修改的验证，如：无开机向导，去掉</a:t>
            </a:r>
            <a:r>
              <a:rPr lang="en-US" altLang="zh-CN" sz="1600" dirty="0" err="1" smtClean="0">
                <a:solidFill>
                  <a:schemeClr val="tx1">
                    <a:lumMod val="65000"/>
                    <a:lumOff val="35000"/>
                  </a:schemeClr>
                </a:solidFill>
                <a:latin typeface="微软雅黑" pitchFamily="34" charset="-122"/>
                <a:ea typeface="微软雅黑" pitchFamily="34" charset="-122"/>
              </a:rPr>
              <a:t>Idealeans</a:t>
            </a:r>
            <a:r>
              <a:rPr lang="zh-CN" altLang="en-US" sz="1600" dirty="0" smtClean="0">
                <a:solidFill>
                  <a:schemeClr val="tx1">
                    <a:lumMod val="65000"/>
                    <a:lumOff val="35000"/>
                  </a:schemeClr>
                </a:solidFill>
                <a:latin typeface="微软雅黑" pitchFamily="34" charset="-122"/>
                <a:ea typeface="微软雅黑" pitchFamily="34" charset="-122"/>
              </a:rPr>
              <a:t>相关字样等等</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9" name="TextBox 708"/>
          <p:cNvSpPr txBox="1"/>
          <p:nvPr/>
        </p:nvSpPr>
        <p:spPr>
          <a:xfrm>
            <a:off x="1802652" y="1498711"/>
            <a:ext cx="2262158"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需求分析总结</a:t>
            </a:r>
            <a:endParaRPr lang="zh-CN" altLang="en-US" sz="24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927008104"/>
              </p:ext>
            </p:extLst>
          </p:nvPr>
        </p:nvGraphicFramePr>
        <p:xfrm>
          <a:off x="6641123" y="5624390"/>
          <a:ext cx="1140069" cy="1033187"/>
        </p:xfrm>
        <a:graphic>
          <a:graphicData uri="http://schemas.openxmlformats.org/presentationml/2006/ole">
            <mc:AlternateContent xmlns:mc="http://schemas.openxmlformats.org/markup-compatibility/2006">
              <mc:Choice xmlns:v="urn:schemas-microsoft-com:vml" Requires="v">
                <p:oleObj spid="_x0000_s2130" name="Document" showAsIcon="1" r:id="rId3" imgW="914400" imgH="828720" progId="Word.Document.8">
                  <p:embed/>
                </p:oleObj>
              </mc:Choice>
              <mc:Fallback>
                <p:oleObj name="Document" showAsIcon="1" r:id="rId3" imgW="914400" imgH="828720" progId="Word.Document.8">
                  <p:embed/>
                  <p:pic>
                    <p:nvPicPr>
                      <p:cNvPr id="0" name=""/>
                      <p:cNvPicPr/>
                      <p:nvPr/>
                    </p:nvPicPr>
                    <p:blipFill>
                      <a:blip r:embed="rId4"/>
                      <a:stretch>
                        <a:fillRect/>
                      </a:stretch>
                    </p:blipFill>
                    <p:spPr>
                      <a:xfrm>
                        <a:off x="6641123" y="5624390"/>
                        <a:ext cx="1140069" cy="103318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973331916"/>
              </p:ext>
            </p:extLst>
          </p:nvPr>
        </p:nvGraphicFramePr>
        <p:xfrm>
          <a:off x="7845667" y="5609492"/>
          <a:ext cx="1141200" cy="1080473"/>
        </p:xfrm>
        <a:graphic>
          <a:graphicData uri="http://schemas.openxmlformats.org/presentationml/2006/ole">
            <mc:AlternateContent xmlns:mc="http://schemas.openxmlformats.org/markup-compatibility/2006">
              <mc:Choice xmlns:v="urn:schemas-microsoft-com:vml" Requires="v">
                <p:oleObj spid="_x0000_s2131" name="工作表" showAsIcon="1" r:id="rId5" imgW="914400" imgH="828720" progId="Excel.Sheet.12">
                  <p:embed/>
                </p:oleObj>
              </mc:Choice>
              <mc:Fallback>
                <p:oleObj name="工作表" showAsIcon="1" r:id="rId5" imgW="914400" imgH="828720" progId="Excel.Sheet.12">
                  <p:embed/>
                  <p:pic>
                    <p:nvPicPr>
                      <p:cNvPr id="0" name=""/>
                      <p:cNvPicPr/>
                      <p:nvPr/>
                    </p:nvPicPr>
                    <p:blipFill>
                      <a:blip r:embed="rId6"/>
                      <a:stretch>
                        <a:fillRect/>
                      </a:stretch>
                    </p:blipFill>
                    <p:spPr>
                      <a:xfrm>
                        <a:off x="7845667" y="5609492"/>
                        <a:ext cx="1141200" cy="1080473"/>
                      </a:xfrm>
                      <a:prstGeom prst="rect">
                        <a:avLst/>
                      </a:prstGeom>
                    </p:spPr>
                  </p:pic>
                </p:oleObj>
              </mc:Fallback>
            </mc:AlternateContent>
          </a:graphicData>
        </a:graphic>
      </p:graphicFrame>
    </p:spTree>
    <p:extLst>
      <p:ext uri="{BB962C8B-B14F-4D97-AF65-F5344CB8AC3E}">
        <p14:creationId xmlns:p14="http://schemas.microsoft.com/office/powerpoint/2010/main" val="719034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7" name="Rectangle 632"/>
          <p:cNvSpPr>
            <a:spLocks noChangeArrowheads="1"/>
          </p:cNvSpPr>
          <p:nvPr/>
        </p:nvSpPr>
        <p:spPr bwMode="auto">
          <a:xfrm>
            <a:off x="1441523" y="1373718"/>
            <a:ext cx="3120000" cy="664633"/>
          </a:xfrm>
          <a:prstGeom prst="rect">
            <a:avLst/>
          </a:prstGeom>
          <a:solidFill>
            <a:srgbClr val="E395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3" name="矩形 1"/>
          <p:cNvSpPr>
            <a:spLocks noChangeArrowheads="1"/>
          </p:cNvSpPr>
          <p:nvPr/>
        </p:nvSpPr>
        <p:spPr bwMode="auto">
          <a:xfrm>
            <a:off x="1426707" y="2138853"/>
            <a:ext cx="10100009"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altLang="zh-CN" sz="1600" dirty="0" smtClean="0">
                <a:solidFill>
                  <a:schemeClr val="tx1">
                    <a:lumMod val="65000"/>
                    <a:lumOff val="35000"/>
                  </a:schemeClr>
                </a:solidFill>
                <a:latin typeface="微软雅黑" pitchFamily="34" charset="-122"/>
                <a:ea typeface="微软雅黑" pitchFamily="34" charset="-122"/>
              </a:rPr>
              <a:t>3. </a:t>
            </a:r>
            <a:r>
              <a:rPr lang="zh-CN" altLang="en-US" sz="1600" dirty="0" smtClean="0">
                <a:solidFill>
                  <a:schemeClr val="tx1">
                    <a:lumMod val="65000"/>
                    <a:lumOff val="35000"/>
                  </a:schemeClr>
                </a:solidFill>
                <a:latin typeface="微软雅黑" pitchFamily="34" charset="-122"/>
                <a:ea typeface="微软雅黑" pitchFamily="34" charset="-122"/>
              </a:rPr>
              <a:t>需求类</a:t>
            </a:r>
            <a:r>
              <a:rPr lang="en-US" altLang="zh-CN" sz="1600" dirty="0" smtClean="0">
                <a:solidFill>
                  <a:schemeClr val="tx1">
                    <a:lumMod val="65000"/>
                    <a:lumOff val="35000"/>
                  </a:schemeClr>
                </a:solidFill>
                <a:latin typeface="微软雅黑" pitchFamily="34" charset="-122"/>
                <a:ea typeface="微软雅黑" pitchFamily="34" charset="-122"/>
              </a:rPr>
              <a:t>bug</a:t>
            </a:r>
          </a:p>
        </p:txBody>
      </p:sp>
      <p:sp>
        <p:nvSpPr>
          <p:cNvPr id="709" name="TextBox 708"/>
          <p:cNvSpPr txBox="1"/>
          <p:nvPr/>
        </p:nvSpPr>
        <p:spPr>
          <a:xfrm>
            <a:off x="1802652" y="1498711"/>
            <a:ext cx="2262158"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需求分析总结</a:t>
            </a:r>
            <a:endParaRPr lang="zh-CN" altLang="en-US" sz="24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2" name="图表 1"/>
          <p:cNvGraphicFramePr/>
          <p:nvPr>
            <p:extLst>
              <p:ext uri="{D42A27DB-BD31-4B8C-83A1-F6EECF244321}">
                <p14:modId xmlns:p14="http://schemas.microsoft.com/office/powerpoint/2010/main" val="1041503214"/>
              </p:ext>
            </p:extLst>
          </p:nvPr>
        </p:nvGraphicFramePr>
        <p:xfrm>
          <a:off x="1715477" y="2760784"/>
          <a:ext cx="4518269" cy="33247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30066338"/>
              </p:ext>
            </p:extLst>
          </p:nvPr>
        </p:nvGraphicFramePr>
        <p:xfrm>
          <a:off x="8053754" y="4357566"/>
          <a:ext cx="1837424" cy="1665165"/>
        </p:xfrm>
        <a:graphic>
          <a:graphicData uri="http://schemas.openxmlformats.org/presentationml/2006/ole">
            <mc:AlternateContent xmlns:mc="http://schemas.openxmlformats.org/markup-compatibility/2006">
              <mc:Choice xmlns:v="urn:schemas-microsoft-com:vml" Requires="v">
                <p:oleObj spid="_x0000_s3113" name="工作表" showAsIcon="1" r:id="rId4" imgW="914400" imgH="828720" progId="Excel.Sheet.12">
                  <p:embed/>
                </p:oleObj>
              </mc:Choice>
              <mc:Fallback>
                <p:oleObj name="工作表" showAsIcon="1" r:id="rId4" imgW="914400" imgH="828720" progId="Excel.Sheet.12">
                  <p:embed/>
                  <p:pic>
                    <p:nvPicPr>
                      <p:cNvPr id="0" name=""/>
                      <p:cNvPicPr/>
                      <p:nvPr/>
                    </p:nvPicPr>
                    <p:blipFill>
                      <a:blip r:embed="rId5"/>
                      <a:stretch>
                        <a:fillRect/>
                      </a:stretch>
                    </p:blipFill>
                    <p:spPr>
                      <a:xfrm>
                        <a:off x="8053754" y="4357566"/>
                        <a:ext cx="1837424" cy="1665165"/>
                      </a:xfrm>
                      <a:prstGeom prst="rect">
                        <a:avLst/>
                      </a:prstGeom>
                    </p:spPr>
                  </p:pic>
                </p:oleObj>
              </mc:Fallback>
            </mc:AlternateContent>
          </a:graphicData>
        </a:graphic>
      </p:graphicFrame>
    </p:spTree>
    <p:extLst>
      <p:ext uri="{BB962C8B-B14F-4D97-AF65-F5344CB8AC3E}">
        <p14:creationId xmlns:p14="http://schemas.microsoft.com/office/powerpoint/2010/main" val="2328383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8" name="Rectangle 633"/>
          <p:cNvSpPr>
            <a:spLocks noChangeArrowheads="1"/>
          </p:cNvSpPr>
          <p:nvPr/>
        </p:nvSpPr>
        <p:spPr bwMode="auto">
          <a:xfrm>
            <a:off x="1534112" y="1373718"/>
            <a:ext cx="3120000" cy="664633"/>
          </a:xfrm>
          <a:prstGeom prst="rect">
            <a:avLst/>
          </a:prstGeom>
          <a:solidFill>
            <a:srgbClr val="4C6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704" name="矩形 1"/>
          <p:cNvSpPr>
            <a:spLocks noChangeArrowheads="1"/>
          </p:cNvSpPr>
          <p:nvPr/>
        </p:nvSpPr>
        <p:spPr bwMode="auto">
          <a:xfrm>
            <a:off x="1534111" y="2138853"/>
            <a:ext cx="866557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150000"/>
              </a:lnSpc>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测试用例覆盖率：将主线版本的测试用例拉出，再补入九洲需求相关，站在用户角度补入一些使用环境，最终覆盖率达到</a:t>
            </a:r>
            <a:r>
              <a:rPr lang="en-US" altLang="zh-CN" sz="1600" dirty="0" smtClean="0">
                <a:solidFill>
                  <a:schemeClr val="tx1">
                    <a:lumMod val="65000"/>
                    <a:lumOff val="35000"/>
                  </a:schemeClr>
                </a:solidFill>
                <a:latin typeface="微软雅黑" pitchFamily="34" charset="-122"/>
                <a:ea typeface="微软雅黑" pitchFamily="34" charset="-122"/>
              </a:rPr>
              <a:t>90%</a:t>
            </a:r>
            <a:r>
              <a:rPr lang="zh-CN" altLang="en-US" sz="1600" dirty="0" smtClean="0">
                <a:solidFill>
                  <a:schemeClr val="tx1">
                    <a:lumMod val="65000"/>
                    <a:lumOff val="35000"/>
                  </a:schemeClr>
                </a:solidFill>
                <a:latin typeface="微软雅黑" pitchFamily="34" charset="-122"/>
                <a:ea typeface="微软雅黑" pitchFamily="34" charset="-122"/>
              </a:rPr>
              <a:t>以上</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lnSpc>
                <a:spcPct val="150000"/>
              </a:lnSpc>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测试类型以功能测试为主，性能压力测试为辅，测试手法考虑到交互，异常，中断等操作</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lnSpc>
                <a:spcPct val="150000"/>
              </a:lnSpc>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测试范围</a:t>
            </a:r>
            <a:r>
              <a:rPr lang="zh-CN" altLang="en-US" sz="1600" dirty="0">
                <a:solidFill>
                  <a:schemeClr val="tx1">
                    <a:lumMod val="65000"/>
                    <a:lumOff val="35000"/>
                  </a:schemeClr>
                </a:solidFill>
                <a:latin typeface="微软雅黑" pitchFamily="34" charset="-122"/>
                <a:ea typeface="微软雅黑" pitchFamily="34" charset="-122"/>
              </a:rPr>
              <a:t>涉及到九洲服务器交互相关</a:t>
            </a:r>
            <a:r>
              <a:rPr lang="en-US" altLang="zh-CN" sz="1600" dirty="0">
                <a:solidFill>
                  <a:schemeClr val="tx1">
                    <a:lumMod val="65000"/>
                    <a:lumOff val="35000"/>
                  </a:schemeClr>
                </a:solidFill>
                <a:latin typeface="微软雅黑" pitchFamily="34" charset="-122"/>
                <a:ea typeface="微软雅黑" pitchFamily="34" charset="-122"/>
              </a:rPr>
              <a:t>+</a:t>
            </a:r>
            <a:r>
              <a:rPr lang="zh-CN" altLang="en-US" sz="1600" dirty="0">
                <a:solidFill>
                  <a:schemeClr val="tx1">
                    <a:lumMod val="65000"/>
                    <a:lumOff val="35000"/>
                  </a:schemeClr>
                </a:solidFill>
                <a:latin typeface="微软雅黑" pitchFamily="34" charset="-122"/>
                <a:ea typeface="微软雅黑" pitchFamily="34" charset="-122"/>
              </a:rPr>
              <a:t>本地</a:t>
            </a:r>
            <a:r>
              <a:rPr lang="zh-CN" altLang="en-US" sz="1600" dirty="0" smtClean="0">
                <a:solidFill>
                  <a:schemeClr val="tx1">
                    <a:lumMod val="65000"/>
                    <a:lumOff val="35000"/>
                  </a:schemeClr>
                </a:solidFill>
                <a:latin typeface="微软雅黑" pitchFamily="34" charset="-122"/>
                <a:ea typeface="微软雅黑" pitchFamily="34" charset="-122"/>
              </a:rPr>
              <a:t>系统测试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lnSpc>
                <a:spcPct val="150000"/>
              </a:lnSpc>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测试重点主要在九洲服务器交互相关</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lnSpc>
                <a:spcPct val="150000"/>
              </a:lnSpc>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准入和准出标准主要根据测试软件的实际使用目的来进行评判</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10" name="TextBox 709"/>
          <p:cNvSpPr txBox="1"/>
          <p:nvPr/>
        </p:nvSpPr>
        <p:spPr>
          <a:xfrm>
            <a:off x="1999237" y="1475200"/>
            <a:ext cx="22621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测试策略总结</a:t>
            </a:r>
            <a:endParaRPr lang="zh-CN" altLang="en-US" sz="20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4995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4" name="矩形 1"/>
          <p:cNvSpPr>
            <a:spLocks noChangeArrowheads="1"/>
          </p:cNvSpPr>
          <p:nvPr/>
        </p:nvSpPr>
        <p:spPr bwMode="auto">
          <a:xfrm>
            <a:off x="1153537" y="2138853"/>
            <a:ext cx="9046152" cy="226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1600" dirty="0" smtClean="0">
                <a:solidFill>
                  <a:schemeClr val="tx1">
                    <a:lumMod val="65000"/>
                    <a:lumOff val="35000"/>
                  </a:schemeClr>
                </a:solidFill>
                <a:latin typeface="微软雅黑" pitchFamily="34" charset="-122"/>
                <a:ea typeface="微软雅黑" pitchFamily="34" charset="-122"/>
              </a:rPr>
              <a:t>本地测试用例</a:t>
            </a:r>
            <a:r>
              <a:rPr lang="zh-CN" altLang="en-US" sz="1600" dirty="0">
                <a:solidFill>
                  <a:schemeClr val="tx1">
                    <a:lumMod val="65000"/>
                    <a:lumOff val="35000"/>
                  </a:schemeClr>
                </a:solidFill>
                <a:latin typeface="微软雅黑" pitchFamily="34" charset="-122"/>
                <a:ea typeface="微软雅黑" pitchFamily="34" charset="-122"/>
              </a:rPr>
              <a:t>总共指派条数为</a:t>
            </a:r>
            <a:r>
              <a:rPr lang="en-US" altLang="zh-CN" sz="1600" dirty="0">
                <a:solidFill>
                  <a:schemeClr val="tx1">
                    <a:lumMod val="65000"/>
                    <a:lumOff val="35000"/>
                  </a:schemeClr>
                </a:solidFill>
                <a:latin typeface="微软雅黑" pitchFamily="34" charset="-122"/>
                <a:ea typeface="微软雅黑" pitchFamily="34" charset="-122"/>
              </a:rPr>
              <a:t>1070</a:t>
            </a:r>
            <a:r>
              <a:rPr lang="zh-CN" altLang="en-US" sz="1600" dirty="0">
                <a:solidFill>
                  <a:schemeClr val="tx1">
                    <a:lumMod val="65000"/>
                    <a:lumOff val="35000"/>
                  </a:schemeClr>
                </a:solidFill>
                <a:latin typeface="微软雅黑" pitchFamily="34" charset="-122"/>
                <a:ea typeface="微软雅黑" pitchFamily="34" charset="-122"/>
              </a:rPr>
              <a:t>条</a:t>
            </a:r>
            <a:r>
              <a:rPr lang="en-US" altLang="zh-CN" sz="1600" dirty="0" smtClean="0">
                <a:solidFill>
                  <a:schemeClr val="tx1">
                    <a:lumMod val="65000"/>
                    <a:lumOff val="35000"/>
                  </a:schemeClr>
                </a:solidFill>
                <a:latin typeface="微软雅黑" pitchFamily="34" charset="-122"/>
                <a:ea typeface="微软雅黑" pitchFamily="34" charset="-122"/>
              </a:rPr>
              <a:t>, </a:t>
            </a:r>
            <a:r>
              <a:rPr lang="zh-CN" altLang="en-US" sz="1600" dirty="0" smtClean="0">
                <a:solidFill>
                  <a:schemeClr val="tx1">
                    <a:lumMod val="65000"/>
                    <a:lumOff val="35000"/>
                  </a:schemeClr>
                </a:solidFill>
                <a:latin typeface="微软雅黑" pitchFamily="34" charset="-122"/>
                <a:ea typeface="微软雅黑" pitchFamily="34" charset="-122"/>
              </a:rPr>
              <a:t>其中失败</a:t>
            </a:r>
            <a:r>
              <a:rPr lang="zh-CN" altLang="en-US" sz="1600" dirty="0">
                <a:solidFill>
                  <a:schemeClr val="tx1">
                    <a:lumMod val="65000"/>
                    <a:lumOff val="35000"/>
                  </a:schemeClr>
                </a:solidFill>
                <a:latin typeface="微软雅黑" pitchFamily="34" charset="-122"/>
                <a:ea typeface="微软雅黑" pitchFamily="34" charset="-122"/>
              </a:rPr>
              <a:t>条数</a:t>
            </a:r>
            <a:r>
              <a:rPr lang="en-US" altLang="zh-CN" sz="1600" dirty="0">
                <a:solidFill>
                  <a:schemeClr val="tx1">
                    <a:lumMod val="65000"/>
                    <a:lumOff val="35000"/>
                  </a:schemeClr>
                </a:solidFill>
                <a:latin typeface="微软雅黑" pitchFamily="34" charset="-122"/>
                <a:ea typeface="微软雅黑" pitchFamily="34" charset="-122"/>
              </a:rPr>
              <a:t>50</a:t>
            </a:r>
            <a:r>
              <a:rPr lang="zh-CN" altLang="en-US" sz="1600" dirty="0">
                <a:solidFill>
                  <a:schemeClr val="tx1">
                    <a:lumMod val="65000"/>
                    <a:lumOff val="35000"/>
                  </a:schemeClr>
                </a:solidFill>
                <a:latin typeface="微软雅黑" pitchFamily="34" charset="-122"/>
                <a:ea typeface="微软雅黑" pitchFamily="34" charset="-122"/>
              </a:rPr>
              <a:t>条，用例失败率为</a:t>
            </a:r>
            <a:r>
              <a:rPr lang="en-US" altLang="zh-CN" sz="1600" dirty="0">
                <a:solidFill>
                  <a:schemeClr val="tx1">
                    <a:lumMod val="65000"/>
                    <a:lumOff val="35000"/>
                  </a:schemeClr>
                </a:solidFill>
                <a:latin typeface="微软雅黑" pitchFamily="34" charset="-122"/>
                <a:ea typeface="微软雅黑" pitchFamily="34" charset="-122"/>
              </a:rPr>
              <a:t>4%</a:t>
            </a:r>
            <a:r>
              <a:rPr lang="zh-CN" altLang="en-US" sz="1600" dirty="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分析其原因</a:t>
            </a:r>
            <a:r>
              <a:rPr lang="zh-CN" altLang="en-US" sz="1600" dirty="0">
                <a:solidFill>
                  <a:schemeClr val="tx1">
                    <a:lumMod val="65000"/>
                    <a:lumOff val="35000"/>
                  </a:schemeClr>
                </a:solidFill>
                <a:latin typeface="微软雅黑" pitchFamily="34" charset="-122"/>
                <a:ea typeface="微软雅黑" pitchFamily="34" charset="-122"/>
              </a:rPr>
              <a:t>是九洲测试版本由主线稳定版本拉出，具备一定的质量保证，其次与服务器相关内容，在本地不能对其进行</a:t>
            </a:r>
            <a:r>
              <a:rPr lang="zh-CN" altLang="en-US" sz="1600" dirty="0" smtClean="0">
                <a:solidFill>
                  <a:schemeClr val="tx1">
                    <a:lumMod val="65000"/>
                    <a:lumOff val="35000"/>
                  </a:schemeClr>
                </a:solidFill>
                <a:latin typeface="微软雅黑" pitchFamily="34" charset="-122"/>
                <a:ea typeface="微软雅黑" pitchFamily="34" charset="-122"/>
              </a:rPr>
              <a:t>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lnSpc>
                <a:spcPct val="150000"/>
              </a:lnSpc>
            </a:pPr>
            <a:r>
              <a:rPr lang="zh-CN" altLang="en-US" sz="1600" dirty="0" smtClean="0">
                <a:solidFill>
                  <a:schemeClr val="tx1">
                    <a:lumMod val="65000"/>
                    <a:lumOff val="35000"/>
                  </a:schemeClr>
                </a:solidFill>
                <a:latin typeface="微软雅黑" pitchFamily="34" charset="-122"/>
                <a:ea typeface="微软雅黑" pitchFamily="34" charset="-122"/>
              </a:rPr>
              <a:t>而在出差期间执行的九洲服务器相关的用例，总共为</a:t>
            </a:r>
            <a:r>
              <a:rPr lang="en-US" altLang="zh-CN" sz="1600" dirty="0" smtClean="0">
                <a:solidFill>
                  <a:schemeClr val="tx1">
                    <a:lumMod val="65000"/>
                    <a:lumOff val="35000"/>
                  </a:schemeClr>
                </a:solidFill>
                <a:latin typeface="微软雅黑" pitchFamily="34" charset="-122"/>
                <a:ea typeface="微软雅黑" pitchFamily="34" charset="-122"/>
              </a:rPr>
              <a:t>504</a:t>
            </a:r>
            <a:r>
              <a:rPr lang="zh-CN" altLang="en-US" sz="1600" dirty="0" smtClean="0">
                <a:solidFill>
                  <a:schemeClr val="tx1">
                    <a:lumMod val="65000"/>
                    <a:lumOff val="35000"/>
                  </a:schemeClr>
                </a:solidFill>
                <a:latin typeface="微软雅黑" pitchFamily="34" charset="-122"/>
                <a:ea typeface="微软雅黑" pitchFamily="34" charset="-122"/>
              </a:rPr>
              <a:t>条，失败条数为</a:t>
            </a:r>
            <a:r>
              <a:rPr lang="en-US" altLang="zh-CN" sz="1600" dirty="0" smtClean="0">
                <a:solidFill>
                  <a:schemeClr val="tx1">
                    <a:lumMod val="65000"/>
                    <a:lumOff val="35000"/>
                  </a:schemeClr>
                </a:solidFill>
                <a:latin typeface="微软雅黑" pitchFamily="34" charset="-122"/>
                <a:ea typeface="微软雅黑" pitchFamily="34" charset="-122"/>
              </a:rPr>
              <a:t>47</a:t>
            </a:r>
            <a:r>
              <a:rPr lang="zh-CN" altLang="en-US" sz="1600" dirty="0" smtClean="0">
                <a:solidFill>
                  <a:schemeClr val="tx1">
                    <a:lumMod val="65000"/>
                    <a:lumOff val="35000"/>
                  </a:schemeClr>
                </a:solidFill>
                <a:latin typeface="微软雅黑" pitchFamily="34" charset="-122"/>
                <a:ea typeface="微软雅黑" pitchFamily="34" charset="-122"/>
              </a:rPr>
              <a:t>，用例失败比例为</a:t>
            </a:r>
            <a:r>
              <a:rPr lang="en-US" altLang="zh-CN" sz="1600" dirty="0" smtClean="0">
                <a:solidFill>
                  <a:schemeClr val="tx1">
                    <a:lumMod val="65000"/>
                    <a:lumOff val="35000"/>
                  </a:schemeClr>
                </a:solidFill>
                <a:latin typeface="微软雅黑" pitchFamily="34" charset="-122"/>
                <a:ea typeface="微软雅黑" pitchFamily="34" charset="-122"/>
              </a:rPr>
              <a:t>9%</a:t>
            </a:r>
            <a:r>
              <a:rPr lang="zh-CN" altLang="en-US" sz="1600" dirty="0" smtClean="0">
                <a:solidFill>
                  <a:schemeClr val="tx1">
                    <a:lumMod val="65000"/>
                    <a:lumOff val="35000"/>
                  </a:schemeClr>
                </a:solidFill>
                <a:latin typeface="微软雅黑" pitchFamily="34" charset="-122"/>
                <a:ea typeface="微软雅黑" pitchFamily="34" charset="-122"/>
              </a:rPr>
              <a:t>，从整个测试周期来看，测试对象质量比较稳定，对比几轮的测试用例抽查结果，测试结果基本统一，具有真实可靠性</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204106" y="1475201"/>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用例执行结果分析</a:t>
            </a:r>
            <a:endParaRPr lang="zh-CN" altLang="en-US" sz="32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测试执行阶段总结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25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4" name="矩形 1"/>
          <p:cNvSpPr>
            <a:spLocks noChangeArrowheads="1"/>
          </p:cNvSpPr>
          <p:nvPr/>
        </p:nvSpPr>
        <p:spPr bwMode="auto">
          <a:xfrm>
            <a:off x="1153536" y="2138853"/>
            <a:ext cx="9349363"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测试设计准备阶段</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根据收集和了解到的需求以及文档，我们制定了测试计划和测试方案，编写相关的测试用例，但编写完成后，需求发生了改变，造成一些用例无法使用，在用例维护上耗费了不必要的人力</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分析原因：没能进入到实际测试环境中了解项目需求，其次客户需求表述不够准确</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冒烟测试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正常地执行冒烟测试，暴露出某些需求，研发未按照需求定义去实现</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定制需求验证测试（针对展会版本）</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测试结果通过九洲的验收，但是带缺陷交付的版本</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存在偶发获取视频播放地址失败</a:t>
            </a:r>
            <a:r>
              <a:rPr lang="en-US" altLang="zh-CN" sz="1600" dirty="0" smtClean="0">
                <a:solidFill>
                  <a:schemeClr val="tx1">
                    <a:lumMod val="65000"/>
                    <a:lumOff val="35000"/>
                  </a:schemeClr>
                </a:solidFill>
                <a:latin typeface="微软雅黑" pitchFamily="34" charset="-122"/>
                <a:ea typeface="微软雅黑" pitchFamily="34" charset="-122"/>
              </a:rPr>
              <a:t>)</a:t>
            </a:r>
          </a:p>
          <a:p>
            <a:pPr marL="285750" indent="-285750" algn="just">
              <a:buFont typeface="Wingdings" pitchFamily="2" charset="2"/>
              <a:buChar char="Ø"/>
            </a:pPr>
            <a:r>
              <a:rPr lang="zh-CN" altLang="en-US" sz="1600" dirty="0">
                <a:solidFill>
                  <a:schemeClr val="tx1">
                    <a:lumMod val="65000"/>
                    <a:lumOff val="35000"/>
                  </a:schemeClr>
                </a:solidFill>
                <a:latin typeface="微软雅黑" pitchFamily="34" charset="-122"/>
                <a:ea typeface="微软雅黑" pitchFamily="34" charset="-122"/>
              </a:rPr>
              <a:t>第一</a:t>
            </a:r>
            <a:r>
              <a:rPr lang="zh-CN" altLang="en-US" sz="1600" dirty="0" smtClean="0">
                <a:solidFill>
                  <a:schemeClr val="tx1">
                    <a:lumMod val="65000"/>
                    <a:lumOff val="35000"/>
                  </a:schemeClr>
                </a:solidFill>
                <a:latin typeface="微软雅黑" pitchFamily="34" charset="-122"/>
                <a:ea typeface="微软雅黑" pitchFamily="34" charset="-122"/>
              </a:rPr>
              <a:t>轮测试</a:t>
            </a:r>
            <a:endParaRPr lang="en-US" altLang="zh-CN" sz="1600" dirty="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在成都执行本地系统测试，暴露一些用户体验上的问题以及延迟发现新需求引入带入的</a:t>
            </a:r>
            <a:r>
              <a:rPr lang="en-US" altLang="zh-CN" sz="1600" dirty="0" smtClean="0">
                <a:solidFill>
                  <a:schemeClr val="tx1">
                    <a:lumMod val="65000"/>
                    <a:lumOff val="35000"/>
                  </a:schemeClr>
                </a:solidFill>
                <a:latin typeface="微软雅黑" pitchFamily="34" charset="-122"/>
                <a:ea typeface="微软雅黑" pitchFamily="34" charset="-122"/>
              </a:rPr>
              <a:t>bug</a:t>
            </a:r>
          </a:p>
          <a:p>
            <a:pPr algn="just"/>
            <a:r>
              <a:rPr lang="zh-CN" altLang="en-US" sz="1600" dirty="0" smtClean="0">
                <a:solidFill>
                  <a:schemeClr val="tx1">
                    <a:lumMod val="65000"/>
                    <a:lumOff val="35000"/>
                  </a:schemeClr>
                </a:solidFill>
                <a:latin typeface="微软雅黑" pitchFamily="34" charset="-122"/>
                <a:ea typeface="微软雅黑" pitchFamily="34" charset="-122"/>
              </a:rPr>
              <a:t>分析原因：对于项目过程中引入的新需求，在需求引入的第一个版本，未做到深入全面的测试，以致延迟发现</a:t>
            </a:r>
            <a:r>
              <a:rPr lang="en-US" altLang="zh-CN" sz="1600" dirty="0" smtClean="0">
                <a:solidFill>
                  <a:schemeClr val="tx1">
                    <a:lumMod val="65000"/>
                    <a:lumOff val="35000"/>
                  </a:schemeClr>
                </a:solidFill>
                <a:latin typeface="微软雅黑" pitchFamily="34" charset="-122"/>
                <a:ea typeface="微软雅黑" pitchFamily="34" charset="-122"/>
              </a:rPr>
              <a:t>bug</a:t>
            </a:r>
          </a:p>
          <a:p>
            <a:pPr marL="285750" indent="-285750"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回归测试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回归测试并验证</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，必解</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都得到修复，部分体验类的</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，采用了收集体验数据后的验证办法</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验收测试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正常地执行本地相关的验收测试，未发现严重问题，并且最终也通过了九洲的验收</a:t>
            </a:r>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204108" y="1475201"/>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测试活动结果分析</a:t>
            </a:r>
            <a:endParaRPr lang="zh-CN" altLang="en-US" sz="32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0175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7" name="Rectangle 632"/>
          <p:cNvSpPr>
            <a:spLocks noChangeArrowheads="1"/>
          </p:cNvSpPr>
          <p:nvPr/>
        </p:nvSpPr>
        <p:spPr bwMode="auto">
          <a:xfrm>
            <a:off x="1459107" y="1373718"/>
            <a:ext cx="3120000" cy="664633"/>
          </a:xfrm>
          <a:prstGeom prst="rect">
            <a:avLst/>
          </a:prstGeom>
          <a:solidFill>
            <a:srgbClr val="E395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3" name="矩形 1"/>
          <p:cNvSpPr>
            <a:spLocks noChangeArrowheads="1"/>
          </p:cNvSpPr>
          <p:nvPr/>
        </p:nvSpPr>
        <p:spPr bwMode="auto">
          <a:xfrm>
            <a:off x="1444291" y="2138853"/>
            <a:ext cx="89921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smtClean="0">
                <a:solidFill>
                  <a:schemeClr val="tx1">
                    <a:lumMod val="65000"/>
                    <a:lumOff val="35000"/>
                  </a:schemeClr>
                </a:solidFill>
                <a:latin typeface="微软雅黑" pitchFamily="34" charset="-122"/>
                <a:ea typeface="微软雅黑" pitchFamily="34" charset="-122"/>
              </a:rPr>
              <a:t>九洲项目</a:t>
            </a:r>
            <a:r>
              <a:rPr lang="zh-CN" altLang="en-US" sz="1600" dirty="0">
                <a:solidFill>
                  <a:schemeClr val="tx1">
                    <a:lumMod val="65000"/>
                    <a:lumOff val="35000"/>
                  </a:schemeClr>
                </a:solidFill>
                <a:latin typeface="微软雅黑" pitchFamily="34" charset="-122"/>
                <a:ea typeface="微软雅黑" pitchFamily="34" charset="-122"/>
              </a:rPr>
              <a:t>共</a:t>
            </a:r>
            <a:r>
              <a:rPr lang="zh-CN" altLang="en-US" sz="1600" dirty="0" smtClean="0">
                <a:solidFill>
                  <a:schemeClr val="tx1">
                    <a:lumMod val="65000"/>
                    <a:lumOff val="35000"/>
                  </a:schemeClr>
                </a:solidFill>
                <a:latin typeface="微软雅黑" pitchFamily="34" charset="-122"/>
                <a:ea typeface="微软雅黑" pitchFamily="34" charset="-122"/>
              </a:rPr>
              <a:t>执行用例</a:t>
            </a:r>
            <a:r>
              <a:rPr lang="en-US" altLang="zh-CN" sz="1600" dirty="0" smtClean="0">
                <a:solidFill>
                  <a:schemeClr val="tx1">
                    <a:lumMod val="65000"/>
                    <a:lumOff val="35000"/>
                  </a:schemeClr>
                </a:solidFill>
                <a:latin typeface="微软雅黑" pitchFamily="34" charset="-122"/>
                <a:ea typeface="微软雅黑" pitchFamily="34" charset="-122"/>
              </a:rPr>
              <a:t>1707</a:t>
            </a:r>
            <a:r>
              <a:rPr lang="zh-CN" altLang="en-US" sz="1600" dirty="0" smtClean="0">
                <a:solidFill>
                  <a:schemeClr val="tx1">
                    <a:lumMod val="65000"/>
                    <a:lumOff val="35000"/>
                  </a:schemeClr>
                </a:solidFill>
                <a:latin typeface="微软雅黑" pitchFamily="34" charset="-122"/>
                <a:ea typeface="微软雅黑" pitchFamily="34" charset="-122"/>
              </a:rPr>
              <a:t>条，发现</a:t>
            </a:r>
            <a:r>
              <a:rPr lang="en-US" altLang="zh-CN" sz="1600" dirty="0" smtClean="0">
                <a:solidFill>
                  <a:schemeClr val="tx1">
                    <a:lumMod val="65000"/>
                    <a:lumOff val="35000"/>
                  </a:schemeClr>
                </a:solidFill>
                <a:latin typeface="微软雅黑" pitchFamily="34" charset="-122"/>
                <a:ea typeface="微软雅黑" pitchFamily="34" charset="-122"/>
              </a:rPr>
              <a:t>Bug153</a:t>
            </a:r>
            <a:r>
              <a:rPr lang="zh-CN" altLang="en-US" sz="1600" dirty="0" smtClean="0">
                <a:solidFill>
                  <a:schemeClr val="tx1">
                    <a:lumMod val="65000"/>
                    <a:lumOff val="35000"/>
                  </a:schemeClr>
                </a:solidFill>
                <a:latin typeface="微软雅黑" pitchFamily="34" charset="-122"/>
                <a:ea typeface="微软雅黑" pitchFamily="34" charset="-122"/>
              </a:rPr>
              <a:t>个，</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发现效率为</a:t>
            </a:r>
            <a:r>
              <a:rPr lang="en-US" altLang="zh-CN" sz="1600" dirty="0">
                <a:solidFill>
                  <a:schemeClr val="tx1">
                    <a:lumMod val="65000"/>
                    <a:lumOff val="35000"/>
                  </a:schemeClr>
                </a:solidFill>
                <a:latin typeface="微软雅黑" pitchFamily="34" charset="-122"/>
                <a:ea typeface="微软雅黑" pitchFamily="34" charset="-122"/>
              </a:rPr>
              <a:t>8</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1707</a:t>
            </a:r>
            <a:r>
              <a:rPr lang="zh-CN" altLang="en-US" sz="1600" dirty="0" smtClean="0">
                <a:solidFill>
                  <a:schemeClr val="tx1">
                    <a:lumMod val="65000"/>
                    <a:lumOff val="35000"/>
                  </a:schemeClr>
                </a:solidFill>
                <a:latin typeface="微软雅黑" pitchFamily="34" charset="-122"/>
                <a:ea typeface="微软雅黑" pitchFamily="34" charset="-122"/>
              </a:rPr>
              <a:t>条用例中</a:t>
            </a:r>
            <a:r>
              <a:rPr lang="en-US" altLang="zh-CN" sz="1600" dirty="0" smtClean="0">
                <a:solidFill>
                  <a:schemeClr val="tx1">
                    <a:lumMod val="65000"/>
                    <a:lumOff val="35000"/>
                  </a:schemeClr>
                </a:solidFill>
                <a:latin typeface="微软雅黑" pitchFamily="34" charset="-122"/>
                <a:ea typeface="微软雅黑" pitchFamily="34" charset="-122"/>
              </a:rPr>
              <a:t>637</a:t>
            </a:r>
            <a:r>
              <a:rPr lang="zh-CN" altLang="en-US" sz="1600" dirty="0" smtClean="0">
                <a:solidFill>
                  <a:schemeClr val="tx1">
                    <a:lumMod val="65000"/>
                    <a:lumOff val="35000"/>
                  </a:schemeClr>
                </a:solidFill>
                <a:latin typeface="微软雅黑" pitchFamily="34" charset="-122"/>
                <a:ea typeface="微软雅黑" pitchFamily="34" charset="-122"/>
              </a:rPr>
              <a:t>条为九洲服务器相关用例，</a:t>
            </a:r>
            <a:r>
              <a:rPr lang="en-US" altLang="zh-CN" sz="1600" dirty="0" smtClean="0">
                <a:solidFill>
                  <a:schemeClr val="tx1">
                    <a:lumMod val="65000"/>
                    <a:lumOff val="35000"/>
                  </a:schemeClr>
                </a:solidFill>
                <a:latin typeface="微软雅黑" pitchFamily="34" charset="-122"/>
                <a:ea typeface="微软雅黑" pitchFamily="34" charset="-122"/>
              </a:rPr>
              <a:t>1070</a:t>
            </a:r>
            <a:r>
              <a:rPr lang="zh-CN" altLang="en-US" sz="1600" dirty="0" smtClean="0">
                <a:solidFill>
                  <a:schemeClr val="tx1">
                    <a:lumMod val="65000"/>
                    <a:lumOff val="35000"/>
                  </a:schemeClr>
                </a:solidFill>
                <a:latin typeface="微软雅黑" pitchFamily="34" charset="-122"/>
                <a:ea typeface="微软雅黑" pitchFamily="34" charset="-122"/>
              </a:rPr>
              <a:t>条为本地测试用例，</a:t>
            </a:r>
            <a:r>
              <a:rPr lang="en-US" altLang="zh-CN" sz="1600" dirty="0" smtClean="0">
                <a:solidFill>
                  <a:schemeClr val="tx1">
                    <a:lumMod val="65000"/>
                    <a:lumOff val="35000"/>
                  </a:schemeClr>
                </a:solidFill>
                <a:latin typeface="微软雅黑" pitchFamily="34" charset="-122"/>
                <a:ea typeface="微软雅黑" pitchFamily="34" charset="-122"/>
              </a:rPr>
              <a:t>80</a:t>
            </a:r>
            <a:r>
              <a:rPr lang="zh-CN" altLang="en-US" sz="1600" dirty="0" smtClean="0">
                <a:solidFill>
                  <a:schemeClr val="tx1">
                    <a:lumMod val="65000"/>
                    <a:lumOff val="35000"/>
                  </a:schemeClr>
                </a:solidFill>
                <a:latin typeface="微软雅黑" pitchFamily="34" charset="-122"/>
                <a:ea typeface="微软雅黑" pitchFamily="34" charset="-122"/>
              </a:rPr>
              <a:t>个</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为九洲服务器相关，</a:t>
            </a:r>
            <a:r>
              <a:rPr lang="en-US" altLang="zh-CN" sz="1600" dirty="0" smtClean="0">
                <a:solidFill>
                  <a:schemeClr val="tx1">
                    <a:lumMod val="65000"/>
                    <a:lumOff val="35000"/>
                  </a:schemeClr>
                </a:solidFill>
                <a:latin typeface="微软雅黑" pitchFamily="34" charset="-122"/>
                <a:ea typeface="微软雅黑" pitchFamily="34" charset="-122"/>
              </a:rPr>
              <a:t>73</a:t>
            </a:r>
            <a:r>
              <a:rPr lang="zh-CN" altLang="en-US" sz="1600" dirty="0" smtClean="0">
                <a:solidFill>
                  <a:schemeClr val="tx1">
                    <a:lumMod val="65000"/>
                    <a:lumOff val="35000"/>
                  </a:schemeClr>
                </a:solidFill>
                <a:latin typeface="微软雅黑" pitchFamily="34" charset="-122"/>
                <a:ea typeface="微软雅黑" pitchFamily="34" charset="-122"/>
              </a:rPr>
              <a:t>个</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为本地系统相关，分别占用例比例为</a:t>
            </a:r>
            <a:r>
              <a:rPr lang="en-US" altLang="zh-CN" sz="1600" dirty="0" smtClean="0">
                <a:solidFill>
                  <a:schemeClr val="tx1">
                    <a:lumMod val="65000"/>
                    <a:lumOff val="35000"/>
                  </a:schemeClr>
                </a:solidFill>
                <a:latin typeface="微软雅黑" pitchFamily="34" charset="-122"/>
                <a:ea typeface="微软雅黑" pitchFamily="34" charset="-122"/>
              </a:rPr>
              <a:t>12%</a:t>
            </a:r>
            <a:r>
              <a:rPr lang="zh-CN" altLang="en-US" sz="1600" dirty="0" smtClean="0">
                <a:solidFill>
                  <a:schemeClr val="tx1">
                    <a:lumMod val="65000"/>
                    <a:lumOff val="35000"/>
                  </a:schemeClr>
                </a:solidFill>
                <a:latin typeface="微软雅黑" pitchFamily="34" charset="-122"/>
                <a:ea typeface="微软雅黑" pitchFamily="34" charset="-122"/>
              </a:rPr>
              <a:t>和</a:t>
            </a:r>
            <a:r>
              <a:rPr lang="en-US" altLang="zh-CN" sz="1600" dirty="0" smtClean="0">
                <a:solidFill>
                  <a:schemeClr val="tx1">
                    <a:lumMod val="65000"/>
                    <a:lumOff val="35000"/>
                  </a:schemeClr>
                </a:solidFill>
                <a:latin typeface="微软雅黑" pitchFamily="34" charset="-122"/>
                <a:ea typeface="微软雅黑" pitchFamily="34" charset="-122"/>
              </a:rPr>
              <a:t>6%</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9" name="TextBox 708"/>
          <p:cNvSpPr txBox="1"/>
          <p:nvPr/>
        </p:nvSpPr>
        <p:spPr>
          <a:xfrm>
            <a:off x="1647110" y="1498711"/>
            <a:ext cx="260840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用例有效性分析</a:t>
            </a:r>
            <a:endParaRPr lang="zh-CN" altLang="en-US" sz="24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2"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222222"/>
                </a:solidFill>
                <a:effectLst/>
                <a:latin typeface="Arial Unicode MS" pitchFamily="34" charset="-122"/>
                <a:ea typeface="inherit"/>
                <a:cs typeface="宋体" pitchFamily="2" charset="-122"/>
              </a:rPr>
              <a:t>16257</a:t>
            </a: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559863531"/>
              </p:ext>
            </p:extLst>
          </p:nvPr>
        </p:nvGraphicFramePr>
        <p:xfrm>
          <a:off x="1647110" y="3067781"/>
          <a:ext cx="5321300" cy="2076450"/>
        </p:xfrm>
        <a:graphic>
          <a:graphicData uri="http://schemas.openxmlformats.org/drawingml/2006/table">
            <a:tbl>
              <a:tblPr>
                <a:tableStyleId>{5C22544A-7EE6-4342-B048-85BDC9FD1C3A}</a:tableStyleId>
              </a:tblPr>
              <a:tblGrid>
                <a:gridCol w="2579736"/>
                <a:gridCol w="685391"/>
                <a:gridCol w="685391"/>
                <a:gridCol w="685391"/>
                <a:gridCol w="685391"/>
              </a:tblGrid>
              <a:tr h="190500">
                <a:tc>
                  <a:txBody>
                    <a:bodyPr/>
                    <a:lstStyle/>
                    <a:p>
                      <a:pPr algn="l" fontAlgn="b"/>
                      <a:r>
                        <a:rPr lang="zh-CN" altLang="en-US" sz="1100" u="none" strike="noStrike" dirty="0">
                          <a:effectLst/>
                        </a:rPr>
                        <a:t>项目计划</a:t>
                      </a:r>
                      <a:endParaRPr lang="zh-CN" altLang="en-US" sz="1100" b="1" i="0" u="none" strike="noStrike" dirty="0">
                        <a:solidFill>
                          <a:srgbClr val="000000"/>
                        </a:solidFill>
                        <a:effectLst/>
                        <a:latin typeface="微软雅黑"/>
                      </a:endParaRPr>
                    </a:p>
                  </a:txBody>
                  <a:tcPr marL="9525" marR="9525" marT="9525" marB="0" anchor="b"/>
                </a:tc>
                <a:tc>
                  <a:txBody>
                    <a:bodyPr/>
                    <a:lstStyle/>
                    <a:p>
                      <a:pPr algn="l" fontAlgn="b"/>
                      <a:r>
                        <a:rPr lang="zh-CN" altLang="en-US" sz="1100" u="none" strike="noStrike">
                          <a:effectLst/>
                        </a:rPr>
                        <a:t>指派的</a:t>
                      </a:r>
                      <a:endParaRPr lang="zh-CN" altLang="en-US" sz="1100" b="1" i="0" u="none" strike="noStrike">
                        <a:solidFill>
                          <a:srgbClr val="000000"/>
                        </a:solidFill>
                        <a:effectLst/>
                        <a:latin typeface="微软雅黑"/>
                      </a:endParaRPr>
                    </a:p>
                  </a:txBody>
                  <a:tcPr marL="9525" marR="9525" marT="9525" marB="0" anchor="b"/>
                </a:tc>
                <a:tc>
                  <a:txBody>
                    <a:bodyPr/>
                    <a:lstStyle/>
                    <a:p>
                      <a:pPr algn="l" fontAlgn="b"/>
                      <a:r>
                        <a:rPr lang="zh-CN" altLang="en-US" sz="1100" u="none" strike="noStrike">
                          <a:effectLst/>
                        </a:rPr>
                        <a:t>通过</a:t>
                      </a:r>
                      <a:endParaRPr lang="zh-CN" altLang="en-US" sz="1100" b="1" i="0" u="none" strike="noStrike">
                        <a:solidFill>
                          <a:srgbClr val="000000"/>
                        </a:solidFill>
                        <a:effectLst/>
                        <a:latin typeface="微软雅黑"/>
                      </a:endParaRPr>
                    </a:p>
                  </a:txBody>
                  <a:tcPr marL="9525" marR="9525" marT="9525" marB="0" anchor="b"/>
                </a:tc>
                <a:tc>
                  <a:txBody>
                    <a:bodyPr/>
                    <a:lstStyle/>
                    <a:p>
                      <a:pPr algn="l" fontAlgn="b"/>
                      <a:r>
                        <a:rPr lang="zh-CN" altLang="en-US" sz="1100" u="none" strike="noStrike">
                          <a:effectLst/>
                        </a:rPr>
                        <a:t>失败</a:t>
                      </a:r>
                      <a:endParaRPr lang="zh-CN" altLang="en-US" sz="1100" b="1" i="0" u="none" strike="noStrike">
                        <a:solidFill>
                          <a:srgbClr val="000000"/>
                        </a:solidFill>
                        <a:effectLst/>
                        <a:latin typeface="微软雅黑"/>
                      </a:endParaRPr>
                    </a:p>
                  </a:txBody>
                  <a:tcPr marL="9525" marR="9525" marT="9525" marB="0" anchor="b"/>
                </a:tc>
                <a:tc>
                  <a:txBody>
                    <a:bodyPr/>
                    <a:lstStyle/>
                    <a:p>
                      <a:pPr algn="l" fontAlgn="b"/>
                      <a:r>
                        <a:rPr lang="zh-CN" altLang="en-US" sz="1100" u="none" strike="noStrike">
                          <a:effectLst/>
                        </a:rPr>
                        <a:t>锁定</a:t>
                      </a:r>
                      <a:endParaRPr lang="zh-CN" altLang="en-US" sz="1100" b="1" i="0" u="none" strike="noStrike">
                        <a:solidFill>
                          <a:srgbClr val="000000"/>
                        </a:solidFill>
                        <a:effectLst/>
                        <a:latin typeface="微软雅黑"/>
                      </a:endParaRPr>
                    </a:p>
                  </a:txBody>
                  <a:tcPr marL="9525" marR="9525" marT="9525" marB="0" anchor="b"/>
                </a:tc>
              </a:tr>
              <a:tr h="209550">
                <a:tc>
                  <a:txBody>
                    <a:bodyPr/>
                    <a:lstStyle/>
                    <a:p>
                      <a:pPr algn="l" fontAlgn="b"/>
                      <a:r>
                        <a:rPr lang="zh-CN" altLang="en-US" sz="1100" u="none" strike="noStrike">
                          <a:effectLst/>
                        </a:rPr>
                        <a:t>九洲项目测试用例（九洲需求验证出差）</a:t>
                      </a:r>
                      <a:endParaRPr lang="zh-CN" altLang="en-US"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236</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71</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26</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6</a:t>
                      </a:r>
                      <a:endParaRPr lang="en-US" altLang="zh-CN" sz="1100" b="0" i="0" u="none" strike="noStrike">
                        <a:solidFill>
                          <a:srgbClr val="000000"/>
                        </a:solidFill>
                        <a:effectLst/>
                        <a:latin typeface="微软雅黑"/>
                      </a:endParaRPr>
                    </a:p>
                  </a:txBody>
                  <a:tcPr marL="9525" marR="9525" marT="9525" marB="0" anchor="b"/>
                </a:tc>
              </a:tr>
              <a:tr h="209550">
                <a:tc>
                  <a:txBody>
                    <a:bodyPr/>
                    <a:lstStyle/>
                    <a:p>
                      <a:pPr algn="l" fontAlgn="b"/>
                      <a:r>
                        <a:rPr lang="zh-CN" altLang="en-US" sz="1100" u="none" strike="noStrike">
                          <a:effectLst/>
                        </a:rPr>
                        <a:t>九洲项目第一轮测试（贵阳测试出差）</a:t>
                      </a:r>
                      <a:endParaRPr lang="zh-CN" altLang="en-US"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188</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170</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9</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9</a:t>
                      </a:r>
                      <a:endParaRPr lang="en-US" altLang="zh-CN" sz="1100" b="0" i="0" u="none" strike="noStrike">
                        <a:solidFill>
                          <a:srgbClr val="000000"/>
                        </a:solidFill>
                        <a:effectLst/>
                        <a:latin typeface="微软雅黑"/>
                      </a:endParaRPr>
                    </a:p>
                  </a:txBody>
                  <a:tcPr marL="9525" marR="9525" marT="9525" marB="0" anchor="b"/>
                </a:tc>
              </a:tr>
              <a:tr h="209550">
                <a:tc>
                  <a:txBody>
                    <a:bodyPr/>
                    <a:lstStyle/>
                    <a:p>
                      <a:pPr algn="l" fontAlgn="b"/>
                      <a:r>
                        <a:rPr lang="zh-CN" altLang="en-US" sz="1100" u="none" strike="noStrike">
                          <a:effectLst/>
                        </a:rPr>
                        <a:t>九洲项目验收测试用例（贵阳测试出差）</a:t>
                      </a:r>
                      <a:endParaRPr lang="zh-CN" altLang="en-US"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dirty="0">
                          <a:effectLst/>
                        </a:rPr>
                        <a:t>213</a:t>
                      </a:r>
                      <a:endParaRPr lang="en-US" altLang="zh-CN" sz="1100" b="0" i="0" u="none" strike="noStrike" dirty="0">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195</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12</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6</a:t>
                      </a:r>
                      <a:endParaRPr lang="en-US" altLang="zh-CN" sz="1100" b="0" i="0" u="none" strike="noStrike">
                        <a:solidFill>
                          <a:srgbClr val="000000"/>
                        </a:solidFill>
                        <a:effectLst/>
                        <a:latin typeface="微软雅黑"/>
                      </a:endParaRPr>
                    </a:p>
                  </a:txBody>
                  <a:tcPr marL="9525" marR="9525" marT="9525" marB="0" anchor="b"/>
                </a:tc>
              </a:tr>
              <a:tr h="209550">
                <a:tc>
                  <a:txBody>
                    <a:bodyPr/>
                    <a:lstStyle/>
                    <a:p>
                      <a:pPr algn="l" fontAlgn="b"/>
                      <a:r>
                        <a:rPr lang="en-US" altLang="zh-CN" sz="1100" u="none" strike="noStrike">
                          <a:effectLst/>
                        </a:rPr>
                        <a:t>12</a:t>
                      </a:r>
                      <a:r>
                        <a:rPr lang="zh-CN" altLang="en-US" sz="1100" u="none" strike="noStrike">
                          <a:effectLst/>
                        </a:rPr>
                        <a:t>月</a:t>
                      </a:r>
                      <a:r>
                        <a:rPr lang="en-US" altLang="zh-CN" sz="1100" u="none" strike="noStrike">
                          <a:effectLst/>
                        </a:rPr>
                        <a:t>19</a:t>
                      </a:r>
                      <a:r>
                        <a:rPr lang="zh-CN" altLang="en-US" sz="1100" u="none" strike="noStrike">
                          <a:effectLst/>
                        </a:rPr>
                        <a:t>日九洲项目本地测试版本</a:t>
                      </a:r>
                      <a:endParaRPr lang="zh-CN" altLang="en-US"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dirty="0">
                          <a:effectLst/>
                        </a:rPr>
                        <a:t>183</a:t>
                      </a:r>
                      <a:endParaRPr lang="en-US" altLang="zh-CN" sz="1100" b="0" i="0" u="none" strike="noStrike" dirty="0">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173</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6</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4</a:t>
                      </a:r>
                      <a:endParaRPr lang="en-US" altLang="zh-CN" sz="1100" b="0" i="0" u="none" strike="noStrike">
                        <a:solidFill>
                          <a:srgbClr val="000000"/>
                        </a:solidFill>
                        <a:effectLst/>
                        <a:latin typeface="微软雅黑"/>
                      </a:endParaRPr>
                    </a:p>
                  </a:txBody>
                  <a:tcPr marL="9525" marR="9525" marT="9525" marB="0" anchor="b"/>
                </a:tc>
              </a:tr>
              <a:tr h="209550">
                <a:tc>
                  <a:txBody>
                    <a:bodyPr/>
                    <a:lstStyle/>
                    <a:p>
                      <a:pPr algn="l" fontAlgn="b"/>
                      <a:r>
                        <a:rPr lang="zh-CN" altLang="en-US" sz="1100" u="none" strike="noStrike">
                          <a:effectLst/>
                        </a:rPr>
                        <a:t>九洲</a:t>
                      </a:r>
                      <a:r>
                        <a:rPr lang="en-US" altLang="zh-CN" sz="1100" u="none" strike="noStrike">
                          <a:effectLst/>
                        </a:rPr>
                        <a:t>10</a:t>
                      </a:r>
                      <a:r>
                        <a:rPr lang="zh-CN" altLang="en-US" sz="1100" u="none" strike="noStrike">
                          <a:effectLst/>
                        </a:rPr>
                        <a:t>台广电内部体验版本冒烟测试</a:t>
                      </a:r>
                      <a:endParaRPr lang="zh-CN" altLang="en-US"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dirty="0">
                          <a:effectLst/>
                        </a:rPr>
                        <a:t>108</a:t>
                      </a:r>
                      <a:endParaRPr lang="en-US" altLang="zh-CN" sz="1100" b="0" i="0" u="none" strike="noStrike" dirty="0">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101</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4</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3</a:t>
                      </a:r>
                      <a:endParaRPr lang="en-US" altLang="zh-CN" sz="1100" b="0" i="0" u="none" strike="noStrike">
                        <a:solidFill>
                          <a:srgbClr val="000000"/>
                        </a:solidFill>
                        <a:effectLst/>
                        <a:latin typeface="微软雅黑"/>
                      </a:endParaRPr>
                    </a:p>
                  </a:txBody>
                  <a:tcPr marL="9525" marR="9525" marT="9525" marB="0" anchor="b"/>
                </a:tc>
              </a:tr>
              <a:tr h="209550">
                <a:tc>
                  <a:txBody>
                    <a:bodyPr/>
                    <a:lstStyle/>
                    <a:p>
                      <a:pPr algn="l" fontAlgn="b"/>
                      <a:r>
                        <a:rPr lang="zh-CN" altLang="en-US" sz="1100" u="none" strike="noStrike">
                          <a:effectLst/>
                        </a:rPr>
                        <a:t>九洲</a:t>
                      </a:r>
                      <a:r>
                        <a:rPr lang="en-US" altLang="zh-CN" sz="1100" u="none" strike="noStrike">
                          <a:effectLst/>
                        </a:rPr>
                        <a:t>12.7</a:t>
                      </a:r>
                      <a:r>
                        <a:rPr lang="zh-CN" altLang="en-US" sz="1100" u="none" strike="noStrike">
                          <a:effectLst/>
                        </a:rPr>
                        <a:t>日生产版本验收</a:t>
                      </a:r>
                      <a:endParaRPr lang="zh-CN" altLang="en-US"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dirty="0">
                          <a:effectLst/>
                        </a:rPr>
                        <a:t>130</a:t>
                      </a:r>
                      <a:endParaRPr lang="en-US" altLang="zh-CN" sz="1100" b="0" i="0" u="none" strike="noStrike" dirty="0">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114</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15</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1</a:t>
                      </a:r>
                      <a:endParaRPr lang="en-US" altLang="zh-CN" sz="1100" b="0" i="0" u="none" strike="noStrike">
                        <a:solidFill>
                          <a:srgbClr val="000000"/>
                        </a:solidFill>
                        <a:effectLst/>
                        <a:latin typeface="微软雅黑"/>
                      </a:endParaRPr>
                    </a:p>
                  </a:txBody>
                  <a:tcPr marL="9525" marR="9525" marT="9525" marB="0" anchor="b"/>
                </a:tc>
              </a:tr>
              <a:tr h="209550">
                <a:tc>
                  <a:txBody>
                    <a:bodyPr/>
                    <a:lstStyle/>
                    <a:p>
                      <a:pPr algn="l" fontAlgn="b"/>
                      <a:r>
                        <a:rPr lang="zh-CN" altLang="en-US" sz="1100" u="none" strike="noStrike">
                          <a:effectLst/>
                        </a:rPr>
                        <a:t>九洲新需求集成测试</a:t>
                      </a:r>
                      <a:endParaRPr lang="zh-CN" altLang="en-US"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dirty="0">
                          <a:effectLst/>
                        </a:rPr>
                        <a:t>152</a:t>
                      </a:r>
                      <a:endParaRPr lang="en-US" altLang="zh-CN" sz="1100" b="0" i="0" u="none" strike="noStrike" dirty="0">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104</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2</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7</a:t>
                      </a:r>
                      <a:endParaRPr lang="en-US" altLang="zh-CN" sz="1100" b="0" i="0" u="none" strike="noStrike">
                        <a:solidFill>
                          <a:srgbClr val="000000"/>
                        </a:solidFill>
                        <a:effectLst/>
                        <a:latin typeface="微软雅黑"/>
                      </a:endParaRPr>
                    </a:p>
                  </a:txBody>
                  <a:tcPr marL="9525" marR="9525" marT="9525" marB="0" anchor="b"/>
                </a:tc>
              </a:tr>
              <a:tr h="209550">
                <a:tc>
                  <a:txBody>
                    <a:bodyPr/>
                    <a:lstStyle/>
                    <a:p>
                      <a:pPr algn="l" fontAlgn="b"/>
                      <a:r>
                        <a:rPr lang="zh-CN" altLang="en-US" sz="1100" u="none" strike="noStrike">
                          <a:effectLst/>
                        </a:rPr>
                        <a:t>九洲第一轮冒烟测试</a:t>
                      </a:r>
                      <a:endParaRPr lang="zh-CN" altLang="en-US"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108</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94</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9</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5</a:t>
                      </a:r>
                      <a:endParaRPr lang="en-US" altLang="zh-CN" sz="1100" b="0" i="0" u="none" strike="noStrike">
                        <a:solidFill>
                          <a:srgbClr val="000000"/>
                        </a:solidFill>
                        <a:effectLst/>
                        <a:latin typeface="微软雅黑"/>
                      </a:endParaRPr>
                    </a:p>
                  </a:txBody>
                  <a:tcPr marL="9525" marR="9525" marT="9525" marB="0" anchor="b"/>
                </a:tc>
              </a:tr>
              <a:tr h="209550">
                <a:tc>
                  <a:txBody>
                    <a:bodyPr/>
                    <a:lstStyle/>
                    <a:p>
                      <a:pPr algn="l" fontAlgn="b"/>
                      <a:r>
                        <a:rPr lang="zh-CN" altLang="en-US" sz="1100" u="none" strike="noStrike">
                          <a:effectLst/>
                        </a:rPr>
                        <a:t>第一轮本地系统测试</a:t>
                      </a:r>
                      <a:endParaRPr lang="zh-CN" altLang="en-US"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389</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341</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a:effectLst/>
                        </a:rPr>
                        <a:t>14</a:t>
                      </a:r>
                      <a:endParaRPr lang="en-US" altLang="zh-CN" sz="1100" b="0" i="0" u="none" strike="noStrike">
                        <a:solidFill>
                          <a:srgbClr val="000000"/>
                        </a:solidFill>
                        <a:effectLst/>
                        <a:latin typeface="微软雅黑"/>
                      </a:endParaRPr>
                    </a:p>
                  </a:txBody>
                  <a:tcPr marL="9525" marR="9525" marT="9525" marB="0" anchor="b"/>
                </a:tc>
                <a:tc>
                  <a:txBody>
                    <a:bodyPr/>
                    <a:lstStyle/>
                    <a:p>
                      <a:pPr algn="l" fontAlgn="b"/>
                      <a:r>
                        <a:rPr lang="en-US" altLang="zh-CN" sz="1100" u="none" strike="noStrike" dirty="0">
                          <a:effectLst/>
                        </a:rPr>
                        <a:t>22</a:t>
                      </a:r>
                      <a:endParaRPr lang="en-US" altLang="zh-CN" sz="1100" b="0" i="0" u="none" strike="noStrike" dirty="0">
                        <a:solidFill>
                          <a:srgbClr val="000000"/>
                        </a:solidFill>
                        <a:effectLst/>
                        <a:latin typeface="微软雅黑"/>
                      </a:endParaRPr>
                    </a:p>
                  </a:txBody>
                  <a:tcPr marL="9525" marR="9525" marT="9525" marB="0" anchor="b"/>
                </a:tc>
              </a:tr>
            </a:tbl>
          </a:graphicData>
        </a:graphic>
      </p:graphicFrame>
    </p:spTree>
    <p:extLst>
      <p:ext uri="{BB962C8B-B14F-4D97-AF65-F5344CB8AC3E}">
        <p14:creationId xmlns:p14="http://schemas.microsoft.com/office/powerpoint/2010/main" val="2527469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40809</TotalTime>
  <Words>1820</Words>
  <Application>Microsoft Office PowerPoint</Application>
  <PresentationFormat>自定义</PresentationFormat>
  <Paragraphs>200</Paragraphs>
  <Slides>16</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16</vt:i4>
      </vt:variant>
    </vt:vector>
  </HeadingPairs>
  <TitlesOfParts>
    <vt:vector size="20" baseType="lpstr">
      <vt:lpstr>Office 主题</vt:lpstr>
      <vt:lpstr>工作表</vt:lpstr>
      <vt:lpstr>Document</vt:lpstr>
      <vt:lpstr>Microsoft Excel 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chenlong</cp:lastModifiedBy>
  <cp:revision>317</cp:revision>
  <dcterms:created xsi:type="dcterms:W3CDTF">2014-12-08T08:09:12Z</dcterms:created>
  <dcterms:modified xsi:type="dcterms:W3CDTF">2017-01-05T11:02:20Z</dcterms:modified>
</cp:coreProperties>
</file>