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2" r:id="rId4"/>
    <p:sldId id="328" r:id="rId5"/>
    <p:sldId id="329" r:id="rId6"/>
    <p:sldId id="323" r:id="rId7"/>
    <p:sldId id="324" r:id="rId8"/>
    <p:sldId id="330" r:id="rId9"/>
    <p:sldId id="332" r:id="rId10"/>
    <p:sldId id="333" r:id="rId11"/>
    <p:sldId id="325" r:id="rId12"/>
    <p:sldId id="331" r:id="rId13"/>
    <p:sldId id="334" r:id="rId14"/>
    <p:sldId id="335" r:id="rId15"/>
    <p:sldId id="29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EDEDED"/>
    <a:srgbClr val="5FC5D9"/>
    <a:srgbClr val="A5A5A5"/>
    <a:srgbClr val="5B9BD5"/>
    <a:srgbClr val="F4B183"/>
    <a:srgbClr val="AFABAB"/>
    <a:srgbClr val="759DC2"/>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94660"/>
  </p:normalViewPr>
  <p:slideViewPr>
    <p:cSldViewPr snapToGrid="0" showGuides="1">
      <p:cViewPr varScale="1">
        <p:scale>
          <a:sx n="108" d="100"/>
          <a:sy n="108" d="100"/>
        </p:scale>
        <p:origin x="-426" y="-84"/>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83092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221953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0273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2588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42858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任意多边形 7"/>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9288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3841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343080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81875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8375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4657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6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4473525"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0" y="1574835"/>
            <a:ext cx="3294743" cy="52831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7" idx="3"/>
          </p:cNvCxnSpPr>
          <p:nvPr/>
        </p:nvCxnSpPr>
        <p:spPr>
          <a:xfrm flipH="1">
            <a:off x="0" y="3429000"/>
            <a:ext cx="4473525" cy="3429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5350028" y="2032003"/>
            <a:ext cx="5338100" cy="646331"/>
          </a:xfrm>
          <a:prstGeom prst="rect">
            <a:avLst/>
          </a:prstGeom>
          <a:noFill/>
        </p:spPr>
        <p:txBody>
          <a:bodyPr wrap="squar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2016 Q4 </a:t>
            </a:r>
            <a:r>
              <a:rPr lang="zh-CN" altLang="en-US" sz="3600" dirty="0" smtClean="0">
                <a:solidFill>
                  <a:schemeClr val="bg1"/>
                </a:solidFill>
                <a:latin typeface="微软雅黑" panose="020B0503020204020204" pitchFamily="34" charset="-122"/>
                <a:ea typeface="微软雅黑" panose="020B0503020204020204" pitchFamily="34" charset="-122"/>
              </a:rPr>
              <a:t>项目测试总结</a:t>
            </a:r>
            <a:endParaRPr lang="en-US" altLang="zh-CN" sz="3600" dirty="0" smtClean="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a:stCxn id="77" idx="1"/>
          </p:cNvCxnSpPr>
          <p:nvPr/>
        </p:nvCxnSpPr>
        <p:spPr>
          <a:xfrm flipV="1">
            <a:off x="0" y="2032003"/>
            <a:ext cx="3973563" cy="13969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21" name="表格 120"/>
          <p:cNvGraphicFramePr>
            <a:graphicFrameLocks noGrp="1"/>
          </p:cNvGraphicFramePr>
          <p:nvPr>
            <p:extLst>
              <p:ext uri="{D42A27DB-BD31-4B8C-83A1-F6EECF244321}">
                <p14:modId xmlns:p14="http://schemas.microsoft.com/office/powerpoint/2010/main" val="1066195287"/>
              </p:ext>
            </p:extLst>
          </p:nvPr>
        </p:nvGraphicFramePr>
        <p:xfrm>
          <a:off x="10900229" y="6048"/>
          <a:ext cx="1296572" cy="6851950"/>
        </p:xfrm>
        <a:graphic>
          <a:graphicData uri="http://schemas.openxmlformats.org/drawingml/2006/table">
            <a:tbl>
              <a:tblPr firstRow="1" bandRow="1">
                <a:tableStyleId>{5C22544A-7EE6-4342-B048-85BDC9FD1C3A}</a:tableStyleId>
              </a:tblPr>
              <a:tblGrid>
                <a:gridCol w="1296572"/>
              </a:tblGrid>
              <a:tr h="1370390">
                <a:tc>
                  <a:txBody>
                    <a:bodyPr/>
                    <a:lstStyle/>
                    <a:p>
                      <a:endParaRPr lang="zh-CN" altLang="en-US" dirty="0"/>
                    </a:p>
                  </a:txBody>
                  <a:tcPr>
                    <a:solidFill>
                      <a:srgbClr val="759DC2"/>
                    </a:solidFill>
                  </a:tcPr>
                </a:tc>
              </a:tr>
              <a:tr h="1370390">
                <a:tc>
                  <a:txBody>
                    <a:bodyPr/>
                    <a:lstStyle/>
                    <a:p>
                      <a:endParaRPr lang="zh-CN" altLang="en-US" dirty="0"/>
                    </a:p>
                  </a:txBody>
                  <a:tcPr>
                    <a:solidFill>
                      <a:schemeClr val="accent6">
                        <a:lumMod val="60000"/>
                        <a:lumOff val="40000"/>
                      </a:schemeClr>
                    </a:solidFill>
                  </a:tcPr>
                </a:tc>
              </a:tr>
              <a:tr h="1370390">
                <a:tc>
                  <a:txBody>
                    <a:bodyPr/>
                    <a:lstStyle/>
                    <a:p>
                      <a:endParaRPr lang="zh-CN" altLang="en-US" dirty="0"/>
                    </a:p>
                  </a:txBody>
                  <a:tcPr>
                    <a:solidFill>
                      <a:schemeClr val="accent2">
                        <a:lumMod val="60000"/>
                        <a:lumOff val="40000"/>
                      </a:schemeClr>
                    </a:solidFill>
                  </a:tcPr>
                </a:tc>
              </a:tr>
              <a:tr h="1370390">
                <a:tc>
                  <a:txBody>
                    <a:bodyPr/>
                    <a:lstStyle/>
                    <a:p>
                      <a:endParaRPr lang="zh-CN" altLang="en-US" dirty="0"/>
                    </a:p>
                  </a:txBody>
                  <a:tcPr>
                    <a:solidFill>
                      <a:schemeClr val="bg2">
                        <a:lumMod val="75000"/>
                      </a:schemeClr>
                    </a:solidFill>
                  </a:tcPr>
                </a:tc>
              </a:tr>
              <a:tr h="1370390">
                <a:tc>
                  <a:txBody>
                    <a:bodyPr/>
                    <a:lstStyle/>
                    <a:p>
                      <a:endParaRPr lang="zh-CN" altLang="en-US" dirty="0"/>
                    </a:p>
                  </a:txBody>
                  <a:tcPr>
                    <a:solidFill>
                      <a:srgbClr val="5FC5D9"/>
                    </a:solidFill>
                  </a:tcPr>
                </a:tc>
              </a:tr>
            </a:tbl>
          </a:graphicData>
        </a:graphic>
      </p:graphicFrame>
      <p:sp>
        <p:nvSpPr>
          <p:cNvPr id="8" name="文本框 7"/>
          <p:cNvSpPr txBox="1"/>
          <p:nvPr/>
        </p:nvSpPr>
        <p:spPr>
          <a:xfrm>
            <a:off x="5398913" y="2615711"/>
            <a:ext cx="5338100"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2016.10-2016.12</a:t>
            </a:r>
          </a:p>
        </p:txBody>
      </p:sp>
    </p:spTree>
    <p:extLst>
      <p:ext uri="{BB962C8B-B14F-4D97-AF65-F5344CB8AC3E}">
        <p14:creationId xmlns:p14="http://schemas.microsoft.com/office/powerpoint/2010/main" val="185187493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99"/>
                                        </p:tgtEl>
                                        <p:attrNameLst>
                                          <p:attrName>style.visibility</p:attrName>
                                        </p:attrNameLst>
                                      </p:cBhvr>
                                      <p:to>
                                        <p:strVal val="visible"/>
                                      </p:to>
                                    </p:set>
                                    <p:animEffect transition="in" filter="wipe(down)">
                                      <p:cBhvr>
                                        <p:cTn id="11" dur="500"/>
                                        <p:tgtEl>
                                          <p:spTgt spid="99"/>
                                        </p:tgtEl>
                                      </p:cBhvr>
                                    </p:animEffect>
                                  </p:childTnLst>
                                </p:cTn>
                              </p:par>
                              <p:par>
                                <p:cTn id="12" presetID="22" presetClass="entr" presetSubtype="4" fill="hold" nodeType="withEffect">
                                  <p:stCondLst>
                                    <p:cond delay="750"/>
                                  </p:stCondLst>
                                  <p:childTnLst>
                                    <p:set>
                                      <p:cBhvr>
                                        <p:cTn id="13" dur="1" fill="hold">
                                          <p:stCondLst>
                                            <p:cond delay="0"/>
                                          </p:stCondLst>
                                        </p:cTn>
                                        <p:tgtEl>
                                          <p:spTgt spid="82"/>
                                        </p:tgtEl>
                                        <p:attrNameLst>
                                          <p:attrName>style.visibility</p:attrName>
                                        </p:attrNameLst>
                                      </p:cBhvr>
                                      <p:to>
                                        <p:strVal val="visible"/>
                                      </p:to>
                                    </p:set>
                                    <p:animEffect transition="in" filter="wipe(down)">
                                      <p:cBhvr>
                                        <p:cTn id="14" dur="500"/>
                                        <p:tgtEl>
                                          <p:spTgt spid="82"/>
                                        </p:tgtEl>
                                      </p:cBhvr>
                                    </p:animEffect>
                                  </p:childTnLst>
                                </p:cTn>
                              </p:par>
                              <p:par>
                                <p:cTn id="15" presetID="22" presetClass="entr" presetSubtype="4" fill="hold" nodeType="withEffect">
                                  <p:stCondLst>
                                    <p:cond delay="1000"/>
                                  </p:stCondLst>
                                  <p:childTnLst>
                                    <p:set>
                                      <p:cBhvr>
                                        <p:cTn id="16" dur="1" fill="hold">
                                          <p:stCondLst>
                                            <p:cond delay="0"/>
                                          </p:stCondLst>
                                        </p:cTn>
                                        <p:tgtEl>
                                          <p:spTgt spid="84"/>
                                        </p:tgtEl>
                                        <p:attrNameLst>
                                          <p:attrName>style.visibility</p:attrName>
                                        </p:attrNameLst>
                                      </p:cBhvr>
                                      <p:to>
                                        <p:strVal val="visible"/>
                                      </p:to>
                                    </p:set>
                                    <p:animEffect transition="in" filter="wipe(down)">
                                      <p:cBhvr>
                                        <p:cTn id="17" dur="500"/>
                                        <p:tgtEl>
                                          <p:spTgt spid="84"/>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250"/>
                                        <p:tgtEl>
                                          <p:spTgt spid="85"/>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3" name="Rectangle 634"/>
          <p:cNvSpPr>
            <a:spLocks noChangeArrowheads="1"/>
          </p:cNvSpPr>
          <p:nvPr/>
        </p:nvSpPr>
        <p:spPr bwMode="auto">
          <a:xfrm>
            <a:off x="1153537" y="1144793"/>
            <a:ext cx="3120000" cy="666751"/>
          </a:xfrm>
          <a:prstGeom prst="rect">
            <a:avLst/>
          </a:prstGeom>
          <a:solidFill>
            <a:srgbClr val="ADB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矩形 1"/>
          <p:cNvSpPr>
            <a:spLocks noChangeArrowheads="1"/>
          </p:cNvSpPr>
          <p:nvPr/>
        </p:nvSpPr>
        <p:spPr bwMode="auto">
          <a:xfrm>
            <a:off x="1123904" y="1897228"/>
            <a:ext cx="6015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严重级别分布满足正态分布的，分布模块为统计。</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25" name="TextBox 710"/>
          <p:cNvSpPr txBox="1"/>
          <p:nvPr/>
        </p:nvSpPr>
        <p:spPr>
          <a:xfrm>
            <a:off x="1563055" y="1267452"/>
            <a:ext cx="2263760"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400" dirty="0" smtClean="0">
                <a:solidFill>
                  <a:schemeClr val="bg1"/>
                </a:solidFill>
              </a:rPr>
              <a:t>Bug</a:t>
            </a:r>
            <a:r>
              <a:rPr lang="zh-CN" altLang="en-US" sz="2400" dirty="0" smtClean="0">
                <a:solidFill>
                  <a:schemeClr val="bg1"/>
                </a:solidFill>
              </a:rPr>
              <a:t>分布分析</a:t>
            </a:r>
            <a:endParaRPr lang="zh-CN" altLang="en-US" sz="3200" dirty="0">
              <a:solidFill>
                <a:schemeClr val="bg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755" y="2924174"/>
            <a:ext cx="4957243"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537" y="3570044"/>
            <a:ext cx="465772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2182" y="2514599"/>
            <a:ext cx="46577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1232" y="4743817"/>
            <a:ext cx="46386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598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53537" y="2138853"/>
            <a:ext cx="974013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tx1">
                    <a:lumMod val="65000"/>
                    <a:lumOff val="35000"/>
                  </a:schemeClr>
                </a:solidFill>
                <a:latin typeface="微软雅黑" pitchFamily="34" charset="-122"/>
                <a:ea typeface="微软雅黑" pitchFamily="34" charset="-122"/>
              </a:rPr>
              <a:t>版本提测过程：</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版本提测邮件发布不及时，需要测试人员敦促。</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版本提测人不知晓本次版本所有功能点，无法做到全面覆盖。</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版本提测偏差：</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Ø"/>
            </a:pPr>
            <a:r>
              <a:rPr lang="en-US" altLang="zh-CN" sz="1600" dirty="0">
                <a:solidFill>
                  <a:schemeClr val="tx1">
                    <a:lumMod val="65000"/>
                    <a:lumOff val="35000"/>
                  </a:schemeClr>
                </a:solidFill>
                <a:latin typeface="微软雅黑" pitchFamily="34" charset="-122"/>
                <a:ea typeface="微软雅黑" pitchFamily="34" charset="-122"/>
              </a:rPr>
              <a:t>RD</a:t>
            </a:r>
            <a:r>
              <a:rPr lang="zh-CN" altLang="en-US" sz="1600" dirty="0">
                <a:solidFill>
                  <a:schemeClr val="tx1">
                    <a:lumMod val="65000"/>
                    <a:lumOff val="35000"/>
                  </a:schemeClr>
                </a:solidFill>
                <a:latin typeface="微软雅黑" pitchFamily="34" charset="-122"/>
                <a:ea typeface="微软雅黑" pitchFamily="34" charset="-122"/>
              </a:rPr>
              <a:t>未能准确描述相关修改点。</a:t>
            </a:r>
            <a:endParaRPr lang="en-US" altLang="zh-CN" sz="1600" dirty="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针对本次提测修改点的配置文件变更未记录。</a:t>
            </a:r>
            <a:endParaRPr lang="en-US" altLang="zh-CN" sz="1600" dirty="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提测邮件注意事项以及选项概念不清楚</a:t>
            </a:r>
            <a:r>
              <a:rPr lang="zh-CN" altLang="en-US" sz="1600" dirty="0" smtClean="0">
                <a:solidFill>
                  <a:schemeClr val="tx1">
                    <a:lumMod val="65000"/>
                    <a:lumOff val="35000"/>
                  </a:schemeClr>
                </a:solidFill>
                <a:latin typeface="微软雅黑" pitchFamily="34" charset="-122"/>
                <a:ea typeface="微软雅黑" pitchFamily="34" charset="-122"/>
              </a:rPr>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550357" y="1475201"/>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版本提测总结</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472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8" name="Rectangle 633"/>
          <p:cNvSpPr>
            <a:spLocks noChangeArrowheads="1"/>
          </p:cNvSpPr>
          <p:nvPr/>
        </p:nvSpPr>
        <p:spPr bwMode="auto">
          <a:xfrm>
            <a:off x="1203557" y="1272232"/>
            <a:ext cx="3120000" cy="664633"/>
          </a:xfrm>
          <a:prstGeom prst="rect">
            <a:avLst/>
          </a:prstGeom>
          <a:solidFill>
            <a:srgbClr val="4C6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704" name="矩形 1"/>
          <p:cNvSpPr>
            <a:spLocks noChangeArrowheads="1"/>
          </p:cNvSpPr>
          <p:nvPr/>
        </p:nvSpPr>
        <p:spPr bwMode="auto">
          <a:xfrm>
            <a:off x="1203557" y="2037367"/>
            <a:ext cx="99714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tx1">
                    <a:lumMod val="65000"/>
                    <a:lumOff val="35000"/>
                  </a:schemeClr>
                </a:solidFill>
                <a:latin typeface="微软雅黑" pitchFamily="34" charset="-122"/>
                <a:ea typeface="微软雅黑" pitchFamily="34" charset="-122"/>
              </a:rPr>
              <a:t>选取内容创建</a:t>
            </a:r>
            <a:r>
              <a:rPr lang="en-US" altLang="zh-CN" sz="1600" dirty="0" smtClean="0">
                <a:solidFill>
                  <a:schemeClr val="tx1">
                    <a:lumMod val="65000"/>
                    <a:lumOff val="35000"/>
                  </a:schemeClr>
                </a:solidFill>
                <a:latin typeface="微软雅黑" pitchFamily="34" charset="-122"/>
                <a:ea typeface="微软雅黑" pitchFamily="34" charset="-122"/>
              </a:rPr>
              <a:t>3.0</a:t>
            </a:r>
            <a:r>
              <a:rPr lang="zh-CN" altLang="en-US" sz="1600" dirty="0" smtClean="0">
                <a:solidFill>
                  <a:schemeClr val="tx1">
                    <a:lumMod val="65000"/>
                    <a:lumOff val="35000"/>
                  </a:schemeClr>
                </a:solidFill>
                <a:latin typeface="微软雅黑" pitchFamily="34" charset="-122"/>
                <a:ea typeface="微软雅黑" pitchFamily="34" charset="-122"/>
              </a:rPr>
              <a:t>版本线上发现缺陷进行分析。</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710" name="TextBox 709"/>
          <p:cNvSpPr txBox="1"/>
          <p:nvPr/>
        </p:nvSpPr>
        <p:spPr>
          <a:xfrm>
            <a:off x="1494756" y="1373714"/>
            <a:ext cx="2610010"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用例外</a:t>
            </a:r>
            <a:r>
              <a:rPr lang="en-US" altLang="zh-CN" sz="2400" dirty="0" smtClean="0">
                <a:solidFill>
                  <a:schemeClr val="bg1"/>
                </a:solidFill>
              </a:rPr>
              <a:t>Bug</a:t>
            </a:r>
            <a:r>
              <a:rPr lang="zh-CN" altLang="en-US" sz="2400" dirty="0" smtClean="0">
                <a:solidFill>
                  <a:schemeClr val="bg1"/>
                </a:solidFill>
              </a:rPr>
              <a:t>分析</a:t>
            </a:r>
            <a:endParaRPr lang="zh-CN" altLang="en-US" sz="20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203557" y="2535289"/>
            <a:ext cx="9435135" cy="1723549"/>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itchFamily="34" charset="-122"/>
                <a:ea typeface="微软雅黑" pitchFamily="34" charset="-122"/>
              </a:rPr>
              <a:t>缺陷：</a:t>
            </a:r>
            <a:r>
              <a:rPr lang="en-US" altLang="zh-CN" sz="1200" dirty="0">
                <a:solidFill>
                  <a:schemeClr val="tx1">
                    <a:lumMod val="65000"/>
                    <a:lumOff val="35000"/>
                  </a:schemeClr>
                </a:solidFill>
                <a:latin typeface="微软雅黑" pitchFamily="34" charset="-122"/>
                <a:ea typeface="微软雅黑" pitchFamily="34" charset="-122"/>
              </a:rPr>
              <a:t>【</a:t>
            </a:r>
            <a:r>
              <a:rPr lang="zh-CN" altLang="en-US" sz="1200" dirty="0">
                <a:solidFill>
                  <a:schemeClr val="tx1">
                    <a:lumMod val="65000"/>
                    <a:lumOff val="35000"/>
                  </a:schemeClr>
                </a:solidFill>
                <a:latin typeface="微软雅黑" pitchFamily="34" charset="-122"/>
                <a:ea typeface="微软雅黑" pitchFamily="34" charset="-122"/>
              </a:rPr>
              <a:t>内容创建</a:t>
            </a:r>
            <a:r>
              <a:rPr lang="en-US" altLang="zh-CN" sz="1200" dirty="0">
                <a:solidFill>
                  <a:schemeClr val="tx1">
                    <a:lumMod val="65000"/>
                    <a:lumOff val="35000"/>
                  </a:schemeClr>
                </a:solidFill>
                <a:latin typeface="微软雅黑" pitchFamily="34" charset="-122"/>
                <a:ea typeface="微软雅黑" pitchFamily="34" charset="-122"/>
              </a:rPr>
              <a:t>3.0】【Google chrome52.0】【</a:t>
            </a:r>
            <a:r>
              <a:rPr lang="zh-CN" altLang="en-US" sz="1200" dirty="0">
                <a:solidFill>
                  <a:schemeClr val="tx1">
                    <a:lumMod val="65000"/>
                    <a:lumOff val="35000"/>
                  </a:schemeClr>
                </a:solidFill>
                <a:latin typeface="微软雅黑" pitchFamily="34" charset="-122"/>
                <a:ea typeface="微软雅黑" pitchFamily="34" charset="-122"/>
              </a:rPr>
              <a:t>红包元件</a:t>
            </a:r>
            <a:r>
              <a:rPr lang="en-US" altLang="zh-CN" sz="1200" dirty="0">
                <a:solidFill>
                  <a:schemeClr val="tx1">
                    <a:lumMod val="65000"/>
                    <a:lumOff val="35000"/>
                  </a:schemeClr>
                </a:solidFill>
                <a:latin typeface="微软雅黑" pitchFamily="34" charset="-122"/>
                <a:ea typeface="微软雅黑" pitchFamily="34" charset="-122"/>
              </a:rPr>
              <a:t>】【2.1】</a:t>
            </a:r>
            <a:r>
              <a:rPr lang="zh-CN" altLang="en-US" sz="1200" dirty="0">
                <a:solidFill>
                  <a:schemeClr val="tx1">
                    <a:lumMod val="65000"/>
                    <a:lumOff val="35000"/>
                  </a:schemeClr>
                </a:solidFill>
                <a:latin typeface="微软雅黑" pitchFamily="34" charset="-122"/>
                <a:ea typeface="微软雅黑" pitchFamily="34" charset="-122"/>
              </a:rPr>
              <a:t>红包元件自定义图片，保存退出后，再进入查看设置无效（</a:t>
            </a:r>
            <a:r>
              <a:rPr lang="en-US" altLang="zh-CN" sz="1200" dirty="0">
                <a:solidFill>
                  <a:schemeClr val="tx1">
                    <a:lumMod val="65000"/>
                    <a:lumOff val="35000"/>
                  </a:schemeClr>
                </a:solidFill>
                <a:latin typeface="微软雅黑" pitchFamily="34" charset="-122"/>
                <a:ea typeface="微软雅黑" pitchFamily="34" charset="-122"/>
              </a:rPr>
              <a:t>5/5</a:t>
            </a:r>
            <a:r>
              <a:rPr lang="zh-CN" altLang="en-US" sz="1200" dirty="0">
                <a:solidFill>
                  <a:schemeClr val="tx1">
                    <a:lumMod val="65000"/>
                    <a:lumOff val="35000"/>
                  </a:schemeClr>
                </a:solidFill>
                <a:latin typeface="微软雅黑" pitchFamily="34" charset="-122"/>
                <a:ea typeface="微软雅黑" pitchFamily="34" charset="-122"/>
              </a:rPr>
              <a:t>）</a:t>
            </a:r>
            <a:endParaRPr lang="zh-CN" altLang="zh-CN" sz="1200" dirty="0">
              <a:solidFill>
                <a:schemeClr val="tx1">
                  <a:lumMod val="65000"/>
                  <a:lumOff val="35000"/>
                </a:schemeClr>
              </a:solidFill>
              <a:latin typeface="微软雅黑" pitchFamily="34" charset="-122"/>
              <a:ea typeface="微软雅黑" pitchFamily="34" charset="-122"/>
            </a:endParaRPr>
          </a:p>
          <a:p>
            <a:pPr>
              <a:lnSpc>
                <a:spcPct val="150000"/>
              </a:lnSpc>
            </a:pPr>
            <a:r>
              <a:rPr lang="zh-CN" altLang="en-US" sz="1600" dirty="0" smtClean="0">
                <a:solidFill>
                  <a:schemeClr val="tx1">
                    <a:lumMod val="65000"/>
                    <a:lumOff val="35000"/>
                  </a:schemeClr>
                </a:solidFill>
                <a:latin typeface="微软雅黑" pitchFamily="34" charset="-122"/>
                <a:ea typeface="微软雅黑" pitchFamily="34" charset="-122"/>
              </a:rPr>
              <a:t>影响：</a:t>
            </a:r>
            <a:r>
              <a:rPr lang="zh-CN" altLang="en-US" sz="1400" dirty="0" smtClean="0">
                <a:solidFill>
                  <a:schemeClr val="tx1">
                    <a:lumMod val="65000"/>
                    <a:lumOff val="35000"/>
                  </a:schemeClr>
                </a:solidFill>
                <a:latin typeface="微软雅黑" pitchFamily="34" charset="-122"/>
                <a:ea typeface="微软雅黑" pitchFamily="34" charset="-122"/>
              </a:rPr>
              <a:t>元件保存失效的缺陷发布线上后，造成用户使用带来诸多不便，以及创建的主题无法正常保存，增加了工作量。</a:t>
            </a:r>
            <a:endParaRPr lang="en-US" altLang="zh-CN" sz="1400" dirty="0" smtClean="0">
              <a:solidFill>
                <a:schemeClr val="tx1">
                  <a:lumMod val="65000"/>
                  <a:lumOff val="35000"/>
                </a:schemeClr>
              </a:solidFill>
              <a:latin typeface="微软雅黑" pitchFamily="34" charset="-122"/>
              <a:ea typeface="微软雅黑" pitchFamily="34" charset="-122"/>
            </a:endParaRPr>
          </a:p>
          <a:p>
            <a:r>
              <a:rPr lang="zh-CN" altLang="en-US" sz="1600" dirty="0">
                <a:solidFill>
                  <a:schemeClr val="tx1">
                    <a:lumMod val="65000"/>
                    <a:lumOff val="35000"/>
                  </a:schemeClr>
                </a:solidFill>
                <a:latin typeface="微软雅黑" pitchFamily="34" charset="-122"/>
                <a:ea typeface="微软雅黑" pitchFamily="34" charset="-122"/>
              </a:rPr>
              <a:t>遗漏原因</a:t>
            </a:r>
            <a:r>
              <a:rPr lang="zh-CN" altLang="en-US" sz="1600" dirty="0" smtClean="0">
                <a:solidFill>
                  <a:schemeClr val="tx1">
                    <a:lumMod val="65000"/>
                    <a:lumOff val="35000"/>
                  </a:schemeClr>
                </a:solidFill>
                <a:latin typeface="微软雅黑" pitchFamily="34" charset="-122"/>
                <a:ea typeface="微软雅黑" pitchFamily="34" charset="-122"/>
              </a:rPr>
              <a:t>：</a:t>
            </a:r>
            <a:r>
              <a:rPr lang="zh-CN" altLang="en-US" sz="1400" dirty="0" smtClean="0">
                <a:solidFill>
                  <a:schemeClr val="tx1">
                    <a:lumMod val="65000"/>
                    <a:lumOff val="35000"/>
                  </a:schemeClr>
                </a:solidFill>
                <a:latin typeface="微软雅黑" pitchFamily="34" charset="-122"/>
                <a:ea typeface="微软雅黑" pitchFamily="34" charset="-122"/>
              </a:rPr>
              <a:t>该缺陷在内网测试时是发现有该缺陷，并提交</a:t>
            </a:r>
            <a:r>
              <a:rPr lang="en-US" altLang="zh-CN" sz="1400" dirty="0" err="1" smtClean="0">
                <a:solidFill>
                  <a:schemeClr val="tx1">
                    <a:lumMod val="65000"/>
                    <a:lumOff val="35000"/>
                  </a:schemeClr>
                </a:solidFill>
                <a:latin typeface="微软雅黑" pitchFamily="34" charset="-122"/>
                <a:ea typeface="微软雅黑" pitchFamily="34" charset="-122"/>
              </a:rPr>
              <a:t>Redmine</a:t>
            </a:r>
            <a:r>
              <a:rPr lang="zh-CN" altLang="en-US" sz="1400" dirty="0" smtClean="0">
                <a:solidFill>
                  <a:schemeClr val="tx1">
                    <a:lumMod val="65000"/>
                    <a:lumOff val="35000"/>
                  </a:schemeClr>
                </a:solidFill>
                <a:latin typeface="微软雅黑" pitchFamily="34" charset="-122"/>
                <a:ea typeface="微软雅黑" pitchFamily="34" charset="-122"/>
              </a:rPr>
              <a:t>，且为大概率偶现。后在回归时，如进行一次回归且测试进行较为正常，场景不复杂的流程操作是回归通过。后在线上回归缺陷时，发现该缺陷仍有偶现可能；但未引起足够重视。测试人员是找相关</a:t>
            </a:r>
            <a:r>
              <a:rPr lang="en-US" altLang="zh-CN" sz="1400" dirty="0" smtClean="0">
                <a:solidFill>
                  <a:schemeClr val="tx1">
                    <a:lumMod val="65000"/>
                    <a:lumOff val="35000"/>
                  </a:schemeClr>
                </a:solidFill>
                <a:latin typeface="微软雅黑" pitchFamily="34" charset="-122"/>
                <a:ea typeface="微软雅黑" pitchFamily="34" charset="-122"/>
              </a:rPr>
              <a:t>RD</a:t>
            </a:r>
            <a:r>
              <a:rPr lang="zh-CN" altLang="en-US" sz="1400" dirty="0" smtClean="0">
                <a:solidFill>
                  <a:schemeClr val="tx1">
                    <a:lumMod val="65000"/>
                    <a:lumOff val="35000"/>
                  </a:schemeClr>
                </a:solidFill>
                <a:latin typeface="微软雅黑" pitchFamily="34" charset="-122"/>
                <a:ea typeface="微软雅黑" pitchFamily="34" charset="-122"/>
              </a:rPr>
              <a:t>人员确认该</a:t>
            </a:r>
            <a:r>
              <a:rPr lang="en-US" altLang="zh-CN" sz="1400" dirty="0" smtClean="0">
                <a:solidFill>
                  <a:schemeClr val="tx1">
                    <a:lumMod val="65000"/>
                    <a:lumOff val="35000"/>
                  </a:schemeClr>
                </a:solidFill>
                <a:latin typeface="微软雅黑" pitchFamily="34" charset="-122"/>
                <a:ea typeface="微软雅黑" pitchFamily="34" charset="-122"/>
              </a:rPr>
              <a:t>RD</a:t>
            </a:r>
            <a:r>
              <a:rPr lang="zh-CN" altLang="en-US" sz="1400" dirty="0" smtClean="0">
                <a:solidFill>
                  <a:schemeClr val="tx1">
                    <a:lumMod val="65000"/>
                    <a:lumOff val="35000"/>
                  </a:schemeClr>
                </a:solidFill>
                <a:latin typeface="微软雅黑" pitchFamily="34" charset="-122"/>
                <a:ea typeface="微软雅黑" pitchFamily="34" charset="-122"/>
              </a:rPr>
              <a:t>修复方案，修复方案超过决定范畴，且在项目邮件中不止一次暴露该缺陷可能存在的风险，也没有彻底的解决方案。测试人员暴露的风险不重视，解决方案评估耗时较长。</a:t>
            </a:r>
            <a:endParaRPr lang="zh-CN" altLang="en-US" sz="14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13678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3" name="Rectangle 635"/>
          <p:cNvSpPr>
            <a:spLocks noChangeArrowheads="1"/>
          </p:cNvSpPr>
          <p:nvPr/>
        </p:nvSpPr>
        <p:spPr bwMode="auto">
          <a:xfrm>
            <a:off x="1218372" y="1271174"/>
            <a:ext cx="3120000" cy="666751"/>
          </a:xfrm>
          <a:prstGeom prst="rect">
            <a:avLst/>
          </a:prstGeom>
          <a:solidFill>
            <a:srgbClr val="FD12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矩形 1"/>
          <p:cNvSpPr>
            <a:spLocks noChangeArrowheads="1"/>
          </p:cNvSpPr>
          <p:nvPr/>
        </p:nvSpPr>
        <p:spPr bwMode="auto">
          <a:xfrm>
            <a:off x="1203556" y="2023609"/>
            <a:ext cx="924170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tx1">
                    <a:lumMod val="65000"/>
                    <a:lumOff val="35000"/>
                  </a:schemeClr>
                </a:solidFill>
                <a:latin typeface="微软雅黑" pitchFamily="34" charset="-122"/>
                <a:ea typeface="微软雅黑" pitchFamily="34" charset="-122"/>
              </a:rPr>
              <a:t> 测试内部：</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n"/>
            </a:pPr>
            <a:r>
              <a:rPr lang="zh-CN" altLang="en-US" sz="1600" dirty="0" smtClean="0">
                <a:solidFill>
                  <a:schemeClr val="tx1">
                    <a:lumMod val="65000"/>
                    <a:lumOff val="35000"/>
                  </a:schemeClr>
                </a:solidFill>
                <a:latin typeface="微软雅黑" pitchFamily="34" charset="-122"/>
                <a:ea typeface="微软雅黑" pitchFamily="34" charset="-122"/>
              </a:rPr>
              <a:t>项目需求变更频繁，导致项目时间压缩以及测试时间得不到保证。</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n"/>
            </a:pPr>
            <a:r>
              <a:rPr lang="zh-CN" altLang="en-US" sz="1600" dirty="0" smtClean="0">
                <a:solidFill>
                  <a:schemeClr val="tx1">
                    <a:lumMod val="65000"/>
                    <a:lumOff val="35000"/>
                  </a:schemeClr>
                </a:solidFill>
                <a:latin typeface="微软雅黑" pitchFamily="34" charset="-122"/>
                <a:ea typeface="微软雅黑" pitchFamily="34" charset="-122"/>
              </a:rPr>
              <a:t>测试用例以及测试缺陷提交，填写数据维度不统一。</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n"/>
            </a:pPr>
            <a:r>
              <a:rPr lang="zh-CN" altLang="en-US" sz="1600" dirty="0" smtClean="0">
                <a:solidFill>
                  <a:schemeClr val="tx1">
                    <a:lumMod val="65000"/>
                    <a:lumOff val="35000"/>
                  </a:schemeClr>
                </a:solidFill>
                <a:latin typeface="微软雅黑" pitchFamily="34" charset="-122"/>
                <a:ea typeface="微软雅黑" pitchFamily="34" charset="-122"/>
              </a:rPr>
              <a:t>测试用例，测试缺陷填写，由于数据维度不统一，进行统计分析造成额外工作量。</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25" name="TextBox 711"/>
          <p:cNvSpPr txBox="1"/>
          <p:nvPr/>
        </p:nvSpPr>
        <p:spPr>
          <a:xfrm>
            <a:off x="1239118" y="1373716"/>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测试项目问题总结</a:t>
            </a:r>
            <a:endParaRPr lang="zh-CN" altLang="en-US" sz="2400" dirty="0">
              <a:solidFill>
                <a:schemeClr val="bg1"/>
              </a:solidFill>
            </a:endParaRPr>
          </a:p>
        </p:txBody>
      </p:sp>
      <p:sp>
        <p:nvSpPr>
          <p:cNvPr id="15" name="矩形 1"/>
          <p:cNvSpPr>
            <a:spLocks noChangeArrowheads="1"/>
          </p:cNvSpPr>
          <p:nvPr/>
        </p:nvSpPr>
        <p:spPr bwMode="auto">
          <a:xfrm>
            <a:off x="1239118" y="4110317"/>
            <a:ext cx="924170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tx1">
                    <a:lumMod val="65000"/>
                    <a:lumOff val="35000"/>
                  </a:schemeClr>
                </a:solidFill>
                <a:latin typeface="微软雅黑" pitchFamily="34" charset="-122"/>
                <a:ea typeface="微软雅黑" pitchFamily="34" charset="-122"/>
              </a:rPr>
              <a:t> 测试外部：</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n"/>
            </a:pPr>
            <a:r>
              <a:rPr lang="zh-CN" altLang="en-US" sz="1600" dirty="0" smtClean="0">
                <a:solidFill>
                  <a:schemeClr val="tx1">
                    <a:lumMod val="65000"/>
                    <a:lumOff val="35000"/>
                  </a:schemeClr>
                </a:solidFill>
                <a:latin typeface="微软雅黑" pitchFamily="34" charset="-122"/>
                <a:ea typeface="微软雅黑" pitchFamily="34" charset="-122"/>
              </a:rPr>
              <a:t>测试人员对于开发人员的具体方案以及设计不了解，只能针对需求进行功能测试。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n"/>
            </a:pPr>
            <a:r>
              <a:rPr lang="zh-CN" altLang="en-US" sz="1600" dirty="0" smtClean="0">
                <a:solidFill>
                  <a:schemeClr val="tx1">
                    <a:lumMod val="65000"/>
                    <a:lumOff val="35000"/>
                  </a:schemeClr>
                </a:solidFill>
                <a:latin typeface="微软雅黑" pitchFamily="34" charset="-122"/>
                <a:ea typeface="微软雅黑" pitchFamily="34" charset="-122"/>
              </a:rPr>
              <a:t>测试人员与开发人员沟通成本太大。</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n"/>
            </a:pPr>
            <a:r>
              <a:rPr lang="zh-CN" altLang="en-US" sz="1600" dirty="0" smtClean="0">
                <a:solidFill>
                  <a:schemeClr val="tx1">
                    <a:lumMod val="65000"/>
                    <a:lumOff val="35000"/>
                  </a:schemeClr>
                </a:solidFill>
                <a:latin typeface="微软雅黑" pitchFamily="34" charset="-122"/>
                <a:ea typeface="微软雅黑" pitchFamily="34" charset="-122"/>
              </a:rPr>
              <a:t>整个质量体系的流程未得到严格地执行。</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266935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1" name="Rectangle 636"/>
          <p:cNvSpPr>
            <a:spLocks noChangeArrowheads="1"/>
          </p:cNvSpPr>
          <p:nvPr/>
        </p:nvSpPr>
        <p:spPr bwMode="auto">
          <a:xfrm>
            <a:off x="1203557" y="1426565"/>
            <a:ext cx="3120000" cy="666751"/>
          </a:xfrm>
          <a:prstGeom prst="rect">
            <a:avLst/>
          </a:prstGeom>
          <a:solidFill>
            <a:srgbClr val="6EA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矩形 1"/>
          <p:cNvSpPr>
            <a:spLocks noChangeArrowheads="1"/>
          </p:cNvSpPr>
          <p:nvPr/>
        </p:nvSpPr>
        <p:spPr bwMode="auto">
          <a:xfrm>
            <a:off x="1203557" y="2179000"/>
            <a:ext cx="984837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150000"/>
              </a:lnSpc>
              <a:buFont typeface="Wingdings" pitchFamily="2" charset="2"/>
              <a:buChar char="ü"/>
            </a:pPr>
            <a:r>
              <a:rPr lang="zh-CN" altLang="en-US" sz="1600" dirty="0" smtClean="0">
                <a:solidFill>
                  <a:schemeClr val="tx1">
                    <a:lumMod val="65000"/>
                    <a:lumOff val="35000"/>
                  </a:schemeClr>
                </a:solidFill>
                <a:latin typeface="微软雅黑" pitchFamily="34" charset="-122"/>
                <a:ea typeface="微软雅黑" pitchFamily="34" charset="-122"/>
              </a:rPr>
              <a:t>测试用例设计应明确定义各个字段含义，便于后续进行数据统计分析。</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ü"/>
            </a:pPr>
            <a:r>
              <a:rPr lang="zh-CN" altLang="en-US" sz="1600" dirty="0" smtClean="0">
                <a:solidFill>
                  <a:schemeClr val="tx1">
                    <a:lumMod val="65000"/>
                    <a:lumOff val="35000"/>
                  </a:schemeClr>
                </a:solidFill>
                <a:latin typeface="微软雅黑" pitchFamily="34" charset="-122"/>
                <a:ea typeface="微软雅黑" pitchFamily="34" charset="-122"/>
              </a:rPr>
              <a:t>测试缺陷提交也严格按照标准填写各个字段，便于后续进行版本回归质量分析。</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ü"/>
            </a:pPr>
            <a:r>
              <a:rPr lang="zh-CN" altLang="en-US" sz="1600" dirty="0" smtClean="0">
                <a:solidFill>
                  <a:schemeClr val="tx1">
                    <a:lumMod val="65000"/>
                    <a:lumOff val="35000"/>
                  </a:schemeClr>
                </a:solidFill>
                <a:latin typeface="微软雅黑" pitchFamily="34" charset="-122"/>
                <a:ea typeface="微软雅黑" pitchFamily="34" charset="-122"/>
              </a:rPr>
              <a:t>测试用例应随测试活动进行，实时新增，更新测试用例。</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ü"/>
            </a:pPr>
            <a:r>
              <a:rPr lang="zh-CN" altLang="en-US" sz="1600" dirty="0" smtClean="0">
                <a:solidFill>
                  <a:schemeClr val="tx1">
                    <a:lumMod val="65000"/>
                    <a:lumOff val="35000"/>
                  </a:schemeClr>
                </a:solidFill>
                <a:latin typeface="微软雅黑" pitchFamily="34" charset="-122"/>
                <a:ea typeface="微软雅黑" pitchFamily="34" charset="-122"/>
              </a:rPr>
              <a:t>测试人员应提供对测试对象的了解，最好能定位缺陷并提交缺陷</a:t>
            </a:r>
            <a:r>
              <a:rPr lang="zh-CN" altLang="en-US" sz="1600" smtClean="0">
                <a:solidFill>
                  <a:schemeClr val="tx1">
                    <a:lumMod val="65000"/>
                    <a:lumOff val="35000"/>
                  </a:schemeClr>
                </a:solidFill>
                <a:latin typeface="微软雅黑" pitchFamily="34" charset="-122"/>
                <a:ea typeface="微软雅黑" pitchFamily="34" charset="-122"/>
              </a:rPr>
              <a:t>日志。</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30" name="TextBox 712"/>
          <p:cNvSpPr txBox="1"/>
          <p:nvPr/>
        </p:nvSpPr>
        <p:spPr>
          <a:xfrm>
            <a:off x="1223945" y="1525175"/>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a:solidFill>
                  <a:schemeClr val="bg1"/>
                </a:solidFill>
              </a:rPr>
              <a:t>测试质量改进计划</a:t>
            </a:r>
          </a:p>
        </p:txBody>
      </p:sp>
    </p:spTree>
    <p:extLst>
      <p:ext uri="{BB962C8B-B14F-4D97-AF65-F5344CB8AC3E}">
        <p14:creationId xmlns:p14="http://schemas.microsoft.com/office/powerpoint/2010/main" val="3471293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14296571"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6" y="2875002"/>
            <a:ext cx="2467429" cy="1107996"/>
          </a:xfrm>
          <a:prstGeom prst="rect">
            <a:avLst/>
          </a:prstGeom>
          <a:noFill/>
        </p:spPr>
        <p:txBody>
          <a:bodyPr wrap="square" rtlCol="0">
            <a:spAutoFit/>
          </a:bodyPr>
          <a:lstStyle/>
          <a:p>
            <a:r>
              <a:rPr lang="en-US" altLang="zh-CN" sz="6600" dirty="0" smtClean="0">
                <a:solidFill>
                  <a:schemeClr val="bg1"/>
                </a:solidFill>
                <a:latin typeface="Adamas" pitchFamily="50" charset="0"/>
              </a:rPr>
              <a:t>END</a:t>
            </a:r>
            <a:endParaRPr lang="zh-CN" altLang="en-US" sz="6600" dirty="0">
              <a:solidFill>
                <a:schemeClr val="bg1"/>
              </a:solidFill>
              <a:latin typeface="Adamas" pitchFamily="50" charset="0"/>
            </a:endParaRPr>
          </a:p>
        </p:txBody>
      </p:sp>
    </p:spTree>
    <p:extLst>
      <p:ext uri="{BB962C8B-B14F-4D97-AF65-F5344CB8AC3E}">
        <p14:creationId xmlns:p14="http://schemas.microsoft.com/office/powerpoint/2010/main" val="278087153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4000" decel="46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3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strVal val="(6*min(max(#ppt_w*#ppt_h,.3),1)-7.4)/-.7*#ppt_w"/>
                                          </p:val>
                                        </p:tav>
                                        <p:tav tm="100000">
                                          <p:val>
                                            <p:strVal val="#ppt_w"/>
                                          </p:val>
                                        </p:tav>
                                      </p:tavLst>
                                    </p:anim>
                                    <p:anim calcmode="lin" valueType="num">
                                      <p:cBhvr>
                                        <p:cTn id="13" dur="250" fill="hold"/>
                                        <p:tgtEl>
                                          <p:spTgt spid="2"/>
                                        </p:tgtEl>
                                        <p:attrNameLst>
                                          <p:attrName>ppt_h</p:attrName>
                                        </p:attrNameLst>
                                      </p:cBhvr>
                                      <p:tavLst>
                                        <p:tav tm="0">
                                          <p:val>
                                            <p:strVal val="(6*min(max(#ppt_w*#ppt_h,.3),1)-7.4)/-.7*#ppt_h"/>
                                          </p:val>
                                        </p:tav>
                                        <p:tav tm="100000">
                                          <p:val>
                                            <p:strVal val="#ppt_h"/>
                                          </p:val>
                                        </p:tav>
                                      </p:tavLst>
                                    </p:anim>
                                    <p:anim calcmode="lin" valueType="num">
                                      <p:cBhvr>
                                        <p:cTn id="14" dur="250" fill="hold"/>
                                        <p:tgtEl>
                                          <p:spTgt spid="2"/>
                                        </p:tgtEl>
                                        <p:attrNameLst>
                                          <p:attrName>ppt_x</p:attrName>
                                        </p:attrNameLst>
                                      </p:cBhvr>
                                      <p:tavLst>
                                        <p:tav tm="0">
                                          <p:val>
                                            <p:fltVal val="0.5"/>
                                          </p:val>
                                        </p:tav>
                                        <p:tav tm="100000">
                                          <p:val>
                                            <p:strVal val="#ppt_x"/>
                                          </p:val>
                                        </p:tav>
                                      </p:tavLst>
                                    </p:anim>
                                    <p:anim calcmode="lin" valueType="num">
                                      <p:cBhvr>
                                        <p:cTn id="15" dur="25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1758502059"/>
              </p:ext>
            </p:extLst>
          </p:nvPr>
        </p:nvGraphicFramePr>
        <p:xfrm>
          <a:off x="0" y="-1"/>
          <a:ext cx="1296572" cy="6872515"/>
        </p:xfrm>
        <a:graphic>
          <a:graphicData uri="http://schemas.openxmlformats.org/drawingml/2006/table">
            <a:tbl>
              <a:tblPr firstRow="1" bandRow="1">
                <a:tableStyleId>{5C22544A-7EE6-4342-B048-85BDC9FD1C3A}</a:tableStyleId>
              </a:tblPr>
              <a:tblGrid>
                <a:gridCol w="1296572"/>
              </a:tblGrid>
              <a:tr h="1374503">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59DC2"/>
                    </a:solidFill>
                  </a:tcPr>
                </a:tc>
              </a:tr>
              <a:tr h="1374503">
                <a:tc>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C5D9"/>
                    </a:solidFill>
                  </a:tcPr>
                </a:tc>
              </a:tr>
            </a:tbl>
          </a:graphicData>
        </a:graphic>
      </p:graphicFrame>
      <p:sp>
        <p:nvSpPr>
          <p:cNvPr id="12" name="文本框 11"/>
          <p:cNvSpPr txBox="1"/>
          <p:nvPr/>
        </p:nvSpPr>
        <p:spPr>
          <a:xfrm rot="16200000">
            <a:off x="-1467169" y="2749228"/>
            <a:ext cx="6858000" cy="1359543"/>
          </a:xfrm>
          <a:prstGeom prst="rect">
            <a:avLst/>
          </a:prstGeom>
          <a:noFill/>
        </p:spPr>
        <p:txBody>
          <a:bodyPr wrap="square" rtlCol="0">
            <a:prstTxWarp prst="textTriangleInverted">
              <a:avLst/>
            </a:prstTxWarp>
            <a:spAutoFit/>
          </a:bodyPr>
          <a:lstStyle/>
          <a:p>
            <a:r>
              <a:rPr lang="en-US" altLang="zh-CN" sz="6600" dirty="0" smtClean="0">
                <a:solidFill>
                  <a:srgbClr val="5FC5D9"/>
                </a:solidFill>
                <a:latin typeface="微软雅黑" panose="020B0503020204020204" pitchFamily="34" charset="-122"/>
                <a:ea typeface="微软雅黑" panose="020B0503020204020204" pitchFamily="34" charset="-122"/>
              </a:rPr>
              <a:t>-</a:t>
            </a:r>
            <a:r>
              <a:rPr lang="en-US" altLang="zh-CN" sz="6600" dirty="0" smtClean="0">
                <a:solidFill>
                  <a:srgbClr val="AFABAB"/>
                </a:solidFill>
                <a:latin typeface="微软雅黑" panose="020B0503020204020204" pitchFamily="34" charset="-122"/>
                <a:ea typeface="微软雅黑" panose="020B0503020204020204" pitchFamily="34" charset="-122"/>
              </a:rPr>
              <a:t>-</a:t>
            </a:r>
            <a:r>
              <a:rPr lang="en-US" altLang="zh-CN" sz="6600" dirty="0" smtClean="0">
                <a:solidFill>
                  <a:srgbClr val="F4B183"/>
                </a:solidFill>
                <a:latin typeface="微软雅黑" panose="020B0503020204020204" pitchFamily="34" charset="-122"/>
                <a:ea typeface="微软雅黑" panose="020B0503020204020204" pitchFamily="34" charset="-122"/>
              </a:rPr>
              <a:t>-</a:t>
            </a:r>
            <a:r>
              <a:rPr lang="en-US" altLang="zh-CN" sz="6600" dirty="0" smtClean="0">
                <a:solidFill>
                  <a:srgbClr val="A9D18E"/>
                </a:solidFill>
                <a:latin typeface="微软雅黑" panose="020B0503020204020204" pitchFamily="34" charset="-122"/>
                <a:ea typeface="微软雅黑" panose="020B0503020204020204" pitchFamily="34" charset="-122"/>
              </a:rPr>
              <a:t>-</a:t>
            </a:r>
            <a:r>
              <a:rPr lang="en-US" altLang="zh-CN" sz="6600" dirty="0" smtClean="0">
                <a:solidFill>
                  <a:srgbClr val="759DC2"/>
                </a:solidFill>
                <a:latin typeface="微软雅黑" panose="020B0503020204020204" pitchFamily="34" charset="-122"/>
                <a:ea typeface="微软雅黑" panose="020B0503020204020204" pitchFamily="34" charset="-122"/>
              </a:rPr>
              <a:t>-</a:t>
            </a:r>
            <a:endParaRPr lang="zh-CN" altLang="en-US" sz="6600" dirty="0">
              <a:solidFill>
                <a:srgbClr val="759DC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077598" y="1234812"/>
            <a:ext cx="4673596" cy="646331"/>
          </a:xfrm>
          <a:prstGeom prst="rect">
            <a:avLst/>
          </a:prstGeom>
          <a:noFill/>
        </p:spPr>
        <p:txBody>
          <a:bodyPr wrap="square" rtlCol="0">
            <a:spAutoFit/>
          </a:body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5601" y="2217533"/>
            <a:ext cx="4673596" cy="646331"/>
          </a:xfrm>
          <a:prstGeom prst="rect">
            <a:avLst/>
          </a:prstGeom>
          <a:noFill/>
        </p:spPr>
        <p:txBody>
          <a:bodyPr wrap="square" rtlCol="0">
            <a:spAutoFit/>
          </a:bodyPr>
          <a:lstStyle/>
          <a:p>
            <a:r>
              <a:rPr lang="zh-CN" altLang="en-US" sz="3600" dirty="0" smtClean="0">
                <a:solidFill>
                  <a:srgbClr val="A9D18E"/>
                </a:solidFill>
                <a:latin typeface="微软雅黑" panose="020B0503020204020204" pitchFamily="34" charset="-122"/>
                <a:ea typeface="微软雅黑" panose="020B0503020204020204" pitchFamily="34" charset="-122"/>
              </a:rPr>
              <a:t>测试执行阶段总结</a:t>
            </a:r>
            <a:endParaRPr lang="zh-CN" altLang="en-US" sz="3600" dirty="0">
              <a:solidFill>
                <a:srgbClr val="A9D18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96000" y="3139729"/>
            <a:ext cx="4673596" cy="646331"/>
          </a:xfrm>
          <a:prstGeom prst="rect">
            <a:avLst/>
          </a:prstGeom>
          <a:noFill/>
        </p:spPr>
        <p:txBody>
          <a:bodyPr wrap="square" rtlCol="0">
            <a:spAutoFit/>
          </a:bodyPr>
          <a:lstStyle/>
          <a:p>
            <a:r>
              <a:rPr lang="zh-CN" altLang="en-US" sz="3600" dirty="0" smtClean="0">
                <a:solidFill>
                  <a:srgbClr val="F4B183"/>
                </a:solidFill>
                <a:latin typeface="微软雅黑" panose="020B0503020204020204" pitchFamily="34" charset="-122"/>
                <a:ea typeface="微软雅黑" panose="020B0503020204020204" pitchFamily="34" charset="-122"/>
              </a:rPr>
              <a:t>测试活动效果总结</a:t>
            </a:r>
            <a:endParaRPr lang="zh-CN" altLang="en-US" sz="3600" dirty="0">
              <a:solidFill>
                <a:srgbClr val="F4B183"/>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585601" y="4070449"/>
            <a:ext cx="4673596" cy="646331"/>
          </a:xfrm>
          <a:prstGeom prst="rect">
            <a:avLst/>
          </a:prstGeom>
          <a:noFill/>
        </p:spPr>
        <p:txBody>
          <a:bodyPr wrap="square" rtlCol="0">
            <a:spAutoFit/>
          </a:bodyPr>
          <a:lstStyle/>
          <a:p>
            <a:r>
              <a:rPr lang="zh-CN" altLang="en-US" sz="3600" dirty="0" smtClean="0">
                <a:solidFill>
                  <a:srgbClr val="AFABAB"/>
                </a:solidFill>
                <a:latin typeface="微软雅黑" panose="020B0503020204020204" pitchFamily="34" charset="-122"/>
                <a:ea typeface="微软雅黑" panose="020B0503020204020204" pitchFamily="34" charset="-122"/>
              </a:rPr>
              <a:t>测试项目过程总结</a:t>
            </a:r>
            <a:endParaRPr lang="zh-CN" altLang="en-US" sz="3600" dirty="0">
              <a:solidFill>
                <a:srgbClr val="AFABAB"/>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1624384" y="284185"/>
            <a:ext cx="3281445" cy="1312386"/>
            <a:chOff x="1624384" y="284185"/>
            <a:chExt cx="3281445" cy="1312386"/>
          </a:xfrm>
        </p:grpSpPr>
        <p:sp>
          <p:nvSpPr>
            <p:cNvPr id="19" name="同心圆 18"/>
            <p:cNvSpPr/>
            <p:nvPr/>
          </p:nvSpPr>
          <p:spPr>
            <a:xfrm>
              <a:off x="1624384" y="284185"/>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32"/>
            <p:cNvSpPr/>
            <p:nvPr/>
          </p:nvSpPr>
          <p:spPr>
            <a:xfrm>
              <a:off x="2133600" y="435429"/>
              <a:ext cx="2772229" cy="1161142"/>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624385" y="1769061"/>
            <a:ext cx="3760415" cy="850976"/>
            <a:chOff x="1624385" y="1769061"/>
            <a:chExt cx="3760415" cy="850976"/>
          </a:xfrm>
        </p:grpSpPr>
        <p:sp>
          <p:nvSpPr>
            <p:cNvPr id="24" name="同心圆 23"/>
            <p:cNvSpPr/>
            <p:nvPr/>
          </p:nvSpPr>
          <p:spPr>
            <a:xfrm>
              <a:off x="1624385" y="1769061"/>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33"/>
            <p:cNvSpPr/>
            <p:nvPr/>
          </p:nvSpPr>
          <p:spPr>
            <a:xfrm>
              <a:off x="2387602" y="1960180"/>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24385" y="3253937"/>
            <a:ext cx="4268414" cy="337447"/>
            <a:chOff x="1624385" y="3253937"/>
            <a:chExt cx="4268414" cy="337447"/>
          </a:xfrm>
        </p:grpSpPr>
        <p:sp>
          <p:nvSpPr>
            <p:cNvPr id="25" name="同心圆 24"/>
            <p:cNvSpPr/>
            <p:nvPr/>
          </p:nvSpPr>
          <p:spPr>
            <a:xfrm>
              <a:off x="1624385" y="3253937"/>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6" name="直接连接符 35"/>
            <p:cNvCxnSpPr>
              <a:stCxn id="12" idx="2"/>
            </p:cNvCxnSpPr>
            <p:nvPr/>
          </p:nvCxnSpPr>
          <p:spPr>
            <a:xfrm>
              <a:off x="2641603" y="3428999"/>
              <a:ext cx="3251196" cy="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1624384" y="4259271"/>
            <a:ext cx="3760416" cy="816989"/>
            <a:chOff x="1624384" y="4259271"/>
            <a:chExt cx="3760416" cy="816989"/>
          </a:xfrm>
        </p:grpSpPr>
        <p:sp>
          <p:nvSpPr>
            <p:cNvPr id="26" name="同心圆 25"/>
            <p:cNvSpPr/>
            <p:nvPr/>
          </p:nvSpPr>
          <p:spPr>
            <a:xfrm>
              <a:off x="1624384" y="4738813"/>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38"/>
            <p:cNvSpPr/>
            <p:nvPr/>
          </p:nvSpPr>
          <p:spPr>
            <a:xfrm flipH="1">
              <a:off x="2387602" y="4259271"/>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a:off x="8328794" y="-6341"/>
            <a:ext cx="15711748" cy="6858002"/>
          </a:xfrm>
          <a:custGeom>
            <a:avLst/>
            <a:gdLst>
              <a:gd name="connsiteX0" fmla="*/ 1924725 w 15711748"/>
              <a:gd name="connsiteY0" fmla="*/ 0 h 6858002"/>
              <a:gd name="connsiteX1" fmla="*/ 13850624 w 15711748"/>
              <a:gd name="connsiteY1" fmla="*/ 0 h 6858002"/>
              <a:gd name="connsiteX2" fmla="*/ 15711748 w 15711748"/>
              <a:gd name="connsiteY2" fmla="*/ 3429001 h 6858002"/>
              <a:gd name="connsiteX3" fmla="*/ 13850624 w 15711748"/>
              <a:gd name="connsiteY3" fmla="*/ 6858002 h 6858002"/>
              <a:gd name="connsiteX4" fmla="*/ 0 w 15711748"/>
              <a:gd name="connsiteY4" fmla="*/ 6858002 h 6858002"/>
              <a:gd name="connsiteX5" fmla="*/ 0 w 15711748"/>
              <a:gd name="connsiteY5" fmla="*/ 6858001 h 6858002"/>
              <a:gd name="connsiteX6" fmla="*/ 1924725 w 15711748"/>
              <a:gd name="connsiteY6" fmla="*/ 6858001 h 6858002"/>
              <a:gd name="connsiteX7" fmla="*/ 2641603 w 15711748"/>
              <a:gd name="connsiteY7" fmla="*/ 342900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1748" h="6858002">
                <a:moveTo>
                  <a:pt x="1924725" y="0"/>
                </a:moveTo>
                <a:lnTo>
                  <a:pt x="13850624" y="0"/>
                </a:lnTo>
                <a:lnTo>
                  <a:pt x="15711748" y="3429001"/>
                </a:lnTo>
                <a:lnTo>
                  <a:pt x="13850624" y="6858002"/>
                </a:lnTo>
                <a:lnTo>
                  <a:pt x="0" y="6858002"/>
                </a:lnTo>
                <a:lnTo>
                  <a:pt x="0" y="6858001"/>
                </a:lnTo>
                <a:lnTo>
                  <a:pt x="1924725" y="6858001"/>
                </a:lnTo>
                <a:lnTo>
                  <a:pt x="2641603" y="3429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4224207"/>
      </p:ext>
    </p:extLst>
  </p:cSld>
  <p:clrMapOvr>
    <a:masterClrMapping/>
  </p:clrMapOvr>
  <p:transition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par>
                                <p:cTn id="14" presetID="22" presetClass="entr" presetSubtype="8"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5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53537" y="2138853"/>
            <a:ext cx="1005479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每轮测试任务开始前，测试计划经过产品经理，</a:t>
            </a:r>
            <a:r>
              <a:rPr lang="en-US" altLang="zh-CN" sz="1600" dirty="0" smtClean="0">
                <a:solidFill>
                  <a:schemeClr val="tx1">
                    <a:lumMod val="65000"/>
                    <a:lumOff val="35000"/>
                  </a:schemeClr>
                </a:solidFill>
                <a:latin typeface="微软雅黑" pitchFamily="34" charset="-122"/>
                <a:ea typeface="微软雅黑" pitchFamily="34" charset="-122"/>
              </a:rPr>
              <a:t>RD</a:t>
            </a:r>
            <a:r>
              <a:rPr lang="zh-CN" altLang="en-US" sz="1600" dirty="0" smtClean="0">
                <a:solidFill>
                  <a:schemeClr val="tx1">
                    <a:lumMod val="65000"/>
                    <a:lumOff val="35000"/>
                  </a:schemeClr>
                </a:solidFill>
                <a:latin typeface="微软雅黑" pitchFamily="34" charset="-122"/>
                <a:ea typeface="微软雅黑" pitchFamily="34" charset="-122"/>
              </a:rPr>
              <a:t>以及测试人员三方评审通过，有效性是三方一致承诺的时间节点。</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测试人员开展测试活动以及任务安排是严格按照测试计划时间表进行，实用性在测试活动中是充分保证的。</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按照测试计划评估的时间节点，从内容创建平台的测试活动中，每轮测试计划精确到人天都得到严格执行，测试人员充分保证测试活动在测试计划的安排下进行，可行性是毋庸置疑的。</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550359" y="1475201"/>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测试计划总结</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3169" y="3777962"/>
            <a:ext cx="6021736" cy="2486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356764" y="3777962"/>
            <a:ext cx="4031672" cy="1569660"/>
          </a:xfrm>
          <a:prstGeom prst="rect">
            <a:avLst/>
          </a:prstGeom>
          <a:noFill/>
        </p:spPr>
        <p:txBody>
          <a:bodyPr wrap="square" rtlCol="0">
            <a:spAutoFit/>
          </a:bodyPr>
          <a:lstStyle/>
          <a:p>
            <a:pPr marL="285750" indent="-285750">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由于</a:t>
            </a:r>
            <a:r>
              <a:rPr lang="zh-CN" altLang="en-US" sz="1600" dirty="0">
                <a:solidFill>
                  <a:schemeClr val="tx1">
                    <a:lumMod val="65000"/>
                    <a:lumOff val="35000"/>
                  </a:schemeClr>
                </a:solidFill>
                <a:latin typeface="微软雅黑" pitchFamily="34" charset="-122"/>
                <a:ea typeface="微软雅黑" pitchFamily="34" charset="-122"/>
              </a:rPr>
              <a:t>项目优先级调整，测试计划也在第一时间更新</a:t>
            </a:r>
            <a:r>
              <a:rPr lang="zh-CN" altLang="en-US" sz="1600" dirty="0" smtClean="0">
                <a:solidFill>
                  <a:schemeClr val="tx1">
                    <a:lumMod val="65000"/>
                    <a:lumOff val="35000"/>
                  </a:schemeClr>
                </a:solidFill>
                <a:latin typeface="微软雅黑" pitchFamily="34" charset="-122"/>
                <a:ea typeface="微软雅黑" pitchFamily="34" charset="-122"/>
              </a:rPr>
              <a:t>。</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由于</a:t>
            </a:r>
            <a:r>
              <a:rPr lang="zh-CN" altLang="en-US" sz="1600" dirty="0">
                <a:solidFill>
                  <a:schemeClr val="tx1">
                    <a:lumMod val="65000"/>
                    <a:lumOff val="35000"/>
                  </a:schemeClr>
                </a:solidFill>
                <a:latin typeface="微软雅黑" pitchFamily="34" charset="-122"/>
                <a:ea typeface="微软雅黑" pitchFamily="34" charset="-122"/>
              </a:rPr>
              <a:t>开发质量不高，导致后续测试活动不能按照预先时间进行；通过测试报告在测试计划中对于项目存在的延期风险进行了告警。</a:t>
            </a:r>
          </a:p>
        </p:txBody>
      </p:sp>
    </p:spTree>
    <p:extLst>
      <p:ext uri="{BB962C8B-B14F-4D97-AF65-F5344CB8AC3E}">
        <p14:creationId xmlns:p14="http://schemas.microsoft.com/office/powerpoint/2010/main" val="2668679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7" name="Rectangle 632"/>
          <p:cNvSpPr>
            <a:spLocks noChangeArrowheads="1"/>
          </p:cNvSpPr>
          <p:nvPr/>
        </p:nvSpPr>
        <p:spPr bwMode="auto">
          <a:xfrm>
            <a:off x="1183169" y="1379080"/>
            <a:ext cx="3120000" cy="664633"/>
          </a:xfrm>
          <a:prstGeom prst="rect">
            <a:avLst/>
          </a:prstGeom>
          <a:solidFill>
            <a:srgbClr val="E395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3" name="矩形 1"/>
          <p:cNvSpPr>
            <a:spLocks noChangeArrowheads="1"/>
          </p:cNvSpPr>
          <p:nvPr/>
        </p:nvSpPr>
        <p:spPr bwMode="auto">
          <a:xfrm>
            <a:off x="1168354" y="2144215"/>
            <a:ext cx="1031706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tx1">
                    <a:lumMod val="65000"/>
                    <a:lumOff val="35000"/>
                  </a:schemeClr>
                </a:solidFill>
                <a:latin typeface="微软雅黑" pitchFamily="34" charset="-122"/>
                <a:ea typeface="微软雅黑" pitchFamily="34" charset="-122"/>
              </a:rPr>
              <a:t> </a:t>
            </a:r>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需求分析严格按照测试部门输出的需求分析文档对具体的功能点进行功能，效率，可靠性等几大维度进行具体的需求分析，并输出测试人员的具体的需求分析文档。</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通过测试人员的需求分析反馈给产品经理，避免需求遗漏以及需求理解偏差。</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以下为内容创建</a:t>
            </a:r>
            <a:r>
              <a:rPr lang="en-US" altLang="zh-CN" sz="1600" dirty="0" smtClean="0">
                <a:solidFill>
                  <a:schemeClr val="tx1">
                    <a:lumMod val="65000"/>
                    <a:lumOff val="35000"/>
                  </a:schemeClr>
                </a:solidFill>
                <a:latin typeface="微软雅黑" pitchFamily="34" charset="-122"/>
                <a:ea typeface="微软雅黑" pitchFamily="34" charset="-122"/>
              </a:rPr>
              <a:t>3.10</a:t>
            </a:r>
            <a:r>
              <a:rPr lang="zh-CN" altLang="en-US" sz="1600" dirty="0" smtClean="0">
                <a:solidFill>
                  <a:schemeClr val="tx1">
                    <a:lumMod val="65000"/>
                    <a:lumOff val="35000"/>
                  </a:schemeClr>
                </a:solidFill>
                <a:latin typeface="微软雅黑" pitchFamily="34" charset="-122"/>
                <a:ea typeface="微软雅黑" pitchFamily="34" charset="-122"/>
              </a:rPr>
              <a:t>的需求类缺陷占比情况统计。</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9" name="TextBox 708"/>
          <p:cNvSpPr txBox="1"/>
          <p:nvPr/>
        </p:nvSpPr>
        <p:spPr>
          <a:xfrm>
            <a:off x="1544298" y="1504073"/>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需求分析总结</a:t>
            </a:r>
            <a:endParaRPr lang="zh-CN" altLang="en-US" sz="24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91833273"/>
              </p:ext>
            </p:extLst>
          </p:nvPr>
        </p:nvGraphicFramePr>
        <p:xfrm>
          <a:off x="7522832" y="3498206"/>
          <a:ext cx="914400" cy="828675"/>
        </p:xfrm>
        <a:graphic>
          <a:graphicData uri="http://schemas.openxmlformats.org/presentationml/2006/ole">
            <mc:AlternateContent xmlns:mc="http://schemas.openxmlformats.org/markup-compatibility/2006">
              <mc:Choice xmlns:v="urn:schemas-microsoft-com:vml" Requires="v">
                <p:oleObj spid="_x0000_s2066" name="工作表" showAsIcon="1" r:id="rId3" imgW="914400" imgH="828720" progId="Excel.Sheet.12">
                  <p:embed/>
                </p:oleObj>
              </mc:Choice>
              <mc:Fallback>
                <p:oleObj name="工作表" showAsIcon="1" r:id="rId3" imgW="914400" imgH="828720" progId="Excel.Sheet.12">
                  <p:embed/>
                  <p:pic>
                    <p:nvPicPr>
                      <p:cNvPr id="0" name=""/>
                      <p:cNvPicPr/>
                      <p:nvPr/>
                    </p:nvPicPr>
                    <p:blipFill>
                      <a:blip r:embed="rId4"/>
                      <a:stretch>
                        <a:fillRect/>
                      </a:stretch>
                    </p:blipFill>
                    <p:spPr>
                      <a:xfrm>
                        <a:off x="7522832" y="3498206"/>
                        <a:ext cx="914400" cy="828675"/>
                      </a:xfrm>
                      <a:prstGeom prst="rect">
                        <a:avLst/>
                      </a:prstGeom>
                    </p:spPr>
                  </p:pic>
                </p:oleObj>
              </mc:Fallback>
            </mc:AlternateContent>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82111634"/>
              </p:ext>
            </p:extLst>
          </p:nvPr>
        </p:nvGraphicFramePr>
        <p:xfrm>
          <a:off x="1183169" y="3221433"/>
          <a:ext cx="5468547" cy="1390784"/>
        </p:xfrm>
        <a:graphic>
          <a:graphicData uri="http://schemas.openxmlformats.org/drawingml/2006/table">
            <a:tbl>
              <a:tblPr>
                <a:tableStyleId>{5C22544A-7EE6-4342-B048-85BDC9FD1C3A}</a:tableStyleId>
              </a:tblPr>
              <a:tblGrid>
                <a:gridCol w="1966220"/>
                <a:gridCol w="725043"/>
                <a:gridCol w="725043"/>
                <a:gridCol w="725043"/>
                <a:gridCol w="663599"/>
                <a:gridCol w="663599"/>
              </a:tblGrid>
              <a:tr h="306292">
                <a:tc>
                  <a:txBody>
                    <a:bodyPr/>
                    <a:lstStyle/>
                    <a:p>
                      <a:pPr algn="ctr" fontAlgn="ctr"/>
                      <a:r>
                        <a:rPr lang="zh-CN" altLang="en-US" sz="1100" u="none" strike="noStrike" dirty="0">
                          <a:effectLst/>
                        </a:rPr>
                        <a:t>缺陷级别</a:t>
                      </a:r>
                      <a:r>
                        <a:rPr lang="en-US" altLang="zh-CN" sz="1100" u="none" strike="noStrike" dirty="0">
                          <a:effectLst/>
                        </a:rPr>
                        <a:t>/</a:t>
                      </a:r>
                      <a:r>
                        <a:rPr lang="zh-CN" altLang="en-US" sz="1100" u="none" strike="noStrike" dirty="0">
                          <a:effectLst/>
                        </a:rPr>
                        <a:t>缺陷是否用例覆盖</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编码引入</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设计阶段</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修改引入</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dirty="0">
                          <a:solidFill>
                            <a:srgbClr val="FF0000"/>
                          </a:solidFill>
                          <a:effectLst/>
                        </a:rPr>
                        <a:t>需求引入</a:t>
                      </a:r>
                      <a:endParaRPr lang="zh-CN" altLang="en-US" sz="1100" b="0" i="0" u="none" strike="noStrike" dirty="0">
                        <a:solidFill>
                          <a:srgbClr val="FF0000"/>
                        </a:solidFill>
                        <a:effectLst/>
                        <a:latin typeface="宋体"/>
                      </a:endParaRPr>
                    </a:p>
                  </a:txBody>
                  <a:tcPr marL="9525" marR="9525" marT="9525" marB="0" anchor="ctr"/>
                </a:tc>
                <a:tc>
                  <a:txBody>
                    <a:bodyPr/>
                    <a:lstStyle/>
                    <a:p>
                      <a:pPr algn="ctr" fontAlgn="ctr"/>
                      <a:r>
                        <a:rPr lang="zh-CN" altLang="en-US" sz="1100" u="none" strike="noStrike">
                          <a:effectLst/>
                        </a:rPr>
                        <a:t>总计</a:t>
                      </a:r>
                      <a:endParaRPr lang="zh-CN" altLang="en-US" sz="1100" b="1" i="0" u="none" strike="noStrike">
                        <a:solidFill>
                          <a:srgbClr val="000000"/>
                        </a:solidFill>
                        <a:effectLst/>
                        <a:latin typeface="宋体"/>
                      </a:endParaRPr>
                    </a:p>
                  </a:txBody>
                  <a:tcPr marL="9525" marR="9525" marT="9525" marB="0" anchor="ctr"/>
                </a:tc>
              </a:tr>
              <a:tr h="271123">
                <a:tc>
                  <a:txBody>
                    <a:bodyPr/>
                    <a:lstStyle/>
                    <a:p>
                      <a:pPr algn="ctr" fontAlgn="ctr"/>
                      <a:r>
                        <a:rPr lang="en-US" sz="1100" u="none" strike="noStrike">
                          <a:effectLst/>
                        </a:rPr>
                        <a:t>Fatal</a:t>
                      </a:r>
                      <a:endParaRPr 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3</a:t>
                      </a:r>
                      <a:endParaRPr lang="en-US" altLang="zh-CN" sz="1100" b="1" i="0" u="none" strike="noStrike">
                        <a:solidFill>
                          <a:srgbClr val="000000"/>
                        </a:solidFill>
                        <a:effectLst/>
                        <a:latin typeface="宋体"/>
                      </a:endParaRPr>
                    </a:p>
                  </a:txBody>
                  <a:tcPr marL="9525" marR="9525" marT="9525" marB="0" anchor="ctr"/>
                </a:tc>
              </a:tr>
              <a:tr h="271123">
                <a:tc>
                  <a:txBody>
                    <a:bodyPr/>
                    <a:lstStyle/>
                    <a:p>
                      <a:pPr algn="ctr" fontAlgn="ctr"/>
                      <a:r>
                        <a:rPr lang="en-US" sz="1100" u="none" strike="noStrike" dirty="0">
                          <a:effectLst/>
                        </a:rPr>
                        <a:t>Medium</a:t>
                      </a:r>
                      <a:endParaRPr 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2</a:t>
                      </a:r>
                      <a:endParaRPr lang="en-US" altLang="zh-CN" sz="1100" b="1" i="0" u="none" strike="noStrike">
                        <a:solidFill>
                          <a:srgbClr val="000000"/>
                        </a:solidFill>
                        <a:effectLst/>
                        <a:latin typeface="宋体"/>
                      </a:endParaRPr>
                    </a:p>
                  </a:txBody>
                  <a:tcPr marL="9525" marR="9525" marT="9525" marB="0" anchor="ctr"/>
                </a:tc>
              </a:tr>
              <a:tr h="271123">
                <a:tc>
                  <a:txBody>
                    <a:bodyPr/>
                    <a:lstStyle/>
                    <a:p>
                      <a:pPr algn="ctr" fontAlgn="ctr"/>
                      <a:r>
                        <a:rPr lang="en-US" sz="1100" u="none" strike="noStrike">
                          <a:effectLst/>
                        </a:rPr>
                        <a:t>Low</a:t>
                      </a:r>
                      <a:endParaRPr 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17</a:t>
                      </a:r>
                      <a:endParaRPr lang="en-US" altLang="zh-CN"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3</a:t>
                      </a:r>
                      <a:endParaRPr lang="en-US" altLang="zh-CN"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6</a:t>
                      </a:r>
                      <a:endParaRPr lang="en-US" altLang="zh-CN"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27</a:t>
                      </a:r>
                      <a:endParaRPr lang="en-US" altLang="zh-CN" sz="1100" b="1" i="0" u="none" strike="noStrike">
                        <a:solidFill>
                          <a:srgbClr val="000000"/>
                        </a:solidFill>
                        <a:effectLst/>
                        <a:latin typeface="宋体"/>
                      </a:endParaRPr>
                    </a:p>
                  </a:txBody>
                  <a:tcPr marL="9525" marR="9525" marT="9525" marB="0" anchor="ctr"/>
                </a:tc>
              </a:tr>
              <a:tr h="271123">
                <a:tc>
                  <a:txBody>
                    <a:bodyPr/>
                    <a:lstStyle/>
                    <a:p>
                      <a:pPr algn="ctr" fontAlgn="ctr"/>
                      <a:r>
                        <a:rPr lang="zh-CN" altLang="en-US" sz="1100" u="none" strike="noStrike" dirty="0">
                          <a:effectLst/>
                        </a:rPr>
                        <a:t>总计</a:t>
                      </a:r>
                      <a:endParaRPr lang="zh-CN" altLang="en-US" sz="1100" b="1"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21</a:t>
                      </a:r>
                      <a:endParaRPr lang="en-US" altLang="zh-CN" sz="1100" b="1"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3</a:t>
                      </a:r>
                      <a:endParaRPr lang="en-US" altLang="zh-CN" sz="1100" b="1"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7</a:t>
                      </a:r>
                      <a:endParaRPr lang="en-US" altLang="zh-CN" sz="1100" b="1"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a:t>
                      </a:r>
                      <a:endParaRPr lang="en-US" altLang="zh-CN" sz="1100" b="1"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32</a:t>
                      </a:r>
                      <a:endParaRPr lang="en-US" altLang="zh-CN" sz="1100" b="1" i="0" u="none" strike="noStrike" dirty="0">
                        <a:solidFill>
                          <a:srgbClr val="000000"/>
                        </a:solidFill>
                        <a:effectLst/>
                        <a:latin typeface="宋体"/>
                      </a:endParaRPr>
                    </a:p>
                  </a:txBody>
                  <a:tcPr marL="9525" marR="9525" marT="9525" marB="0" anchor="ctr"/>
                </a:tc>
              </a:tr>
            </a:tbl>
          </a:graphicData>
        </a:graphic>
      </p:graphicFrame>
    </p:spTree>
    <p:extLst>
      <p:ext uri="{BB962C8B-B14F-4D97-AF65-F5344CB8AC3E}">
        <p14:creationId xmlns:p14="http://schemas.microsoft.com/office/powerpoint/2010/main" val="1717717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8" name="Rectangle 633"/>
          <p:cNvSpPr>
            <a:spLocks noChangeArrowheads="1"/>
          </p:cNvSpPr>
          <p:nvPr/>
        </p:nvSpPr>
        <p:spPr bwMode="auto">
          <a:xfrm>
            <a:off x="1183169" y="1373356"/>
            <a:ext cx="3120000" cy="664633"/>
          </a:xfrm>
          <a:prstGeom prst="rect">
            <a:avLst/>
          </a:prstGeom>
          <a:solidFill>
            <a:srgbClr val="4C6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704" name="矩形 1"/>
          <p:cNvSpPr>
            <a:spLocks noChangeArrowheads="1"/>
          </p:cNvSpPr>
          <p:nvPr/>
        </p:nvSpPr>
        <p:spPr bwMode="auto">
          <a:xfrm>
            <a:off x="1183170" y="2138491"/>
            <a:ext cx="990393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Arial" pitchFamily="34" charset="0"/>
              <a:buChar char="•"/>
            </a:pPr>
            <a:r>
              <a:rPr lang="zh-CN" altLang="en-US" sz="1600" dirty="0" smtClean="0">
                <a:solidFill>
                  <a:schemeClr val="tx1">
                    <a:lumMod val="65000"/>
                    <a:lumOff val="35000"/>
                  </a:schemeClr>
                </a:solidFill>
                <a:latin typeface="微软雅黑" pitchFamily="34" charset="-122"/>
                <a:ea typeface="微软雅黑" pitchFamily="34" charset="-122"/>
              </a:rPr>
              <a:t>新功能测试用例设计满足功能全覆盖。</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itchFamily="34" charset="0"/>
              <a:buChar char="•"/>
            </a:pPr>
            <a:r>
              <a:rPr lang="zh-CN" altLang="en-US" sz="1600" dirty="0" smtClean="0">
                <a:solidFill>
                  <a:schemeClr val="tx1">
                    <a:lumMod val="65000"/>
                    <a:lumOff val="35000"/>
                  </a:schemeClr>
                </a:solidFill>
                <a:latin typeface="微软雅黑" pitchFamily="34" charset="-122"/>
                <a:ea typeface="微软雅黑" pitchFamily="34" charset="-122"/>
              </a:rPr>
              <a:t>版本回归根据项目需要进行主流程功能覆盖以及全覆盖测试。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itchFamily="34" charset="0"/>
              <a:buChar char="•"/>
            </a:pPr>
            <a:r>
              <a:rPr lang="zh-CN" altLang="en-US" sz="1600" dirty="0" smtClean="0">
                <a:solidFill>
                  <a:schemeClr val="tx1">
                    <a:lumMod val="65000"/>
                    <a:lumOff val="35000"/>
                  </a:schemeClr>
                </a:solidFill>
                <a:latin typeface="微软雅黑" pitchFamily="34" charset="-122"/>
                <a:ea typeface="微软雅黑" pitchFamily="34" charset="-122"/>
              </a:rPr>
              <a:t>测试类型选取取决于版本功能，优先选择功能测试，然后根据版本质量再进行针对性的测试。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itchFamily="34" charset="0"/>
              <a:buChar char="•"/>
            </a:pPr>
            <a:r>
              <a:rPr lang="zh-CN" altLang="en-US" sz="1600" dirty="0" smtClean="0">
                <a:solidFill>
                  <a:schemeClr val="tx1">
                    <a:lumMod val="65000"/>
                    <a:lumOff val="35000"/>
                  </a:schemeClr>
                </a:solidFill>
                <a:latin typeface="微软雅黑" pitchFamily="34" charset="-122"/>
                <a:ea typeface="微软雅黑" pitchFamily="34" charset="-122"/>
              </a:rPr>
              <a:t>测试范围以及测试重点的选取，优先保证主体功能；然后再通过测试用例优先级对功能进行覆盖。</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itchFamily="34" charset="0"/>
              <a:buChar char="•"/>
            </a:pPr>
            <a:r>
              <a:rPr lang="zh-CN" altLang="en-US" sz="1600" dirty="0">
                <a:solidFill>
                  <a:schemeClr val="tx1">
                    <a:lumMod val="65000"/>
                    <a:lumOff val="35000"/>
                  </a:schemeClr>
                </a:solidFill>
                <a:latin typeface="微软雅黑" pitchFamily="34" charset="-122"/>
                <a:ea typeface="微软雅黑" pitchFamily="34" charset="-122"/>
              </a:rPr>
              <a:t>准</a:t>
            </a:r>
            <a:r>
              <a:rPr lang="zh-CN" altLang="en-US" sz="1600" dirty="0" smtClean="0">
                <a:solidFill>
                  <a:schemeClr val="tx1">
                    <a:lumMod val="65000"/>
                    <a:lumOff val="35000"/>
                  </a:schemeClr>
                </a:solidFill>
                <a:latin typeface="微软雅黑" pitchFamily="34" charset="-122"/>
                <a:ea typeface="微软雅黑" pitchFamily="34" charset="-122"/>
              </a:rPr>
              <a:t>出条件根据测试阶段不同而不同，准出条件满足根据测试阶段的后延，准出条件要求越高的原则。</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710" name="TextBox 709"/>
          <p:cNvSpPr txBox="1"/>
          <p:nvPr/>
        </p:nvSpPr>
        <p:spPr>
          <a:xfrm>
            <a:off x="1648294" y="1474838"/>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测试策略总结</a:t>
            </a:r>
            <a:endParaRPr lang="zh-CN" altLang="en-US" sz="20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169" y="3461930"/>
            <a:ext cx="9130207" cy="1065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171" y="4590144"/>
            <a:ext cx="9130206" cy="66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3169" y="5393310"/>
            <a:ext cx="9130208" cy="87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376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53536" y="2138853"/>
            <a:ext cx="86674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Arial" pitchFamily="34" charset="0"/>
              <a:buChar char="•"/>
            </a:pPr>
            <a:r>
              <a:rPr lang="zh-CN" altLang="en-US" sz="1600" dirty="0" smtClean="0">
                <a:solidFill>
                  <a:schemeClr val="tx1">
                    <a:lumMod val="65000"/>
                    <a:lumOff val="35000"/>
                  </a:schemeClr>
                </a:solidFill>
                <a:latin typeface="微软雅黑" pitchFamily="34" charset="-122"/>
                <a:ea typeface="微软雅黑" pitchFamily="34" charset="-122"/>
              </a:rPr>
              <a:t>严格安装测试用例执行，覆盖测试用例每一步骤。</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itchFamily="34" charset="0"/>
              <a:buChar char="•"/>
            </a:pPr>
            <a:r>
              <a:rPr lang="zh-CN" altLang="en-US" sz="1600" dirty="0" smtClean="0">
                <a:solidFill>
                  <a:schemeClr val="tx1">
                    <a:lumMod val="65000"/>
                    <a:lumOff val="35000"/>
                  </a:schemeClr>
                </a:solidFill>
                <a:latin typeface="微软雅黑" pitchFamily="34" charset="-122"/>
                <a:ea typeface="微软雅黑" pitchFamily="34" charset="-122"/>
              </a:rPr>
              <a:t>主要根据测试用例通过数据判断测试对象质量。</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itchFamily="34" charset="0"/>
              <a:buChar char="•"/>
            </a:pPr>
            <a:r>
              <a:rPr lang="zh-CN" altLang="en-US" sz="1600" dirty="0" smtClean="0">
                <a:solidFill>
                  <a:schemeClr val="tx1">
                    <a:lumMod val="65000"/>
                    <a:lumOff val="35000"/>
                  </a:schemeClr>
                </a:solidFill>
                <a:latin typeface="微软雅黑" pitchFamily="34" charset="-122"/>
                <a:ea typeface="微软雅黑" pitchFamily="34" charset="-122"/>
              </a:rPr>
              <a:t>测试用例</a:t>
            </a:r>
            <a:r>
              <a:rPr lang="en-US" altLang="zh-CN" sz="1600" dirty="0" smtClean="0">
                <a:solidFill>
                  <a:schemeClr val="tx1">
                    <a:lumMod val="65000"/>
                    <a:lumOff val="35000"/>
                  </a:schemeClr>
                </a:solidFill>
                <a:latin typeface="微软雅黑" pitchFamily="34" charset="-122"/>
                <a:ea typeface="微软雅黑" pitchFamily="34" charset="-122"/>
              </a:rPr>
              <a:t>Failed</a:t>
            </a:r>
            <a:r>
              <a:rPr lang="zh-CN" altLang="en-US" sz="1600" dirty="0" smtClean="0">
                <a:solidFill>
                  <a:schemeClr val="tx1">
                    <a:lumMod val="65000"/>
                    <a:lumOff val="35000"/>
                  </a:schemeClr>
                </a:solidFill>
                <a:latin typeface="微软雅黑" pitchFamily="34" charset="-122"/>
                <a:ea typeface="微软雅黑" pitchFamily="34" charset="-122"/>
              </a:rPr>
              <a:t>由缺陷进行跟踪，测试通过发布线上产品进行最后的验收回归。</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204106" y="1475201"/>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用例执行结果分析</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测试执行阶段总结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7637" y="3044612"/>
            <a:ext cx="5284177" cy="3214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53537" y="2138853"/>
            <a:ext cx="99159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Arial" pitchFamily="34" charset="0"/>
              <a:buChar char="•"/>
            </a:pPr>
            <a:r>
              <a:rPr lang="zh-CN" altLang="en-US" sz="1600" dirty="0" smtClean="0">
                <a:solidFill>
                  <a:schemeClr val="tx1">
                    <a:lumMod val="65000"/>
                    <a:lumOff val="35000"/>
                  </a:schemeClr>
                </a:solidFill>
                <a:latin typeface="微软雅黑" pitchFamily="34" charset="-122"/>
                <a:ea typeface="微软雅黑" pitchFamily="34" charset="-122"/>
              </a:rPr>
              <a:t>每轮测试计划均按照测试预期达到测试目的和测试效果。</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204108" y="1475201"/>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测试活动结果分析</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108" y="2628900"/>
            <a:ext cx="3390900" cy="3534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914900" y="2681627"/>
            <a:ext cx="5214451" cy="1895519"/>
          </a:xfrm>
          <a:prstGeom prst="rect">
            <a:avLst/>
          </a:prstGeom>
          <a:noFill/>
        </p:spPr>
        <p:txBody>
          <a:bodyPr wrap="square" rtlCol="0">
            <a:spAutoFit/>
          </a:bodyPr>
          <a:lstStyle/>
          <a:p>
            <a:pPr marL="285750" indent="-285750">
              <a:lnSpc>
                <a:spcPct val="150000"/>
              </a:lnSpc>
              <a:buFont typeface="Wingdings"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目前共经历共计</a:t>
            </a:r>
            <a:r>
              <a:rPr lang="en-US" altLang="zh-CN" sz="1600" dirty="0">
                <a:solidFill>
                  <a:schemeClr val="tx1">
                    <a:lumMod val="65000"/>
                    <a:lumOff val="35000"/>
                  </a:schemeClr>
                </a:solidFill>
                <a:latin typeface="微软雅黑" pitchFamily="34" charset="-122"/>
                <a:ea typeface="微软雅黑" pitchFamily="34" charset="-122"/>
              </a:rPr>
              <a:t>9</a:t>
            </a:r>
            <a:r>
              <a:rPr lang="zh-CN" altLang="en-US" sz="1600" dirty="0">
                <a:solidFill>
                  <a:schemeClr val="tx1">
                    <a:lumMod val="65000"/>
                    <a:lumOff val="35000"/>
                  </a:schemeClr>
                </a:solidFill>
                <a:latin typeface="微软雅黑" pitchFamily="34" charset="-122"/>
                <a:ea typeface="微软雅黑" pitchFamily="34" charset="-122"/>
              </a:rPr>
              <a:t>个大小版本的测试流程。</a:t>
            </a:r>
            <a:endParaRPr lang="en-US" altLang="zh-CN" sz="1600" dirty="0">
              <a:solidFill>
                <a:schemeClr val="tx1">
                  <a:lumMod val="65000"/>
                  <a:lumOff val="35000"/>
                </a:schemeClr>
              </a:solidFill>
              <a:latin typeface="微软雅黑" pitchFamily="34" charset="-122"/>
              <a:ea typeface="微软雅黑" pitchFamily="34" charset="-122"/>
            </a:endParaRPr>
          </a:p>
          <a:p>
            <a:pPr marL="285750" indent="-285750">
              <a:lnSpc>
                <a:spcPct val="150000"/>
              </a:lnSpc>
              <a:buFont typeface="Wingdings"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其中绝大多数版本均按照测试计划以及测试目的发布线上，功能稳定。</a:t>
            </a:r>
            <a:endParaRPr lang="en-US" altLang="zh-CN" sz="1600" dirty="0">
              <a:solidFill>
                <a:schemeClr val="tx1">
                  <a:lumMod val="65000"/>
                  <a:lumOff val="35000"/>
                </a:schemeClr>
              </a:solidFill>
              <a:latin typeface="微软雅黑" pitchFamily="34" charset="-122"/>
              <a:ea typeface="微软雅黑" pitchFamily="34" charset="-122"/>
            </a:endParaRPr>
          </a:p>
          <a:p>
            <a:pPr marL="285750" indent="-285750">
              <a:lnSpc>
                <a:spcPct val="150000"/>
              </a:lnSpc>
              <a:buFont typeface="Wingdings"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每轮测试活动按照测试计划展开，中途如无重大变更，均如期上线。</a:t>
            </a:r>
            <a:endParaRPr lang="en-US" altLang="zh-CN" sz="16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00175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7" name="Rectangle 632"/>
          <p:cNvSpPr>
            <a:spLocks noChangeArrowheads="1"/>
          </p:cNvSpPr>
          <p:nvPr/>
        </p:nvSpPr>
        <p:spPr bwMode="auto">
          <a:xfrm>
            <a:off x="1173255" y="1212813"/>
            <a:ext cx="3120000" cy="664633"/>
          </a:xfrm>
          <a:prstGeom prst="rect">
            <a:avLst/>
          </a:prstGeom>
          <a:solidFill>
            <a:srgbClr val="E395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3" name="矩形 1"/>
          <p:cNvSpPr>
            <a:spLocks noChangeArrowheads="1"/>
          </p:cNvSpPr>
          <p:nvPr/>
        </p:nvSpPr>
        <p:spPr bwMode="auto">
          <a:xfrm>
            <a:off x="1158439" y="1977948"/>
            <a:ext cx="9321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tx1">
                    <a:lumMod val="65000"/>
                    <a:lumOff val="35000"/>
                  </a:schemeClr>
                </a:solidFill>
                <a:latin typeface="微软雅黑" pitchFamily="34" charset="-122"/>
                <a:ea typeface="微软雅黑" pitchFamily="34" charset="-122"/>
              </a:rPr>
              <a:t>目前进行可统计的版本有内容创建</a:t>
            </a:r>
            <a:r>
              <a:rPr lang="en-US" altLang="zh-CN" sz="1600" dirty="0" smtClean="0">
                <a:solidFill>
                  <a:schemeClr val="tx1">
                    <a:lumMod val="65000"/>
                    <a:lumOff val="35000"/>
                  </a:schemeClr>
                </a:solidFill>
                <a:latin typeface="微软雅黑" pitchFamily="34" charset="-122"/>
                <a:ea typeface="微软雅黑" pitchFamily="34" charset="-122"/>
              </a:rPr>
              <a:t>3.0</a:t>
            </a:r>
            <a:r>
              <a:rPr lang="zh-CN" altLang="en-US" sz="1600" dirty="0" smtClean="0">
                <a:solidFill>
                  <a:schemeClr val="tx1">
                    <a:lumMod val="65000"/>
                    <a:lumOff val="35000"/>
                  </a:schemeClr>
                </a:solidFill>
                <a:latin typeface="微软雅黑" pitchFamily="34" charset="-122"/>
                <a:ea typeface="微软雅黑" pitchFamily="34" charset="-122"/>
              </a:rPr>
              <a:t>和内容创建</a:t>
            </a:r>
            <a:r>
              <a:rPr lang="en-US" altLang="zh-CN" sz="1600" dirty="0" smtClean="0">
                <a:solidFill>
                  <a:schemeClr val="tx1">
                    <a:lumMod val="65000"/>
                    <a:lumOff val="35000"/>
                  </a:schemeClr>
                </a:solidFill>
                <a:latin typeface="微软雅黑" pitchFamily="34" charset="-122"/>
                <a:ea typeface="微软雅黑" pitchFamily="34" charset="-122"/>
              </a:rPr>
              <a:t>3.1</a:t>
            </a:r>
            <a:r>
              <a:rPr lang="zh-CN" altLang="en-US" sz="1600" dirty="0" smtClean="0">
                <a:solidFill>
                  <a:schemeClr val="tx1">
                    <a:lumMod val="65000"/>
                    <a:lumOff val="35000"/>
                  </a:schemeClr>
                </a:solidFill>
                <a:latin typeface="微软雅黑" pitchFamily="34" charset="-122"/>
                <a:ea typeface="微软雅黑" pitchFamily="34" charset="-122"/>
              </a:rPr>
              <a:t>，迭代版本不计入用例有效性分析统计。</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9" name="TextBox 708"/>
          <p:cNvSpPr txBox="1"/>
          <p:nvPr/>
        </p:nvSpPr>
        <p:spPr>
          <a:xfrm>
            <a:off x="1361258" y="1337806"/>
            <a:ext cx="260840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用例有效性分析</a:t>
            </a:r>
            <a:endParaRPr lang="zh-CN" altLang="en-US" sz="24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255" y="2514966"/>
            <a:ext cx="21240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4087" y="2505440"/>
            <a:ext cx="2114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58439" y="3458308"/>
            <a:ext cx="8392041" cy="584775"/>
          </a:xfrm>
          <a:prstGeom prst="rect">
            <a:avLst/>
          </a:prstGeom>
          <a:noFill/>
        </p:spPr>
        <p:txBody>
          <a:bodyPr wrap="none" rtlCol="0">
            <a:spAutoFit/>
          </a:bodyPr>
          <a:lstStyle/>
          <a:p>
            <a:r>
              <a:rPr lang="zh-CN" altLang="en-US" sz="1600" dirty="0">
                <a:solidFill>
                  <a:schemeClr val="tx1">
                    <a:lumMod val="65000"/>
                    <a:lumOff val="35000"/>
                  </a:schemeClr>
                </a:solidFill>
                <a:latin typeface="微软雅黑" pitchFamily="34" charset="-122"/>
                <a:ea typeface="微软雅黑" pitchFamily="34" charset="-122"/>
              </a:rPr>
              <a:t>从已有版本可见，用例有效性是经过版本检验的；但是从中也可以发现，版本自测不充分；</a:t>
            </a:r>
            <a:endParaRPr lang="en-US" altLang="zh-CN" sz="1600" dirty="0">
              <a:solidFill>
                <a:schemeClr val="tx1">
                  <a:lumMod val="65000"/>
                  <a:lumOff val="35000"/>
                </a:schemeClr>
              </a:solidFill>
              <a:latin typeface="微软雅黑" pitchFamily="34" charset="-122"/>
              <a:ea typeface="微软雅黑" pitchFamily="34" charset="-122"/>
            </a:endParaRPr>
          </a:p>
          <a:p>
            <a:r>
              <a:rPr lang="zh-CN" altLang="en-US" sz="1600" dirty="0">
                <a:solidFill>
                  <a:schemeClr val="tx1">
                    <a:lumMod val="65000"/>
                    <a:lumOff val="35000"/>
                  </a:schemeClr>
                </a:solidFill>
                <a:latin typeface="微软雅黑" pitchFamily="34" charset="-122"/>
                <a:ea typeface="微软雅黑" pitchFamily="34" charset="-122"/>
              </a:rPr>
              <a:t>修改引入较多缺陷。</a:t>
            </a:r>
            <a:endParaRPr lang="en-US" altLang="zh-CN" sz="16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70554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8" name="Rectangle 633"/>
          <p:cNvSpPr>
            <a:spLocks noChangeArrowheads="1"/>
          </p:cNvSpPr>
          <p:nvPr/>
        </p:nvSpPr>
        <p:spPr bwMode="auto">
          <a:xfrm>
            <a:off x="1183169" y="1272232"/>
            <a:ext cx="3120000" cy="664633"/>
          </a:xfrm>
          <a:prstGeom prst="rect">
            <a:avLst/>
          </a:prstGeom>
          <a:solidFill>
            <a:srgbClr val="4C6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704" name="矩形 1"/>
          <p:cNvSpPr>
            <a:spLocks noChangeArrowheads="1"/>
          </p:cNvSpPr>
          <p:nvPr/>
        </p:nvSpPr>
        <p:spPr bwMode="auto">
          <a:xfrm>
            <a:off x="1183169" y="2037367"/>
            <a:ext cx="855870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tx1">
                    <a:lumMod val="65000"/>
                    <a:lumOff val="35000"/>
                  </a:schemeClr>
                </a:solidFill>
                <a:latin typeface="微软雅黑" pitchFamily="34" charset="-122"/>
                <a:ea typeface="微软雅黑" pitchFamily="34" charset="-122"/>
              </a:rPr>
              <a:t>冒烟测试和第一轮测试均能发现整个测试活动中占比较大的缺陷，符合预期。</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中途如进行版本合入以及新增重大功能等不可预知风险的动作，可造成版本</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发现出现较大波动。</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对于</a:t>
            </a:r>
            <a:r>
              <a:rPr lang="en-US" altLang="zh-CN" sz="1600" dirty="0" smtClean="0">
                <a:solidFill>
                  <a:schemeClr val="tx1">
                    <a:lumMod val="65000"/>
                    <a:lumOff val="35000"/>
                  </a:schemeClr>
                </a:solidFill>
                <a:latin typeface="微软雅黑" pitchFamily="34" charset="-122"/>
                <a:ea typeface="微软雅黑" pitchFamily="34" charset="-122"/>
              </a:rPr>
              <a:t>BS</a:t>
            </a:r>
            <a:r>
              <a:rPr lang="zh-CN" altLang="en-US" sz="1600" dirty="0" smtClean="0">
                <a:solidFill>
                  <a:schemeClr val="tx1">
                    <a:lumMod val="65000"/>
                    <a:lumOff val="35000"/>
                  </a:schemeClr>
                </a:solidFill>
                <a:latin typeface="微软雅黑" pitchFamily="34" charset="-122"/>
                <a:ea typeface="微软雅黑" pitchFamily="34" charset="-122"/>
              </a:rPr>
              <a:t>架构的版本，用户阶段发现缺陷率是满足</a:t>
            </a:r>
            <a:r>
              <a:rPr lang="en-US" altLang="zh-CN" sz="1600" dirty="0" smtClean="0">
                <a:solidFill>
                  <a:schemeClr val="tx1">
                    <a:lumMod val="65000"/>
                    <a:lumOff val="35000"/>
                  </a:schemeClr>
                </a:solidFill>
                <a:latin typeface="微软雅黑" pitchFamily="34" charset="-122"/>
                <a:ea typeface="微软雅黑" pitchFamily="34" charset="-122"/>
              </a:rPr>
              <a:t>15%</a:t>
            </a:r>
            <a:r>
              <a:rPr lang="zh-CN" altLang="en-US" sz="1600" dirty="0" smtClean="0">
                <a:solidFill>
                  <a:schemeClr val="tx1">
                    <a:lumMod val="65000"/>
                    <a:lumOff val="35000"/>
                  </a:schemeClr>
                </a:solidFill>
                <a:latin typeface="微软雅黑" pitchFamily="34" charset="-122"/>
                <a:ea typeface="微软雅黑" pitchFamily="34" charset="-122"/>
              </a:rPr>
              <a:t>的要求。</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10" name="TextBox 709"/>
          <p:cNvSpPr txBox="1"/>
          <p:nvPr/>
        </p:nvSpPr>
        <p:spPr>
          <a:xfrm>
            <a:off x="1301243" y="1373714"/>
            <a:ext cx="29562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400" dirty="0" smtClean="0">
                <a:solidFill>
                  <a:schemeClr val="bg1"/>
                </a:solidFill>
              </a:rPr>
              <a:t>Bug</a:t>
            </a:r>
            <a:r>
              <a:rPr lang="zh-CN" altLang="en-US" sz="2400" dirty="0" smtClean="0">
                <a:solidFill>
                  <a:schemeClr val="bg1"/>
                </a:solidFill>
              </a:rPr>
              <a:t>发现目标分析</a:t>
            </a:r>
            <a:endParaRPr lang="zh-CN" altLang="en-US" sz="20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243" y="3429000"/>
            <a:ext cx="62007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243" y="4915633"/>
            <a:ext cx="462915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2393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40612</TotalTime>
  <Words>1138</Words>
  <Application>Microsoft Office PowerPoint</Application>
  <PresentationFormat>自定义</PresentationFormat>
  <Paragraphs>112</Paragraphs>
  <Slides>15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17" baseType="lpstr">
      <vt:lpstr>Office 主题</vt:lpstr>
      <vt:lpstr>Microsoft Excel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周智</cp:lastModifiedBy>
  <cp:revision>285</cp:revision>
  <dcterms:created xsi:type="dcterms:W3CDTF">2014-12-08T08:09:12Z</dcterms:created>
  <dcterms:modified xsi:type="dcterms:W3CDTF">2017-01-05T08:54:20Z</dcterms:modified>
</cp:coreProperties>
</file>