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22" r:id="rId4"/>
    <p:sldId id="323" r:id="rId5"/>
    <p:sldId id="326" r:id="rId6"/>
    <p:sldId id="324" r:id="rId7"/>
    <p:sldId id="327" r:id="rId8"/>
    <p:sldId id="328" r:id="rId9"/>
    <p:sldId id="325" r:id="rId10"/>
    <p:sldId id="329" r:id="rId11"/>
    <p:sldId id="330" r:id="rId12"/>
    <p:sldId id="290"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D18E"/>
    <a:srgbClr val="EDEDED"/>
    <a:srgbClr val="5FC5D9"/>
    <a:srgbClr val="A5A5A5"/>
    <a:srgbClr val="5B9BD5"/>
    <a:srgbClr val="F4B183"/>
    <a:srgbClr val="AFABAB"/>
    <a:srgbClr val="759DC2"/>
    <a:srgbClr val="ED7D31"/>
    <a:srgbClr val="FFC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4608" autoAdjust="0"/>
    <p:restoredTop sz="94660"/>
  </p:normalViewPr>
  <p:slideViewPr>
    <p:cSldViewPr snapToGrid="0" showGuides="1">
      <p:cViewPr varScale="1">
        <p:scale>
          <a:sx n="108" d="100"/>
          <a:sy n="108" d="100"/>
        </p:scale>
        <p:origin x="-426" y="-78"/>
      </p:cViewPr>
      <p:guideLst>
        <p:guide orient="horz" pos="2183"/>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qwss\Desktop\&#23395;&#24230;&#39033;&#30446;&#32479;&#35745;.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qwss\Desktop\&#23395;&#24230;&#39033;&#30446;&#32479;&#3574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zh-CN"/>
  <c:chart>
    <c:title>
      <c:tx>
        <c:rich>
          <a:bodyPr/>
          <a:lstStyle/>
          <a:p>
            <a:pPr>
              <a:defRPr/>
            </a:pPr>
            <a:r>
              <a:rPr lang="zh-CN" altLang="en-US"/>
              <a:t>测试手段发现</a:t>
            </a:r>
            <a:r>
              <a:rPr lang="en-US" altLang="zh-CN"/>
              <a:t>bug</a:t>
            </a:r>
            <a:r>
              <a:rPr lang="zh-CN" altLang="en-US"/>
              <a:t>分布</a:t>
            </a:r>
          </a:p>
        </c:rich>
      </c:tx>
      <c:layout/>
    </c:title>
    <c:plotArea>
      <c:layout/>
      <c:barChart>
        <c:barDir val="col"/>
        <c:grouping val="clustered"/>
        <c:ser>
          <c:idx val="0"/>
          <c:order val="0"/>
          <c:tx>
            <c:strRef>
              <c:f>Sheet3!$B$48</c:f>
              <c:strCache>
                <c:ptCount val="1"/>
                <c:pt idx="0">
                  <c:v>APP3.0</c:v>
                </c:pt>
              </c:strCache>
            </c:strRef>
          </c:tx>
          <c:cat>
            <c:strRef>
              <c:f>Sheet3!$A$49:$A$60</c:f>
              <c:strCache>
                <c:ptCount val="12"/>
                <c:pt idx="0">
                  <c:v>功能测试</c:v>
                </c:pt>
                <c:pt idx="1">
                  <c:v>界面测试</c:v>
                </c:pt>
                <c:pt idx="2">
                  <c:v>异常测试</c:v>
                </c:pt>
                <c:pt idx="3">
                  <c:v>功能交互</c:v>
                </c:pt>
                <c:pt idx="4">
                  <c:v>场景测试</c:v>
                </c:pt>
                <c:pt idx="5">
                  <c:v>压力测试</c:v>
                </c:pt>
                <c:pt idx="6">
                  <c:v>中断测试</c:v>
                </c:pt>
                <c:pt idx="7">
                  <c:v>兼容测试</c:v>
                </c:pt>
                <c:pt idx="8">
                  <c:v>性能测试</c:v>
                </c:pt>
                <c:pt idx="9">
                  <c:v>安装卸载</c:v>
                </c:pt>
                <c:pt idx="10">
                  <c:v>升级测试</c:v>
                </c:pt>
                <c:pt idx="11">
                  <c:v>数据检查</c:v>
                </c:pt>
              </c:strCache>
            </c:strRef>
          </c:cat>
          <c:val>
            <c:numRef>
              <c:f>Sheet3!$B$49:$B$60</c:f>
              <c:numCache>
                <c:formatCode>General</c:formatCode>
                <c:ptCount val="12"/>
                <c:pt idx="0">
                  <c:v>221</c:v>
                </c:pt>
                <c:pt idx="1">
                  <c:v>38</c:v>
                </c:pt>
                <c:pt idx="2">
                  <c:v>21</c:v>
                </c:pt>
                <c:pt idx="3">
                  <c:v>12</c:v>
                </c:pt>
                <c:pt idx="4">
                  <c:v>6</c:v>
                </c:pt>
                <c:pt idx="5">
                  <c:v>7</c:v>
                </c:pt>
                <c:pt idx="6">
                  <c:v>6</c:v>
                </c:pt>
                <c:pt idx="7">
                  <c:v>10</c:v>
                </c:pt>
                <c:pt idx="8">
                  <c:v>5</c:v>
                </c:pt>
                <c:pt idx="9">
                  <c:v>1</c:v>
                </c:pt>
                <c:pt idx="10">
                  <c:v>1</c:v>
                </c:pt>
                <c:pt idx="11">
                  <c:v>1</c:v>
                </c:pt>
              </c:numCache>
            </c:numRef>
          </c:val>
        </c:ser>
        <c:ser>
          <c:idx val="1"/>
          <c:order val="1"/>
          <c:tx>
            <c:strRef>
              <c:f>Sheet3!$C$48</c:f>
              <c:strCache>
                <c:ptCount val="1"/>
                <c:pt idx="0">
                  <c:v>APP3.01</c:v>
                </c:pt>
              </c:strCache>
            </c:strRef>
          </c:tx>
          <c:cat>
            <c:strRef>
              <c:f>Sheet3!$A$49:$A$60</c:f>
              <c:strCache>
                <c:ptCount val="12"/>
                <c:pt idx="0">
                  <c:v>功能测试</c:v>
                </c:pt>
                <c:pt idx="1">
                  <c:v>界面测试</c:v>
                </c:pt>
                <c:pt idx="2">
                  <c:v>异常测试</c:v>
                </c:pt>
                <c:pt idx="3">
                  <c:v>功能交互</c:v>
                </c:pt>
                <c:pt idx="4">
                  <c:v>场景测试</c:v>
                </c:pt>
                <c:pt idx="5">
                  <c:v>压力测试</c:v>
                </c:pt>
                <c:pt idx="6">
                  <c:v>中断测试</c:v>
                </c:pt>
                <c:pt idx="7">
                  <c:v>兼容测试</c:v>
                </c:pt>
                <c:pt idx="8">
                  <c:v>性能测试</c:v>
                </c:pt>
                <c:pt idx="9">
                  <c:v>安装卸载</c:v>
                </c:pt>
                <c:pt idx="10">
                  <c:v>升级测试</c:v>
                </c:pt>
                <c:pt idx="11">
                  <c:v>数据检查</c:v>
                </c:pt>
              </c:strCache>
            </c:strRef>
          </c:cat>
          <c:val>
            <c:numRef>
              <c:f>Sheet3!$C$49:$C$60</c:f>
              <c:numCache>
                <c:formatCode>General</c:formatCode>
                <c:ptCount val="12"/>
                <c:pt idx="0">
                  <c:v>120</c:v>
                </c:pt>
                <c:pt idx="1">
                  <c:v>13</c:v>
                </c:pt>
                <c:pt idx="2">
                  <c:v>13</c:v>
                </c:pt>
                <c:pt idx="3">
                  <c:v>16</c:v>
                </c:pt>
                <c:pt idx="4">
                  <c:v>10</c:v>
                </c:pt>
                <c:pt idx="5">
                  <c:v>6</c:v>
                </c:pt>
                <c:pt idx="6">
                  <c:v>3</c:v>
                </c:pt>
                <c:pt idx="7">
                  <c:v>2</c:v>
                </c:pt>
                <c:pt idx="11">
                  <c:v>1</c:v>
                </c:pt>
              </c:numCache>
            </c:numRef>
          </c:val>
        </c:ser>
        <c:ser>
          <c:idx val="2"/>
          <c:order val="2"/>
          <c:tx>
            <c:strRef>
              <c:f>Sheet3!$D$48</c:f>
              <c:strCache>
                <c:ptCount val="1"/>
                <c:pt idx="0">
                  <c:v>希望银行</c:v>
                </c:pt>
              </c:strCache>
            </c:strRef>
          </c:tx>
          <c:cat>
            <c:strRef>
              <c:f>Sheet3!$A$49:$A$60</c:f>
              <c:strCache>
                <c:ptCount val="12"/>
                <c:pt idx="0">
                  <c:v>功能测试</c:v>
                </c:pt>
                <c:pt idx="1">
                  <c:v>界面测试</c:v>
                </c:pt>
                <c:pt idx="2">
                  <c:v>异常测试</c:v>
                </c:pt>
                <c:pt idx="3">
                  <c:v>功能交互</c:v>
                </c:pt>
                <c:pt idx="4">
                  <c:v>场景测试</c:v>
                </c:pt>
                <c:pt idx="5">
                  <c:v>压力测试</c:v>
                </c:pt>
                <c:pt idx="6">
                  <c:v>中断测试</c:v>
                </c:pt>
                <c:pt idx="7">
                  <c:v>兼容测试</c:v>
                </c:pt>
                <c:pt idx="8">
                  <c:v>性能测试</c:v>
                </c:pt>
                <c:pt idx="9">
                  <c:v>安装卸载</c:v>
                </c:pt>
                <c:pt idx="10">
                  <c:v>升级测试</c:v>
                </c:pt>
                <c:pt idx="11">
                  <c:v>数据检查</c:v>
                </c:pt>
              </c:strCache>
            </c:strRef>
          </c:cat>
          <c:val>
            <c:numRef>
              <c:f>Sheet3!$D$49:$D$60</c:f>
              <c:numCache>
                <c:formatCode>General</c:formatCode>
                <c:ptCount val="12"/>
                <c:pt idx="0">
                  <c:v>63</c:v>
                </c:pt>
                <c:pt idx="1">
                  <c:v>24</c:v>
                </c:pt>
                <c:pt idx="2">
                  <c:v>3</c:v>
                </c:pt>
                <c:pt idx="5">
                  <c:v>1</c:v>
                </c:pt>
                <c:pt idx="6">
                  <c:v>5</c:v>
                </c:pt>
                <c:pt idx="8">
                  <c:v>1</c:v>
                </c:pt>
              </c:numCache>
            </c:numRef>
          </c:val>
        </c:ser>
        <c:axId val="98224768"/>
        <c:axId val="98537856"/>
      </c:barChart>
      <c:catAx>
        <c:axId val="98224768"/>
        <c:scaling>
          <c:orientation val="minMax"/>
        </c:scaling>
        <c:axPos val="b"/>
        <c:majorTickMark val="none"/>
        <c:tickLblPos val="nextTo"/>
        <c:crossAx val="98537856"/>
        <c:crosses val="autoZero"/>
        <c:auto val="1"/>
        <c:lblAlgn val="ctr"/>
        <c:lblOffset val="100"/>
      </c:catAx>
      <c:valAx>
        <c:axId val="98537856"/>
        <c:scaling>
          <c:orientation val="minMax"/>
        </c:scaling>
        <c:axPos val="l"/>
        <c:majorGridlines/>
        <c:title>
          <c:tx>
            <c:rich>
              <a:bodyPr/>
              <a:lstStyle/>
              <a:p>
                <a:pPr>
                  <a:defRPr/>
                </a:pPr>
                <a:r>
                  <a:rPr lang="en-US" altLang="zh-CN"/>
                  <a:t>Bug</a:t>
                </a:r>
                <a:r>
                  <a:rPr lang="zh-CN" altLang="en-US"/>
                  <a:t>数</a:t>
                </a:r>
              </a:p>
            </c:rich>
          </c:tx>
          <c:layout/>
        </c:title>
        <c:numFmt formatCode="General" sourceLinked="1"/>
        <c:majorTickMark val="none"/>
        <c:tickLblPos val="nextTo"/>
        <c:crossAx val="98224768"/>
        <c:crosses val="autoZero"/>
        <c:crossBetween val="between"/>
      </c:valAx>
      <c:dTable>
        <c:showHorzBorder val="1"/>
        <c:showVertBorder val="1"/>
        <c:showOutline val="1"/>
        <c:showKeys val="1"/>
      </c:dTable>
    </c:plotArea>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chart>
    <c:title>
      <c:tx>
        <c:rich>
          <a:bodyPr/>
          <a:lstStyle/>
          <a:p>
            <a:pPr>
              <a:defRPr/>
            </a:pPr>
            <a:r>
              <a:rPr lang="en-US" altLang="zh-CN"/>
              <a:t>Bug</a:t>
            </a:r>
            <a:r>
              <a:rPr lang="zh-CN" altLang="en-US"/>
              <a:t>分布分析</a:t>
            </a:r>
          </a:p>
        </c:rich>
      </c:tx>
      <c:layout/>
    </c:title>
    <c:plotArea>
      <c:layout/>
      <c:barChart>
        <c:barDir val="col"/>
        <c:grouping val="clustered"/>
        <c:ser>
          <c:idx val="0"/>
          <c:order val="0"/>
          <c:tx>
            <c:strRef>
              <c:f>Sheet3!$A$25</c:f>
              <c:strCache>
                <c:ptCount val="1"/>
                <c:pt idx="0">
                  <c:v>APP3.0</c:v>
                </c:pt>
              </c:strCache>
            </c:strRef>
          </c:tx>
          <c:cat>
            <c:strRef>
              <c:f>Sheet3!$B$24:$F$24</c:f>
              <c:strCache>
                <c:ptCount val="5"/>
                <c:pt idx="0">
                  <c:v>Blocking</c:v>
                </c:pt>
                <c:pt idx="1">
                  <c:v>Critical</c:v>
                </c:pt>
                <c:pt idx="2">
                  <c:v>Fatal</c:v>
                </c:pt>
                <c:pt idx="3">
                  <c:v>Medium</c:v>
                </c:pt>
                <c:pt idx="4">
                  <c:v>Low</c:v>
                </c:pt>
              </c:strCache>
            </c:strRef>
          </c:cat>
          <c:val>
            <c:numRef>
              <c:f>Sheet3!$B$25:$F$25</c:f>
              <c:numCache>
                <c:formatCode>General</c:formatCode>
                <c:ptCount val="5"/>
                <c:pt idx="0">
                  <c:v>3</c:v>
                </c:pt>
                <c:pt idx="1">
                  <c:v>17</c:v>
                </c:pt>
                <c:pt idx="2">
                  <c:v>100</c:v>
                </c:pt>
                <c:pt idx="3">
                  <c:v>181</c:v>
                </c:pt>
                <c:pt idx="4">
                  <c:v>28</c:v>
                </c:pt>
              </c:numCache>
            </c:numRef>
          </c:val>
        </c:ser>
        <c:ser>
          <c:idx val="1"/>
          <c:order val="1"/>
          <c:tx>
            <c:strRef>
              <c:f>Sheet3!$A$26</c:f>
              <c:strCache>
                <c:ptCount val="1"/>
                <c:pt idx="0">
                  <c:v>APP3.01</c:v>
                </c:pt>
              </c:strCache>
            </c:strRef>
          </c:tx>
          <c:cat>
            <c:strRef>
              <c:f>Sheet3!$B$24:$F$24</c:f>
              <c:strCache>
                <c:ptCount val="5"/>
                <c:pt idx="0">
                  <c:v>Blocking</c:v>
                </c:pt>
                <c:pt idx="1">
                  <c:v>Critical</c:v>
                </c:pt>
                <c:pt idx="2">
                  <c:v>Fatal</c:v>
                </c:pt>
                <c:pt idx="3">
                  <c:v>Medium</c:v>
                </c:pt>
                <c:pt idx="4">
                  <c:v>Low</c:v>
                </c:pt>
              </c:strCache>
            </c:strRef>
          </c:cat>
          <c:val>
            <c:numRef>
              <c:f>Sheet3!$B$26:$F$26</c:f>
              <c:numCache>
                <c:formatCode>General</c:formatCode>
                <c:ptCount val="5"/>
                <c:pt idx="1">
                  <c:v>9</c:v>
                </c:pt>
                <c:pt idx="2">
                  <c:v>30</c:v>
                </c:pt>
                <c:pt idx="3">
                  <c:v>105</c:v>
                </c:pt>
                <c:pt idx="4">
                  <c:v>40</c:v>
                </c:pt>
              </c:numCache>
            </c:numRef>
          </c:val>
        </c:ser>
        <c:ser>
          <c:idx val="2"/>
          <c:order val="2"/>
          <c:tx>
            <c:strRef>
              <c:f>Sheet3!$A$27</c:f>
              <c:strCache>
                <c:ptCount val="1"/>
                <c:pt idx="0">
                  <c:v>希望银行</c:v>
                </c:pt>
              </c:strCache>
            </c:strRef>
          </c:tx>
          <c:cat>
            <c:strRef>
              <c:f>Sheet3!$B$24:$F$24</c:f>
              <c:strCache>
                <c:ptCount val="5"/>
                <c:pt idx="0">
                  <c:v>Blocking</c:v>
                </c:pt>
                <c:pt idx="1">
                  <c:v>Critical</c:v>
                </c:pt>
                <c:pt idx="2">
                  <c:v>Fatal</c:v>
                </c:pt>
                <c:pt idx="3">
                  <c:v>Medium</c:v>
                </c:pt>
                <c:pt idx="4">
                  <c:v>Low</c:v>
                </c:pt>
              </c:strCache>
            </c:strRef>
          </c:cat>
          <c:val>
            <c:numRef>
              <c:f>Sheet3!$B$27:$F$27</c:f>
              <c:numCache>
                <c:formatCode>General</c:formatCode>
                <c:ptCount val="5"/>
                <c:pt idx="0">
                  <c:v>1</c:v>
                </c:pt>
                <c:pt idx="1">
                  <c:v>6</c:v>
                </c:pt>
                <c:pt idx="2">
                  <c:v>17</c:v>
                </c:pt>
                <c:pt idx="3">
                  <c:v>56</c:v>
                </c:pt>
                <c:pt idx="4">
                  <c:v>17</c:v>
                </c:pt>
              </c:numCache>
            </c:numRef>
          </c:val>
        </c:ser>
        <c:axId val="98565120"/>
        <c:axId val="61678336"/>
      </c:barChart>
      <c:catAx>
        <c:axId val="98565120"/>
        <c:scaling>
          <c:orientation val="minMax"/>
        </c:scaling>
        <c:axPos val="b"/>
        <c:majorTickMark val="none"/>
        <c:tickLblPos val="nextTo"/>
        <c:crossAx val="61678336"/>
        <c:crosses val="autoZero"/>
        <c:auto val="1"/>
        <c:lblAlgn val="ctr"/>
        <c:lblOffset val="100"/>
      </c:catAx>
      <c:valAx>
        <c:axId val="61678336"/>
        <c:scaling>
          <c:orientation val="minMax"/>
        </c:scaling>
        <c:axPos val="l"/>
        <c:majorGridlines/>
        <c:title>
          <c:tx>
            <c:rich>
              <a:bodyPr/>
              <a:lstStyle/>
              <a:p>
                <a:pPr>
                  <a:defRPr/>
                </a:pPr>
                <a:r>
                  <a:rPr lang="en-US" altLang="zh-CN" b="0"/>
                  <a:t>Bug</a:t>
                </a:r>
                <a:r>
                  <a:rPr lang="zh-CN" altLang="en-US" b="0"/>
                  <a:t>数量</a:t>
                </a:r>
              </a:p>
            </c:rich>
          </c:tx>
          <c:layout/>
        </c:title>
        <c:numFmt formatCode="General" sourceLinked="1"/>
        <c:majorTickMark val="none"/>
        <c:tickLblPos val="nextTo"/>
        <c:crossAx val="98565120"/>
        <c:crosses val="autoZero"/>
        <c:crossBetween val="between"/>
      </c:valAx>
      <c:dTable>
        <c:showHorzBorder val="1"/>
        <c:showVertBorder val="1"/>
        <c:showOutline val="1"/>
        <c:showKeys val="1"/>
      </c:dTable>
    </c:plotArea>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任意多边形 6"/>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18983092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pPr/>
              <a:t>2017/1/5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pPr/>
              <a:t>‹#›</a:t>
            </a:fld>
            <a:endParaRPr lang="zh-CN" altLang="en-US"/>
          </a:p>
        </p:txBody>
      </p:sp>
    </p:spTree>
    <p:extLst>
      <p:ext uri="{BB962C8B-B14F-4D97-AF65-F5344CB8AC3E}">
        <p14:creationId xmlns="" xmlns:p14="http://schemas.microsoft.com/office/powerpoint/2010/main" val="221953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pPr/>
              <a:t>2017/1/5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pPr/>
              <a:t>‹#›</a:t>
            </a:fld>
            <a:endParaRPr lang="zh-CN" altLang="en-US"/>
          </a:p>
        </p:txBody>
      </p:sp>
    </p:spTree>
    <p:extLst>
      <p:ext uri="{BB962C8B-B14F-4D97-AF65-F5344CB8AC3E}">
        <p14:creationId xmlns="" xmlns:p14="http://schemas.microsoft.com/office/powerpoint/2010/main" val="1027337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任意多边形 6"/>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24025886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任意多边形 6"/>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149428586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8" name="任意多边形 7"/>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67928856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69038414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pPr/>
              <a:t>2017/1/5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pPr/>
              <a:t>‹#›</a:t>
            </a:fld>
            <a:endParaRPr lang="zh-CN" altLang="en-US"/>
          </a:p>
        </p:txBody>
      </p:sp>
    </p:spTree>
    <p:extLst>
      <p:ext uri="{BB962C8B-B14F-4D97-AF65-F5344CB8AC3E}">
        <p14:creationId xmlns="" xmlns:p14="http://schemas.microsoft.com/office/powerpoint/2010/main" val="3430803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pPr/>
              <a:t>2017/1/5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pPr/>
              <a:t>‹#›</a:t>
            </a:fld>
            <a:endParaRPr lang="zh-CN" altLang="en-US"/>
          </a:p>
        </p:txBody>
      </p:sp>
    </p:spTree>
    <p:extLst>
      <p:ext uri="{BB962C8B-B14F-4D97-AF65-F5344CB8AC3E}">
        <p14:creationId xmlns="" xmlns:p14="http://schemas.microsoft.com/office/powerpoint/2010/main" val="818752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pPr/>
              <a:t>2017/1/5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pPr/>
              <a:t>‹#›</a:t>
            </a:fld>
            <a:endParaRPr lang="zh-CN" altLang="en-US"/>
          </a:p>
        </p:txBody>
      </p:sp>
    </p:spTree>
    <p:extLst>
      <p:ext uri="{BB962C8B-B14F-4D97-AF65-F5344CB8AC3E}">
        <p14:creationId xmlns="" xmlns:p14="http://schemas.microsoft.com/office/powerpoint/2010/main" val="18375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pPr/>
              <a:t>2017/1/5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pPr/>
              <a:t>‹#›</a:t>
            </a:fld>
            <a:endParaRPr lang="zh-CN" altLang="en-US"/>
          </a:p>
        </p:txBody>
      </p:sp>
    </p:spTree>
    <p:extLst>
      <p:ext uri="{BB962C8B-B14F-4D97-AF65-F5344CB8AC3E}">
        <p14:creationId xmlns="" xmlns:p14="http://schemas.microsoft.com/office/powerpoint/2010/main" val="146575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02363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7" name="五边形 76"/>
          <p:cNvSpPr/>
          <p:nvPr/>
        </p:nvSpPr>
        <p:spPr>
          <a:xfrm>
            <a:off x="0" y="0"/>
            <a:ext cx="4473525" cy="6858000"/>
          </a:xfrm>
          <a:prstGeom prst="homePlate">
            <a:avLst>
              <a:gd name="adj" fmla="val 26923"/>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连接符 81"/>
          <p:cNvCxnSpPr/>
          <p:nvPr/>
        </p:nvCxnSpPr>
        <p:spPr>
          <a:xfrm>
            <a:off x="0" y="1574835"/>
            <a:ext cx="3294743" cy="528316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77" idx="3"/>
          </p:cNvCxnSpPr>
          <p:nvPr/>
        </p:nvCxnSpPr>
        <p:spPr>
          <a:xfrm flipH="1">
            <a:off x="0" y="3429000"/>
            <a:ext cx="4473525" cy="3429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5350028" y="2032003"/>
            <a:ext cx="5338100" cy="646331"/>
          </a:xfrm>
          <a:prstGeom prst="rect">
            <a:avLst/>
          </a:prstGeom>
          <a:noFill/>
        </p:spPr>
        <p:txBody>
          <a:bodyPr wrap="square" rtlCol="0">
            <a:spAutoFit/>
          </a:bodyPr>
          <a:lstStyle/>
          <a:p>
            <a:r>
              <a:rPr lang="en-US" altLang="zh-CN" sz="3600" dirty="0" smtClean="0">
                <a:solidFill>
                  <a:schemeClr val="bg1"/>
                </a:solidFill>
                <a:latin typeface="微软雅黑" panose="020B0503020204020204" pitchFamily="34" charset="-122"/>
                <a:ea typeface="微软雅黑" panose="020B0503020204020204" pitchFamily="34" charset="-122"/>
              </a:rPr>
              <a:t>2016 Q4 </a:t>
            </a:r>
            <a:r>
              <a:rPr lang="zh-CN" altLang="en-US" sz="3600" dirty="0" smtClean="0">
                <a:solidFill>
                  <a:schemeClr val="bg1"/>
                </a:solidFill>
                <a:latin typeface="微软雅黑" panose="020B0503020204020204" pitchFamily="34" charset="-122"/>
                <a:ea typeface="微软雅黑" panose="020B0503020204020204" pitchFamily="34" charset="-122"/>
              </a:rPr>
              <a:t>项目测试总结</a:t>
            </a:r>
            <a:endParaRPr lang="en-US" altLang="zh-CN" sz="3600" dirty="0" smtClean="0">
              <a:solidFill>
                <a:schemeClr val="bg1"/>
              </a:solidFill>
              <a:latin typeface="微软雅黑" panose="020B0503020204020204" pitchFamily="34" charset="-122"/>
              <a:ea typeface="微软雅黑" panose="020B0503020204020204" pitchFamily="34" charset="-122"/>
            </a:endParaRPr>
          </a:p>
        </p:txBody>
      </p:sp>
      <p:cxnSp>
        <p:nvCxnSpPr>
          <p:cNvPr id="99" name="直接连接符 98"/>
          <p:cNvCxnSpPr>
            <a:stCxn id="77" idx="1"/>
          </p:cNvCxnSpPr>
          <p:nvPr/>
        </p:nvCxnSpPr>
        <p:spPr>
          <a:xfrm flipV="1">
            <a:off x="0" y="2032003"/>
            <a:ext cx="3973563" cy="139699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21" name="表格 120"/>
          <p:cNvGraphicFramePr>
            <a:graphicFrameLocks noGrp="1"/>
          </p:cNvGraphicFramePr>
          <p:nvPr>
            <p:extLst>
              <p:ext uri="{D42A27DB-BD31-4B8C-83A1-F6EECF244321}">
                <p14:modId xmlns="" xmlns:p14="http://schemas.microsoft.com/office/powerpoint/2010/main" val="1066195287"/>
              </p:ext>
            </p:extLst>
          </p:nvPr>
        </p:nvGraphicFramePr>
        <p:xfrm>
          <a:off x="10900229" y="6048"/>
          <a:ext cx="1296572" cy="6851950"/>
        </p:xfrm>
        <a:graphic>
          <a:graphicData uri="http://schemas.openxmlformats.org/drawingml/2006/table">
            <a:tbl>
              <a:tblPr firstRow="1" bandRow="1">
                <a:tableStyleId>{5C22544A-7EE6-4342-B048-85BDC9FD1C3A}</a:tableStyleId>
              </a:tblPr>
              <a:tblGrid>
                <a:gridCol w="1296572"/>
              </a:tblGrid>
              <a:tr h="1370390">
                <a:tc>
                  <a:txBody>
                    <a:bodyPr/>
                    <a:lstStyle/>
                    <a:p>
                      <a:endParaRPr lang="zh-CN" altLang="en-US" dirty="0"/>
                    </a:p>
                  </a:txBody>
                  <a:tcPr>
                    <a:solidFill>
                      <a:srgbClr val="759DC2"/>
                    </a:solidFill>
                  </a:tcPr>
                </a:tc>
              </a:tr>
              <a:tr h="1370390">
                <a:tc>
                  <a:txBody>
                    <a:bodyPr/>
                    <a:lstStyle/>
                    <a:p>
                      <a:endParaRPr lang="zh-CN" altLang="en-US" dirty="0"/>
                    </a:p>
                  </a:txBody>
                  <a:tcPr>
                    <a:solidFill>
                      <a:schemeClr val="accent6">
                        <a:lumMod val="60000"/>
                        <a:lumOff val="40000"/>
                      </a:schemeClr>
                    </a:solidFill>
                  </a:tcPr>
                </a:tc>
              </a:tr>
              <a:tr h="1370390">
                <a:tc>
                  <a:txBody>
                    <a:bodyPr/>
                    <a:lstStyle/>
                    <a:p>
                      <a:endParaRPr lang="zh-CN" altLang="en-US" dirty="0"/>
                    </a:p>
                  </a:txBody>
                  <a:tcPr>
                    <a:solidFill>
                      <a:schemeClr val="accent2">
                        <a:lumMod val="60000"/>
                        <a:lumOff val="40000"/>
                      </a:schemeClr>
                    </a:solidFill>
                  </a:tcPr>
                </a:tc>
              </a:tr>
              <a:tr h="1370390">
                <a:tc>
                  <a:txBody>
                    <a:bodyPr/>
                    <a:lstStyle/>
                    <a:p>
                      <a:endParaRPr lang="zh-CN" altLang="en-US" dirty="0"/>
                    </a:p>
                  </a:txBody>
                  <a:tcPr>
                    <a:solidFill>
                      <a:schemeClr val="bg2">
                        <a:lumMod val="75000"/>
                      </a:schemeClr>
                    </a:solidFill>
                  </a:tcPr>
                </a:tc>
              </a:tr>
              <a:tr h="1370390">
                <a:tc>
                  <a:txBody>
                    <a:bodyPr/>
                    <a:lstStyle/>
                    <a:p>
                      <a:endParaRPr lang="zh-CN" altLang="en-US" dirty="0"/>
                    </a:p>
                  </a:txBody>
                  <a:tcPr>
                    <a:solidFill>
                      <a:srgbClr val="5FC5D9"/>
                    </a:solidFill>
                  </a:tcPr>
                </a:tc>
              </a:tr>
            </a:tbl>
          </a:graphicData>
        </a:graphic>
      </p:graphicFrame>
      <p:sp>
        <p:nvSpPr>
          <p:cNvPr id="8" name="文本框 7"/>
          <p:cNvSpPr txBox="1"/>
          <p:nvPr/>
        </p:nvSpPr>
        <p:spPr>
          <a:xfrm>
            <a:off x="5398913" y="2615711"/>
            <a:ext cx="5338100" cy="40011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2016.10-2016.12</a:t>
            </a:r>
          </a:p>
        </p:txBody>
      </p:sp>
    </p:spTree>
    <p:extLst>
      <p:ext uri="{BB962C8B-B14F-4D97-AF65-F5344CB8AC3E}">
        <p14:creationId xmlns="" xmlns:p14="http://schemas.microsoft.com/office/powerpoint/2010/main" val="1851874935"/>
      </p:ext>
    </p:extLst>
  </p:cSld>
  <p:clrMapOvr>
    <a:masterClrMapping/>
  </p:clrMapOvr>
  <mc:AlternateContent xmlns:mc="http://schemas.openxmlformats.org/markup-compatibility/2006">
    <mc:Choice xmlns=""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0-#ppt_w/2"/>
                                          </p:val>
                                        </p:tav>
                                        <p:tav tm="100000">
                                          <p:val>
                                            <p:strVal val="#ppt_x"/>
                                          </p:val>
                                        </p:tav>
                                      </p:tavLst>
                                    </p:anim>
                                    <p:anim calcmode="lin" valueType="num">
                                      <p:cBhvr additive="base">
                                        <p:cTn id="8" dur="500" fill="hold"/>
                                        <p:tgtEl>
                                          <p:spTgt spid="77"/>
                                        </p:tgtEl>
                                        <p:attrNameLst>
                                          <p:attrName>ppt_y</p:attrName>
                                        </p:attrNameLst>
                                      </p:cBhvr>
                                      <p:tavLst>
                                        <p:tav tm="0">
                                          <p:val>
                                            <p:strVal val="#ppt_y"/>
                                          </p:val>
                                        </p:tav>
                                        <p:tav tm="100000">
                                          <p:val>
                                            <p:strVal val="#ppt_y"/>
                                          </p:val>
                                        </p:tav>
                                      </p:tavLst>
                                    </p:anim>
                                  </p:childTnLst>
                                </p:cTn>
                              </p:par>
                              <p:par>
                                <p:cTn id="9" presetID="22" presetClass="entr" presetSubtype="4" fill="hold" nodeType="withEffect">
                                  <p:stCondLst>
                                    <p:cond delay="500"/>
                                  </p:stCondLst>
                                  <p:childTnLst>
                                    <p:set>
                                      <p:cBhvr>
                                        <p:cTn id="10" dur="1" fill="hold">
                                          <p:stCondLst>
                                            <p:cond delay="0"/>
                                          </p:stCondLst>
                                        </p:cTn>
                                        <p:tgtEl>
                                          <p:spTgt spid="99"/>
                                        </p:tgtEl>
                                        <p:attrNameLst>
                                          <p:attrName>style.visibility</p:attrName>
                                        </p:attrNameLst>
                                      </p:cBhvr>
                                      <p:to>
                                        <p:strVal val="visible"/>
                                      </p:to>
                                    </p:set>
                                    <p:animEffect transition="in" filter="wipe(down)">
                                      <p:cBhvr>
                                        <p:cTn id="11" dur="500"/>
                                        <p:tgtEl>
                                          <p:spTgt spid="99"/>
                                        </p:tgtEl>
                                      </p:cBhvr>
                                    </p:animEffect>
                                  </p:childTnLst>
                                </p:cTn>
                              </p:par>
                              <p:par>
                                <p:cTn id="12" presetID="22" presetClass="entr" presetSubtype="4" fill="hold" nodeType="withEffect">
                                  <p:stCondLst>
                                    <p:cond delay="750"/>
                                  </p:stCondLst>
                                  <p:childTnLst>
                                    <p:set>
                                      <p:cBhvr>
                                        <p:cTn id="13" dur="1" fill="hold">
                                          <p:stCondLst>
                                            <p:cond delay="0"/>
                                          </p:stCondLst>
                                        </p:cTn>
                                        <p:tgtEl>
                                          <p:spTgt spid="82"/>
                                        </p:tgtEl>
                                        <p:attrNameLst>
                                          <p:attrName>style.visibility</p:attrName>
                                        </p:attrNameLst>
                                      </p:cBhvr>
                                      <p:to>
                                        <p:strVal val="visible"/>
                                      </p:to>
                                    </p:set>
                                    <p:animEffect transition="in" filter="wipe(down)">
                                      <p:cBhvr>
                                        <p:cTn id="14" dur="500"/>
                                        <p:tgtEl>
                                          <p:spTgt spid="82"/>
                                        </p:tgtEl>
                                      </p:cBhvr>
                                    </p:animEffect>
                                  </p:childTnLst>
                                </p:cTn>
                              </p:par>
                              <p:par>
                                <p:cTn id="15" presetID="22" presetClass="entr" presetSubtype="4" fill="hold" nodeType="withEffect">
                                  <p:stCondLst>
                                    <p:cond delay="1000"/>
                                  </p:stCondLst>
                                  <p:childTnLst>
                                    <p:set>
                                      <p:cBhvr>
                                        <p:cTn id="16" dur="1" fill="hold">
                                          <p:stCondLst>
                                            <p:cond delay="0"/>
                                          </p:stCondLst>
                                        </p:cTn>
                                        <p:tgtEl>
                                          <p:spTgt spid="84"/>
                                        </p:tgtEl>
                                        <p:attrNameLst>
                                          <p:attrName>style.visibility</p:attrName>
                                        </p:attrNameLst>
                                      </p:cBhvr>
                                      <p:to>
                                        <p:strVal val="visible"/>
                                      </p:to>
                                    </p:set>
                                    <p:animEffect transition="in" filter="wipe(down)">
                                      <p:cBhvr>
                                        <p:cTn id="17" dur="500"/>
                                        <p:tgtEl>
                                          <p:spTgt spid="84"/>
                                        </p:tgtEl>
                                      </p:cBhvr>
                                    </p:animEffect>
                                  </p:childTnLst>
                                </p:cTn>
                              </p:par>
                              <p:par>
                                <p:cTn id="18" presetID="10" presetClass="entr" presetSubtype="0" fill="hold" grpId="0" nodeType="withEffect">
                                  <p:stCondLst>
                                    <p:cond delay="1000"/>
                                  </p:stCondLst>
                                  <p:childTnLst>
                                    <p:set>
                                      <p:cBhvr>
                                        <p:cTn id="19" dur="1" fill="hold">
                                          <p:stCondLst>
                                            <p:cond delay="0"/>
                                          </p:stCondLst>
                                        </p:cTn>
                                        <p:tgtEl>
                                          <p:spTgt spid="85"/>
                                        </p:tgtEl>
                                        <p:attrNameLst>
                                          <p:attrName>style.visibility</p:attrName>
                                        </p:attrNameLst>
                                      </p:cBhvr>
                                      <p:to>
                                        <p:strVal val="visible"/>
                                      </p:to>
                                    </p:set>
                                    <p:animEffect transition="in" filter="fade">
                                      <p:cBhvr>
                                        <p:cTn id="20" dur="250"/>
                                        <p:tgtEl>
                                          <p:spTgt spid="85"/>
                                        </p:tgtEl>
                                      </p:cBhvr>
                                    </p:animEffect>
                                  </p:childTnLst>
                                </p:cTn>
                              </p:par>
                              <p:par>
                                <p:cTn id="21" presetID="10" presetClass="entr" presetSubtype="0" fill="hold" grpId="0" nodeType="withEffect">
                                  <p:stCondLst>
                                    <p:cond delay="100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85"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35"/>
          <p:cNvSpPr>
            <a:spLocks noChangeArrowheads="1"/>
          </p:cNvSpPr>
          <p:nvPr/>
        </p:nvSpPr>
        <p:spPr bwMode="auto">
          <a:xfrm>
            <a:off x="1031847" y="696711"/>
            <a:ext cx="3120000" cy="666751"/>
          </a:xfrm>
          <a:prstGeom prst="rect">
            <a:avLst/>
          </a:prstGeom>
          <a:solidFill>
            <a:srgbClr val="FD121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 name="矩形 1"/>
          <p:cNvSpPr>
            <a:spLocks noChangeArrowheads="1"/>
          </p:cNvSpPr>
          <p:nvPr/>
        </p:nvSpPr>
        <p:spPr bwMode="auto">
          <a:xfrm>
            <a:off x="1017031" y="1774469"/>
            <a:ext cx="10623983" cy="38933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342900" indent="-342900" algn="just">
              <a:spcBef>
                <a:spcPts val="600"/>
              </a:spcBef>
              <a:buAutoNum type="arabicPeriod"/>
            </a:pPr>
            <a:r>
              <a:rPr lang="zh-CN" altLang="en-US" sz="1600" dirty="0" smtClean="0">
                <a:solidFill>
                  <a:schemeClr val="tx1">
                    <a:lumMod val="65000"/>
                    <a:lumOff val="35000"/>
                  </a:schemeClr>
                </a:solidFill>
                <a:latin typeface="微软雅黑" pitchFamily="34" charset="-122"/>
                <a:ea typeface="微软雅黑" pitchFamily="34" charset="-122"/>
              </a:rPr>
              <a:t>内部问题：</a:t>
            </a:r>
            <a:endParaRPr lang="en-US" altLang="zh-CN" sz="1600" dirty="0" smtClean="0">
              <a:solidFill>
                <a:schemeClr val="tx1">
                  <a:lumMod val="65000"/>
                  <a:lumOff val="35000"/>
                </a:schemeClr>
              </a:solidFill>
              <a:latin typeface="微软雅黑" pitchFamily="34" charset="-122"/>
              <a:ea typeface="微软雅黑" pitchFamily="34" charset="-122"/>
            </a:endParaRPr>
          </a:p>
          <a:p>
            <a:pPr marL="800100" lvl="1" indent="-342900" algn="just">
              <a:spcBef>
                <a:spcPts val="600"/>
              </a:spcBef>
              <a:buAutoNum type="arabicPeriod"/>
            </a:pPr>
            <a:r>
              <a:rPr lang="zh-CN" altLang="en-US" sz="1600" dirty="0" smtClean="0">
                <a:solidFill>
                  <a:schemeClr val="tx1">
                    <a:lumMod val="65000"/>
                    <a:lumOff val="35000"/>
                  </a:schemeClr>
                </a:solidFill>
                <a:latin typeface="微软雅黑" pitchFamily="34" charset="-122"/>
                <a:ea typeface="微软雅黑" pitchFamily="34" charset="-122"/>
              </a:rPr>
              <a:t>测试用例更新不及时；</a:t>
            </a:r>
            <a:endParaRPr lang="en-US" altLang="zh-CN" sz="1600" dirty="0" smtClean="0">
              <a:solidFill>
                <a:schemeClr val="tx1">
                  <a:lumMod val="65000"/>
                  <a:lumOff val="35000"/>
                </a:schemeClr>
              </a:solidFill>
              <a:latin typeface="微软雅黑" pitchFamily="34" charset="-122"/>
              <a:ea typeface="微软雅黑" pitchFamily="34" charset="-122"/>
            </a:endParaRPr>
          </a:p>
          <a:p>
            <a:pPr marL="800100" lvl="1" indent="-342900" algn="just">
              <a:spcBef>
                <a:spcPts val="600"/>
              </a:spcBef>
              <a:buAutoNum type="arabicPeriod"/>
            </a:pPr>
            <a:r>
              <a:rPr lang="zh-CN" altLang="en-US" sz="1600" dirty="0" smtClean="0">
                <a:solidFill>
                  <a:schemeClr val="tx1">
                    <a:lumMod val="65000"/>
                    <a:lumOff val="35000"/>
                  </a:schemeClr>
                </a:solidFill>
                <a:latin typeface="微软雅黑" pitchFamily="34" charset="-122"/>
                <a:ea typeface="微软雅黑" pitchFamily="34" charset="-122"/>
              </a:rPr>
              <a:t>需求分析不完整，</a:t>
            </a:r>
            <a:r>
              <a:rPr lang="en-US" altLang="zh-CN" sz="1600" dirty="0" smtClean="0">
                <a:solidFill>
                  <a:schemeClr val="tx1">
                    <a:lumMod val="65000"/>
                    <a:lumOff val="35000"/>
                  </a:schemeClr>
                </a:solidFill>
                <a:latin typeface="微软雅黑" pitchFamily="34" charset="-122"/>
                <a:ea typeface="微软雅黑" pitchFamily="34" charset="-122"/>
              </a:rPr>
              <a:t>APP3.0</a:t>
            </a:r>
            <a:r>
              <a:rPr lang="zh-CN" altLang="en-US" sz="1600" dirty="0" smtClean="0">
                <a:solidFill>
                  <a:schemeClr val="tx1">
                    <a:lumMod val="65000"/>
                    <a:lumOff val="35000"/>
                  </a:schemeClr>
                </a:solidFill>
                <a:latin typeface="微软雅黑" pitchFamily="34" charset="-122"/>
                <a:ea typeface="微软雅黑" pitchFamily="34" charset="-122"/>
              </a:rPr>
              <a:t>在第二轮的时候发现部分需求上没有实现的问题；</a:t>
            </a:r>
            <a:endParaRPr lang="en-US" altLang="zh-CN" sz="1600" dirty="0" smtClean="0">
              <a:solidFill>
                <a:schemeClr val="tx1">
                  <a:lumMod val="65000"/>
                  <a:lumOff val="35000"/>
                </a:schemeClr>
              </a:solidFill>
              <a:latin typeface="微软雅黑" pitchFamily="34" charset="-122"/>
              <a:ea typeface="微软雅黑" pitchFamily="34" charset="-122"/>
            </a:endParaRPr>
          </a:p>
          <a:p>
            <a:pPr marL="800100" lvl="1" indent="-342900" algn="just">
              <a:spcBef>
                <a:spcPts val="600"/>
              </a:spcBef>
              <a:buAutoNum type="arabicPeriod"/>
            </a:pPr>
            <a:r>
              <a:rPr lang="zh-CN" altLang="en-US" sz="1600" dirty="0" smtClean="0">
                <a:solidFill>
                  <a:schemeClr val="tx1">
                    <a:lumMod val="65000"/>
                    <a:lumOff val="35000"/>
                  </a:schemeClr>
                </a:solidFill>
                <a:latin typeface="微软雅黑" pitchFamily="34" charset="-122"/>
                <a:ea typeface="微软雅黑" pitchFamily="34" charset="-122"/>
              </a:rPr>
              <a:t>测试报告不严谨，测试报告中经常出现细节上的问题。</a:t>
            </a:r>
            <a:endParaRPr lang="en-US" altLang="zh-CN" sz="1600" dirty="0" smtClean="0">
              <a:solidFill>
                <a:schemeClr val="tx1">
                  <a:lumMod val="65000"/>
                  <a:lumOff val="35000"/>
                </a:schemeClr>
              </a:solidFill>
              <a:latin typeface="微软雅黑" pitchFamily="34" charset="-122"/>
              <a:ea typeface="微软雅黑" pitchFamily="34" charset="-122"/>
            </a:endParaRPr>
          </a:p>
          <a:p>
            <a:pPr marL="342900" indent="-342900" algn="just">
              <a:spcBef>
                <a:spcPts val="600"/>
              </a:spcBef>
              <a:buAutoNum type="arabicPeriod"/>
            </a:pPr>
            <a:r>
              <a:rPr lang="zh-CN" altLang="en-US" sz="1600" dirty="0" smtClean="0">
                <a:solidFill>
                  <a:schemeClr val="tx1">
                    <a:lumMod val="65000"/>
                    <a:lumOff val="35000"/>
                  </a:schemeClr>
                </a:solidFill>
                <a:latin typeface="微软雅黑" pitchFamily="34" charset="-122"/>
                <a:ea typeface="微软雅黑" pitchFamily="34" charset="-122"/>
              </a:rPr>
              <a:t>外部问题：</a:t>
            </a:r>
            <a:endParaRPr lang="en-US" altLang="zh-CN" sz="1600" dirty="0" smtClean="0">
              <a:solidFill>
                <a:schemeClr val="tx1">
                  <a:lumMod val="65000"/>
                  <a:lumOff val="35000"/>
                </a:schemeClr>
              </a:solidFill>
              <a:latin typeface="微软雅黑" pitchFamily="34" charset="-122"/>
              <a:ea typeface="微软雅黑" pitchFamily="34" charset="-122"/>
            </a:endParaRPr>
          </a:p>
          <a:p>
            <a:pPr marL="800100" lvl="1" indent="-342900" algn="just">
              <a:spcBef>
                <a:spcPts val="600"/>
              </a:spcBef>
              <a:buAutoNum type="arabicPeriod"/>
            </a:pPr>
            <a:r>
              <a:rPr lang="zh-CN" altLang="en-US" sz="1600" dirty="0" smtClean="0">
                <a:solidFill>
                  <a:schemeClr val="tx1">
                    <a:lumMod val="65000"/>
                    <a:lumOff val="35000"/>
                  </a:schemeClr>
                </a:solidFill>
                <a:latin typeface="微软雅黑" pitchFamily="34" charset="-122"/>
                <a:ea typeface="微软雅黑" pitchFamily="34" charset="-122"/>
              </a:rPr>
              <a:t>公司网络不稳定，测试过程中经常丢包或者影响识别的判断及</a:t>
            </a:r>
            <a:r>
              <a:rPr lang="en-US" altLang="zh-CN" sz="1600" dirty="0" smtClean="0">
                <a:solidFill>
                  <a:schemeClr val="tx1">
                    <a:lumMod val="65000"/>
                    <a:lumOff val="35000"/>
                  </a:schemeClr>
                </a:solidFill>
                <a:latin typeface="微软雅黑" pitchFamily="34" charset="-122"/>
                <a:ea typeface="微软雅黑" pitchFamily="34" charset="-122"/>
              </a:rPr>
              <a:t>log</a:t>
            </a:r>
            <a:r>
              <a:rPr lang="zh-CN" altLang="en-US" sz="1600" dirty="0" smtClean="0">
                <a:solidFill>
                  <a:schemeClr val="tx1">
                    <a:lumMod val="65000"/>
                    <a:lumOff val="35000"/>
                  </a:schemeClr>
                </a:solidFill>
                <a:latin typeface="微软雅黑" pitchFamily="34" charset="-122"/>
                <a:ea typeface="微软雅黑" pitchFamily="34" charset="-122"/>
              </a:rPr>
              <a:t>的分析；</a:t>
            </a:r>
            <a:endParaRPr lang="en-US" altLang="zh-CN" sz="1600" dirty="0" smtClean="0">
              <a:solidFill>
                <a:schemeClr val="tx1">
                  <a:lumMod val="65000"/>
                  <a:lumOff val="35000"/>
                </a:schemeClr>
              </a:solidFill>
              <a:latin typeface="微软雅黑" pitchFamily="34" charset="-122"/>
              <a:ea typeface="微软雅黑" pitchFamily="34" charset="-122"/>
            </a:endParaRPr>
          </a:p>
          <a:p>
            <a:pPr marL="800100" lvl="1" indent="-342900" algn="just">
              <a:spcBef>
                <a:spcPts val="600"/>
              </a:spcBef>
              <a:buAutoNum type="arabicPeriod"/>
            </a:pPr>
            <a:r>
              <a:rPr lang="zh-CN" altLang="en-US" sz="1600" dirty="0" smtClean="0">
                <a:solidFill>
                  <a:schemeClr val="tx1">
                    <a:lumMod val="65000"/>
                    <a:lumOff val="35000"/>
                  </a:schemeClr>
                </a:solidFill>
                <a:latin typeface="微软雅黑" pitchFamily="34" charset="-122"/>
                <a:ea typeface="微软雅黑" pitchFamily="34" charset="-122"/>
              </a:rPr>
              <a:t>产品需求文档不全，很多细节的需求并没有明确指出，在项目后期的时候再通知开发和测试来更新需求；</a:t>
            </a:r>
            <a:endParaRPr lang="en-US" altLang="zh-CN" sz="1600" dirty="0" smtClean="0">
              <a:solidFill>
                <a:schemeClr val="tx1">
                  <a:lumMod val="65000"/>
                  <a:lumOff val="35000"/>
                </a:schemeClr>
              </a:solidFill>
              <a:latin typeface="微软雅黑" pitchFamily="34" charset="-122"/>
              <a:ea typeface="微软雅黑" pitchFamily="34" charset="-122"/>
            </a:endParaRPr>
          </a:p>
          <a:p>
            <a:pPr marL="800100" lvl="1" indent="-342900" algn="just">
              <a:spcBef>
                <a:spcPts val="600"/>
              </a:spcBef>
              <a:buAutoNum type="arabicPeriod"/>
            </a:pPr>
            <a:r>
              <a:rPr lang="zh-CN" altLang="en-US" sz="1600" dirty="0" smtClean="0">
                <a:solidFill>
                  <a:schemeClr val="tx1">
                    <a:lumMod val="65000"/>
                    <a:lumOff val="35000"/>
                  </a:schemeClr>
                </a:solidFill>
                <a:latin typeface="微软雅黑" pitchFamily="34" charset="-122"/>
                <a:ea typeface="微软雅黑" pitchFamily="34" charset="-122"/>
              </a:rPr>
              <a:t>软件质量差，平均每轮测试至少要执行两次，很罕见一次性通过测试；</a:t>
            </a:r>
            <a:endParaRPr lang="en-US" altLang="zh-CN" sz="1600" dirty="0" smtClean="0">
              <a:solidFill>
                <a:schemeClr val="tx1">
                  <a:lumMod val="65000"/>
                  <a:lumOff val="35000"/>
                </a:schemeClr>
              </a:solidFill>
              <a:latin typeface="微软雅黑" pitchFamily="34" charset="-122"/>
              <a:ea typeface="微软雅黑" pitchFamily="34" charset="-122"/>
            </a:endParaRPr>
          </a:p>
          <a:p>
            <a:pPr marL="800100" lvl="1" indent="-342900" algn="just">
              <a:spcBef>
                <a:spcPts val="600"/>
              </a:spcBef>
              <a:buAutoNum type="arabicPeriod"/>
            </a:pPr>
            <a:r>
              <a:rPr lang="zh-CN" altLang="en-US" sz="1600" dirty="0" smtClean="0">
                <a:solidFill>
                  <a:schemeClr val="tx1">
                    <a:lumMod val="65000"/>
                    <a:lumOff val="35000"/>
                  </a:schemeClr>
                </a:solidFill>
                <a:latin typeface="微软雅黑" pitchFamily="34" charset="-122"/>
                <a:ea typeface="微软雅黑" pitchFamily="34" charset="-122"/>
              </a:rPr>
              <a:t>项目管理混乱，在项目进行中，经常性增加需求，插入其他项目。</a:t>
            </a:r>
            <a:endParaRPr lang="en-US" altLang="zh-CN" sz="1600" dirty="0" smtClean="0">
              <a:solidFill>
                <a:schemeClr val="tx1">
                  <a:lumMod val="65000"/>
                  <a:lumOff val="35000"/>
                </a:schemeClr>
              </a:solidFill>
              <a:latin typeface="微软雅黑" pitchFamily="34" charset="-122"/>
              <a:ea typeface="微软雅黑" pitchFamily="34" charset="-122"/>
            </a:endParaRPr>
          </a:p>
          <a:p>
            <a:pPr marL="800100" lvl="1" indent="-342900" algn="just">
              <a:spcBef>
                <a:spcPts val="600"/>
              </a:spcBef>
              <a:buAutoNum type="arabicPeriod"/>
            </a:pPr>
            <a:r>
              <a:rPr lang="zh-CN" altLang="en-US" sz="1600" dirty="0" smtClean="0">
                <a:solidFill>
                  <a:schemeClr val="tx1">
                    <a:lumMod val="65000"/>
                    <a:lumOff val="35000"/>
                  </a:schemeClr>
                </a:solidFill>
                <a:latin typeface="微软雅黑" pitchFamily="34" charset="-122"/>
                <a:ea typeface="微软雅黑" pitchFamily="34" charset="-122"/>
              </a:rPr>
              <a:t>部分开发人员消极怠工，经常询问开发人员设计详情或系统结构等问题，不愿意配合解答疑惑</a:t>
            </a:r>
            <a:endParaRPr lang="en-US" altLang="zh-CN" sz="1600" dirty="0" smtClean="0">
              <a:solidFill>
                <a:schemeClr val="tx1">
                  <a:lumMod val="65000"/>
                  <a:lumOff val="35000"/>
                </a:schemeClr>
              </a:solidFill>
              <a:latin typeface="微软雅黑" pitchFamily="34" charset="-122"/>
              <a:ea typeface="微软雅黑" pitchFamily="34" charset="-122"/>
            </a:endParaRPr>
          </a:p>
          <a:p>
            <a:pPr marL="800100" lvl="1" indent="-342900" algn="just">
              <a:spcBef>
                <a:spcPts val="600"/>
              </a:spcBef>
              <a:buAutoNum type="arabicPeriod"/>
            </a:pPr>
            <a:r>
              <a:rPr lang="en-US" altLang="zh-CN" sz="1600" dirty="0" err="1" smtClean="0">
                <a:solidFill>
                  <a:schemeClr val="tx1">
                    <a:lumMod val="65000"/>
                    <a:lumOff val="35000"/>
                  </a:schemeClr>
                </a:solidFill>
                <a:latin typeface="微软雅黑" pitchFamily="34" charset="-122"/>
                <a:ea typeface="微软雅黑" pitchFamily="34" charset="-122"/>
              </a:rPr>
              <a:t>iOS</a:t>
            </a:r>
            <a:r>
              <a:rPr lang="zh-CN" altLang="en-US" sz="1600" dirty="0" smtClean="0">
                <a:solidFill>
                  <a:schemeClr val="tx1">
                    <a:lumMod val="65000"/>
                    <a:lumOff val="35000"/>
                  </a:schemeClr>
                </a:solidFill>
                <a:latin typeface="微软雅黑" pitchFamily="34" charset="-122"/>
                <a:ea typeface="微软雅黑" pitchFamily="34" charset="-122"/>
              </a:rPr>
              <a:t>客户端无日志，偶现的问题无法准确</a:t>
            </a:r>
            <a:r>
              <a:rPr lang="zh-CN" altLang="en-US" sz="1600" dirty="0" smtClean="0">
                <a:solidFill>
                  <a:schemeClr val="tx1">
                    <a:lumMod val="65000"/>
                    <a:lumOff val="35000"/>
                  </a:schemeClr>
                </a:solidFill>
                <a:latin typeface="微软雅黑" pitchFamily="34" charset="-122"/>
                <a:ea typeface="微软雅黑" pitchFamily="34" charset="-122"/>
              </a:rPr>
              <a:t>定位</a:t>
            </a:r>
            <a:endParaRPr lang="en-US" altLang="zh-CN" sz="1600" dirty="0" smtClean="0">
              <a:solidFill>
                <a:schemeClr val="tx1">
                  <a:lumMod val="65000"/>
                  <a:lumOff val="35000"/>
                </a:schemeClr>
              </a:solidFill>
              <a:latin typeface="微软雅黑" pitchFamily="34" charset="-122"/>
              <a:ea typeface="微软雅黑" pitchFamily="34" charset="-122"/>
            </a:endParaRPr>
          </a:p>
          <a:p>
            <a:pPr marL="800100" lvl="1" indent="-342900" algn="just">
              <a:spcBef>
                <a:spcPts val="600"/>
              </a:spcBef>
              <a:buAutoNum type="arabicPeriod"/>
            </a:pPr>
            <a:r>
              <a:rPr lang="zh-CN" altLang="en-US" sz="1600" dirty="0" smtClean="0">
                <a:solidFill>
                  <a:schemeClr val="tx1">
                    <a:lumMod val="65000"/>
                    <a:lumOff val="35000"/>
                  </a:schemeClr>
                </a:solidFill>
                <a:latin typeface="微软雅黑" pitchFamily="34" charset="-122"/>
                <a:ea typeface="微软雅黑" pitchFamily="34" charset="-122"/>
              </a:rPr>
              <a:t>幻视</a:t>
            </a:r>
            <a:r>
              <a:rPr lang="en-US" altLang="zh-CN" sz="1600" dirty="0" smtClean="0">
                <a:solidFill>
                  <a:schemeClr val="tx1">
                    <a:lumMod val="65000"/>
                    <a:lumOff val="35000"/>
                  </a:schemeClr>
                </a:solidFill>
                <a:latin typeface="微软雅黑" pitchFamily="34" charset="-122"/>
                <a:ea typeface="微软雅黑" pitchFamily="34" charset="-122"/>
              </a:rPr>
              <a:t>APP3.0</a:t>
            </a:r>
            <a:r>
              <a:rPr lang="zh-CN" altLang="en-US" sz="1600" dirty="0" smtClean="0">
                <a:solidFill>
                  <a:schemeClr val="tx1">
                    <a:lumMod val="65000"/>
                    <a:lumOff val="35000"/>
                  </a:schemeClr>
                </a:solidFill>
                <a:latin typeface="微软雅黑" pitchFamily="34" charset="-122"/>
                <a:ea typeface="微软雅黑" pitchFamily="34" charset="-122"/>
              </a:rPr>
              <a:t>接近封版之前更换算法核心，时间紧，没有预留时间给测试进行测试用例的更新及维护</a:t>
            </a:r>
            <a:endParaRPr lang="zh-CN" altLang="zh-CN" sz="1600" dirty="0">
              <a:solidFill>
                <a:schemeClr val="tx1">
                  <a:lumMod val="65000"/>
                  <a:lumOff val="35000"/>
                </a:schemeClr>
              </a:solidFill>
              <a:latin typeface="微软雅黑" pitchFamily="34" charset="-122"/>
              <a:ea typeface="微软雅黑" pitchFamily="34" charset="-122"/>
            </a:endParaRPr>
          </a:p>
        </p:txBody>
      </p:sp>
      <p:sp>
        <p:nvSpPr>
          <p:cNvPr id="4" name="TextBox 711"/>
          <p:cNvSpPr txBox="1"/>
          <p:nvPr/>
        </p:nvSpPr>
        <p:spPr>
          <a:xfrm>
            <a:off x="1052593" y="799253"/>
            <a:ext cx="2954656"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测试项目问题总结</a:t>
            </a:r>
            <a:endParaRPr lang="zh-CN" altLang="en-US" sz="2400"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33"/>
          <p:cNvSpPr>
            <a:spLocks noChangeArrowheads="1"/>
          </p:cNvSpPr>
          <p:nvPr/>
        </p:nvSpPr>
        <p:spPr bwMode="auto">
          <a:xfrm>
            <a:off x="810151" y="775841"/>
            <a:ext cx="3120000" cy="664633"/>
          </a:xfrm>
          <a:prstGeom prst="rect">
            <a:avLst/>
          </a:prstGeom>
          <a:solidFill>
            <a:srgbClr val="4C606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sz="2400"/>
          </a:p>
        </p:txBody>
      </p:sp>
      <p:sp>
        <p:nvSpPr>
          <p:cNvPr id="3" name="矩形 1"/>
          <p:cNvSpPr>
            <a:spLocks noChangeArrowheads="1"/>
          </p:cNvSpPr>
          <p:nvPr/>
        </p:nvSpPr>
        <p:spPr bwMode="auto">
          <a:xfrm>
            <a:off x="810152" y="5240215"/>
            <a:ext cx="9863710"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smtClean="0">
                <a:solidFill>
                  <a:schemeClr val="tx1">
                    <a:lumMod val="65000"/>
                    <a:lumOff val="35000"/>
                  </a:schemeClr>
                </a:solidFill>
                <a:latin typeface="微软雅黑" pitchFamily="34" charset="-122"/>
                <a:ea typeface="微软雅黑" pitchFamily="34" charset="-122"/>
              </a:rPr>
              <a:t>测试用例外，</a:t>
            </a:r>
            <a:r>
              <a:rPr lang="en-US" altLang="zh-CN" sz="1600" dirty="0" smtClean="0">
                <a:solidFill>
                  <a:schemeClr val="tx1">
                    <a:lumMod val="65000"/>
                    <a:lumOff val="35000"/>
                  </a:schemeClr>
                </a:solidFill>
                <a:latin typeface="微软雅黑" pitchFamily="34" charset="-122"/>
                <a:ea typeface="微软雅黑" pitchFamily="34" charset="-122"/>
              </a:rPr>
              <a:t>Fatal</a:t>
            </a:r>
            <a:r>
              <a:rPr lang="zh-CN" altLang="en-US" sz="1600" dirty="0" smtClean="0">
                <a:solidFill>
                  <a:schemeClr val="tx1">
                    <a:lumMod val="65000"/>
                    <a:lumOff val="35000"/>
                  </a:schemeClr>
                </a:solidFill>
                <a:latin typeface="微软雅黑" pitchFamily="34" charset="-122"/>
                <a:ea typeface="微软雅黑" pitchFamily="34" charset="-122"/>
              </a:rPr>
              <a:t>级别以上，编码引入的</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三个项目总共</a:t>
            </a:r>
            <a:r>
              <a:rPr lang="en-US" altLang="zh-CN" sz="1600" dirty="0" smtClean="0">
                <a:solidFill>
                  <a:schemeClr val="tx1">
                    <a:lumMod val="65000"/>
                    <a:lumOff val="35000"/>
                  </a:schemeClr>
                </a:solidFill>
                <a:latin typeface="微软雅黑" pitchFamily="34" charset="-122"/>
                <a:ea typeface="微软雅黑" pitchFamily="34" charset="-122"/>
              </a:rPr>
              <a:t>8</a:t>
            </a:r>
            <a:r>
              <a:rPr lang="zh-CN" altLang="en-US" sz="1600" dirty="0" smtClean="0">
                <a:solidFill>
                  <a:schemeClr val="tx1">
                    <a:lumMod val="65000"/>
                    <a:lumOff val="35000"/>
                  </a:schemeClr>
                </a:solidFill>
                <a:latin typeface="微软雅黑" pitchFamily="34" charset="-122"/>
                <a:ea typeface="微软雅黑" pitchFamily="34" charset="-122"/>
              </a:rPr>
              <a:t>个，产生的主要原因是：</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en-US" altLang="zh-CN" sz="1600" dirty="0" smtClean="0">
                <a:solidFill>
                  <a:schemeClr val="tx1">
                    <a:lumMod val="65000"/>
                    <a:lumOff val="35000"/>
                  </a:schemeClr>
                </a:solidFill>
                <a:latin typeface="微软雅黑" pitchFamily="34" charset="-122"/>
                <a:ea typeface="微软雅黑" pitchFamily="34" charset="-122"/>
              </a:rPr>
              <a:t>      1. </a:t>
            </a:r>
            <a:r>
              <a:rPr lang="zh-CN" altLang="en-US" sz="1600" dirty="0" smtClean="0">
                <a:solidFill>
                  <a:schemeClr val="tx1">
                    <a:lumMod val="65000"/>
                    <a:lumOff val="35000"/>
                  </a:schemeClr>
                </a:solidFill>
                <a:latin typeface="微软雅黑" pitchFamily="34" charset="-122"/>
                <a:ea typeface="微软雅黑" pitchFamily="34" charset="-122"/>
              </a:rPr>
              <a:t>异常测试，中断测试，功能交互的测试手法在需求分析和用例撰写的时候考虑不全面，探索测试中才覆盖</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en-US" altLang="zh-CN" sz="1600" dirty="0" smtClean="0">
                <a:solidFill>
                  <a:schemeClr val="tx1">
                    <a:lumMod val="65000"/>
                    <a:lumOff val="35000"/>
                  </a:schemeClr>
                </a:solidFill>
                <a:latin typeface="微软雅黑" pitchFamily="34" charset="-122"/>
                <a:ea typeface="微软雅黑" pitchFamily="34" charset="-122"/>
              </a:rPr>
              <a:t>      2. </a:t>
            </a:r>
            <a:r>
              <a:rPr lang="zh-CN" altLang="en-US" sz="1600" dirty="0" smtClean="0">
                <a:solidFill>
                  <a:schemeClr val="tx1">
                    <a:lumMod val="65000"/>
                    <a:lumOff val="35000"/>
                  </a:schemeClr>
                </a:solidFill>
                <a:latin typeface="微软雅黑" pitchFamily="34" charset="-122"/>
                <a:ea typeface="微软雅黑" pitchFamily="34" charset="-122"/>
              </a:rPr>
              <a:t>测试场景不够，没有能完全覆盖用户的测试场景</a:t>
            </a:r>
            <a:endParaRPr lang="en-US" altLang="zh-CN" sz="1600" dirty="0" smtClean="0">
              <a:solidFill>
                <a:schemeClr val="tx1">
                  <a:lumMod val="65000"/>
                  <a:lumOff val="35000"/>
                </a:schemeClr>
              </a:solidFill>
              <a:latin typeface="微软雅黑" pitchFamily="34" charset="-122"/>
              <a:ea typeface="微软雅黑" pitchFamily="34" charset="-122"/>
            </a:endParaRPr>
          </a:p>
        </p:txBody>
      </p:sp>
      <p:sp>
        <p:nvSpPr>
          <p:cNvPr id="4" name="TextBox 3"/>
          <p:cNvSpPr txBox="1"/>
          <p:nvPr/>
        </p:nvSpPr>
        <p:spPr>
          <a:xfrm>
            <a:off x="1101350" y="877323"/>
            <a:ext cx="2610010"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用例外</a:t>
            </a:r>
            <a:r>
              <a:rPr lang="en-US" altLang="zh-CN" sz="2400" dirty="0" smtClean="0">
                <a:solidFill>
                  <a:schemeClr val="bg1"/>
                </a:solidFill>
              </a:rPr>
              <a:t>Bug</a:t>
            </a:r>
            <a:r>
              <a:rPr lang="zh-CN" altLang="en-US" sz="2400" dirty="0" smtClean="0">
                <a:solidFill>
                  <a:schemeClr val="bg1"/>
                </a:solidFill>
              </a:rPr>
              <a:t>分析</a:t>
            </a:r>
            <a:endParaRPr lang="zh-CN" altLang="en-US" sz="2000" dirty="0">
              <a:solidFill>
                <a:schemeClr val="bg1"/>
              </a:solidFill>
            </a:endParaRPr>
          </a:p>
        </p:txBody>
      </p:sp>
      <p:graphicFrame>
        <p:nvGraphicFramePr>
          <p:cNvPr id="7" name="表格 6"/>
          <p:cNvGraphicFramePr>
            <a:graphicFrameLocks noGrp="1"/>
          </p:cNvGraphicFramePr>
          <p:nvPr/>
        </p:nvGraphicFramePr>
        <p:xfrm>
          <a:off x="808891" y="1644160"/>
          <a:ext cx="10621109" cy="3389491"/>
        </p:xfrm>
        <a:graphic>
          <a:graphicData uri="http://schemas.openxmlformats.org/drawingml/2006/table">
            <a:tbl>
              <a:tblPr/>
              <a:tblGrid>
                <a:gridCol w="424216"/>
                <a:gridCol w="528391"/>
                <a:gridCol w="409531"/>
                <a:gridCol w="534172"/>
                <a:gridCol w="498560"/>
                <a:gridCol w="4300081"/>
                <a:gridCol w="916994"/>
                <a:gridCol w="1139567"/>
                <a:gridCol w="721132"/>
                <a:gridCol w="498560"/>
                <a:gridCol w="649905"/>
              </a:tblGrid>
              <a:tr h="400563">
                <a:tc>
                  <a:txBody>
                    <a:bodyPr/>
                    <a:lstStyle/>
                    <a:p>
                      <a:pPr algn="l" fontAlgn="ctr"/>
                      <a:r>
                        <a:rPr lang="en-US" altLang="zh-CN" sz="900" b="0" i="0" u="none" strike="noStrike" dirty="0">
                          <a:solidFill>
                            <a:srgbClr val="000000"/>
                          </a:solidFill>
                          <a:latin typeface="微软雅黑" pitchFamily="34" charset="-122"/>
                          <a:ea typeface="微软雅黑" pitchFamily="34" charset="-122"/>
                        </a:rPr>
                        <a:t>#</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统计项目</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跟踪</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状态</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优先级</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ctr"/>
                      <a:r>
                        <a:rPr lang="zh-CN" altLang="en-US" sz="900" b="0" i="0" u="none" strike="noStrike" dirty="0">
                          <a:solidFill>
                            <a:srgbClr val="000000"/>
                          </a:solidFill>
                          <a:latin typeface="微软雅黑" pitchFamily="34" charset="-122"/>
                          <a:ea typeface="微软雅黑" pitchFamily="34" charset="-122"/>
                        </a:rPr>
                        <a:t>主题</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严重级别</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ctr"/>
                      <a:r>
                        <a:rPr lang="zh-CN" altLang="en-US" sz="900" b="0" i="0" u="none" strike="noStrike" dirty="0">
                          <a:solidFill>
                            <a:srgbClr val="000000"/>
                          </a:solidFill>
                          <a:latin typeface="微软雅黑" pitchFamily="34" charset="-122"/>
                          <a:ea typeface="微软雅黑" pitchFamily="34" charset="-122"/>
                        </a:rPr>
                        <a:t>是否用例范围内</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ctr"/>
                      <a:r>
                        <a:rPr lang="zh-CN" altLang="en-US" sz="900" b="0" i="0" u="none" strike="noStrike" dirty="0">
                          <a:solidFill>
                            <a:srgbClr val="000000"/>
                          </a:solidFill>
                          <a:latin typeface="微软雅黑" pitchFamily="34" charset="-122"/>
                          <a:ea typeface="微软雅黑" pitchFamily="34" charset="-122"/>
                        </a:rPr>
                        <a:t>测试手段</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引入阶段</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发现阶段</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73616">
                <a:tc>
                  <a:txBody>
                    <a:bodyPr/>
                    <a:lstStyle/>
                    <a:p>
                      <a:pPr algn="r" fontAlgn="ctr"/>
                      <a:r>
                        <a:rPr lang="en-US" altLang="zh-CN" sz="900" b="0" i="0" u="none" strike="noStrike">
                          <a:solidFill>
                            <a:srgbClr val="000000"/>
                          </a:solidFill>
                          <a:latin typeface="微软雅黑" pitchFamily="34" charset="-122"/>
                          <a:ea typeface="微软雅黑" pitchFamily="34" charset="-122"/>
                        </a:rPr>
                        <a:t>14834</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arn-CL" sz="900" b="0" i="0" u="none" strike="noStrike">
                          <a:solidFill>
                            <a:srgbClr val="000000"/>
                          </a:solidFill>
                          <a:latin typeface="微软雅黑" pitchFamily="34" charset="-122"/>
                          <a:ea typeface="微软雅黑" pitchFamily="34" charset="-122"/>
                        </a:rPr>
                        <a:t>APP3.01</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缺陷</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arn-CL" sz="900" b="0" i="0" u="none" strike="noStrike">
                          <a:solidFill>
                            <a:srgbClr val="000000"/>
                          </a:solidFill>
                          <a:latin typeface="微软雅黑" pitchFamily="34" charset="-122"/>
                          <a:ea typeface="微软雅黑" pitchFamily="34" charset="-122"/>
                        </a:rPr>
                        <a:t>Closed</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正常</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en-US" altLang="zh-CN" sz="900" b="0" i="0" u="none" strike="noStrike">
                          <a:solidFill>
                            <a:srgbClr val="000000"/>
                          </a:solidFill>
                          <a:latin typeface="微软雅黑" pitchFamily="34" charset="-122"/>
                          <a:ea typeface="微软雅黑" pitchFamily="34" charset="-122"/>
                        </a:rPr>
                        <a:t>【APP 3.01-11-24】【iPhone6】【iOS9.2】【</a:t>
                      </a:r>
                      <a:r>
                        <a:rPr lang="zh-CN" altLang="en-US" sz="900" b="0" i="0" u="none" strike="noStrike">
                          <a:solidFill>
                            <a:srgbClr val="000000"/>
                          </a:solidFill>
                          <a:latin typeface="微软雅黑" pitchFamily="34" charset="-122"/>
                          <a:ea typeface="微软雅黑" pitchFamily="34" charset="-122"/>
                        </a:rPr>
                        <a:t>权限设置</a:t>
                      </a:r>
                      <a:r>
                        <a:rPr lang="en-US" altLang="zh-CN" sz="900" b="0" i="0" u="none" strike="noStrike">
                          <a:solidFill>
                            <a:srgbClr val="000000"/>
                          </a:solidFill>
                          <a:latin typeface="微软雅黑" pitchFamily="34" charset="-122"/>
                          <a:ea typeface="微软雅黑" pitchFamily="34" charset="-122"/>
                        </a:rPr>
                        <a:t>】</a:t>
                      </a:r>
                      <a:r>
                        <a:rPr lang="zh-CN" altLang="en-US" sz="900" b="0" i="0" u="none" strike="noStrike">
                          <a:solidFill>
                            <a:srgbClr val="000000"/>
                          </a:solidFill>
                          <a:latin typeface="微软雅黑" pitchFamily="34" charset="-122"/>
                          <a:ea typeface="微软雅黑" pitchFamily="34" charset="-122"/>
                        </a:rPr>
                        <a:t>取消幻视调取系统摄像头权限，点击扫描键，幻视</a:t>
                      </a:r>
                      <a:r>
                        <a:rPr lang="en-US" altLang="zh-CN" sz="900" b="0" i="0" u="none" strike="noStrike">
                          <a:solidFill>
                            <a:srgbClr val="000000"/>
                          </a:solidFill>
                          <a:latin typeface="微软雅黑" pitchFamily="34" charset="-122"/>
                          <a:ea typeface="微软雅黑" pitchFamily="34" charset="-122"/>
                        </a:rPr>
                        <a:t>Crash</a:t>
                      </a:r>
                      <a:r>
                        <a:rPr lang="zh-CN" altLang="en-US" sz="900" b="0" i="0" u="none" strike="noStrike">
                          <a:solidFill>
                            <a:srgbClr val="000000"/>
                          </a:solidFill>
                          <a:latin typeface="微软雅黑" pitchFamily="34" charset="-122"/>
                          <a:ea typeface="微软雅黑" pitchFamily="34" charset="-122"/>
                        </a:rPr>
                        <a:t>（</a:t>
                      </a:r>
                      <a:r>
                        <a:rPr lang="en-US" altLang="zh-CN" sz="900" b="0" i="0" u="none" strike="noStrike">
                          <a:solidFill>
                            <a:srgbClr val="000000"/>
                          </a:solidFill>
                          <a:latin typeface="微软雅黑" pitchFamily="34" charset="-122"/>
                          <a:ea typeface="微软雅黑" pitchFamily="34" charset="-122"/>
                        </a:rPr>
                        <a:t>5/5</a:t>
                      </a:r>
                      <a:r>
                        <a:rPr lang="zh-CN" altLang="en-US" sz="900" b="0" i="0" u="none" strike="noStrike">
                          <a:solidFill>
                            <a:srgbClr val="000000"/>
                          </a:solidFill>
                          <a:latin typeface="微软雅黑" pitchFamily="34" charset="-122"/>
                          <a:ea typeface="微软雅黑" pitchFamily="34" charset="-122"/>
                        </a:rPr>
                        <a:t>）</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arn-CL" sz="900" b="0" i="0" u="none" strike="noStrike">
                          <a:solidFill>
                            <a:srgbClr val="000000"/>
                          </a:solidFill>
                          <a:latin typeface="微软雅黑" pitchFamily="34" charset="-122"/>
                          <a:ea typeface="微软雅黑" pitchFamily="34" charset="-122"/>
                        </a:rPr>
                        <a:t>Critical</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否</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异常测试</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编码引入</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第一轮</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r h="373616">
                <a:tc>
                  <a:txBody>
                    <a:bodyPr/>
                    <a:lstStyle/>
                    <a:p>
                      <a:pPr algn="r" fontAlgn="ctr"/>
                      <a:r>
                        <a:rPr lang="en-US" altLang="zh-CN" sz="900" b="0" i="0" u="none" strike="noStrike">
                          <a:solidFill>
                            <a:srgbClr val="000000"/>
                          </a:solidFill>
                          <a:latin typeface="微软雅黑" pitchFamily="34" charset="-122"/>
                          <a:ea typeface="微软雅黑" pitchFamily="34" charset="-122"/>
                        </a:rPr>
                        <a:t>15461</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希望银行</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缺陷</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arn-CL" sz="900" b="0" i="0" u="none" strike="noStrike">
                          <a:solidFill>
                            <a:srgbClr val="000000"/>
                          </a:solidFill>
                          <a:latin typeface="微软雅黑" pitchFamily="34" charset="-122"/>
                          <a:ea typeface="微软雅黑" pitchFamily="34" charset="-122"/>
                        </a:rPr>
                        <a:t>Closed</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正常</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arn-CL" sz="900" b="0" i="0" u="none" strike="noStrike" dirty="0">
                          <a:solidFill>
                            <a:srgbClr val="000000"/>
                          </a:solidFill>
                          <a:latin typeface="微软雅黑" pitchFamily="34" charset="-122"/>
                          <a:ea typeface="微软雅黑" pitchFamily="34" charset="-122"/>
                        </a:rPr>
                        <a:t>【APP hope_bank_12_9_33.apk】【</a:t>
                      </a:r>
                      <a:r>
                        <a:rPr lang="zh-CN" altLang="en-US" sz="900" b="0" i="0" u="none" strike="noStrike" dirty="0">
                          <a:solidFill>
                            <a:srgbClr val="000000"/>
                          </a:solidFill>
                          <a:latin typeface="微软雅黑" pitchFamily="34" charset="-122"/>
                          <a:ea typeface="微软雅黑" pitchFamily="34" charset="-122"/>
                        </a:rPr>
                        <a:t>三星</a:t>
                      </a:r>
                      <a:r>
                        <a:rPr lang="arn-CL" sz="900" b="0" i="0" u="none" strike="noStrike" dirty="0">
                          <a:solidFill>
                            <a:srgbClr val="000000"/>
                          </a:solidFill>
                          <a:latin typeface="微软雅黑" pitchFamily="34" charset="-122"/>
                          <a:ea typeface="微软雅黑" pitchFamily="34" charset="-122"/>
                        </a:rPr>
                        <a:t>Note4】【Android 4.4.4】【</a:t>
                      </a:r>
                      <a:r>
                        <a:rPr lang="zh-CN" altLang="en-US" sz="900" b="0" i="0" u="none" strike="noStrike" dirty="0">
                          <a:solidFill>
                            <a:srgbClr val="000000"/>
                          </a:solidFill>
                          <a:latin typeface="微软雅黑" pitchFamily="34" charset="-122"/>
                          <a:ea typeface="微软雅黑" pitchFamily="34" charset="-122"/>
                        </a:rPr>
                        <a:t>金币游戏</a:t>
                      </a:r>
                      <a:r>
                        <a:rPr lang="en-US" altLang="zh-CN" sz="900" b="0" i="0" u="none" strike="noStrike" dirty="0">
                          <a:solidFill>
                            <a:srgbClr val="000000"/>
                          </a:solidFill>
                          <a:latin typeface="微软雅黑" pitchFamily="34" charset="-122"/>
                          <a:ea typeface="微软雅黑" pitchFamily="34" charset="-122"/>
                        </a:rPr>
                        <a:t>】【</a:t>
                      </a:r>
                      <a:r>
                        <a:rPr lang="zh-CN" altLang="en-US" sz="900" b="0" i="0" u="none" strike="noStrike" dirty="0">
                          <a:solidFill>
                            <a:srgbClr val="000000"/>
                          </a:solidFill>
                          <a:latin typeface="微软雅黑" pitchFamily="34" charset="-122"/>
                          <a:ea typeface="微软雅黑" pitchFamily="34" charset="-122"/>
                        </a:rPr>
                        <a:t>第二轮测试</a:t>
                      </a:r>
                      <a:r>
                        <a:rPr lang="en-US" altLang="zh-CN" sz="900" b="0" i="0" u="none" strike="noStrike" dirty="0">
                          <a:solidFill>
                            <a:srgbClr val="000000"/>
                          </a:solidFill>
                          <a:latin typeface="微软雅黑" pitchFamily="34" charset="-122"/>
                          <a:ea typeface="微软雅黑" pitchFamily="34" charset="-122"/>
                        </a:rPr>
                        <a:t>】</a:t>
                      </a:r>
                      <a:r>
                        <a:rPr lang="zh-CN" altLang="en-US" sz="900" b="0" i="0" u="none" strike="noStrike" dirty="0">
                          <a:solidFill>
                            <a:srgbClr val="000000"/>
                          </a:solidFill>
                          <a:latin typeface="微软雅黑" pitchFamily="34" charset="-122"/>
                          <a:ea typeface="微软雅黑" pitchFamily="34" charset="-122"/>
                        </a:rPr>
                        <a:t>金币游戏倒数三秒的时候点击</a:t>
                      </a:r>
                      <a:r>
                        <a:rPr lang="arn-CL" sz="900" b="0" i="0" u="none" strike="noStrike" dirty="0">
                          <a:solidFill>
                            <a:srgbClr val="000000"/>
                          </a:solidFill>
                          <a:latin typeface="微软雅黑" pitchFamily="34" charset="-122"/>
                          <a:ea typeface="微软雅黑" pitchFamily="34" charset="-122"/>
                        </a:rPr>
                        <a:t>HW-Back</a:t>
                      </a:r>
                      <a:r>
                        <a:rPr lang="zh-CN" altLang="en-US" sz="900" b="0" i="0" u="none" strike="noStrike" dirty="0">
                          <a:solidFill>
                            <a:srgbClr val="000000"/>
                          </a:solidFill>
                          <a:latin typeface="微软雅黑" pitchFamily="34" charset="-122"/>
                          <a:ea typeface="微软雅黑" pitchFamily="34" charset="-122"/>
                        </a:rPr>
                        <a:t>键，</a:t>
                      </a:r>
                      <a:r>
                        <a:rPr lang="arn-CL" sz="900" b="0" i="0" u="none" strike="noStrike" dirty="0">
                          <a:solidFill>
                            <a:srgbClr val="000000"/>
                          </a:solidFill>
                          <a:latin typeface="微软雅黑" pitchFamily="34" charset="-122"/>
                          <a:ea typeface="微软雅黑" pitchFamily="34" charset="-122"/>
                        </a:rPr>
                        <a:t>APP Crash（5/5）</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arn-CL" sz="900" b="0" i="0" u="none" strike="noStrike">
                          <a:solidFill>
                            <a:srgbClr val="000000"/>
                          </a:solidFill>
                          <a:latin typeface="微软雅黑" pitchFamily="34" charset="-122"/>
                          <a:ea typeface="微软雅黑" pitchFamily="34" charset="-122"/>
                        </a:rPr>
                        <a:t>Critical</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否</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中断测试</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编码引入</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第二轮</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r h="373616">
                <a:tc>
                  <a:txBody>
                    <a:bodyPr/>
                    <a:lstStyle/>
                    <a:p>
                      <a:pPr algn="r" fontAlgn="ctr"/>
                      <a:r>
                        <a:rPr lang="en-US" altLang="zh-CN" sz="900" b="0" i="0" u="none" strike="noStrike">
                          <a:solidFill>
                            <a:srgbClr val="000000"/>
                          </a:solidFill>
                          <a:latin typeface="微软雅黑" pitchFamily="34" charset="-122"/>
                          <a:ea typeface="微软雅黑" pitchFamily="34" charset="-122"/>
                        </a:rPr>
                        <a:t>15164</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希望银行</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缺陷</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arn-CL" sz="900" b="0" i="0" u="none" strike="noStrike">
                          <a:solidFill>
                            <a:srgbClr val="000000"/>
                          </a:solidFill>
                          <a:latin typeface="微软雅黑" pitchFamily="34" charset="-122"/>
                          <a:ea typeface="微软雅黑" pitchFamily="34" charset="-122"/>
                        </a:rPr>
                        <a:t>Closed</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正常</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en-US" altLang="zh-CN" sz="900" b="0" i="0" u="none" strike="noStrike">
                          <a:solidFill>
                            <a:srgbClr val="000000"/>
                          </a:solidFill>
                          <a:latin typeface="微软雅黑" pitchFamily="34" charset="-122"/>
                          <a:ea typeface="微软雅黑" pitchFamily="34" charset="-122"/>
                        </a:rPr>
                        <a:t>【APP hope_bank_release_12_2】【</a:t>
                      </a:r>
                      <a:r>
                        <a:rPr lang="zh-CN" altLang="en-US" sz="900" b="0" i="0" u="none" strike="noStrike">
                          <a:solidFill>
                            <a:srgbClr val="000000"/>
                          </a:solidFill>
                          <a:latin typeface="微软雅黑" pitchFamily="34" charset="-122"/>
                          <a:ea typeface="微软雅黑" pitchFamily="34" charset="-122"/>
                        </a:rPr>
                        <a:t>华为</a:t>
                      </a:r>
                      <a:r>
                        <a:rPr lang="en-US" altLang="zh-CN" sz="900" b="0" i="0" u="none" strike="noStrike">
                          <a:solidFill>
                            <a:srgbClr val="000000"/>
                          </a:solidFill>
                          <a:latin typeface="微软雅黑" pitchFamily="34" charset="-122"/>
                          <a:ea typeface="微软雅黑" pitchFamily="34" charset="-122"/>
                        </a:rPr>
                        <a:t>Mate8】【Android 6.0.1】【</a:t>
                      </a:r>
                      <a:r>
                        <a:rPr lang="zh-CN" altLang="en-US" sz="900" b="0" i="0" u="none" strike="noStrike">
                          <a:solidFill>
                            <a:srgbClr val="000000"/>
                          </a:solidFill>
                          <a:latin typeface="微软雅黑" pitchFamily="34" charset="-122"/>
                          <a:ea typeface="微软雅黑" pitchFamily="34" charset="-122"/>
                        </a:rPr>
                        <a:t>金币游戏</a:t>
                      </a:r>
                      <a:r>
                        <a:rPr lang="en-US" altLang="zh-CN" sz="900" b="0" i="0" u="none" strike="noStrike">
                          <a:solidFill>
                            <a:srgbClr val="000000"/>
                          </a:solidFill>
                          <a:latin typeface="微软雅黑" pitchFamily="34" charset="-122"/>
                          <a:ea typeface="微软雅黑" pitchFamily="34" charset="-122"/>
                        </a:rPr>
                        <a:t>】【</a:t>
                      </a:r>
                      <a:r>
                        <a:rPr lang="zh-CN" altLang="en-US" sz="900" b="0" i="0" u="none" strike="noStrike">
                          <a:solidFill>
                            <a:srgbClr val="000000"/>
                          </a:solidFill>
                          <a:latin typeface="微软雅黑" pitchFamily="34" charset="-122"/>
                          <a:ea typeface="微软雅黑" pitchFamily="34" charset="-122"/>
                        </a:rPr>
                        <a:t>第一轮测试</a:t>
                      </a:r>
                      <a:r>
                        <a:rPr lang="en-US" altLang="zh-CN" sz="900" b="0" i="0" u="none" strike="noStrike">
                          <a:solidFill>
                            <a:srgbClr val="000000"/>
                          </a:solidFill>
                          <a:latin typeface="微软雅黑" pitchFamily="34" charset="-122"/>
                          <a:ea typeface="微软雅黑" pitchFamily="34" charset="-122"/>
                        </a:rPr>
                        <a:t>】</a:t>
                      </a:r>
                      <a:r>
                        <a:rPr lang="zh-CN" altLang="en-US" sz="900" b="0" i="0" u="none" strike="noStrike">
                          <a:solidFill>
                            <a:srgbClr val="000000"/>
                          </a:solidFill>
                          <a:latin typeface="微软雅黑" pitchFamily="34" charset="-122"/>
                          <a:ea typeface="微软雅黑" pitchFamily="34" charset="-122"/>
                        </a:rPr>
                        <a:t>发送验证码账号点击</a:t>
                      </a:r>
                      <a:r>
                        <a:rPr lang="en-US" altLang="zh-CN" sz="900" b="0" i="0" u="none" strike="noStrike">
                          <a:solidFill>
                            <a:srgbClr val="000000"/>
                          </a:solidFill>
                          <a:latin typeface="微软雅黑" pitchFamily="34" charset="-122"/>
                          <a:ea typeface="微软雅黑" pitchFamily="34" charset="-122"/>
                        </a:rPr>
                        <a:t>x</a:t>
                      </a:r>
                      <a:r>
                        <a:rPr lang="zh-CN" altLang="en-US" sz="900" b="0" i="0" u="none" strike="noStrike">
                          <a:solidFill>
                            <a:srgbClr val="000000"/>
                          </a:solidFill>
                          <a:latin typeface="微软雅黑" pitchFamily="34" charset="-122"/>
                          <a:ea typeface="微软雅黑" pitchFamily="34" charset="-122"/>
                        </a:rPr>
                        <a:t>，</a:t>
                      </a:r>
                      <a:r>
                        <a:rPr lang="en-US" altLang="zh-CN" sz="900" b="0" i="0" u="none" strike="noStrike">
                          <a:solidFill>
                            <a:srgbClr val="000000"/>
                          </a:solidFill>
                          <a:latin typeface="微软雅黑" pitchFamily="34" charset="-122"/>
                          <a:ea typeface="微软雅黑" pitchFamily="34" charset="-122"/>
                        </a:rPr>
                        <a:t>APP Crash</a:t>
                      </a:r>
                      <a:r>
                        <a:rPr lang="zh-CN" altLang="en-US" sz="900" b="0" i="0" u="none" strike="noStrike">
                          <a:solidFill>
                            <a:srgbClr val="000000"/>
                          </a:solidFill>
                          <a:latin typeface="微软雅黑" pitchFamily="34" charset="-122"/>
                          <a:ea typeface="微软雅黑" pitchFamily="34" charset="-122"/>
                        </a:rPr>
                        <a:t>（</a:t>
                      </a:r>
                      <a:r>
                        <a:rPr lang="en-US" altLang="zh-CN" sz="900" b="0" i="0" u="none" strike="noStrike">
                          <a:solidFill>
                            <a:srgbClr val="000000"/>
                          </a:solidFill>
                          <a:latin typeface="微软雅黑" pitchFamily="34" charset="-122"/>
                          <a:ea typeface="微软雅黑" pitchFamily="34" charset="-122"/>
                        </a:rPr>
                        <a:t>5/5</a:t>
                      </a:r>
                      <a:r>
                        <a:rPr lang="zh-CN" altLang="en-US" sz="900" b="0" i="0" u="none" strike="noStrike">
                          <a:solidFill>
                            <a:srgbClr val="000000"/>
                          </a:solidFill>
                          <a:latin typeface="微软雅黑" pitchFamily="34" charset="-122"/>
                          <a:ea typeface="微软雅黑" pitchFamily="34" charset="-122"/>
                        </a:rPr>
                        <a:t>）</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arn-CL" sz="900" b="0" i="0" u="none" strike="noStrike">
                          <a:solidFill>
                            <a:srgbClr val="000000"/>
                          </a:solidFill>
                          <a:latin typeface="微软雅黑" pitchFamily="34" charset="-122"/>
                          <a:ea typeface="微软雅黑" pitchFamily="34" charset="-122"/>
                        </a:rPr>
                        <a:t>Critical</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否</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中断测试</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编码引入</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第一轮</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r h="373616">
                <a:tc>
                  <a:txBody>
                    <a:bodyPr/>
                    <a:lstStyle/>
                    <a:p>
                      <a:pPr algn="r" fontAlgn="ctr"/>
                      <a:r>
                        <a:rPr lang="en-US" altLang="zh-CN" sz="900" b="0" i="0" u="none" strike="noStrike" dirty="0">
                          <a:solidFill>
                            <a:srgbClr val="000000"/>
                          </a:solidFill>
                          <a:latin typeface="微软雅黑" pitchFamily="34" charset="-122"/>
                          <a:ea typeface="微软雅黑" pitchFamily="34" charset="-122"/>
                        </a:rPr>
                        <a:t>13588</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arn-CL" sz="900" b="0" i="0" u="none" strike="noStrike">
                          <a:solidFill>
                            <a:srgbClr val="000000"/>
                          </a:solidFill>
                          <a:latin typeface="微软雅黑" pitchFamily="34" charset="-122"/>
                          <a:ea typeface="微软雅黑" pitchFamily="34" charset="-122"/>
                        </a:rPr>
                        <a:t>APP3.0</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缺陷</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arn-CL" sz="900" b="0" i="0" u="none" strike="noStrike">
                          <a:solidFill>
                            <a:srgbClr val="000000"/>
                          </a:solidFill>
                          <a:latin typeface="微软雅黑" pitchFamily="34" charset="-122"/>
                          <a:ea typeface="微软雅黑" pitchFamily="34" charset="-122"/>
                        </a:rPr>
                        <a:t>Closed</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正常</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dirty="0">
                          <a:solidFill>
                            <a:srgbClr val="000000"/>
                          </a:solidFill>
                          <a:latin typeface="微软雅黑" pitchFamily="34" charset="-122"/>
                          <a:ea typeface="微软雅黑" pitchFamily="34" charset="-122"/>
                        </a:rPr>
                        <a:t>［</a:t>
                      </a:r>
                      <a:r>
                        <a:rPr lang="en-US" altLang="zh-CN" sz="900" b="0" i="0" u="none" strike="noStrike" dirty="0">
                          <a:solidFill>
                            <a:srgbClr val="000000"/>
                          </a:solidFill>
                          <a:latin typeface="微软雅黑" pitchFamily="34" charset="-122"/>
                          <a:ea typeface="微软雅黑" pitchFamily="34" charset="-122"/>
                        </a:rPr>
                        <a:t>APP3.0</a:t>
                      </a:r>
                      <a:r>
                        <a:rPr lang="zh-CN" altLang="en-US" sz="900" b="0" i="0" u="none" strike="noStrike" dirty="0">
                          <a:solidFill>
                            <a:srgbClr val="000000"/>
                          </a:solidFill>
                          <a:latin typeface="微软雅黑" pitchFamily="34" charset="-122"/>
                          <a:ea typeface="微软雅黑" pitchFamily="34" charset="-122"/>
                        </a:rPr>
                        <a:t>］［</a:t>
                      </a:r>
                      <a:r>
                        <a:rPr lang="en-US" altLang="zh-CN" sz="900" b="0" i="0" u="none" strike="noStrike" dirty="0" err="1">
                          <a:solidFill>
                            <a:srgbClr val="000000"/>
                          </a:solidFill>
                          <a:latin typeface="微软雅黑" pitchFamily="34" charset="-122"/>
                          <a:ea typeface="微软雅黑" pitchFamily="34" charset="-122"/>
                        </a:rPr>
                        <a:t>Iphone</a:t>
                      </a:r>
                      <a:r>
                        <a:rPr lang="en-US" altLang="zh-CN" sz="900" b="0" i="0" u="none" strike="noStrike" dirty="0">
                          <a:solidFill>
                            <a:srgbClr val="000000"/>
                          </a:solidFill>
                          <a:latin typeface="微软雅黑" pitchFamily="34" charset="-122"/>
                          <a:ea typeface="微软雅黑" pitchFamily="34" charset="-122"/>
                        </a:rPr>
                        <a:t> 6</a:t>
                      </a:r>
                      <a:r>
                        <a:rPr lang="zh-CN" altLang="en-US" sz="900" b="0" i="0" u="none" strike="noStrike" dirty="0">
                          <a:solidFill>
                            <a:srgbClr val="000000"/>
                          </a:solidFill>
                          <a:latin typeface="微软雅黑" pitchFamily="34" charset="-122"/>
                          <a:ea typeface="微软雅黑" pitchFamily="34" charset="-122"/>
                        </a:rPr>
                        <a:t>］［</a:t>
                      </a:r>
                      <a:r>
                        <a:rPr lang="en-US" altLang="zh-CN" sz="900" b="0" i="0" u="none" strike="noStrike" dirty="0">
                          <a:solidFill>
                            <a:srgbClr val="000000"/>
                          </a:solidFill>
                          <a:latin typeface="微软雅黑" pitchFamily="34" charset="-122"/>
                          <a:ea typeface="微软雅黑" pitchFamily="34" charset="-122"/>
                        </a:rPr>
                        <a:t>IOS9.2</a:t>
                      </a:r>
                      <a:r>
                        <a:rPr lang="zh-CN" altLang="en-US" sz="900" b="0" i="0" u="none" strike="noStrike" dirty="0">
                          <a:solidFill>
                            <a:srgbClr val="000000"/>
                          </a:solidFill>
                          <a:latin typeface="微软雅黑" pitchFamily="34" charset="-122"/>
                          <a:ea typeface="微软雅黑" pitchFamily="34" charset="-122"/>
                        </a:rPr>
                        <a:t>］［</a:t>
                      </a:r>
                      <a:r>
                        <a:rPr lang="en-US" altLang="zh-CN" sz="900" b="0" i="0" u="none" strike="noStrike" dirty="0">
                          <a:solidFill>
                            <a:srgbClr val="000000"/>
                          </a:solidFill>
                          <a:latin typeface="微软雅黑" pitchFamily="34" charset="-122"/>
                          <a:ea typeface="微软雅黑" pitchFamily="34" charset="-122"/>
                        </a:rPr>
                        <a:t>yixun3.0.7</a:t>
                      </a:r>
                      <a:r>
                        <a:rPr lang="zh-CN" altLang="en-US" sz="900" b="0" i="0" u="none" strike="noStrike" dirty="0">
                          <a:solidFill>
                            <a:srgbClr val="000000"/>
                          </a:solidFill>
                          <a:latin typeface="微软雅黑" pitchFamily="34" charset="-122"/>
                          <a:ea typeface="微软雅黑" pitchFamily="34" charset="-122"/>
                        </a:rPr>
                        <a:t>］［主题呈现］</a:t>
                      </a:r>
                      <a:r>
                        <a:rPr lang="en-US" altLang="zh-CN" sz="900" b="0" i="0" u="none" strike="noStrike" dirty="0">
                          <a:solidFill>
                            <a:srgbClr val="000000"/>
                          </a:solidFill>
                          <a:latin typeface="微软雅黑" pitchFamily="34" charset="-122"/>
                          <a:ea typeface="微软雅黑" pitchFamily="34" charset="-122"/>
                        </a:rPr>
                        <a:t>AR</a:t>
                      </a:r>
                      <a:r>
                        <a:rPr lang="zh-CN" altLang="en-US" sz="900" b="0" i="0" u="none" strike="noStrike" dirty="0">
                          <a:solidFill>
                            <a:srgbClr val="000000"/>
                          </a:solidFill>
                          <a:latin typeface="微软雅黑" pitchFamily="34" charset="-122"/>
                          <a:ea typeface="微软雅黑" pitchFamily="34" charset="-122"/>
                        </a:rPr>
                        <a:t>丢失不显示主题图设置之后，所有元件消失（</a:t>
                      </a:r>
                      <a:r>
                        <a:rPr lang="en-US" altLang="zh-CN" sz="900" b="0" i="0" u="none" strike="noStrike" dirty="0">
                          <a:solidFill>
                            <a:srgbClr val="000000"/>
                          </a:solidFill>
                          <a:latin typeface="微软雅黑" pitchFamily="34" charset="-122"/>
                          <a:ea typeface="微软雅黑" pitchFamily="34" charset="-122"/>
                        </a:rPr>
                        <a:t>5/5</a:t>
                      </a:r>
                      <a:r>
                        <a:rPr lang="zh-CN" altLang="en-US" sz="900" b="0" i="0" u="none" strike="noStrike" dirty="0">
                          <a:solidFill>
                            <a:srgbClr val="000000"/>
                          </a:solidFill>
                          <a:latin typeface="微软雅黑" pitchFamily="34" charset="-122"/>
                          <a:ea typeface="微软雅黑" pitchFamily="34" charset="-122"/>
                        </a:rPr>
                        <a:t>）</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arn-CL" sz="900" b="0" i="0" u="none" strike="noStrike">
                          <a:solidFill>
                            <a:srgbClr val="000000"/>
                          </a:solidFill>
                          <a:latin typeface="微软雅黑" pitchFamily="34" charset="-122"/>
                          <a:ea typeface="微软雅黑" pitchFamily="34" charset="-122"/>
                        </a:rPr>
                        <a:t>Fatal</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否</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功能测试</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dirty="0">
                          <a:solidFill>
                            <a:srgbClr val="000000"/>
                          </a:solidFill>
                          <a:latin typeface="微软雅黑" pitchFamily="34" charset="-122"/>
                          <a:ea typeface="微软雅黑" pitchFamily="34" charset="-122"/>
                        </a:rPr>
                        <a:t>编码引入</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第一轮</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r h="373616">
                <a:tc>
                  <a:txBody>
                    <a:bodyPr/>
                    <a:lstStyle/>
                    <a:p>
                      <a:pPr algn="r" fontAlgn="ctr"/>
                      <a:r>
                        <a:rPr lang="en-US" altLang="zh-CN" sz="900" b="0" i="0" u="none" strike="noStrike">
                          <a:solidFill>
                            <a:srgbClr val="000000"/>
                          </a:solidFill>
                          <a:latin typeface="微软雅黑" pitchFamily="34" charset="-122"/>
                          <a:ea typeface="微软雅黑" pitchFamily="34" charset="-122"/>
                        </a:rPr>
                        <a:t>12658</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arn-CL" sz="900" b="0" i="0" u="none" strike="noStrike">
                          <a:solidFill>
                            <a:srgbClr val="000000"/>
                          </a:solidFill>
                          <a:latin typeface="微软雅黑" pitchFamily="34" charset="-122"/>
                          <a:ea typeface="微软雅黑" pitchFamily="34" charset="-122"/>
                        </a:rPr>
                        <a:t>APP3.0</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arn-CL" sz="900" b="0" i="0" u="none" strike="noStrike">
                          <a:solidFill>
                            <a:srgbClr val="000000"/>
                          </a:solidFill>
                          <a:latin typeface="微软雅黑" pitchFamily="34" charset="-122"/>
                          <a:ea typeface="微软雅黑" pitchFamily="34" charset="-122"/>
                        </a:rPr>
                        <a:t>IOS</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arn-CL" sz="900" b="0" i="0" u="none" strike="noStrike">
                          <a:solidFill>
                            <a:srgbClr val="000000"/>
                          </a:solidFill>
                          <a:latin typeface="微软雅黑" pitchFamily="34" charset="-122"/>
                          <a:ea typeface="微软雅黑" pitchFamily="34" charset="-122"/>
                        </a:rPr>
                        <a:t>Closed</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正常</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dirty="0">
                          <a:solidFill>
                            <a:srgbClr val="000000"/>
                          </a:solidFill>
                          <a:latin typeface="微软雅黑" pitchFamily="34" charset="-122"/>
                          <a:ea typeface="微软雅黑" pitchFamily="34" charset="-122"/>
                        </a:rPr>
                        <a:t>［</a:t>
                      </a:r>
                      <a:r>
                        <a:rPr lang="en-US" altLang="zh-CN" sz="900" b="0" i="0" u="none" strike="noStrike" dirty="0">
                          <a:solidFill>
                            <a:srgbClr val="000000"/>
                          </a:solidFill>
                          <a:latin typeface="微软雅黑" pitchFamily="34" charset="-122"/>
                          <a:ea typeface="微软雅黑" pitchFamily="34" charset="-122"/>
                        </a:rPr>
                        <a:t>APP3.0</a:t>
                      </a:r>
                      <a:r>
                        <a:rPr lang="zh-CN" altLang="en-US" sz="900" b="0" i="0" u="none" strike="noStrike" dirty="0">
                          <a:solidFill>
                            <a:srgbClr val="000000"/>
                          </a:solidFill>
                          <a:latin typeface="微软雅黑" pitchFamily="34" charset="-122"/>
                          <a:ea typeface="微软雅黑" pitchFamily="34" charset="-122"/>
                        </a:rPr>
                        <a:t>］［</a:t>
                      </a:r>
                      <a:r>
                        <a:rPr lang="en-US" altLang="zh-CN" sz="900" b="0" i="0" u="none" strike="noStrike" dirty="0" err="1">
                          <a:solidFill>
                            <a:srgbClr val="000000"/>
                          </a:solidFill>
                          <a:latin typeface="微软雅黑" pitchFamily="34" charset="-122"/>
                          <a:ea typeface="微软雅黑" pitchFamily="34" charset="-122"/>
                        </a:rPr>
                        <a:t>Iphone</a:t>
                      </a:r>
                      <a:r>
                        <a:rPr lang="en-US" altLang="zh-CN" sz="900" b="0" i="0" u="none" strike="noStrike" dirty="0">
                          <a:solidFill>
                            <a:srgbClr val="000000"/>
                          </a:solidFill>
                          <a:latin typeface="微软雅黑" pitchFamily="34" charset="-122"/>
                          <a:ea typeface="微软雅黑" pitchFamily="34" charset="-122"/>
                        </a:rPr>
                        <a:t> 6</a:t>
                      </a:r>
                      <a:r>
                        <a:rPr lang="zh-CN" altLang="en-US" sz="900" b="0" i="0" u="none" strike="noStrike" dirty="0">
                          <a:solidFill>
                            <a:srgbClr val="000000"/>
                          </a:solidFill>
                          <a:latin typeface="微软雅黑" pitchFamily="34" charset="-122"/>
                          <a:ea typeface="微软雅黑" pitchFamily="34" charset="-122"/>
                        </a:rPr>
                        <a:t>］［</a:t>
                      </a:r>
                      <a:r>
                        <a:rPr lang="en-US" altLang="zh-CN" sz="900" b="0" i="0" u="none" strike="noStrike" dirty="0">
                          <a:solidFill>
                            <a:srgbClr val="000000"/>
                          </a:solidFill>
                          <a:latin typeface="微软雅黑" pitchFamily="34" charset="-122"/>
                          <a:ea typeface="微软雅黑" pitchFamily="34" charset="-122"/>
                        </a:rPr>
                        <a:t>IOS9.2</a:t>
                      </a:r>
                      <a:r>
                        <a:rPr lang="zh-CN" altLang="en-US" sz="900" b="0" i="0" u="none" strike="noStrike" dirty="0">
                          <a:solidFill>
                            <a:srgbClr val="000000"/>
                          </a:solidFill>
                          <a:latin typeface="微软雅黑" pitchFamily="34" charset="-122"/>
                          <a:ea typeface="微软雅黑" pitchFamily="34" charset="-122"/>
                        </a:rPr>
                        <a:t>］［</a:t>
                      </a:r>
                      <a:r>
                        <a:rPr lang="en-US" altLang="zh-CN" sz="900" b="0" i="0" u="none" strike="noStrike" dirty="0">
                          <a:solidFill>
                            <a:srgbClr val="000000"/>
                          </a:solidFill>
                          <a:latin typeface="微软雅黑" pitchFamily="34" charset="-122"/>
                          <a:ea typeface="微软雅黑" pitchFamily="34" charset="-122"/>
                        </a:rPr>
                        <a:t>yixun3.0.3</a:t>
                      </a:r>
                      <a:r>
                        <a:rPr lang="zh-CN" altLang="en-US" sz="900" b="0" i="0" u="none" strike="noStrike" dirty="0">
                          <a:solidFill>
                            <a:srgbClr val="000000"/>
                          </a:solidFill>
                          <a:latin typeface="微软雅黑" pitchFamily="34" charset="-122"/>
                          <a:ea typeface="微软雅黑" pitchFamily="34" charset="-122"/>
                        </a:rPr>
                        <a:t>］［前置摄像头］打开前置摄像头再进入发现，发现里还是前置摄像头（</a:t>
                      </a:r>
                      <a:r>
                        <a:rPr lang="en-US" altLang="zh-CN" sz="900" b="0" i="0" u="none" strike="noStrike" dirty="0">
                          <a:solidFill>
                            <a:srgbClr val="000000"/>
                          </a:solidFill>
                          <a:latin typeface="微软雅黑" pitchFamily="34" charset="-122"/>
                          <a:ea typeface="微软雅黑" pitchFamily="34" charset="-122"/>
                        </a:rPr>
                        <a:t>5/5</a:t>
                      </a:r>
                      <a:r>
                        <a:rPr lang="zh-CN" altLang="en-US" sz="900" b="0" i="0" u="none" strike="noStrike" dirty="0">
                          <a:solidFill>
                            <a:srgbClr val="000000"/>
                          </a:solidFill>
                          <a:latin typeface="微软雅黑" pitchFamily="34" charset="-122"/>
                          <a:ea typeface="微软雅黑" pitchFamily="34" charset="-122"/>
                        </a:rPr>
                        <a:t>）</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arn-CL" sz="900" b="0" i="0" u="none" strike="noStrike">
                          <a:solidFill>
                            <a:srgbClr val="000000"/>
                          </a:solidFill>
                          <a:latin typeface="微软雅黑" pitchFamily="34" charset="-122"/>
                          <a:ea typeface="微软雅黑" pitchFamily="34" charset="-122"/>
                        </a:rPr>
                        <a:t>Fatal</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否</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功能测试</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编码引入</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第二轮</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r h="373616">
                <a:tc>
                  <a:txBody>
                    <a:bodyPr/>
                    <a:lstStyle/>
                    <a:p>
                      <a:pPr algn="r" fontAlgn="ctr"/>
                      <a:r>
                        <a:rPr lang="en-US" altLang="zh-CN" sz="900" b="0" i="0" u="none" strike="noStrike">
                          <a:solidFill>
                            <a:srgbClr val="000000"/>
                          </a:solidFill>
                          <a:latin typeface="微软雅黑" pitchFamily="34" charset="-122"/>
                          <a:ea typeface="微软雅黑" pitchFamily="34" charset="-122"/>
                        </a:rPr>
                        <a:t>12613</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arn-CL" sz="900" b="0" i="0" u="none" strike="noStrike">
                          <a:solidFill>
                            <a:srgbClr val="000000"/>
                          </a:solidFill>
                          <a:latin typeface="微软雅黑" pitchFamily="34" charset="-122"/>
                          <a:ea typeface="微软雅黑" pitchFamily="34" charset="-122"/>
                        </a:rPr>
                        <a:t>APP3.0</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arn-CL" sz="900" b="0" i="0" u="none" strike="noStrike">
                          <a:solidFill>
                            <a:srgbClr val="000000"/>
                          </a:solidFill>
                          <a:latin typeface="微软雅黑" pitchFamily="34" charset="-122"/>
                          <a:ea typeface="微软雅黑" pitchFamily="34" charset="-122"/>
                        </a:rPr>
                        <a:t>IOS</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arn-CL" sz="900" b="0" i="0" u="none" strike="noStrike">
                          <a:solidFill>
                            <a:srgbClr val="000000"/>
                          </a:solidFill>
                          <a:latin typeface="微软雅黑" pitchFamily="34" charset="-122"/>
                          <a:ea typeface="微软雅黑" pitchFamily="34" charset="-122"/>
                        </a:rPr>
                        <a:t>Pending</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正常</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dirty="0">
                          <a:solidFill>
                            <a:srgbClr val="000000"/>
                          </a:solidFill>
                          <a:latin typeface="微软雅黑" pitchFamily="34" charset="-122"/>
                          <a:ea typeface="微软雅黑" pitchFamily="34" charset="-122"/>
                        </a:rPr>
                        <a:t>［</a:t>
                      </a:r>
                      <a:r>
                        <a:rPr lang="en-US" altLang="zh-CN" sz="900" b="0" i="0" u="none" strike="noStrike" dirty="0">
                          <a:solidFill>
                            <a:srgbClr val="000000"/>
                          </a:solidFill>
                          <a:latin typeface="微软雅黑" pitchFamily="34" charset="-122"/>
                          <a:ea typeface="微软雅黑" pitchFamily="34" charset="-122"/>
                        </a:rPr>
                        <a:t>APP3.0</a:t>
                      </a:r>
                      <a:r>
                        <a:rPr lang="zh-CN" altLang="en-US" sz="900" b="0" i="0" u="none" strike="noStrike" dirty="0">
                          <a:solidFill>
                            <a:srgbClr val="000000"/>
                          </a:solidFill>
                          <a:latin typeface="微软雅黑" pitchFamily="34" charset="-122"/>
                          <a:ea typeface="微软雅黑" pitchFamily="34" charset="-122"/>
                        </a:rPr>
                        <a:t>］［</a:t>
                      </a:r>
                      <a:r>
                        <a:rPr lang="en-US" altLang="zh-CN" sz="900" b="0" i="0" u="none" strike="noStrike" dirty="0" err="1">
                          <a:solidFill>
                            <a:srgbClr val="000000"/>
                          </a:solidFill>
                          <a:latin typeface="微软雅黑" pitchFamily="34" charset="-122"/>
                          <a:ea typeface="微软雅黑" pitchFamily="34" charset="-122"/>
                        </a:rPr>
                        <a:t>Iphone</a:t>
                      </a:r>
                      <a:r>
                        <a:rPr lang="en-US" altLang="zh-CN" sz="900" b="0" i="0" u="none" strike="noStrike" dirty="0">
                          <a:solidFill>
                            <a:srgbClr val="000000"/>
                          </a:solidFill>
                          <a:latin typeface="微软雅黑" pitchFamily="34" charset="-122"/>
                          <a:ea typeface="微软雅黑" pitchFamily="34" charset="-122"/>
                        </a:rPr>
                        <a:t> 6</a:t>
                      </a:r>
                      <a:r>
                        <a:rPr lang="zh-CN" altLang="en-US" sz="900" b="0" i="0" u="none" strike="noStrike" dirty="0">
                          <a:solidFill>
                            <a:srgbClr val="000000"/>
                          </a:solidFill>
                          <a:latin typeface="微软雅黑" pitchFamily="34" charset="-122"/>
                          <a:ea typeface="微软雅黑" pitchFamily="34" charset="-122"/>
                        </a:rPr>
                        <a:t>］［</a:t>
                      </a:r>
                      <a:r>
                        <a:rPr lang="en-US" altLang="zh-CN" sz="900" b="0" i="0" u="none" strike="noStrike" dirty="0">
                          <a:solidFill>
                            <a:srgbClr val="000000"/>
                          </a:solidFill>
                          <a:latin typeface="微软雅黑" pitchFamily="34" charset="-122"/>
                          <a:ea typeface="微软雅黑" pitchFamily="34" charset="-122"/>
                        </a:rPr>
                        <a:t>IOS9.2</a:t>
                      </a:r>
                      <a:r>
                        <a:rPr lang="zh-CN" altLang="en-US" sz="900" b="0" i="0" u="none" strike="noStrike" dirty="0">
                          <a:solidFill>
                            <a:srgbClr val="000000"/>
                          </a:solidFill>
                          <a:latin typeface="微软雅黑" pitchFamily="34" charset="-122"/>
                          <a:ea typeface="微软雅黑" pitchFamily="34" charset="-122"/>
                        </a:rPr>
                        <a:t>］［</a:t>
                      </a:r>
                      <a:r>
                        <a:rPr lang="en-US" altLang="zh-CN" sz="900" b="0" i="0" u="none" strike="noStrike" dirty="0">
                          <a:solidFill>
                            <a:srgbClr val="000000"/>
                          </a:solidFill>
                          <a:latin typeface="微软雅黑" pitchFamily="34" charset="-122"/>
                          <a:ea typeface="微软雅黑" pitchFamily="34" charset="-122"/>
                        </a:rPr>
                        <a:t>yixun3.0.3</a:t>
                      </a:r>
                      <a:r>
                        <a:rPr lang="zh-CN" altLang="en-US" sz="900" b="0" i="0" u="none" strike="noStrike" dirty="0">
                          <a:solidFill>
                            <a:srgbClr val="000000"/>
                          </a:solidFill>
                          <a:latin typeface="微软雅黑" pitchFamily="34" charset="-122"/>
                          <a:ea typeface="微软雅黑" pitchFamily="34" charset="-122"/>
                        </a:rPr>
                        <a:t>］［手势交互］滑动翻页，不能对</a:t>
                      </a:r>
                      <a:r>
                        <a:rPr lang="en-US" altLang="zh-CN" sz="900" b="0" i="0" u="none" strike="noStrike" dirty="0">
                          <a:solidFill>
                            <a:srgbClr val="000000"/>
                          </a:solidFill>
                          <a:latin typeface="微软雅黑" pitchFamily="34" charset="-122"/>
                          <a:ea typeface="微软雅黑" pitchFamily="34" charset="-122"/>
                        </a:rPr>
                        <a:t>3D</a:t>
                      </a:r>
                      <a:r>
                        <a:rPr lang="zh-CN" altLang="en-US" sz="900" b="0" i="0" u="none" strike="noStrike" dirty="0">
                          <a:solidFill>
                            <a:srgbClr val="000000"/>
                          </a:solidFill>
                          <a:latin typeface="微软雅黑" pitchFamily="34" charset="-122"/>
                          <a:ea typeface="微软雅黑" pitchFamily="34" charset="-122"/>
                        </a:rPr>
                        <a:t>模型进行手势交互（</a:t>
                      </a:r>
                      <a:r>
                        <a:rPr lang="en-US" altLang="zh-CN" sz="900" b="0" i="0" u="none" strike="noStrike" dirty="0">
                          <a:solidFill>
                            <a:srgbClr val="000000"/>
                          </a:solidFill>
                          <a:latin typeface="微软雅黑" pitchFamily="34" charset="-122"/>
                          <a:ea typeface="微软雅黑" pitchFamily="34" charset="-122"/>
                        </a:rPr>
                        <a:t>5/5</a:t>
                      </a:r>
                      <a:r>
                        <a:rPr lang="zh-CN" altLang="en-US" sz="900" b="0" i="0" u="none" strike="noStrike" dirty="0">
                          <a:solidFill>
                            <a:srgbClr val="000000"/>
                          </a:solidFill>
                          <a:latin typeface="微软雅黑" pitchFamily="34" charset="-122"/>
                          <a:ea typeface="微软雅黑" pitchFamily="34" charset="-122"/>
                        </a:rPr>
                        <a:t>）</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arn-CL" sz="900" b="0" i="0" u="none" strike="noStrike">
                          <a:solidFill>
                            <a:srgbClr val="000000"/>
                          </a:solidFill>
                          <a:latin typeface="微软雅黑" pitchFamily="34" charset="-122"/>
                          <a:ea typeface="微软雅黑" pitchFamily="34" charset="-122"/>
                        </a:rPr>
                        <a:t>Fatal</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否</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功能测试</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编码引入</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第二轮</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r h="373616">
                <a:tc>
                  <a:txBody>
                    <a:bodyPr/>
                    <a:lstStyle/>
                    <a:p>
                      <a:pPr algn="r" fontAlgn="ctr"/>
                      <a:r>
                        <a:rPr lang="en-US" altLang="zh-CN" sz="900" b="0" i="0" u="none" strike="noStrike">
                          <a:solidFill>
                            <a:srgbClr val="000000"/>
                          </a:solidFill>
                          <a:latin typeface="微软雅黑" pitchFamily="34" charset="-122"/>
                          <a:ea typeface="微软雅黑" pitchFamily="34" charset="-122"/>
                        </a:rPr>
                        <a:t>15728</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arn-CL" sz="900" b="0" i="0" u="none" strike="noStrike">
                          <a:solidFill>
                            <a:srgbClr val="000000"/>
                          </a:solidFill>
                          <a:latin typeface="微软雅黑" pitchFamily="34" charset="-122"/>
                          <a:ea typeface="微软雅黑" pitchFamily="34" charset="-122"/>
                        </a:rPr>
                        <a:t>APP3.01</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缺陷</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arn-CL" sz="900" b="0" i="0" u="none" strike="noStrike">
                          <a:solidFill>
                            <a:srgbClr val="000000"/>
                          </a:solidFill>
                          <a:latin typeface="微软雅黑" pitchFamily="34" charset="-122"/>
                          <a:ea typeface="微软雅黑" pitchFamily="34" charset="-122"/>
                        </a:rPr>
                        <a:t>Closed</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正常</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en-US" altLang="zh-CN" sz="900" b="0" i="0" u="none" strike="noStrike" dirty="0">
                          <a:solidFill>
                            <a:srgbClr val="000000"/>
                          </a:solidFill>
                          <a:latin typeface="微软雅黑" pitchFamily="34" charset="-122"/>
                          <a:ea typeface="微软雅黑" pitchFamily="34" charset="-122"/>
                        </a:rPr>
                        <a:t>【APP 3.01-12-13】【iPhone6s】【iOS10.1.1】【3D</a:t>
                      </a:r>
                      <a:r>
                        <a:rPr lang="zh-CN" altLang="en-US" sz="900" b="0" i="0" u="none" strike="noStrike" dirty="0">
                          <a:solidFill>
                            <a:srgbClr val="000000"/>
                          </a:solidFill>
                          <a:latin typeface="微软雅黑" pitchFamily="34" charset="-122"/>
                          <a:ea typeface="微软雅黑" pitchFamily="34" charset="-122"/>
                        </a:rPr>
                        <a:t>模型</a:t>
                      </a:r>
                      <a:r>
                        <a:rPr lang="en-US" altLang="zh-CN" sz="900" b="0" i="0" u="none" strike="noStrike" dirty="0">
                          <a:solidFill>
                            <a:srgbClr val="000000"/>
                          </a:solidFill>
                          <a:latin typeface="微软雅黑" pitchFamily="34" charset="-122"/>
                          <a:ea typeface="微软雅黑" pitchFamily="34" charset="-122"/>
                        </a:rPr>
                        <a:t>】【</a:t>
                      </a:r>
                      <a:r>
                        <a:rPr lang="zh-CN" altLang="en-US" sz="900" b="0" i="0" u="none" strike="noStrike" dirty="0">
                          <a:solidFill>
                            <a:srgbClr val="000000"/>
                          </a:solidFill>
                          <a:latin typeface="微软雅黑" pitchFamily="34" charset="-122"/>
                          <a:ea typeface="微软雅黑" pitchFamily="34" charset="-122"/>
                        </a:rPr>
                        <a:t>第</a:t>
                      </a:r>
                      <a:r>
                        <a:rPr lang="en-US" altLang="zh-CN" sz="900" b="0" i="0" u="none" strike="noStrike" dirty="0">
                          <a:solidFill>
                            <a:srgbClr val="000000"/>
                          </a:solidFill>
                          <a:latin typeface="微软雅黑" pitchFamily="34" charset="-122"/>
                          <a:ea typeface="微软雅黑" pitchFamily="34" charset="-122"/>
                        </a:rPr>
                        <a:t>2</a:t>
                      </a:r>
                      <a:r>
                        <a:rPr lang="zh-CN" altLang="en-US" sz="900" b="0" i="0" u="none" strike="noStrike" dirty="0">
                          <a:solidFill>
                            <a:srgbClr val="000000"/>
                          </a:solidFill>
                          <a:latin typeface="微软雅黑" pitchFamily="34" charset="-122"/>
                          <a:ea typeface="微软雅黑" pitchFamily="34" charset="-122"/>
                        </a:rPr>
                        <a:t>轮</a:t>
                      </a:r>
                      <a:r>
                        <a:rPr lang="en-US" altLang="zh-CN" sz="900" b="0" i="0" u="none" strike="noStrike" dirty="0">
                          <a:solidFill>
                            <a:srgbClr val="000000"/>
                          </a:solidFill>
                          <a:latin typeface="微软雅黑" pitchFamily="34" charset="-122"/>
                          <a:ea typeface="微软雅黑" pitchFamily="34" charset="-122"/>
                        </a:rPr>
                        <a:t>】</a:t>
                      </a:r>
                      <a:r>
                        <a:rPr lang="zh-CN" altLang="en-US" sz="900" b="0" i="0" u="none" strike="noStrike" dirty="0">
                          <a:solidFill>
                            <a:srgbClr val="000000"/>
                          </a:solidFill>
                          <a:latin typeface="微软雅黑" pitchFamily="34" charset="-122"/>
                          <a:ea typeface="微软雅黑" pitchFamily="34" charset="-122"/>
                        </a:rPr>
                        <a:t>主题“中秋满月”，图层级错误，第</a:t>
                      </a:r>
                      <a:r>
                        <a:rPr lang="en-US" altLang="zh-CN" sz="900" b="0" i="0" u="none" strike="noStrike" dirty="0">
                          <a:solidFill>
                            <a:srgbClr val="000000"/>
                          </a:solidFill>
                          <a:latin typeface="微软雅黑" pitchFamily="34" charset="-122"/>
                          <a:ea typeface="微软雅黑" pitchFamily="34" charset="-122"/>
                        </a:rPr>
                        <a:t>3</a:t>
                      </a:r>
                      <a:r>
                        <a:rPr lang="zh-CN" altLang="en-US" sz="900" b="0" i="0" u="none" strike="noStrike" dirty="0">
                          <a:solidFill>
                            <a:srgbClr val="000000"/>
                          </a:solidFill>
                          <a:latin typeface="微软雅黑" pitchFamily="34" charset="-122"/>
                          <a:ea typeface="微软雅黑" pitchFamily="34" charset="-122"/>
                        </a:rPr>
                        <a:t>页中，房顶跑到房子底部了（</a:t>
                      </a:r>
                      <a:r>
                        <a:rPr lang="en-US" altLang="zh-CN" sz="900" b="0" i="0" u="none" strike="noStrike" dirty="0">
                          <a:solidFill>
                            <a:srgbClr val="000000"/>
                          </a:solidFill>
                          <a:latin typeface="微软雅黑" pitchFamily="34" charset="-122"/>
                          <a:ea typeface="微软雅黑" pitchFamily="34" charset="-122"/>
                        </a:rPr>
                        <a:t>5/5</a:t>
                      </a:r>
                      <a:r>
                        <a:rPr lang="zh-CN" altLang="en-US" sz="900" b="0" i="0" u="none" strike="noStrike" dirty="0">
                          <a:solidFill>
                            <a:srgbClr val="000000"/>
                          </a:solidFill>
                          <a:latin typeface="微软雅黑" pitchFamily="34" charset="-122"/>
                          <a:ea typeface="微软雅黑" pitchFamily="34" charset="-122"/>
                        </a:rPr>
                        <a:t>）</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arn-CL" sz="900" b="0" i="0" u="none" strike="noStrike">
                          <a:solidFill>
                            <a:srgbClr val="000000"/>
                          </a:solidFill>
                          <a:latin typeface="微软雅黑" pitchFamily="34" charset="-122"/>
                          <a:ea typeface="微软雅黑" pitchFamily="34" charset="-122"/>
                        </a:rPr>
                        <a:t>Fatal</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否</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功能测试</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编码引入</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第二轮</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r h="373616">
                <a:tc>
                  <a:txBody>
                    <a:bodyPr/>
                    <a:lstStyle/>
                    <a:p>
                      <a:pPr algn="r" fontAlgn="ctr"/>
                      <a:r>
                        <a:rPr lang="en-US" altLang="zh-CN" sz="900" b="0" i="0" u="none" strike="noStrike">
                          <a:solidFill>
                            <a:srgbClr val="000000"/>
                          </a:solidFill>
                          <a:latin typeface="微软雅黑" pitchFamily="34" charset="-122"/>
                          <a:ea typeface="微软雅黑" pitchFamily="34" charset="-122"/>
                        </a:rPr>
                        <a:t>14848</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arn-CL" sz="900" b="0" i="0" u="none" strike="noStrike">
                          <a:solidFill>
                            <a:srgbClr val="000000"/>
                          </a:solidFill>
                          <a:latin typeface="微软雅黑" pitchFamily="34" charset="-122"/>
                          <a:ea typeface="微软雅黑" pitchFamily="34" charset="-122"/>
                        </a:rPr>
                        <a:t>APP3.01</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缺陷</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arn-CL" sz="900" b="0" i="0" u="none" strike="noStrike">
                          <a:solidFill>
                            <a:srgbClr val="000000"/>
                          </a:solidFill>
                          <a:latin typeface="微软雅黑" pitchFamily="34" charset="-122"/>
                          <a:ea typeface="微软雅黑" pitchFamily="34" charset="-122"/>
                        </a:rPr>
                        <a:t>Closed</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正常</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arn-CL" sz="900" b="0" i="0" u="none" strike="noStrike" dirty="0">
                          <a:solidFill>
                            <a:srgbClr val="000000"/>
                          </a:solidFill>
                          <a:latin typeface="微软雅黑" pitchFamily="34" charset="-122"/>
                          <a:ea typeface="微软雅黑" pitchFamily="34" charset="-122"/>
                        </a:rPr>
                        <a:t>【APP 3.01-11-24】【iPhone6 Plus】【iOS9.3】【</a:t>
                      </a:r>
                      <a:r>
                        <a:rPr lang="zh-CN" altLang="en-US" sz="900" b="0" i="0" u="none" strike="noStrike" dirty="0">
                          <a:solidFill>
                            <a:srgbClr val="000000"/>
                          </a:solidFill>
                          <a:latin typeface="微软雅黑" pitchFamily="34" charset="-122"/>
                          <a:ea typeface="微软雅黑" pitchFamily="34" charset="-122"/>
                        </a:rPr>
                        <a:t>长时间操作</a:t>
                      </a:r>
                      <a:r>
                        <a:rPr lang="en-US" altLang="zh-CN" sz="900" b="0" i="0" u="none" strike="noStrike" dirty="0">
                          <a:solidFill>
                            <a:srgbClr val="000000"/>
                          </a:solidFill>
                          <a:latin typeface="微软雅黑" pitchFamily="34" charset="-122"/>
                          <a:ea typeface="微软雅黑" pitchFamily="34" charset="-122"/>
                        </a:rPr>
                        <a:t>】</a:t>
                      </a:r>
                      <a:r>
                        <a:rPr lang="arn-CL" sz="900" b="0" i="0" u="none" strike="noStrike" dirty="0">
                          <a:solidFill>
                            <a:srgbClr val="000000"/>
                          </a:solidFill>
                          <a:latin typeface="微软雅黑" pitchFamily="34" charset="-122"/>
                          <a:ea typeface="微软雅黑" pitchFamily="34" charset="-122"/>
                        </a:rPr>
                        <a:t>APP</a:t>
                      </a:r>
                      <a:r>
                        <a:rPr lang="zh-CN" altLang="en-US" sz="900" b="0" i="0" u="none" strike="noStrike" dirty="0">
                          <a:solidFill>
                            <a:srgbClr val="000000"/>
                          </a:solidFill>
                          <a:latin typeface="微软雅黑" pitchFamily="34" charset="-122"/>
                          <a:ea typeface="微软雅黑" pitchFamily="34" charset="-122"/>
                        </a:rPr>
                        <a:t>长时间、频繁操作，</a:t>
                      </a:r>
                      <a:r>
                        <a:rPr lang="arn-CL" sz="900" b="0" i="0" u="none" strike="noStrike" dirty="0">
                          <a:solidFill>
                            <a:srgbClr val="000000"/>
                          </a:solidFill>
                          <a:latin typeface="微软雅黑" pitchFamily="34" charset="-122"/>
                          <a:ea typeface="微软雅黑" pitchFamily="34" charset="-122"/>
                        </a:rPr>
                        <a:t>Crash（once）</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arn-CL" sz="900" b="0" i="0" u="none" strike="noStrike">
                          <a:solidFill>
                            <a:srgbClr val="000000"/>
                          </a:solidFill>
                          <a:latin typeface="微软雅黑" pitchFamily="34" charset="-122"/>
                          <a:ea typeface="微软雅黑" pitchFamily="34" charset="-122"/>
                        </a:rPr>
                        <a:t>Fatal</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否</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压力测试</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a:solidFill>
                            <a:srgbClr val="000000"/>
                          </a:solidFill>
                          <a:latin typeface="微软雅黑" pitchFamily="34" charset="-122"/>
                          <a:ea typeface="微软雅黑" pitchFamily="34" charset="-122"/>
                        </a:rPr>
                        <a:t>编码引入</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900" b="0" i="0" u="none" strike="noStrike" dirty="0">
                          <a:solidFill>
                            <a:srgbClr val="000000"/>
                          </a:solidFill>
                          <a:latin typeface="微软雅黑" pitchFamily="34" charset="-122"/>
                          <a:ea typeface="微软雅黑" pitchFamily="34" charset="-122"/>
                        </a:rPr>
                        <a:t>第一轮</a:t>
                      </a:r>
                    </a:p>
                  </a:txBody>
                  <a:tcPr marL="4509" marR="4509" marT="4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7" name="五边形 76"/>
          <p:cNvSpPr/>
          <p:nvPr/>
        </p:nvSpPr>
        <p:spPr>
          <a:xfrm>
            <a:off x="0" y="0"/>
            <a:ext cx="14296571" cy="6858000"/>
          </a:xfrm>
          <a:prstGeom prst="homePlate">
            <a:avLst>
              <a:gd name="adj" fmla="val 26923"/>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680856" y="2875002"/>
            <a:ext cx="2467429" cy="1107996"/>
          </a:xfrm>
          <a:prstGeom prst="rect">
            <a:avLst/>
          </a:prstGeom>
          <a:noFill/>
        </p:spPr>
        <p:txBody>
          <a:bodyPr wrap="square" rtlCol="0">
            <a:spAutoFit/>
          </a:bodyPr>
          <a:lstStyle/>
          <a:p>
            <a:r>
              <a:rPr lang="en-US" altLang="zh-CN" sz="6600" dirty="0" smtClean="0">
                <a:solidFill>
                  <a:schemeClr val="bg1"/>
                </a:solidFill>
                <a:latin typeface="Adamas" pitchFamily="50" charset="0"/>
              </a:rPr>
              <a:t>END</a:t>
            </a:r>
            <a:endParaRPr lang="zh-CN" altLang="en-US" sz="6600" dirty="0">
              <a:solidFill>
                <a:schemeClr val="bg1"/>
              </a:solidFill>
              <a:latin typeface="Adamas" pitchFamily="50" charset="0"/>
            </a:endParaRPr>
          </a:p>
        </p:txBody>
      </p:sp>
    </p:spTree>
    <p:extLst>
      <p:ext uri="{BB962C8B-B14F-4D97-AF65-F5344CB8AC3E}">
        <p14:creationId xmlns="" xmlns:p14="http://schemas.microsoft.com/office/powerpoint/2010/main" val="278087153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4000" decel="46000"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0-#ppt_w/2"/>
                                          </p:val>
                                        </p:tav>
                                        <p:tav tm="100000">
                                          <p:val>
                                            <p:strVal val="#ppt_x"/>
                                          </p:val>
                                        </p:tav>
                                      </p:tavLst>
                                    </p:anim>
                                    <p:anim calcmode="lin" valueType="num">
                                      <p:cBhvr additive="base">
                                        <p:cTn id="8" dur="500" fill="hold"/>
                                        <p:tgtEl>
                                          <p:spTgt spid="7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36"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250" fill="hold"/>
                                        <p:tgtEl>
                                          <p:spTgt spid="2"/>
                                        </p:tgtEl>
                                        <p:attrNameLst>
                                          <p:attrName>ppt_w</p:attrName>
                                        </p:attrNameLst>
                                      </p:cBhvr>
                                      <p:tavLst>
                                        <p:tav tm="0">
                                          <p:val>
                                            <p:strVal val="(6*min(max(#ppt_w*#ppt_h,.3),1)-7.4)/-.7*#ppt_w"/>
                                          </p:val>
                                        </p:tav>
                                        <p:tav tm="100000">
                                          <p:val>
                                            <p:strVal val="#ppt_w"/>
                                          </p:val>
                                        </p:tav>
                                      </p:tavLst>
                                    </p:anim>
                                    <p:anim calcmode="lin" valueType="num">
                                      <p:cBhvr>
                                        <p:cTn id="13" dur="250" fill="hold"/>
                                        <p:tgtEl>
                                          <p:spTgt spid="2"/>
                                        </p:tgtEl>
                                        <p:attrNameLst>
                                          <p:attrName>ppt_h</p:attrName>
                                        </p:attrNameLst>
                                      </p:cBhvr>
                                      <p:tavLst>
                                        <p:tav tm="0">
                                          <p:val>
                                            <p:strVal val="(6*min(max(#ppt_w*#ppt_h,.3),1)-7.4)/-.7*#ppt_h"/>
                                          </p:val>
                                        </p:tav>
                                        <p:tav tm="100000">
                                          <p:val>
                                            <p:strVal val="#ppt_h"/>
                                          </p:val>
                                        </p:tav>
                                      </p:tavLst>
                                    </p:anim>
                                    <p:anim calcmode="lin" valueType="num">
                                      <p:cBhvr>
                                        <p:cTn id="14" dur="250" fill="hold"/>
                                        <p:tgtEl>
                                          <p:spTgt spid="2"/>
                                        </p:tgtEl>
                                        <p:attrNameLst>
                                          <p:attrName>ppt_x</p:attrName>
                                        </p:attrNameLst>
                                      </p:cBhvr>
                                      <p:tavLst>
                                        <p:tav tm="0">
                                          <p:val>
                                            <p:fltVal val="0.5"/>
                                          </p:val>
                                        </p:tav>
                                        <p:tav tm="100000">
                                          <p:val>
                                            <p:strVal val="#ppt_x"/>
                                          </p:val>
                                        </p:tav>
                                      </p:tavLst>
                                    </p:anim>
                                    <p:anim calcmode="lin" valueType="num">
                                      <p:cBhvr>
                                        <p:cTn id="15" dur="250" fill="hold"/>
                                        <p:tgtEl>
                                          <p:spTgt spid="2"/>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p:cNvGraphicFramePr>
            <a:graphicFrameLocks noGrp="1"/>
          </p:cNvGraphicFramePr>
          <p:nvPr>
            <p:extLst>
              <p:ext uri="{D42A27DB-BD31-4B8C-83A1-F6EECF244321}">
                <p14:modId xmlns="" xmlns:p14="http://schemas.microsoft.com/office/powerpoint/2010/main" val="1758502059"/>
              </p:ext>
            </p:extLst>
          </p:nvPr>
        </p:nvGraphicFramePr>
        <p:xfrm>
          <a:off x="0" y="-1"/>
          <a:ext cx="1296572" cy="6872515"/>
        </p:xfrm>
        <a:graphic>
          <a:graphicData uri="http://schemas.openxmlformats.org/drawingml/2006/table">
            <a:tbl>
              <a:tblPr firstRow="1" bandRow="1">
                <a:tableStyleId>{5C22544A-7EE6-4342-B048-85BDC9FD1C3A}</a:tableStyleId>
              </a:tblPr>
              <a:tblGrid>
                <a:gridCol w="1296572"/>
              </a:tblGrid>
              <a:tr h="1374503">
                <a:tc>
                  <a:txBody>
                    <a:bodyPr/>
                    <a:lstStyle/>
                    <a:p>
                      <a:endParaRPr lang="zh-CN"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759DC2"/>
                    </a:solidFill>
                  </a:tcPr>
                </a:tc>
              </a:tr>
              <a:tr h="1374503">
                <a:tc>
                  <a:txBody>
                    <a:bodyPr/>
                    <a:lstStyle/>
                    <a:p>
                      <a:endParaRPr lang="zh-CN" alt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6">
                        <a:lumMod val="60000"/>
                        <a:lumOff val="40000"/>
                      </a:schemeClr>
                    </a:solidFill>
                  </a:tcPr>
                </a:tc>
              </a:tr>
              <a:tr h="1374503">
                <a:tc>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r>
              <a:tr h="1374503">
                <a:tc>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75000"/>
                      </a:schemeClr>
                    </a:solidFill>
                  </a:tcPr>
                </a:tc>
              </a:tr>
              <a:tr h="1374503">
                <a:tc>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5FC5D9"/>
                    </a:solidFill>
                  </a:tcPr>
                </a:tc>
              </a:tr>
            </a:tbl>
          </a:graphicData>
        </a:graphic>
      </p:graphicFrame>
      <p:sp>
        <p:nvSpPr>
          <p:cNvPr id="12" name="文本框 11"/>
          <p:cNvSpPr txBox="1"/>
          <p:nvPr/>
        </p:nvSpPr>
        <p:spPr>
          <a:xfrm rot="16200000">
            <a:off x="-1467169" y="2749228"/>
            <a:ext cx="6858000" cy="1359543"/>
          </a:xfrm>
          <a:prstGeom prst="rect">
            <a:avLst/>
          </a:prstGeom>
          <a:noFill/>
        </p:spPr>
        <p:txBody>
          <a:bodyPr wrap="square" rtlCol="0">
            <a:prstTxWarp prst="textTriangleInverted">
              <a:avLst/>
            </a:prstTxWarp>
            <a:spAutoFit/>
          </a:bodyPr>
          <a:lstStyle/>
          <a:p>
            <a:r>
              <a:rPr lang="en-US" altLang="zh-CN" sz="6600" dirty="0" smtClean="0">
                <a:solidFill>
                  <a:srgbClr val="5FC5D9"/>
                </a:solidFill>
                <a:latin typeface="微软雅黑" panose="020B0503020204020204" pitchFamily="34" charset="-122"/>
                <a:ea typeface="微软雅黑" panose="020B0503020204020204" pitchFamily="34" charset="-122"/>
              </a:rPr>
              <a:t>-</a:t>
            </a:r>
            <a:r>
              <a:rPr lang="en-US" altLang="zh-CN" sz="6600" dirty="0" smtClean="0">
                <a:solidFill>
                  <a:srgbClr val="AFABAB"/>
                </a:solidFill>
                <a:latin typeface="微软雅黑" panose="020B0503020204020204" pitchFamily="34" charset="-122"/>
                <a:ea typeface="微软雅黑" panose="020B0503020204020204" pitchFamily="34" charset="-122"/>
              </a:rPr>
              <a:t>-</a:t>
            </a:r>
            <a:r>
              <a:rPr lang="en-US" altLang="zh-CN" sz="6600" dirty="0" smtClean="0">
                <a:solidFill>
                  <a:srgbClr val="F4B183"/>
                </a:solidFill>
                <a:latin typeface="微软雅黑" panose="020B0503020204020204" pitchFamily="34" charset="-122"/>
                <a:ea typeface="微软雅黑" panose="020B0503020204020204" pitchFamily="34" charset="-122"/>
              </a:rPr>
              <a:t>-</a:t>
            </a:r>
            <a:r>
              <a:rPr lang="en-US" altLang="zh-CN" sz="6600" dirty="0" smtClean="0">
                <a:solidFill>
                  <a:srgbClr val="A9D18E"/>
                </a:solidFill>
                <a:latin typeface="微软雅黑" panose="020B0503020204020204" pitchFamily="34" charset="-122"/>
                <a:ea typeface="微软雅黑" panose="020B0503020204020204" pitchFamily="34" charset="-122"/>
              </a:rPr>
              <a:t>-</a:t>
            </a:r>
            <a:r>
              <a:rPr lang="en-US" altLang="zh-CN" sz="6600" dirty="0" smtClean="0">
                <a:solidFill>
                  <a:srgbClr val="759DC2"/>
                </a:solidFill>
                <a:latin typeface="微软雅黑" panose="020B0503020204020204" pitchFamily="34" charset="-122"/>
                <a:ea typeface="微软雅黑" panose="020B0503020204020204" pitchFamily="34" charset="-122"/>
              </a:rPr>
              <a:t>-</a:t>
            </a:r>
            <a:endParaRPr lang="zh-CN" altLang="en-US" sz="6600" dirty="0">
              <a:solidFill>
                <a:srgbClr val="759DC2"/>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077598" y="1234812"/>
            <a:ext cx="4673596" cy="646331"/>
          </a:xfrm>
          <a:prstGeom prst="rect">
            <a:avLst/>
          </a:prstGeom>
          <a:noFill/>
        </p:spPr>
        <p:txBody>
          <a:bodyPr wrap="square" rtlCol="0">
            <a:spAutoFit/>
          </a:body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测试准备阶段总结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5585601" y="2217533"/>
            <a:ext cx="4673596" cy="646331"/>
          </a:xfrm>
          <a:prstGeom prst="rect">
            <a:avLst/>
          </a:prstGeom>
          <a:noFill/>
        </p:spPr>
        <p:txBody>
          <a:bodyPr wrap="square" rtlCol="0">
            <a:spAutoFit/>
          </a:bodyPr>
          <a:lstStyle/>
          <a:p>
            <a:r>
              <a:rPr lang="zh-CN" altLang="en-US" sz="3600" dirty="0" smtClean="0">
                <a:solidFill>
                  <a:srgbClr val="A9D18E"/>
                </a:solidFill>
                <a:latin typeface="微软雅黑" panose="020B0503020204020204" pitchFamily="34" charset="-122"/>
                <a:ea typeface="微软雅黑" panose="020B0503020204020204" pitchFamily="34" charset="-122"/>
              </a:rPr>
              <a:t>测试执行阶段总结</a:t>
            </a:r>
            <a:endParaRPr lang="zh-CN" altLang="en-US" sz="3600" dirty="0">
              <a:solidFill>
                <a:srgbClr val="A9D18E"/>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096000" y="3139729"/>
            <a:ext cx="4673596" cy="646331"/>
          </a:xfrm>
          <a:prstGeom prst="rect">
            <a:avLst/>
          </a:prstGeom>
          <a:noFill/>
        </p:spPr>
        <p:txBody>
          <a:bodyPr wrap="square" rtlCol="0">
            <a:spAutoFit/>
          </a:bodyPr>
          <a:lstStyle/>
          <a:p>
            <a:r>
              <a:rPr lang="zh-CN" altLang="en-US" sz="3600" dirty="0" smtClean="0">
                <a:solidFill>
                  <a:srgbClr val="F4B183"/>
                </a:solidFill>
                <a:latin typeface="微软雅黑" panose="020B0503020204020204" pitchFamily="34" charset="-122"/>
                <a:ea typeface="微软雅黑" panose="020B0503020204020204" pitchFamily="34" charset="-122"/>
              </a:rPr>
              <a:t>测试活动效果总结</a:t>
            </a:r>
            <a:endParaRPr lang="zh-CN" altLang="en-US" sz="3600" dirty="0">
              <a:solidFill>
                <a:srgbClr val="F4B183"/>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5585601" y="4070449"/>
            <a:ext cx="4673596" cy="646331"/>
          </a:xfrm>
          <a:prstGeom prst="rect">
            <a:avLst/>
          </a:prstGeom>
          <a:noFill/>
        </p:spPr>
        <p:txBody>
          <a:bodyPr wrap="square" rtlCol="0">
            <a:spAutoFit/>
          </a:bodyPr>
          <a:lstStyle/>
          <a:p>
            <a:r>
              <a:rPr lang="zh-CN" altLang="en-US" sz="3600" dirty="0" smtClean="0">
                <a:solidFill>
                  <a:srgbClr val="AFABAB"/>
                </a:solidFill>
                <a:latin typeface="微软雅黑" panose="020B0503020204020204" pitchFamily="34" charset="-122"/>
                <a:ea typeface="微软雅黑" panose="020B0503020204020204" pitchFamily="34" charset="-122"/>
              </a:rPr>
              <a:t>测试项目过程总结</a:t>
            </a:r>
            <a:endParaRPr lang="zh-CN" altLang="en-US" sz="3600" dirty="0">
              <a:solidFill>
                <a:srgbClr val="AFABAB"/>
              </a:solidFill>
              <a:latin typeface="微软雅黑" panose="020B0503020204020204" pitchFamily="34" charset="-122"/>
              <a:ea typeface="微软雅黑" panose="020B0503020204020204" pitchFamily="34" charset="-122"/>
            </a:endParaRPr>
          </a:p>
        </p:txBody>
      </p:sp>
      <p:grpSp>
        <p:nvGrpSpPr>
          <p:cNvPr id="40" name="组合 39"/>
          <p:cNvGrpSpPr/>
          <p:nvPr/>
        </p:nvGrpSpPr>
        <p:grpSpPr>
          <a:xfrm>
            <a:off x="1624384" y="284185"/>
            <a:ext cx="3281445" cy="1312386"/>
            <a:chOff x="1624384" y="284185"/>
            <a:chExt cx="3281445" cy="1312386"/>
          </a:xfrm>
        </p:grpSpPr>
        <p:sp>
          <p:nvSpPr>
            <p:cNvPr id="19" name="同心圆 18"/>
            <p:cNvSpPr/>
            <p:nvPr/>
          </p:nvSpPr>
          <p:spPr>
            <a:xfrm>
              <a:off x="1624384" y="284185"/>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任意多边形 32"/>
            <p:cNvSpPr/>
            <p:nvPr/>
          </p:nvSpPr>
          <p:spPr>
            <a:xfrm>
              <a:off x="2133600" y="435429"/>
              <a:ext cx="2772229" cy="1161142"/>
            </a:xfrm>
            <a:custGeom>
              <a:avLst/>
              <a:gdLst>
                <a:gd name="connsiteX0" fmla="*/ 0 w 2772229"/>
                <a:gd name="connsiteY0" fmla="*/ 0 h 1161142"/>
                <a:gd name="connsiteX1" fmla="*/ 1146629 w 2772229"/>
                <a:gd name="connsiteY1" fmla="*/ 0 h 1161142"/>
                <a:gd name="connsiteX2" fmla="*/ 1494971 w 2772229"/>
                <a:gd name="connsiteY2" fmla="*/ 1161142 h 1161142"/>
                <a:gd name="connsiteX3" fmla="*/ 2772229 w 2772229"/>
                <a:gd name="connsiteY3" fmla="*/ 1161142 h 1161142"/>
              </a:gdLst>
              <a:ahLst/>
              <a:cxnLst>
                <a:cxn ang="0">
                  <a:pos x="connsiteX0" y="connsiteY0"/>
                </a:cxn>
                <a:cxn ang="0">
                  <a:pos x="connsiteX1" y="connsiteY1"/>
                </a:cxn>
                <a:cxn ang="0">
                  <a:pos x="connsiteX2" y="connsiteY2"/>
                </a:cxn>
                <a:cxn ang="0">
                  <a:pos x="connsiteX3" y="connsiteY3"/>
                </a:cxn>
              </a:cxnLst>
              <a:rect l="l" t="t" r="r" b="b"/>
              <a:pathLst>
                <a:path w="2772229" h="1161142">
                  <a:moveTo>
                    <a:pt x="0" y="0"/>
                  </a:moveTo>
                  <a:lnTo>
                    <a:pt x="1146629" y="0"/>
                  </a:lnTo>
                  <a:lnTo>
                    <a:pt x="1494971" y="1161142"/>
                  </a:lnTo>
                  <a:lnTo>
                    <a:pt x="2772229" y="1161142"/>
                  </a:lnTo>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1624385" y="1769061"/>
            <a:ext cx="3760415" cy="850976"/>
            <a:chOff x="1624385" y="1769061"/>
            <a:chExt cx="3760415" cy="850976"/>
          </a:xfrm>
        </p:grpSpPr>
        <p:sp>
          <p:nvSpPr>
            <p:cNvPr id="24" name="同心圆 23"/>
            <p:cNvSpPr/>
            <p:nvPr/>
          </p:nvSpPr>
          <p:spPr>
            <a:xfrm>
              <a:off x="1624385" y="1769061"/>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任意多边形 33"/>
            <p:cNvSpPr/>
            <p:nvPr/>
          </p:nvSpPr>
          <p:spPr>
            <a:xfrm>
              <a:off x="2387602" y="1960180"/>
              <a:ext cx="2997198" cy="659857"/>
            </a:xfrm>
            <a:custGeom>
              <a:avLst/>
              <a:gdLst>
                <a:gd name="connsiteX0" fmla="*/ 0 w 2772229"/>
                <a:gd name="connsiteY0" fmla="*/ 0 h 1161142"/>
                <a:gd name="connsiteX1" fmla="*/ 1146629 w 2772229"/>
                <a:gd name="connsiteY1" fmla="*/ 0 h 1161142"/>
                <a:gd name="connsiteX2" fmla="*/ 1494971 w 2772229"/>
                <a:gd name="connsiteY2" fmla="*/ 1161142 h 1161142"/>
                <a:gd name="connsiteX3" fmla="*/ 2772229 w 2772229"/>
                <a:gd name="connsiteY3" fmla="*/ 1161142 h 1161142"/>
              </a:gdLst>
              <a:ahLst/>
              <a:cxnLst>
                <a:cxn ang="0">
                  <a:pos x="connsiteX0" y="connsiteY0"/>
                </a:cxn>
                <a:cxn ang="0">
                  <a:pos x="connsiteX1" y="connsiteY1"/>
                </a:cxn>
                <a:cxn ang="0">
                  <a:pos x="connsiteX2" y="connsiteY2"/>
                </a:cxn>
                <a:cxn ang="0">
                  <a:pos x="connsiteX3" y="connsiteY3"/>
                </a:cxn>
              </a:cxnLst>
              <a:rect l="l" t="t" r="r" b="b"/>
              <a:pathLst>
                <a:path w="2772229" h="1161142">
                  <a:moveTo>
                    <a:pt x="0" y="0"/>
                  </a:moveTo>
                  <a:lnTo>
                    <a:pt x="1146629" y="0"/>
                  </a:lnTo>
                  <a:lnTo>
                    <a:pt x="1494971" y="1161142"/>
                  </a:lnTo>
                  <a:lnTo>
                    <a:pt x="2772229" y="1161142"/>
                  </a:lnTo>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1624385" y="3253937"/>
            <a:ext cx="4268414" cy="337447"/>
            <a:chOff x="1624385" y="3253937"/>
            <a:chExt cx="4268414" cy="337447"/>
          </a:xfrm>
        </p:grpSpPr>
        <p:sp>
          <p:nvSpPr>
            <p:cNvPr id="25" name="同心圆 24"/>
            <p:cNvSpPr/>
            <p:nvPr/>
          </p:nvSpPr>
          <p:spPr>
            <a:xfrm>
              <a:off x="1624385" y="3253937"/>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36" name="直接连接符 35"/>
            <p:cNvCxnSpPr>
              <a:stCxn id="12" idx="2"/>
            </p:cNvCxnSpPr>
            <p:nvPr/>
          </p:nvCxnSpPr>
          <p:spPr>
            <a:xfrm>
              <a:off x="2641603" y="3428999"/>
              <a:ext cx="3251196" cy="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1624384" y="4259271"/>
            <a:ext cx="3760416" cy="816989"/>
            <a:chOff x="1624384" y="4259271"/>
            <a:chExt cx="3760416" cy="816989"/>
          </a:xfrm>
        </p:grpSpPr>
        <p:sp>
          <p:nvSpPr>
            <p:cNvPr id="26" name="同心圆 25"/>
            <p:cNvSpPr/>
            <p:nvPr/>
          </p:nvSpPr>
          <p:spPr>
            <a:xfrm>
              <a:off x="1624384" y="4738813"/>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任意多边形 38"/>
            <p:cNvSpPr/>
            <p:nvPr/>
          </p:nvSpPr>
          <p:spPr>
            <a:xfrm flipH="1">
              <a:off x="2387602" y="4259271"/>
              <a:ext cx="2997198" cy="659857"/>
            </a:xfrm>
            <a:custGeom>
              <a:avLst/>
              <a:gdLst>
                <a:gd name="connsiteX0" fmla="*/ 0 w 2772229"/>
                <a:gd name="connsiteY0" fmla="*/ 0 h 1161142"/>
                <a:gd name="connsiteX1" fmla="*/ 1146629 w 2772229"/>
                <a:gd name="connsiteY1" fmla="*/ 0 h 1161142"/>
                <a:gd name="connsiteX2" fmla="*/ 1494971 w 2772229"/>
                <a:gd name="connsiteY2" fmla="*/ 1161142 h 1161142"/>
                <a:gd name="connsiteX3" fmla="*/ 2772229 w 2772229"/>
                <a:gd name="connsiteY3" fmla="*/ 1161142 h 1161142"/>
              </a:gdLst>
              <a:ahLst/>
              <a:cxnLst>
                <a:cxn ang="0">
                  <a:pos x="connsiteX0" y="connsiteY0"/>
                </a:cxn>
                <a:cxn ang="0">
                  <a:pos x="connsiteX1" y="connsiteY1"/>
                </a:cxn>
                <a:cxn ang="0">
                  <a:pos x="connsiteX2" y="connsiteY2"/>
                </a:cxn>
                <a:cxn ang="0">
                  <a:pos x="connsiteX3" y="connsiteY3"/>
                </a:cxn>
              </a:cxnLst>
              <a:rect l="l" t="t" r="r" b="b"/>
              <a:pathLst>
                <a:path w="2772229" h="1161142">
                  <a:moveTo>
                    <a:pt x="0" y="0"/>
                  </a:moveTo>
                  <a:lnTo>
                    <a:pt x="1146629" y="0"/>
                  </a:lnTo>
                  <a:lnTo>
                    <a:pt x="1494971" y="1161142"/>
                  </a:lnTo>
                  <a:lnTo>
                    <a:pt x="2772229" y="1161142"/>
                  </a:lnTo>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任意多边形 53"/>
          <p:cNvSpPr/>
          <p:nvPr/>
        </p:nvSpPr>
        <p:spPr>
          <a:xfrm>
            <a:off x="8328794" y="-6341"/>
            <a:ext cx="15711748" cy="6858002"/>
          </a:xfrm>
          <a:custGeom>
            <a:avLst/>
            <a:gdLst>
              <a:gd name="connsiteX0" fmla="*/ 1924725 w 15711748"/>
              <a:gd name="connsiteY0" fmla="*/ 0 h 6858002"/>
              <a:gd name="connsiteX1" fmla="*/ 13850624 w 15711748"/>
              <a:gd name="connsiteY1" fmla="*/ 0 h 6858002"/>
              <a:gd name="connsiteX2" fmla="*/ 15711748 w 15711748"/>
              <a:gd name="connsiteY2" fmla="*/ 3429001 h 6858002"/>
              <a:gd name="connsiteX3" fmla="*/ 13850624 w 15711748"/>
              <a:gd name="connsiteY3" fmla="*/ 6858002 h 6858002"/>
              <a:gd name="connsiteX4" fmla="*/ 0 w 15711748"/>
              <a:gd name="connsiteY4" fmla="*/ 6858002 h 6858002"/>
              <a:gd name="connsiteX5" fmla="*/ 0 w 15711748"/>
              <a:gd name="connsiteY5" fmla="*/ 6858001 h 6858002"/>
              <a:gd name="connsiteX6" fmla="*/ 1924725 w 15711748"/>
              <a:gd name="connsiteY6" fmla="*/ 6858001 h 6858002"/>
              <a:gd name="connsiteX7" fmla="*/ 2641603 w 15711748"/>
              <a:gd name="connsiteY7" fmla="*/ 3429001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711748" h="6858002">
                <a:moveTo>
                  <a:pt x="1924725" y="0"/>
                </a:moveTo>
                <a:lnTo>
                  <a:pt x="13850624" y="0"/>
                </a:lnTo>
                <a:lnTo>
                  <a:pt x="15711748" y="3429001"/>
                </a:lnTo>
                <a:lnTo>
                  <a:pt x="13850624" y="6858002"/>
                </a:lnTo>
                <a:lnTo>
                  <a:pt x="0" y="6858002"/>
                </a:lnTo>
                <a:lnTo>
                  <a:pt x="0" y="6858001"/>
                </a:lnTo>
                <a:lnTo>
                  <a:pt x="1924725" y="6858001"/>
                </a:lnTo>
                <a:lnTo>
                  <a:pt x="2641603" y="342900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974224207"/>
      </p:ext>
    </p:extLst>
  </p:cSld>
  <p:clrMapOvr>
    <a:masterClrMapping/>
  </p:clrMapOvr>
  <p:transition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par>
                                <p:cTn id="8" presetID="22" presetClass="entr" presetSubtype="8"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wipe(left)">
                                      <p:cBhvr>
                                        <p:cTn id="10" dur="500"/>
                                        <p:tgtEl>
                                          <p:spTgt spid="41"/>
                                        </p:tgtEl>
                                      </p:cBhvr>
                                    </p:animEffect>
                                  </p:childTnLst>
                                </p:cTn>
                              </p:par>
                              <p:par>
                                <p:cTn id="11" presetID="22" presetClass="entr" presetSubtype="8"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wipe(left)">
                                      <p:cBhvr>
                                        <p:cTn id="13" dur="500"/>
                                        <p:tgtEl>
                                          <p:spTgt spid="42"/>
                                        </p:tgtEl>
                                      </p:cBhvr>
                                    </p:animEffect>
                                  </p:childTnLst>
                                </p:cTn>
                              </p:par>
                              <p:par>
                                <p:cTn id="14" presetID="22" presetClass="entr" presetSubtype="8"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wipe(left)">
                                      <p:cBhvr>
                                        <p:cTn id="16" dur="500"/>
                                        <p:tgtEl>
                                          <p:spTgt spid="40"/>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25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25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250"/>
                                        <p:tgtEl>
                                          <p:spTgt spid="1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6" name="Rectangle 631"/>
          <p:cNvSpPr>
            <a:spLocks noChangeArrowheads="1"/>
          </p:cNvSpPr>
          <p:nvPr/>
        </p:nvSpPr>
        <p:spPr bwMode="auto">
          <a:xfrm>
            <a:off x="1183169" y="1373718"/>
            <a:ext cx="3120000" cy="664633"/>
          </a:xfrm>
          <a:prstGeom prst="rect">
            <a:avLst/>
          </a:prstGeom>
          <a:solidFill>
            <a:srgbClr val="4CAB2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5857" name="Rectangle 632"/>
          <p:cNvSpPr>
            <a:spLocks noChangeArrowheads="1"/>
          </p:cNvSpPr>
          <p:nvPr/>
        </p:nvSpPr>
        <p:spPr bwMode="auto">
          <a:xfrm>
            <a:off x="4545099" y="1373718"/>
            <a:ext cx="3120000" cy="664633"/>
          </a:xfrm>
          <a:prstGeom prst="rect">
            <a:avLst/>
          </a:prstGeom>
          <a:solidFill>
            <a:srgbClr val="E3950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5858" name="Rectangle 633"/>
          <p:cNvSpPr>
            <a:spLocks noChangeArrowheads="1"/>
          </p:cNvSpPr>
          <p:nvPr/>
        </p:nvSpPr>
        <p:spPr bwMode="auto">
          <a:xfrm>
            <a:off x="7934688" y="1373718"/>
            <a:ext cx="3120000" cy="664633"/>
          </a:xfrm>
          <a:prstGeom prst="rect">
            <a:avLst/>
          </a:prstGeom>
          <a:solidFill>
            <a:srgbClr val="4C606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sz="2400"/>
          </a:p>
        </p:txBody>
      </p:sp>
      <p:sp>
        <p:nvSpPr>
          <p:cNvPr id="694" name="矩形 1"/>
          <p:cNvSpPr>
            <a:spLocks noChangeArrowheads="1"/>
          </p:cNvSpPr>
          <p:nvPr/>
        </p:nvSpPr>
        <p:spPr bwMode="auto">
          <a:xfrm>
            <a:off x="1153537" y="2138853"/>
            <a:ext cx="3120000" cy="23083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just"/>
            <a:r>
              <a:rPr lang="en-US" altLang="zh-CN" sz="1600" dirty="0" smtClean="0">
                <a:solidFill>
                  <a:schemeClr val="tx1">
                    <a:lumMod val="65000"/>
                    <a:lumOff val="35000"/>
                  </a:schemeClr>
                </a:solidFill>
                <a:latin typeface="微软雅黑" pitchFamily="34" charset="-122"/>
                <a:ea typeface="微软雅黑" pitchFamily="34" charset="-122"/>
              </a:rPr>
              <a:t>APP3.0</a:t>
            </a:r>
            <a:r>
              <a:rPr lang="zh-CN" altLang="en-US" sz="1600" dirty="0" smtClean="0">
                <a:solidFill>
                  <a:schemeClr val="tx1">
                    <a:lumMod val="65000"/>
                    <a:lumOff val="35000"/>
                  </a:schemeClr>
                </a:solidFill>
                <a:latin typeface="微软雅黑" pitchFamily="34" charset="-122"/>
                <a:ea typeface="微软雅黑" pitchFamily="34" charset="-122"/>
              </a:rPr>
              <a:t>测试计划存在更新不及时的问题，但是在</a:t>
            </a:r>
            <a:r>
              <a:rPr lang="en-US" altLang="zh-CN" sz="1600" dirty="0" smtClean="0">
                <a:solidFill>
                  <a:schemeClr val="tx1">
                    <a:lumMod val="65000"/>
                    <a:lumOff val="35000"/>
                  </a:schemeClr>
                </a:solidFill>
                <a:latin typeface="微软雅黑" pitchFamily="34" charset="-122"/>
                <a:ea typeface="微软雅黑" pitchFamily="34" charset="-122"/>
              </a:rPr>
              <a:t>APP3.01</a:t>
            </a:r>
            <a:r>
              <a:rPr lang="zh-CN" altLang="en-US" sz="1600" dirty="0" smtClean="0">
                <a:solidFill>
                  <a:schemeClr val="tx1">
                    <a:lumMod val="65000"/>
                    <a:lumOff val="35000"/>
                  </a:schemeClr>
                </a:solidFill>
                <a:latin typeface="微软雅黑" pitchFamily="34" charset="-122"/>
                <a:ea typeface="微软雅黑" pitchFamily="34" charset="-122"/>
              </a:rPr>
              <a:t>以后的项目中，每一轮测试之后，均及时更新了测试计划，每个版本均没有由于测试的原因导致延期交付的情况，项目延期的原因基本上全部是由于代码质量差，均不能一次性通过测试标准，需要不断的修复缺陷，重复进行测试</a:t>
            </a:r>
            <a:endParaRPr lang="zh-CN" altLang="zh-CN" sz="1600" dirty="0">
              <a:solidFill>
                <a:schemeClr val="tx1">
                  <a:lumMod val="65000"/>
                  <a:lumOff val="35000"/>
                </a:schemeClr>
              </a:solidFill>
              <a:latin typeface="微软雅黑" pitchFamily="34" charset="-122"/>
              <a:ea typeface="微软雅黑" pitchFamily="34" charset="-122"/>
            </a:endParaRPr>
          </a:p>
        </p:txBody>
      </p:sp>
      <p:sp>
        <p:nvSpPr>
          <p:cNvPr id="703" name="矩形 1"/>
          <p:cNvSpPr>
            <a:spLocks noChangeArrowheads="1"/>
          </p:cNvSpPr>
          <p:nvPr/>
        </p:nvSpPr>
        <p:spPr bwMode="auto">
          <a:xfrm>
            <a:off x="4530284" y="2138853"/>
            <a:ext cx="3120000" cy="18158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just"/>
            <a:r>
              <a:rPr lang="en-US" altLang="zh-CN" sz="1600" dirty="0" smtClean="0">
                <a:solidFill>
                  <a:schemeClr val="tx1">
                    <a:lumMod val="65000"/>
                    <a:lumOff val="35000"/>
                  </a:schemeClr>
                </a:solidFill>
                <a:latin typeface="微软雅黑" pitchFamily="34" charset="-122"/>
                <a:ea typeface="微软雅黑" pitchFamily="34" charset="-122"/>
              </a:rPr>
              <a:t>APP3.0</a:t>
            </a:r>
            <a:r>
              <a:rPr lang="zh-CN" altLang="en-US" sz="1600" dirty="0" smtClean="0">
                <a:solidFill>
                  <a:schemeClr val="tx1">
                    <a:lumMod val="65000"/>
                    <a:lumOff val="35000"/>
                  </a:schemeClr>
                </a:solidFill>
                <a:latin typeface="微软雅黑" pitchFamily="34" charset="-122"/>
                <a:ea typeface="微软雅黑" pitchFamily="34" charset="-122"/>
              </a:rPr>
              <a:t>，</a:t>
            </a:r>
            <a:r>
              <a:rPr lang="en-US" altLang="zh-CN" sz="1600" dirty="0" smtClean="0">
                <a:solidFill>
                  <a:schemeClr val="tx1">
                    <a:lumMod val="65000"/>
                    <a:lumOff val="35000"/>
                  </a:schemeClr>
                </a:solidFill>
                <a:latin typeface="微软雅黑" pitchFamily="34" charset="-122"/>
                <a:ea typeface="微软雅黑" pitchFamily="34" charset="-122"/>
              </a:rPr>
              <a:t>APP3.01</a:t>
            </a:r>
            <a:r>
              <a:rPr lang="zh-CN" altLang="en-US" sz="1600" dirty="0" smtClean="0">
                <a:solidFill>
                  <a:schemeClr val="tx1">
                    <a:lumMod val="65000"/>
                    <a:lumOff val="35000"/>
                  </a:schemeClr>
                </a:solidFill>
                <a:latin typeface="微软雅黑" pitchFamily="34" charset="-122"/>
                <a:ea typeface="微软雅黑" pitchFamily="34" charset="-122"/>
              </a:rPr>
              <a:t>，希望银行的需求分析比较规范，严格按照测试组的需求分析模板进行客户端的需求分析，并且均一次性通过评审，但是还是存在需求分析时遗漏了部分测试场景，导致少量缺陷在测试中期后期才发现。</a:t>
            </a:r>
            <a:endParaRPr lang="zh-CN" altLang="zh-CN" sz="1600" dirty="0">
              <a:solidFill>
                <a:schemeClr val="tx1">
                  <a:lumMod val="65000"/>
                  <a:lumOff val="35000"/>
                </a:schemeClr>
              </a:solidFill>
              <a:latin typeface="微软雅黑" pitchFamily="34" charset="-122"/>
              <a:ea typeface="微软雅黑" pitchFamily="34" charset="-122"/>
            </a:endParaRPr>
          </a:p>
        </p:txBody>
      </p:sp>
      <p:sp>
        <p:nvSpPr>
          <p:cNvPr id="704" name="矩形 1"/>
          <p:cNvSpPr>
            <a:spLocks noChangeArrowheads="1"/>
          </p:cNvSpPr>
          <p:nvPr/>
        </p:nvSpPr>
        <p:spPr bwMode="auto">
          <a:xfrm>
            <a:off x="7934689" y="2138853"/>
            <a:ext cx="3120000" cy="23083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just"/>
            <a:r>
              <a:rPr lang="en-US" altLang="zh-CN" sz="1600" dirty="0" smtClean="0">
                <a:solidFill>
                  <a:schemeClr val="tx1">
                    <a:lumMod val="65000"/>
                    <a:lumOff val="35000"/>
                  </a:schemeClr>
                </a:solidFill>
                <a:latin typeface="微软雅黑" pitchFamily="34" charset="-122"/>
                <a:ea typeface="微软雅黑" pitchFamily="34" charset="-122"/>
              </a:rPr>
              <a:t>APP</a:t>
            </a:r>
            <a:r>
              <a:rPr lang="zh-CN" altLang="en-US" sz="1600" dirty="0" smtClean="0">
                <a:solidFill>
                  <a:schemeClr val="tx1">
                    <a:lumMod val="65000"/>
                    <a:lumOff val="35000"/>
                  </a:schemeClr>
                </a:solidFill>
                <a:latin typeface="微软雅黑" pitchFamily="34" charset="-122"/>
                <a:ea typeface="微软雅黑" pitchFamily="34" charset="-122"/>
              </a:rPr>
              <a:t>测试主要以功能测试为主，加上中断测试，压力测试，场景测试，性能测试，异常测试等测试手段对软件质量进行覆盖，第一轮的测试范围主要在</a:t>
            </a:r>
            <a:r>
              <a:rPr lang="en-US" altLang="zh-CN" sz="1600" dirty="0" smtClean="0">
                <a:solidFill>
                  <a:schemeClr val="tx1">
                    <a:lumMod val="65000"/>
                    <a:lumOff val="35000"/>
                  </a:schemeClr>
                </a:solidFill>
                <a:latin typeface="微软雅黑" pitchFamily="34" charset="-122"/>
                <a:ea typeface="微软雅黑" pitchFamily="34" charset="-122"/>
              </a:rPr>
              <a:t>APP</a:t>
            </a:r>
            <a:r>
              <a:rPr lang="zh-CN" altLang="en-US" sz="1600" dirty="0" smtClean="0">
                <a:solidFill>
                  <a:schemeClr val="tx1">
                    <a:lumMod val="65000"/>
                    <a:lumOff val="35000"/>
                  </a:schemeClr>
                </a:solidFill>
                <a:latin typeface="微软雅黑" pitchFamily="34" charset="-122"/>
                <a:ea typeface="微软雅黑" pitchFamily="34" charset="-122"/>
              </a:rPr>
              <a:t>全功能的覆盖，第二轮的测试范围主要覆盖手机兼容性，回归测试范围为全量测试（原因是开发无法保证版本的质量）</a:t>
            </a:r>
            <a:endParaRPr lang="zh-CN" altLang="zh-CN" sz="1600" dirty="0">
              <a:solidFill>
                <a:schemeClr val="tx1">
                  <a:lumMod val="65000"/>
                  <a:lumOff val="35000"/>
                </a:schemeClr>
              </a:solidFill>
              <a:latin typeface="微软雅黑" pitchFamily="34" charset="-122"/>
              <a:ea typeface="微软雅黑" pitchFamily="34" charset="-122"/>
            </a:endParaRPr>
          </a:p>
        </p:txBody>
      </p:sp>
      <p:sp>
        <p:nvSpPr>
          <p:cNvPr id="708" name="TextBox 707"/>
          <p:cNvSpPr txBox="1"/>
          <p:nvPr/>
        </p:nvSpPr>
        <p:spPr>
          <a:xfrm>
            <a:off x="1550359" y="1475201"/>
            <a:ext cx="2262158"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测试计划总结</a:t>
            </a:r>
            <a:endParaRPr lang="zh-CN" altLang="en-US" sz="3200" dirty="0">
              <a:solidFill>
                <a:schemeClr val="bg1"/>
              </a:solidFill>
            </a:endParaRPr>
          </a:p>
        </p:txBody>
      </p:sp>
      <p:sp>
        <p:nvSpPr>
          <p:cNvPr id="709" name="TextBox 708"/>
          <p:cNvSpPr txBox="1"/>
          <p:nvPr/>
        </p:nvSpPr>
        <p:spPr>
          <a:xfrm>
            <a:off x="4906228" y="1498711"/>
            <a:ext cx="2262158"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需求分析总结</a:t>
            </a:r>
            <a:endParaRPr lang="zh-CN" altLang="en-US" sz="2400" dirty="0">
              <a:solidFill>
                <a:schemeClr val="bg1"/>
              </a:solidFill>
            </a:endParaRPr>
          </a:p>
        </p:txBody>
      </p:sp>
      <p:sp>
        <p:nvSpPr>
          <p:cNvPr id="710" name="TextBox 709"/>
          <p:cNvSpPr txBox="1"/>
          <p:nvPr/>
        </p:nvSpPr>
        <p:spPr>
          <a:xfrm>
            <a:off x="8399813" y="1475200"/>
            <a:ext cx="2262159"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测试策略总结</a:t>
            </a:r>
            <a:endParaRPr lang="zh-CN" altLang="en-US" sz="2000" dirty="0">
              <a:solidFill>
                <a:schemeClr val="bg1"/>
              </a:solidFill>
            </a:endParaRPr>
          </a:p>
        </p:txBody>
      </p:sp>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测试准备阶段总结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266867965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6" name="Rectangle 631"/>
          <p:cNvSpPr>
            <a:spLocks noChangeArrowheads="1"/>
          </p:cNvSpPr>
          <p:nvPr/>
        </p:nvSpPr>
        <p:spPr bwMode="auto">
          <a:xfrm>
            <a:off x="1183169" y="1373718"/>
            <a:ext cx="3120000" cy="664633"/>
          </a:xfrm>
          <a:prstGeom prst="rect">
            <a:avLst/>
          </a:prstGeom>
          <a:solidFill>
            <a:srgbClr val="4CAB2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08" name="TextBox 707"/>
          <p:cNvSpPr txBox="1"/>
          <p:nvPr/>
        </p:nvSpPr>
        <p:spPr>
          <a:xfrm>
            <a:off x="1183169" y="1475201"/>
            <a:ext cx="2954656"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用例执行结果分析</a:t>
            </a:r>
            <a:endParaRPr lang="zh-CN" altLang="en-US" sz="3200" dirty="0">
              <a:solidFill>
                <a:schemeClr val="bg1"/>
              </a:solidFill>
            </a:endParaRPr>
          </a:p>
        </p:txBody>
      </p:sp>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测试执行阶段总结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1130415" y="2253969"/>
          <a:ext cx="7429500" cy="1047750"/>
        </p:xfrm>
        <a:graphic>
          <a:graphicData uri="http://schemas.openxmlformats.org/drawingml/2006/table">
            <a:tbl>
              <a:tblPr/>
              <a:tblGrid>
                <a:gridCol w="2514600"/>
                <a:gridCol w="838200"/>
                <a:gridCol w="838200"/>
                <a:gridCol w="838200"/>
                <a:gridCol w="774700"/>
                <a:gridCol w="939800"/>
                <a:gridCol w="685800"/>
              </a:tblGrid>
              <a:tr h="209550">
                <a:tc>
                  <a:txBody>
                    <a:bodyPr/>
                    <a:lstStyle/>
                    <a:p>
                      <a:pPr algn="ctr" fontAlgn="ctr"/>
                      <a:r>
                        <a:rPr lang="zh-CN" altLang="en-US" sz="1100" b="0" i="0" u="none" strike="noStrike" dirty="0" smtClean="0">
                          <a:solidFill>
                            <a:srgbClr val="000000"/>
                          </a:solidFill>
                          <a:latin typeface="微软雅黑" pitchFamily="34" charset="-122"/>
                          <a:ea typeface="微软雅黑" pitchFamily="34" charset="-122"/>
                        </a:rPr>
                        <a:t>项目</a:t>
                      </a:r>
                      <a:endParaRPr lang="zh-CN" altLang="en-US" sz="1100" b="0" i="0" u="none" strike="noStrike" dirty="0">
                        <a:solidFill>
                          <a:srgbClr val="000000"/>
                        </a:solidFill>
                        <a:latin typeface="微软雅黑" pitchFamily="34" charset="-122"/>
                        <a:ea typeface="微软雅黑"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分配用例数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执行用例数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执行完成度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发现</a:t>
                      </a:r>
                      <a:r>
                        <a:rPr lang="arn-CL" sz="1100" b="0" i="0" u="none" strike="noStrike">
                          <a:solidFill>
                            <a:srgbClr val="000000"/>
                          </a:solidFill>
                          <a:latin typeface="微软雅黑" pitchFamily="34" charset="-122"/>
                          <a:ea typeface="微软雅黑" pitchFamily="34" charset="-122"/>
                        </a:rPr>
                        <a:t>Bug</a:t>
                      </a:r>
                      <a:r>
                        <a:rPr lang="zh-CN" altLang="en-US" sz="1100" b="0" i="0" u="none" strike="noStrike">
                          <a:solidFill>
                            <a:srgbClr val="000000"/>
                          </a:solidFill>
                          <a:latin typeface="微软雅黑" pitchFamily="34" charset="-122"/>
                          <a:ea typeface="微软雅黑" pitchFamily="34" charset="-122"/>
                        </a:rPr>
                        <a:t>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用例内</a:t>
                      </a:r>
                      <a:r>
                        <a:rPr lang="arn-CL" sz="1100" b="0" i="0" u="none" strike="noStrike">
                          <a:solidFill>
                            <a:srgbClr val="000000"/>
                          </a:solidFill>
                          <a:latin typeface="微软雅黑" pitchFamily="34" charset="-122"/>
                          <a:ea typeface="微软雅黑" pitchFamily="34" charset="-122"/>
                        </a:rPr>
                        <a:t>Bug</a:t>
                      </a:r>
                      <a:r>
                        <a:rPr lang="zh-CN" altLang="en-US" sz="1100" b="0" i="0" u="none" strike="noStrike">
                          <a:solidFill>
                            <a:srgbClr val="000000"/>
                          </a:solidFill>
                          <a:latin typeface="微软雅黑" pitchFamily="34" charset="-122"/>
                          <a:ea typeface="微软雅黑" pitchFamily="34" charset="-122"/>
                        </a:rPr>
                        <a:t>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执行次数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209550">
                <a:tc>
                  <a:txBody>
                    <a:bodyPr/>
                    <a:lstStyle/>
                    <a:p>
                      <a:pPr algn="ctr" fontAlgn="ctr"/>
                      <a:r>
                        <a:rPr lang="zh-CN" altLang="en-US" sz="1100" b="0" i="0" u="none" strike="noStrike">
                          <a:solidFill>
                            <a:srgbClr val="000000"/>
                          </a:solidFill>
                          <a:latin typeface="微软雅黑" pitchFamily="34" charset="-122"/>
                          <a:ea typeface="微软雅黑" pitchFamily="34" charset="-122"/>
                        </a:rPr>
                        <a:t>幻视</a:t>
                      </a:r>
                      <a:r>
                        <a:rPr lang="arn-CL" sz="1100" b="0" i="0" u="none" strike="noStrike">
                          <a:solidFill>
                            <a:srgbClr val="000000"/>
                          </a:solidFill>
                          <a:latin typeface="微软雅黑" pitchFamily="34" charset="-122"/>
                          <a:ea typeface="微软雅黑" pitchFamily="34" charset="-122"/>
                        </a:rPr>
                        <a:t>APP3.01Android_</a:t>
                      </a:r>
                      <a:r>
                        <a:rPr lang="zh-CN" altLang="en-US" sz="1100" b="0" i="0" u="none" strike="noStrike">
                          <a:solidFill>
                            <a:srgbClr val="000000"/>
                          </a:solidFill>
                          <a:latin typeface="微软雅黑" pitchFamily="34" charset="-122"/>
                          <a:ea typeface="微软雅黑" pitchFamily="34" charset="-122"/>
                        </a:rPr>
                        <a:t>冒烟测试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3</a:t>
                      </a:r>
                      <a:r>
                        <a:rPr lang="zh-CN" altLang="en-US" sz="1100" b="0" i="0" u="none" strike="noStrike">
                          <a:solidFill>
                            <a:srgbClr val="000000"/>
                          </a:solidFill>
                          <a:latin typeface="微软雅黑" pitchFamily="34" charset="-122"/>
                          <a:ea typeface="微软雅黑" pitchFamily="34" charset="-122"/>
                        </a:rPr>
                        <a:t>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9550">
                <a:tc>
                  <a:txBody>
                    <a:bodyPr/>
                    <a:lstStyle/>
                    <a:p>
                      <a:pPr algn="ctr" fontAlgn="ctr"/>
                      <a:r>
                        <a:rPr lang="zh-CN" altLang="en-US" sz="1100" b="0" i="0" u="none" strike="noStrike">
                          <a:solidFill>
                            <a:srgbClr val="000000"/>
                          </a:solidFill>
                          <a:latin typeface="微软雅黑" pitchFamily="34" charset="-122"/>
                          <a:ea typeface="微软雅黑" pitchFamily="34" charset="-122"/>
                        </a:rPr>
                        <a:t>幻视</a:t>
                      </a:r>
                      <a:r>
                        <a:rPr lang="arn-CL" sz="1100" b="0" i="0" u="none" strike="noStrike">
                          <a:solidFill>
                            <a:srgbClr val="000000"/>
                          </a:solidFill>
                          <a:latin typeface="微软雅黑" pitchFamily="34" charset="-122"/>
                          <a:ea typeface="微软雅黑" pitchFamily="34" charset="-122"/>
                        </a:rPr>
                        <a:t>APP3.01Android_</a:t>
                      </a:r>
                      <a:r>
                        <a:rPr lang="zh-CN" altLang="en-US" sz="1100" b="0" i="0" u="none" strike="noStrike">
                          <a:solidFill>
                            <a:srgbClr val="000000"/>
                          </a:solidFill>
                          <a:latin typeface="微软雅黑" pitchFamily="34" charset="-122"/>
                          <a:ea typeface="微软雅黑" pitchFamily="34" charset="-122"/>
                        </a:rPr>
                        <a:t>第一轮测试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a:t>
                      </a:r>
                      <a:r>
                        <a:rPr lang="zh-CN" altLang="en-US" sz="1100" b="0" i="0" u="none" strike="noStrike">
                          <a:solidFill>
                            <a:srgbClr val="000000"/>
                          </a:solidFill>
                          <a:latin typeface="微软雅黑" pitchFamily="34" charset="-122"/>
                          <a:ea typeface="微软雅黑" pitchFamily="34" charset="-122"/>
                        </a:rPr>
                        <a:t>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9550">
                <a:tc>
                  <a:txBody>
                    <a:bodyPr/>
                    <a:lstStyle/>
                    <a:p>
                      <a:pPr algn="ctr" fontAlgn="ctr"/>
                      <a:r>
                        <a:rPr lang="zh-CN" altLang="en-US" sz="1100" b="0" i="0" u="none" strike="noStrike" dirty="0">
                          <a:solidFill>
                            <a:srgbClr val="000000"/>
                          </a:solidFill>
                          <a:latin typeface="微软雅黑" pitchFamily="34" charset="-122"/>
                          <a:ea typeface="微软雅黑" pitchFamily="34" charset="-122"/>
                        </a:rPr>
                        <a:t>幻视</a:t>
                      </a:r>
                      <a:r>
                        <a:rPr lang="arn-CL" sz="1100" b="0" i="0" u="none" strike="noStrike" dirty="0">
                          <a:solidFill>
                            <a:srgbClr val="000000"/>
                          </a:solidFill>
                          <a:latin typeface="微软雅黑" pitchFamily="34" charset="-122"/>
                          <a:ea typeface="微软雅黑" pitchFamily="34" charset="-122"/>
                        </a:rPr>
                        <a:t>APP3.01Android_</a:t>
                      </a:r>
                      <a:r>
                        <a:rPr lang="zh-CN" altLang="en-US" sz="1100" b="0" i="0" u="none" strike="noStrike" dirty="0">
                          <a:solidFill>
                            <a:srgbClr val="000000"/>
                          </a:solidFill>
                          <a:latin typeface="微软雅黑" pitchFamily="34" charset="-122"/>
                          <a:ea typeface="微软雅黑" pitchFamily="34" charset="-122"/>
                        </a:rPr>
                        <a:t>第二轮测试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latin typeface="微软雅黑" pitchFamily="34" charset="-122"/>
                          <a:ea typeface="微软雅黑" pitchFamily="34" charset="-122"/>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a:t>
                      </a:r>
                      <a:r>
                        <a:rPr lang="zh-CN" altLang="en-US" sz="1100" b="0" i="0" u="none" strike="noStrike">
                          <a:solidFill>
                            <a:srgbClr val="000000"/>
                          </a:solidFill>
                          <a:latin typeface="微软雅黑" pitchFamily="34" charset="-122"/>
                          <a:ea typeface="微软雅黑" pitchFamily="34" charset="-122"/>
                        </a:rPr>
                        <a:t>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9550">
                <a:tc>
                  <a:txBody>
                    <a:bodyPr/>
                    <a:lstStyle/>
                    <a:p>
                      <a:pPr algn="ctr" fontAlgn="ctr"/>
                      <a:r>
                        <a:rPr lang="zh-CN" altLang="en-US" sz="1100" b="0" i="0" u="none" strike="noStrike" dirty="0">
                          <a:solidFill>
                            <a:srgbClr val="000000"/>
                          </a:solidFill>
                          <a:latin typeface="微软雅黑" pitchFamily="34" charset="-122"/>
                          <a:ea typeface="微软雅黑" pitchFamily="34" charset="-122"/>
                        </a:rPr>
                        <a:t>幻视</a:t>
                      </a:r>
                      <a:r>
                        <a:rPr lang="arn-CL" sz="1100" b="0" i="0" u="none" strike="noStrike" dirty="0">
                          <a:solidFill>
                            <a:srgbClr val="000000"/>
                          </a:solidFill>
                          <a:latin typeface="微软雅黑" pitchFamily="34" charset="-122"/>
                          <a:ea typeface="微软雅黑" pitchFamily="34" charset="-122"/>
                        </a:rPr>
                        <a:t>APP3.01Android_</a:t>
                      </a:r>
                      <a:r>
                        <a:rPr lang="zh-CN" altLang="en-US" sz="1100" b="0" i="0" u="none" strike="noStrike" dirty="0">
                          <a:solidFill>
                            <a:srgbClr val="000000"/>
                          </a:solidFill>
                          <a:latin typeface="微软雅黑" pitchFamily="34" charset="-122"/>
                          <a:ea typeface="微软雅黑" pitchFamily="34" charset="-122"/>
                        </a:rPr>
                        <a:t>回归测试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latin typeface="微软雅黑" pitchFamily="34" charset="-122"/>
                          <a:ea typeface="微软雅黑" pitchFamily="34" charset="-122"/>
                        </a:rPr>
                        <a:t>215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latin typeface="微软雅黑" pitchFamily="34" charset="-122"/>
                          <a:ea typeface="微软雅黑" pitchFamily="34" charset="-122"/>
                        </a:rPr>
                        <a:t>2</a:t>
                      </a:r>
                      <a:r>
                        <a:rPr lang="zh-CN" altLang="en-US" sz="1100" b="0" i="0" u="none" strike="noStrike" dirty="0">
                          <a:solidFill>
                            <a:srgbClr val="000000"/>
                          </a:solidFill>
                          <a:latin typeface="微软雅黑" pitchFamily="34" charset="-122"/>
                          <a:ea typeface="微软雅黑" pitchFamily="34" charset="-122"/>
                        </a:rPr>
                        <a:t>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1130415" y="3621537"/>
          <a:ext cx="6997701" cy="1047750"/>
        </p:xfrm>
        <a:graphic>
          <a:graphicData uri="http://schemas.openxmlformats.org/drawingml/2006/table">
            <a:tbl>
              <a:tblPr/>
              <a:tblGrid>
                <a:gridCol w="2085029"/>
                <a:gridCol w="837820"/>
                <a:gridCol w="837820"/>
                <a:gridCol w="837820"/>
                <a:gridCol w="774349"/>
                <a:gridCol w="939374"/>
                <a:gridCol w="685489"/>
              </a:tblGrid>
              <a:tr h="209550">
                <a:tc>
                  <a:txBody>
                    <a:bodyPr/>
                    <a:lstStyle/>
                    <a:p>
                      <a:pPr algn="ctr" fontAlgn="ctr"/>
                      <a:r>
                        <a:rPr lang="zh-CN" altLang="en-US" sz="1100" b="0" i="0" u="none" strike="noStrike" dirty="0">
                          <a:solidFill>
                            <a:srgbClr val="000000"/>
                          </a:solidFill>
                          <a:latin typeface="微软雅黑" pitchFamily="34" charset="-122"/>
                          <a:ea typeface="微软雅黑" pitchFamily="34" charset="-122"/>
                        </a:rPr>
                        <a:t>项目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分配用例数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ctr"/>
                      <a:r>
                        <a:rPr lang="zh-CN" altLang="en-US" sz="1100" b="0" i="0" u="none" strike="noStrike" dirty="0">
                          <a:solidFill>
                            <a:srgbClr val="000000"/>
                          </a:solidFill>
                          <a:latin typeface="微软雅黑" pitchFamily="34" charset="-122"/>
                          <a:ea typeface="微软雅黑" pitchFamily="34" charset="-122"/>
                        </a:rPr>
                        <a:t>执行用例数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执行完成度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发现</a:t>
                      </a:r>
                      <a:r>
                        <a:rPr lang="arn-CL" sz="1100" b="0" i="0" u="none" strike="noStrike">
                          <a:solidFill>
                            <a:srgbClr val="000000"/>
                          </a:solidFill>
                          <a:latin typeface="微软雅黑" pitchFamily="34" charset="-122"/>
                          <a:ea typeface="微软雅黑" pitchFamily="34" charset="-122"/>
                        </a:rPr>
                        <a:t>Bug</a:t>
                      </a:r>
                      <a:r>
                        <a:rPr lang="zh-CN" altLang="en-US" sz="1100" b="0" i="0" u="none" strike="noStrike">
                          <a:solidFill>
                            <a:srgbClr val="000000"/>
                          </a:solidFill>
                          <a:latin typeface="微软雅黑" pitchFamily="34" charset="-122"/>
                          <a:ea typeface="微软雅黑" pitchFamily="34" charset="-122"/>
                        </a:rPr>
                        <a:t>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用例内</a:t>
                      </a:r>
                      <a:r>
                        <a:rPr lang="arn-CL" sz="1100" b="0" i="0" u="none" strike="noStrike">
                          <a:solidFill>
                            <a:srgbClr val="000000"/>
                          </a:solidFill>
                          <a:latin typeface="微软雅黑" pitchFamily="34" charset="-122"/>
                          <a:ea typeface="微软雅黑" pitchFamily="34" charset="-122"/>
                        </a:rPr>
                        <a:t>Bug</a:t>
                      </a:r>
                      <a:r>
                        <a:rPr lang="zh-CN" altLang="en-US" sz="1100" b="0" i="0" u="none" strike="noStrike">
                          <a:solidFill>
                            <a:srgbClr val="000000"/>
                          </a:solidFill>
                          <a:latin typeface="微软雅黑" pitchFamily="34" charset="-122"/>
                          <a:ea typeface="微软雅黑" pitchFamily="34" charset="-122"/>
                        </a:rPr>
                        <a:t>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执行次数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209550">
                <a:tc>
                  <a:txBody>
                    <a:bodyPr/>
                    <a:lstStyle/>
                    <a:p>
                      <a:pPr algn="ctr" fontAlgn="ctr"/>
                      <a:r>
                        <a:rPr lang="zh-CN" altLang="en-US" sz="1100" b="0" i="0" u="none" strike="noStrike">
                          <a:solidFill>
                            <a:srgbClr val="000000"/>
                          </a:solidFill>
                          <a:latin typeface="微软雅黑" pitchFamily="34" charset="-122"/>
                          <a:ea typeface="微软雅黑" pitchFamily="34" charset="-122"/>
                        </a:rPr>
                        <a:t>幻视</a:t>
                      </a:r>
                      <a:r>
                        <a:rPr lang="en-US" altLang="zh-CN" sz="1100" b="0" i="0" u="none" strike="noStrike">
                          <a:solidFill>
                            <a:srgbClr val="000000"/>
                          </a:solidFill>
                          <a:latin typeface="微软雅黑" pitchFamily="34" charset="-122"/>
                          <a:ea typeface="微软雅黑" pitchFamily="34" charset="-122"/>
                        </a:rPr>
                        <a:t>APP3.01_iOS</a:t>
                      </a:r>
                      <a:r>
                        <a:rPr lang="zh-CN" altLang="en-US" sz="1100" b="0" i="0" u="none" strike="noStrike">
                          <a:solidFill>
                            <a:srgbClr val="000000"/>
                          </a:solidFill>
                          <a:latin typeface="微软雅黑" pitchFamily="34" charset="-122"/>
                          <a:ea typeface="微软雅黑" pitchFamily="34" charset="-122"/>
                        </a:rPr>
                        <a:t>冒烟测试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a:t>
                      </a:r>
                      <a:r>
                        <a:rPr lang="zh-CN" altLang="en-US" sz="1100" b="0" i="0" u="none" strike="noStrike">
                          <a:solidFill>
                            <a:srgbClr val="000000"/>
                          </a:solidFill>
                          <a:latin typeface="微软雅黑" pitchFamily="34" charset="-122"/>
                          <a:ea typeface="微软雅黑" pitchFamily="34" charset="-122"/>
                        </a:rPr>
                        <a:t>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9550">
                <a:tc>
                  <a:txBody>
                    <a:bodyPr/>
                    <a:lstStyle/>
                    <a:p>
                      <a:pPr algn="ctr" fontAlgn="ctr"/>
                      <a:r>
                        <a:rPr lang="zh-CN" altLang="en-US" sz="1100" b="0" i="0" u="none" strike="noStrike" dirty="0">
                          <a:solidFill>
                            <a:srgbClr val="000000"/>
                          </a:solidFill>
                          <a:latin typeface="微软雅黑" pitchFamily="34" charset="-122"/>
                          <a:ea typeface="微软雅黑" pitchFamily="34" charset="-122"/>
                        </a:rPr>
                        <a:t>幻视</a:t>
                      </a:r>
                      <a:r>
                        <a:rPr lang="en-US" altLang="zh-CN" sz="1100" b="0" i="0" u="none" strike="noStrike" dirty="0">
                          <a:solidFill>
                            <a:srgbClr val="000000"/>
                          </a:solidFill>
                          <a:latin typeface="微软雅黑" pitchFamily="34" charset="-122"/>
                          <a:ea typeface="微软雅黑" pitchFamily="34" charset="-122"/>
                        </a:rPr>
                        <a:t>APP3.01_iOS</a:t>
                      </a:r>
                      <a:r>
                        <a:rPr lang="zh-CN" altLang="en-US" sz="1100" b="0" i="0" u="none" strike="noStrike" dirty="0">
                          <a:solidFill>
                            <a:srgbClr val="000000"/>
                          </a:solidFill>
                          <a:latin typeface="微软雅黑" pitchFamily="34" charset="-122"/>
                          <a:ea typeface="微软雅黑" pitchFamily="34" charset="-122"/>
                        </a:rPr>
                        <a:t>第一轮测试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a:t>
                      </a:r>
                      <a:r>
                        <a:rPr lang="zh-CN" altLang="en-US" sz="1100" b="0" i="0" u="none" strike="noStrike">
                          <a:solidFill>
                            <a:srgbClr val="000000"/>
                          </a:solidFill>
                          <a:latin typeface="微软雅黑" pitchFamily="34" charset="-122"/>
                          <a:ea typeface="微软雅黑" pitchFamily="34" charset="-122"/>
                        </a:rPr>
                        <a:t>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9550">
                <a:tc>
                  <a:txBody>
                    <a:bodyPr/>
                    <a:lstStyle/>
                    <a:p>
                      <a:pPr algn="ctr" fontAlgn="ctr"/>
                      <a:r>
                        <a:rPr lang="zh-CN" altLang="en-US" sz="1100" b="0" i="0" u="none" strike="noStrike">
                          <a:solidFill>
                            <a:srgbClr val="000000"/>
                          </a:solidFill>
                          <a:latin typeface="微软雅黑" pitchFamily="34" charset="-122"/>
                          <a:ea typeface="微软雅黑" pitchFamily="34" charset="-122"/>
                        </a:rPr>
                        <a:t>幻视</a:t>
                      </a:r>
                      <a:r>
                        <a:rPr lang="en-US" altLang="zh-CN" sz="1100" b="0" i="0" u="none" strike="noStrike">
                          <a:solidFill>
                            <a:srgbClr val="000000"/>
                          </a:solidFill>
                          <a:latin typeface="微软雅黑" pitchFamily="34" charset="-122"/>
                          <a:ea typeface="微软雅黑" pitchFamily="34" charset="-122"/>
                        </a:rPr>
                        <a:t>APP3.01_iOS</a:t>
                      </a:r>
                      <a:r>
                        <a:rPr lang="zh-CN" altLang="en-US" sz="1100" b="0" i="0" u="none" strike="noStrike">
                          <a:solidFill>
                            <a:srgbClr val="000000"/>
                          </a:solidFill>
                          <a:latin typeface="微软雅黑" pitchFamily="34" charset="-122"/>
                          <a:ea typeface="微软雅黑" pitchFamily="34" charset="-122"/>
                        </a:rPr>
                        <a:t>第二轮测试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3</a:t>
                      </a:r>
                      <a:r>
                        <a:rPr lang="zh-CN" altLang="en-US" sz="1100" b="0" i="0" u="none" strike="noStrike">
                          <a:solidFill>
                            <a:srgbClr val="000000"/>
                          </a:solidFill>
                          <a:latin typeface="微软雅黑" pitchFamily="34" charset="-122"/>
                          <a:ea typeface="微软雅黑" pitchFamily="34" charset="-122"/>
                        </a:rPr>
                        <a:t>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9550">
                <a:tc>
                  <a:txBody>
                    <a:bodyPr/>
                    <a:lstStyle/>
                    <a:p>
                      <a:pPr algn="ctr" fontAlgn="ctr"/>
                      <a:r>
                        <a:rPr lang="zh-CN" altLang="en-US" sz="1100" b="0" i="0" u="none" strike="noStrike">
                          <a:solidFill>
                            <a:srgbClr val="000000"/>
                          </a:solidFill>
                          <a:latin typeface="微软雅黑" pitchFamily="34" charset="-122"/>
                          <a:ea typeface="微软雅黑" pitchFamily="34" charset="-122"/>
                        </a:rPr>
                        <a:t>幻视</a:t>
                      </a:r>
                      <a:r>
                        <a:rPr lang="en-US" altLang="zh-CN" sz="1100" b="0" i="0" u="none" strike="noStrike">
                          <a:solidFill>
                            <a:srgbClr val="000000"/>
                          </a:solidFill>
                          <a:latin typeface="微软雅黑" pitchFamily="34" charset="-122"/>
                          <a:ea typeface="微软雅黑" pitchFamily="34" charset="-122"/>
                        </a:rPr>
                        <a:t>APP3.01_</a:t>
                      </a:r>
                      <a:r>
                        <a:rPr lang="zh-CN" altLang="en-US" sz="1100" b="0" i="0" u="none" strike="noStrike">
                          <a:solidFill>
                            <a:srgbClr val="000000"/>
                          </a:solidFill>
                          <a:latin typeface="微软雅黑" pitchFamily="34" charset="-122"/>
                          <a:ea typeface="微软雅黑" pitchFamily="34" charset="-122"/>
                        </a:rPr>
                        <a:t>全量回归测试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latin typeface="微软雅黑" pitchFamily="34" charset="-122"/>
                          <a:ea typeface="微软雅黑" pitchFamily="34" charset="-122"/>
                        </a:rPr>
                        <a:t>263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263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latin typeface="微软雅黑" pitchFamily="34" charset="-122"/>
                          <a:ea typeface="微软雅黑" pitchFamily="34" charset="-122"/>
                        </a:rPr>
                        <a:t>1</a:t>
                      </a:r>
                      <a:r>
                        <a:rPr lang="zh-CN" altLang="en-US" sz="1100" b="0" i="0" u="none" strike="noStrike" dirty="0">
                          <a:solidFill>
                            <a:srgbClr val="000000"/>
                          </a:solidFill>
                          <a:latin typeface="微软雅黑" pitchFamily="34" charset="-122"/>
                          <a:ea typeface="微软雅黑" pitchFamily="34" charset="-122"/>
                        </a:rPr>
                        <a:t>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nvGraphicFramePr>
        <p:xfrm>
          <a:off x="1130415" y="4989105"/>
          <a:ext cx="7645400" cy="1257300"/>
        </p:xfrm>
        <a:graphic>
          <a:graphicData uri="http://schemas.openxmlformats.org/drawingml/2006/table">
            <a:tbl>
              <a:tblPr/>
              <a:tblGrid>
                <a:gridCol w="2730500"/>
                <a:gridCol w="838200"/>
                <a:gridCol w="838200"/>
                <a:gridCol w="838200"/>
                <a:gridCol w="774700"/>
                <a:gridCol w="939800"/>
                <a:gridCol w="685800"/>
              </a:tblGrid>
              <a:tr h="209550">
                <a:tc>
                  <a:txBody>
                    <a:bodyPr/>
                    <a:lstStyle/>
                    <a:p>
                      <a:pPr algn="ctr" fontAlgn="ctr"/>
                      <a:r>
                        <a:rPr lang="zh-CN" altLang="en-US" sz="1100" b="0" i="0" u="none" strike="noStrike" dirty="0">
                          <a:solidFill>
                            <a:srgbClr val="000000"/>
                          </a:solidFill>
                          <a:latin typeface="微软雅黑" pitchFamily="34" charset="-122"/>
                          <a:ea typeface="微软雅黑" pitchFamily="34" charset="-122"/>
                        </a:rPr>
                        <a:t>项目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分配用例数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执行用例数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执行完成度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发现</a:t>
                      </a:r>
                      <a:r>
                        <a:rPr lang="arn-CL" sz="1100" b="0" i="0" u="none" strike="noStrike">
                          <a:solidFill>
                            <a:srgbClr val="000000"/>
                          </a:solidFill>
                          <a:latin typeface="微软雅黑" pitchFamily="34" charset="-122"/>
                          <a:ea typeface="微软雅黑" pitchFamily="34" charset="-122"/>
                        </a:rPr>
                        <a:t>Bug</a:t>
                      </a:r>
                      <a:r>
                        <a:rPr lang="zh-CN" altLang="en-US" sz="1100" b="0" i="0" u="none" strike="noStrike">
                          <a:solidFill>
                            <a:srgbClr val="000000"/>
                          </a:solidFill>
                          <a:latin typeface="微软雅黑" pitchFamily="34" charset="-122"/>
                          <a:ea typeface="微软雅黑" pitchFamily="34" charset="-122"/>
                        </a:rPr>
                        <a:t>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用例内</a:t>
                      </a:r>
                      <a:r>
                        <a:rPr lang="arn-CL" sz="1100" b="0" i="0" u="none" strike="noStrike">
                          <a:solidFill>
                            <a:srgbClr val="000000"/>
                          </a:solidFill>
                          <a:latin typeface="微软雅黑" pitchFamily="34" charset="-122"/>
                          <a:ea typeface="微软雅黑" pitchFamily="34" charset="-122"/>
                        </a:rPr>
                        <a:t>Bug</a:t>
                      </a:r>
                      <a:r>
                        <a:rPr lang="zh-CN" altLang="en-US" sz="1100" b="0" i="0" u="none" strike="noStrike">
                          <a:solidFill>
                            <a:srgbClr val="000000"/>
                          </a:solidFill>
                          <a:latin typeface="微软雅黑" pitchFamily="34" charset="-122"/>
                          <a:ea typeface="微软雅黑" pitchFamily="34" charset="-122"/>
                        </a:rPr>
                        <a:t>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执行次数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209550">
                <a:tc>
                  <a:txBody>
                    <a:bodyPr/>
                    <a:lstStyle/>
                    <a:p>
                      <a:pPr algn="ctr" fontAlgn="ctr"/>
                      <a:r>
                        <a:rPr lang="zh-CN" altLang="en-US" sz="1100" b="0" i="0" u="none" strike="noStrike">
                          <a:solidFill>
                            <a:srgbClr val="000000"/>
                          </a:solidFill>
                          <a:latin typeface="微软雅黑" pitchFamily="34" charset="-122"/>
                          <a:ea typeface="微软雅黑" pitchFamily="34" charset="-122"/>
                        </a:rPr>
                        <a:t>希望银行</a:t>
                      </a:r>
                      <a:r>
                        <a:rPr lang="en-US" altLang="zh-CN" sz="1100" b="0" i="0" u="none" strike="noStrike">
                          <a:solidFill>
                            <a:srgbClr val="000000"/>
                          </a:solidFill>
                          <a:latin typeface="微软雅黑" pitchFamily="34" charset="-122"/>
                          <a:ea typeface="微软雅黑" pitchFamily="34" charset="-122"/>
                        </a:rPr>
                        <a:t>1.0</a:t>
                      </a:r>
                      <a:r>
                        <a:rPr lang="zh-CN" altLang="en-US" sz="1100" b="0" i="0" u="none" strike="noStrike">
                          <a:solidFill>
                            <a:srgbClr val="000000"/>
                          </a:solidFill>
                          <a:latin typeface="微软雅黑" pitchFamily="34" charset="-122"/>
                          <a:ea typeface="微软雅黑" pitchFamily="34" charset="-122"/>
                        </a:rPr>
                        <a:t>冒烟测试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9550">
                <a:tc>
                  <a:txBody>
                    <a:bodyPr/>
                    <a:lstStyle/>
                    <a:p>
                      <a:pPr algn="ctr" fontAlgn="ctr"/>
                      <a:r>
                        <a:rPr lang="zh-CN" altLang="en-US" sz="1100" b="0" i="0" u="none" strike="noStrike" dirty="0">
                          <a:solidFill>
                            <a:srgbClr val="000000"/>
                          </a:solidFill>
                          <a:latin typeface="微软雅黑" pitchFamily="34" charset="-122"/>
                          <a:ea typeface="微软雅黑" pitchFamily="34" charset="-122"/>
                        </a:rPr>
                        <a:t>希望银行</a:t>
                      </a:r>
                      <a:r>
                        <a:rPr lang="en-US" altLang="zh-CN" sz="1100" b="0" i="0" u="none" strike="noStrike" dirty="0">
                          <a:solidFill>
                            <a:srgbClr val="000000"/>
                          </a:solidFill>
                          <a:latin typeface="微软雅黑" pitchFamily="34" charset="-122"/>
                          <a:ea typeface="微软雅黑" pitchFamily="34" charset="-122"/>
                        </a:rPr>
                        <a:t>1.0</a:t>
                      </a:r>
                      <a:r>
                        <a:rPr lang="zh-CN" altLang="en-US" sz="1100" b="0" i="0" u="none" strike="noStrike" dirty="0">
                          <a:solidFill>
                            <a:srgbClr val="000000"/>
                          </a:solidFill>
                          <a:latin typeface="微软雅黑" pitchFamily="34" charset="-122"/>
                          <a:ea typeface="微软雅黑" pitchFamily="34" charset="-122"/>
                        </a:rPr>
                        <a:t>第一轮测试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9550">
                <a:tc>
                  <a:txBody>
                    <a:bodyPr/>
                    <a:lstStyle/>
                    <a:p>
                      <a:pPr algn="ctr" fontAlgn="ctr"/>
                      <a:r>
                        <a:rPr lang="zh-CN" altLang="en-US" sz="1100" b="0" i="0" u="none" strike="noStrike">
                          <a:solidFill>
                            <a:srgbClr val="000000"/>
                          </a:solidFill>
                          <a:latin typeface="微软雅黑" pitchFamily="34" charset="-122"/>
                          <a:ea typeface="微软雅黑" pitchFamily="34" charset="-122"/>
                        </a:rPr>
                        <a:t>希望银行</a:t>
                      </a:r>
                      <a:r>
                        <a:rPr lang="en-US" altLang="zh-CN" sz="1100" b="0" i="0" u="none" strike="noStrike">
                          <a:solidFill>
                            <a:srgbClr val="000000"/>
                          </a:solidFill>
                          <a:latin typeface="微软雅黑" pitchFamily="34" charset="-122"/>
                          <a:ea typeface="微软雅黑" pitchFamily="34" charset="-122"/>
                        </a:rPr>
                        <a:t>1.0</a:t>
                      </a:r>
                      <a:r>
                        <a:rPr lang="zh-CN" altLang="en-US" sz="1100" b="0" i="0" u="none" strike="noStrike">
                          <a:solidFill>
                            <a:srgbClr val="000000"/>
                          </a:solidFill>
                          <a:latin typeface="微软雅黑" pitchFamily="34" charset="-122"/>
                          <a:ea typeface="微软雅黑" pitchFamily="34" charset="-122"/>
                        </a:rPr>
                        <a:t>第二轮测试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latin typeface="微软雅黑" pitchFamily="34" charset="-122"/>
                          <a:ea typeface="微软雅黑" pitchFamily="34" charset="-122"/>
                        </a:rPr>
                        <a:t>461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461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9550">
                <a:tc>
                  <a:txBody>
                    <a:bodyPr/>
                    <a:lstStyle/>
                    <a:p>
                      <a:pPr algn="ctr" fontAlgn="ctr"/>
                      <a:r>
                        <a:rPr lang="zh-CN" altLang="en-US" sz="1100" b="0" i="0" u="none" strike="noStrike">
                          <a:solidFill>
                            <a:srgbClr val="000000"/>
                          </a:solidFill>
                          <a:latin typeface="微软雅黑" pitchFamily="34" charset="-122"/>
                          <a:ea typeface="微软雅黑" pitchFamily="34" charset="-122"/>
                        </a:rPr>
                        <a:t>希望银行</a:t>
                      </a:r>
                      <a:r>
                        <a:rPr lang="en-US" altLang="zh-CN" sz="1100" b="0" i="0" u="none" strike="noStrike">
                          <a:solidFill>
                            <a:srgbClr val="000000"/>
                          </a:solidFill>
                          <a:latin typeface="微软雅黑" pitchFamily="34" charset="-122"/>
                          <a:ea typeface="微软雅黑" pitchFamily="34" charset="-122"/>
                        </a:rPr>
                        <a:t>1.0_iOS</a:t>
                      </a:r>
                      <a:r>
                        <a:rPr lang="zh-CN" altLang="en-US" sz="1100" b="0" i="0" u="none" strike="noStrike">
                          <a:solidFill>
                            <a:srgbClr val="000000"/>
                          </a:solidFill>
                          <a:latin typeface="微软雅黑" pitchFamily="34" charset="-122"/>
                          <a:ea typeface="微软雅黑" pitchFamily="34" charset="-122"/>
                        </a:rPr>
                        <a:t>第三轮测试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9550">
                <a:tc>
                  <a:txBody>
                    <a:bodyPr/>
                    <a:lstStyle/>
                    <a:p>
                      <a:pPr algn="ctr" fontAlgn="ctr"/>
                      <a:r>
                        <a:rPr lang="zh-CN" altLang="en-US" sz="1100" b="0" i="0" u="none" strike="noStrike" dirty="0">
                          <a:solidFill>
                            <a:srgbClr val="000000"/>
                          </a:solidFill>
                          <a:latin typeface="微软雅黑" pitchFamily="34" charset="-122"/>
                          <a:ea typeface="微软雅黑" pitchFamily="34" charset="-122"/>
                        </a:rPr>
                        <a:t>希望银行</a:t>
                      </a:r>
                      <a:r>
                        <a:rPr lang="en-US" altLang="zh-CN" sz="1100" b="0" i="0" u="none" strike="noStrike" dirty="0">
                          <a:solidFill>
                            <a:srgbClr val="000000"/>
                          </a:solidFill>
                          <a:latin typeface="微软雅黑" pitchFamily="34" charset="-122"/>
                          <a:ea typeface="微软雅黑" pitchFamily="34" charset="-122"/>
                        </a:rPr>
                        <a:t>1.0</a:t>
                      </a:r>
                      <a:r>
                        <a:rPr lang="zh-CN" altLang="en-US" sz="1100" b="0" i="0" u="none" strike="noStrike" dirty="0">
                          <a:solidFill>
                            <a:srgbClr val="000000"/>
                          </a:solidFill>
                          <a:latin typeface="微软雅黑" pitchFamily="34" charset="-122"/>
                          <a:ea typeface="微软雅黑" pitchFamily="34" charset="-122"/>
                        </a:rPr>
                        <a:t>回归测试（</a:t>
                      </a:r>
                      <a:r>
                        <a:rPr lang="en-US" altLang="zh-CN" sz="1100" b="0" i="0" u="none" strike="noStrike" dirty="0" err="1">
                          <a:solidFill>
                            <a:srgbClr val="000000"/>
                          </a:solidFill>
                          <a:latin typeface="微软雅黑" pitchFamily="34" charset="-122"/>
                          <a:ea typeface="微软雅黑" pitchFamily="34" charset="-122"/>
                        </a:rPr>
                        <a:t>oltest</a:t>
                      </a:r>
                      <a:r>
                        <a:rPr lang="zh-CN" altLang="en-US" sz="1100" b="0" i="0" u="none" strike="noStrike" dirty="0">
                          <a:solidFill>
                            <a:srgbClr val="000000"/>
                          </a:solidFill>
                          <a:latin typeface="微软雅黑" pitchFamily="34" charset="-122"/>
                          <a:ea typeface="微软雅黑" pitchFamily="34" charset="-122"/>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latin typeface="微软雅黑" pitchFamily="34" charset="-122"/>
                          <a:ea typeface="微软雅黑" pitchFamily="34" charset="-122"/>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2322520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6" name="Rectangle 631"/>
          <p:cNvSpPr>
            <a:spLocks noChangeArrowheads="1"/>
          </p:cNvSpPr>
          <p:nvPr/>
        </p:nvSpPr>
        <p:spPr bwMode="auto">
          <a:xfrm>
            <a:off x="1183169" y="1373718"/>
            <a:ext cx="3120000" cy="664633"/>
          </a:xfrm>
          <a:prstGeom prst="rect">
            <a:avLst/>
          </a:prstGeom>
          <a:solidFill>
            <a:srgbClr val="4CAB2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08" name="TextBox 707"/>
          <p:cNvSpPr txBox="1"/>
          <p:nvPr/>
        </p:nvSpPr>
        <p:spPr>
          <a:xfrm>
            <a:off x="1183169" y="1475201"/>
            <a:ext cx="2954656"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用例执行结果分析</a:t>
            </a:r>
            <a:endParaRPr lang="zh-CN" altLang="en-US" sz="3200" dirty="0">
              <a:solidFill>
                <a:schemeClr val="bg1"/>
              </a:solidFill>
            </a:endParaRPr>
          </a:p>
        </p:txBody>
      </p:sp>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测试执行阶段总结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nvGraphicFramePr>
        <p:xfrm>
          <a:off x="1183169" y="2274847"/>
          <a:ext cx="7124699" cy="838200"/>
        </p:xfrm>
        <a:graphic>
          <a:graphicData uri="http://schemas.openxmlformats.org/drawingml/2006/table">
            <a:tbl>
              <a:tblPr/>
              <a:tblGrid>
                <a:gridCol w="2005706"/>
                <a:gridCol w="863215"/>
                <a:gridCol w="863215"/>
                <a:gridCol w="863215"/>
                <a:gridCol w="828306"/>
                <a:gridCol w="990159"/>
                <a:gridCol w="710883"/>
              </a:tblGrid>
              <a:tr h="209550">
                <a:tc>
                  <a:txBody>
                    <a:bodyPr/>
                    <a:lstStyle/>
                    <a:p>
                      <a:pPr algn="ctr" fontAlgn="ctr"/>
                      <a:r>
                        <a:rPr lang="zh-CN" altLang="en-US" sz="1100" b="0" i="0" u="none" strike="noStrike" dirty="0">
                          <a:solidFill>
                            <a:srgbClr val="000000"/>
                          </a:solidFill>
                          <a:latin typeface="微软雅黑" pitchFamily="34" charset="-122"/>
                          <a:ea typeface="微软雅黑" pitchFamily="34" charset="-122"/>
                        </a:rPr>
                        <a:t>项目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分配用例数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执行用例数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执行完成度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发现</a:t>
                      </a:r>
                      <a:r>
                        <a:rPr lang="arn-CL" sz="1100" b="0" i="0" u="none" strike="noStrike">
                          <a:solidFill>
                            <a:srgbClr val="000000"/>
                          </a:solidFill>
                          <a:latin typeface="微软雅黑" pitchFamily="34" charset="-122"/>
                          <a:ea typeface="微软雅黑" pitchFamily="34" charset="-122"/>
                        </a:rPr>
                        <a:t>Bug</a:t>
                      </a:r>
                      <a:r>
                        <a:rPr lang="zh-CN" altLang="en-US" sz="1100" b="0" i="0" u="none" strike="noStrike">
                          <a:solidFill>
                            <a:srgbClr val="000000"/>
                          </a:solidFill>
                          <a:latin typeface="微软雅黑" pitchFamily="34" charset="-122"/>
                          <a:ea typeface="微软雅黑" pitchFamily="34" charset="-122"/>
                        </a:rPr>
                        <a:t>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用例内</a:t>
                      </a:r>
                      <a:r>
                        <a:rPr lang="arn-CL" sz="1100" b="0" i="0" u="none" strike="noStrike">
                          <a:solidFill>
                            <a:srgbClr val="000000"/>
                          </a:solidFill>
                          <a:latin typeface="微软雅黑" pitchFamily="34" charset="-122"/>
                          <a:ea typeface="微软雅黑" pitchFamily="34" charset="-122"/>
                        </a:rPr>
                        <a:t>Bug</a:t>
                      </a:r>
                      <a:r>
                        <a:rPr lang="zh-CN" altLang="en-US" sz="1100" b="0" i="0" u="none" strike="noStrike">
                          <a:solidFill>
                            <a:srgbClr val="000000"/>
                          </a:solidFill>
                          <a:latin typeface="微软雅黑" pitchFamily="34" charset="-122"/>
                          <a:ea typeface="微软雅黑" pitchFamily="34" charset="-122"/>
                        </a:rPr>
                        <a:t>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执行次数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209550">
                <a:tc>
                  <a:txBody>
                    <a:bodyPr/>
                    <a:lstStyle/>
                    <a:p>
                      <a:pPr algn="ctr" fontAlgn="ctr"/>
                      <a:r>
                        <a:rPr lang="zh-CN" altLang="en-US" sz="1100" b="0" i="0" u="none" strike="noStrike" dirty="0">
                          <a:solidFill>
                            <a:srgbClr val="000000"/>
                          </a:solidFill>
                          <a:latin typeface="微软雅黑" pitchFamily="34" charset="-122"/>
                          <a:ea typeface="微软雅黑" pitchFamily="34" charset="-122"/>
                        </a:rPr>
                        <a:t>幻视</a:t>
                      </a:r>
                      <a:r>
                        <a:rPr lang="en-US" altLang="zh-CN" sz="1100" b="0" i="0" u="none" strike="noStrike" dirty="0">
                          <a:solidFill>
                            <a:srgbClr val="000000"/>
                          </a:solidFill>
                          <a:latin typeface="微软雅黑" pitchFamily="34" charset="-122"/>
                          <a:ea typeface="微软雅黑" pitchFamily="34" charset="-122"/>
                        </a:rPr>
                        <a:t>APP3.0_iOS</a:t>
                      </a:r>
                      <a:r>
                        <a:rPr lang="zh-CN" altLang="en-US" sz="1100" b="0" i="0" u="none" strike="noStrike" dirty="0">
                          <a:solidFill>
                            <a:srgbClr val="000000"/>
                          </a:solidFill>
                          <a:latin typeface="微软雅黑" pitchFamily="34" charset="-122"/>
                          <a:ea typeface="微软雅黑" pitchFamily="34" charset="-122"/>
                        </a:rPr>
                        <a:t>第一轮测试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smtClean="0">
                          <a:solidFill>
                            <a:srgbClr val="000000"/>
                          </a:solidFill>
                          <a:latin typeface="微软雅黑" pitchFamily="34" charset="-122"/>
                          <a:ea typeface="微软雅黑" pitchFamily="34" charset="-122"/>
                        </a:rPr>
                        <a:t>100%</a:t>
                      </a:r>
                      <a:endParaRPr lang="en-US" altLang="zh-CN" sz="1100" b="0" i="0" u="none" strike="noStrike" dirty="0">
                        <a:solidFill>
                          <a:srgbClr val="000000"/>
                        </a:solidFill>
                        <a:latin typeface="微软雅黑" pitchFamily="34" charset="-122"/>
                        <a:ea typeface="微软雅黑"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a:t>
                      </a:r>
                      <a:r>
                        <a:rPr lang="zh-CN" altLang="en-US" sz="1100" b="0" i="0" u="none" strike="noStrike">
                          <a:solidFill>
                            <a:srgbClr val="000000"/>
                          </a:solidFill>
                          <a:latin typeface="微软雅黑" pitchFamily="34" charset="-122"/>
                          <a:ea typeface="微软雅黑" pitchFamily="34" charset="-122"/>
                        </a:rPr>
                        <a:t>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9550">
                <a:tc>
                  <a:txBody>
                    <a:bodyPr/>
                    <a:lstStyle/>
                    <a:p>
                      <a:pPr algn="ctr" fontAlgn="ctr"/>
                      <a:r>
                        <a:rPr lang="zh-CN" altLang="en-US" sz="1100" b="0" i="0" u="none" strike="noStrike">
                          <a:solidFill>
                            <a:srgbClr val="000000"/>
                          </a:solidFill>
                          <a:latin typeface="微软雅黑" pitchFamily="34" charset="-122"/>
                          <a:ea typeface="微软雅黑" pitchFamily="34" charset="-122"/>
                        </a:rPr>
                        <a:t>幻视</a:t>
                      </a:r>
                      <a:r>
                        <a:rPr lang="en-US" altLang="zh-CN" sz="1100" b="0" i="0" u="none" strike="noStrike">
                          <a:solidFill>
                            <a:srgbClr val="000000"/>
                          </a:solidFill>
                          <a:latin typeface="微软雅黑" pitchFamily="34" charset="-122"/>
                          <a:ea typeface="微软雅黑" pitchFamily="34" charset="-122"/>
                        </a:rPr>
                        <a:t>APP3.0_iOS</a:t>
                      </a:r>
                      <a:r>
                        <a:rPr lang="zh-CN" altLang="en-US" sz="1100" b="0" i="0" u="none" strike="noStrike">
                          <a:solidFill>
                            <a:srgbClr val="000000"/>
                          </a:solidFill>
                          <a:latin typeface="微软雅黑" pitchFamily="34" charset="-122"/>
                          <a:ea typeface="微软雅黑" pitchFamily="34" charset="-122"/>
                        </a:rPr>
                        <a:t>第二轮测试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614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614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smtClean="0">
                          <a:solidFill>
                            <a:srgbClr val="000000"/>
                          </a:solidFill>
                          <a:latin typeface="微软雅黑" pitchFamily="34" charset="-122"/>
                          <a:ea typeface="微软雅黑" pitchFamily="34" charset="-122"/>
                        </a:rPr>
                        <a:t>100%</a:t>
                      </a:r>
                      <a:endParaRPr lang="en-US" altLang="zh-CN" sz="1100" b="0" i="0" u="none" strike="noStrike" dirty="0">
                        <a:solidFill>
                          <a:srgbClr val="000000"/>
                        </a:solidFill>
                        <a:latin typeface="微软雅黑" pitchFamily="34" charset="-122"/>
                        <a:ea typeface="微软雅黑"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76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a:t>
                      </a:r>
                      <a:r>
                        <a:rPr lang="zh-CN" altLang="en-US" sz="1100" b="0" i="0" u="none" strike="noStrike">
                          <a:solidFill>
                            <a:srgbClr val="000000"/>
                          </a:solidFill>
                          <a:latin typeface="微软雅黑" pitchFamily="34" charset="-122"/>
                          <a:ea typeface="微软雅黑" pitchFamily="34" charset="-122"/>
                        </a:rPr>
                        <a:t>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9550">
                <a:tc>
                  <a:txBody>
                    <a:bodyPr/>
                    <a:lstStyle/>
                    <a:p>
                      <a:pPr algn="ctr" fontAlgn="ctr"/>
                      <a:r>
                        <a:rPr lang="zh-CN" altLang="en-US" sz="1100" b="0" i="0" u="none" strike="noStrike">
                          <a:solidFill>
                            <a:srgbClr val="000000"/>
                          </a:solidFill>
                          <a:latin typeface="微软雅黑" pitchFamily="34" charset="-122"/>
                          <a:ea typeface="微软雅黑" pitchFamily="34" charset="-122"/>
                        </a:rPr>
                        <a:t>幻视</a:t>
                      </a:r>
                      <a:r>
                        <a:rPr lang="en-US" altLang="zh-CN" sz="1100" b="0" i="0" u="none" strike="noStrike">
                          <a:solidFill>
                            <a:srgbClr val="000000"/>
                          </a:solidFill>
                          <a:latin typeface="微软雅黑" pitchFamily="34" charset="-122"/>
                          <a:ea typeface="微软雅黑" pitchFamily="34" charset="-122"/>
                        </a:rPr>
                        <a:t>APP3.0_</a:t>
                      </a:r>
                      <a:r>
                        <a:rPr lang="zh-CN" altLang="en-US" sz="1100" b="0" i="0" u="none" strike="noStrike">
                          <a:solidFill>
                            <a:srgbClr val="000000"/>
                          </a:solidFill>
                          <a:latin typeface="微软雅黑" pitchFamily="34" charset="-122"/>
                          <a:ea typeface="微软雅黑" pitchFamily="34" charset="-122"/>
                        </a:rPr>
                        <a:t>回归</a:t>
                      </a:r>
                      <a:r>
                        <a:rPr lang="en-US" altLang="zh-CN" sz="1100" b="0" i="0" u="none" strike="noStrike">
                          <a:solidFill>
                            <a:srgbClr val="000000"/>
                          </a:solidFill>
                          <a:latin typeface="微软雅黑" pitchFamily="34" charset="-122"/>
                          <a:ea typeface="微软雅黑" pitchFamily="34" charset="-122"/>
                        </a:rPr>
                        <a:t>&amp;</a:t>
                      </a:r>
                      <a:r>
                        <a:rPr lang="zh-CN" altLang="en-US" sz="1100" b="0" i="0" u="none" strike="noStrike">
                          <a:solidFill>
                            <a:srgbClr val="000000"/>
                          </a:solidFill>
                          <a:latin typeface="微软雅黑" pitchFamily="34" charset="-122"/>
                          <a:ea typeface="微软雅黑" pitchFamily="34" charset="-122"/>
                        </a:rPr>
                        <a:t>验收测试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latin typeface="微软雅黑" pitchFamily="34" charset="-122"/>
                          <a:ea typeface="微软雅黑" pitchFamily="34" charset="-122"/>
                        </a:rPr>
                        <a:t>124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smtClean="0">
                          <a:solidFill>
                            <a:srgbClr val="000000"/>
                          </a:solidFill>
                          <a:latin typeface="微软雅黑" pitchFamily="34" charset="-122"/>
                          <a:ea typeface="微软雅黑" pitchFamily="34" charset="-122"/>
                        </a:rPr>
                        <a:t>100%</a:t>
                      </a:r>
                      <a:endParaRPr lang="en-US" altLang="zh-CN" sz="1100" b="0" i="0" u="none" strike="noStrike" dirty="0">
                        <a:solidFill>
                          <a:srgbClr val="000000"/>
                        </a:solidFill>
                        <a:latin typeface="微软雅黑" pitchFamily="34" charset="-122"/>
                        <a:ea typeface="微软雅黑"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latin typeface="微软雅黑" pitchFamily="34" charset="-122"/>
                          <a:ea typeface="微软雅黑" pitchFamily="34" charset="-122"/>
                        </a:rPr>
                        <a:t>1</a:t>
                      </a:r>
                      <a:r>
                        <a:rPr lang="zh-CN" altLang="en-US" sz="1100" b="0" i="0" u="none" strike="noStrike" dirty="0">
                          <a:solidFill>
                            <a:srgbClr val="000000"/>
                          </a:solidFill>
                          <a:latin typeface="微软雅黑" pitchFamily="34" charset="-122"/>
                          <a:ea typeface="微软雅黑" pitchFamily="34" charset="-122"/>
                        </a:rPr>
                        <a:t>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0" name="表格 9"/>
          <p:cNvGraphicFramePr>
            <a:graphicFrameLocks noGrp="1"/>
          </p:cNvGraphicFramePr>
          <p:nvPr/>
        </p:nvGraphicFramePr>
        <p:xfrm>
          <a:off x="1183169" y="3520058"/>
          <a:ext cx="7429500" cy="1047750"/>
        </p:xfrm>
        <a:graphic>
          <a:graphicData uri="http://schemas.openxmlformats.org/drawingml/2006/table">
            <a:tbl>
              <a:tblPr/>
              <a:tblGrid>
                <a:gridCol w="2335802"/>
                <a:gridCol w="863231"/>
                <a:gridCol w="863231"/>
                <a:gridCol w="863231"/>
                <a:gridCol w="828321"/>
                <a:gridCol w="990177"/>
                <a:gridCol w="685507"/>
              </a:tblGrid>
              <a:tr h="209550">
                <a:tc>
                  <a:txBody>
                    <a:bodyPr/>
                    <a:lstStyle/>
                    <a:p>
                      <a:pPr algn="ctr" fontAlgn="ctr"/>
                      <a:r>
                        <a:rPr lang="zh-CN" altLang="en-US" sz="1100" b="0" i="0" u="none" strike="noStrike" dirty="0">
                          <a:solidFill>
                            <a:srgbClr val="000000"/>
                          </a:solidFill>
                          <a:latin typeface="微软雅黑" pitchFamily="34" charset="-122"/>
                          <a:ea typeface="微软雅黑" pitchFamily="34" charset="-122"/>
                        </a:rPr>
                        <a:t>项目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分配用例数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执行用例数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执行完成度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发现</a:t>
                      </a:r>
                      <a:r>
                        <a:rPr lang="arn-CL" sz="1100" b="0" i="0" u="none" strike="noStrike">
                          <a:solidFill>
                            <a:srgbClr val="000000"/>
                          </a:solidFill>
                          <a:latin typeface="微软雅黑" pitchFamily="34" charset="-122"/>
                          <a:ea typeface="微软雅黑" pitchFamily="34" charset="-122"/>
                        </a:rPr>
                        <a:t>Bug</a:t>
                      </a:r>
                      <a:r>
                        <a:rPr lang="zh-CN" altLang="en-US" sz="1100" b="0" i="0" u="none" strike="noStrike">
                          <a:solidFill>
                            <a:srgbClr val="000000"/>
                          </a:solidFill>
                          <a:latin typeface="微软雅黑" pitchFamily="34" charset="-122"/>
                          <a:ea typeface="微软雅黑" pitchFamily="34" charset="-122"/>
                        </a:rPr>
                        <a:t>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用例内</a:t>
                      </a:r>
                      <a:r>
                        <a:rPr lang="arn-CL" sz="1100" b="0" i="0" u="none" strike="noStrike">
                          <a:solidFill>
                            <a:srgbClr val="000000"/>
                          </a:solidFill>
                          <a:latin typeface="微软雅黑" pitchFamily="34" charset="-122"/>
                          <a:ea typeface="微软雅黑" pitchFamily="34" charset="-122"/>
                        </a:rPr>
                        <a:t>Bug</a:t>
                      </a:r>
                      <a:r>
                        <a:rPr lang="zh-CN" altLang="en-US" sz="1100" b="0" i="0" u="none" strike="noStrike">
                          <a:solidFill>
                            <a:srgbClr val="000000"/>
                          </a:solidFill>
                          <a:latin typeface="微软雅黑" pitchFamily="34" charset="-122"/>
                          <a:ea typeface="微软雅黑" pitchFamily="34" charset="-122"/>
                        </a:rPr>
                        <a:t>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执行次数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209550">
                <a:tc>
                  <a:txBody>
                    <a:bodyPr/>
                    <a:lstStyle/>
                    <a:p>
                      <a:pPr algn="ctr" fontAlgn="ctr"/>
                      <a:r>
                        <a:rPr lang="zh-CN" altLang="en-US" sz="1100" b="0" i="0" u="none" strike="noStrike">
                          <a:solidFill>
                            <a:srgbClr val="000000"/>
                          </a:solidFill>
                          <a:latin typeface="微软雅黑" pitchFamily="34" charset="-122"/>
                          <a:ea typeface="微软雅黑" pitchFamily="34" charset="-122"/>
                        </a:rPr>
                        <a:t>幻视</a:t>
                      </a:r>
                      <a:r>
                        <a:rPr lang="arn-CL" sz="1100" b="0" i="0" u="none" strike="noStrike">
                          <a:solidFill>
                            <a:srgbClr val="000000"/>
                          </a:solidFill>
                          <a:latin typeface="微软雅黑" pitchFamily="34" charset="-122"/>
                          <a:ea typeface="微软雅黑" pitchFamily="34" charset="-122"/>
                        </a:rPr>
                        <a:t>APP3.0_Android</a:t>
                      </a:r>
                      <a:r>
                        <a:rPr lang="zh-CN" altLang="en-US" sz="1100" b="0" i="0" u="none" strike="noStrike">
                          <a:solidFill>
                            <a:srgbClr val="000000"/>
                          </a:solidFill>
                          <a:latin typeface="微软雅黑" pitchFamily="34" charset="-122"/>
                          <a:ea typeface="微软雅黑" pitchFamily="34" charset="-122"/>
                        </a:rPr>
                        <a:t>第一轮测试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57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a:t>
                      </a:r>
                      <a:r>
                        <a:rPr lang="zh-CN" altLang="en-US" sz="1100" b="0" i="0" u="none" strike="noStrike">
                          <a:solidFill>
                            <a:srgbClr val="000000"/>
                          </a:solidFill>
                          <a:latin typeface="微软雅黑" pitchFamily="34" charset="-122"/>
                          <a:ea typeface="微软雅黑" pitchFamily="34" charset="-122"/>
                        </a:rPr>
                        <a:t>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9550">
                <a:tc>
                  <a:txBody>
                    <a:bodyPr/>
                    <a:lstStyle/>
                    <a:p>
                      <a:pPr algn="ctr" fontAlgn="ctr"/>
                      <a:r>
                        <a:rPr lang="zh-CN" altLang="en-US" sz="1100" b="0" i="0" u="none" strike="noStrike">
                          <a:solidFill>
                            <a:srgbClr val="000000"/>
                          </a:solidFill>
                          <a:latin typeface="微软雅黑" pitchFamily="34" charset="-122"/>
                          <a:ea typeface="微软雅黑" pitchFamily="34" charset="-122"/>
                        </a:rPr>
                        <a:t>幻视</a:t>
                      </a:r>
                      <a:r>
                        <a:rPr lang="arn-CL" sz="1100" b="0" i="0" u="none" strike="noStrike">
                          <a:solidFill>
                            <a:srgbClr val="000000"/>
                          </a:solidFill>
                          <a:latin typeface="微软雅黑" pitchFamily="34" charset="-122"/>
                          <a:ea typeface="微软雅黑" pitchFamily="34" charset="-122"/>
                        </a:rPr>
                        <a:t>APP3.0_Android</a:t>
                      </a:r>
                      <a:r>
                        <a:rPr lang="zh-CN" altLang="en-US" sz="1100" b="0" i="0" u="none" strike="noStrike">
                          <a:solidFill>
                            <a:srgbClr val="000000"/>
                          </a:solidFill>
                          <a:latin typeface="微软雅黑" pitchFamily="34" charset="-122"/>
                          <a:ea typeface="微软雅黑" pitchFamily="34" charset="-122"/>
                        </a:rPr>
                        <a:t>第二轮测试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470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470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a:t>
                      </a:r>
                      <a:r>
                        <a:rPr lang="zh-CN" altLang="en-US" sz="1100" b="0" i="0" u="none" strike="noStrike">
                          <a:solidFill>
                            <a:srgbClr val="000000"/>
                          </a:solidFill>
                          <a:latin typeface="微软雅黑" pitchFamily="34" charset="-122"/>
                          <a:ea typeface="微软雅黑" pitchFamily="34" charset="-122"/>
                        </a:rPr>
                        <a:t>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9550">
                <a:tc>
                  <a:txBody>
                    <a:bodyPr/>
                    <a:lstStyle/>
                    <a:p>
                      <a:pPr algn="ctr" fontAlgn="ctr"/>
                      <a:r>
                        <a:rPr lang="zh-CN" altLang="en-US" sz="1100" b="0" i="0" u="none" strike="noStrike" dirty="0">
                          <a:solidFill>
                            <a:srgbClr val="000000"/>
                          </a:solidFill>
                          <a:latin typeface="微软雅黑" pitchFamily="34" charset="-122"/>
                          <a:ea typeface="微软雅黑" pitchFamily="34" charset="-122"/>
                        </a:rPr>
                        <a:t>幻视</a:t>
                      </a:r>
                      <a:r>
                        <a:rPr lang="arn-CL" sz="1100" b="0" i="0" u="none" strike="noStrike" dirty="0">
                          <a:solidFill>
                            <a:srgbClr val="000000"/>
                          </a:solidFill>
                          <a:latin typeface="微软雅黑" pitchFamily="34" charset="-122"/>
                          <a:ea typeface="微软雅黑" pitchFamily="34" charset="-122"/>
                        </a:rPr>
                        <a:t>APP3.0_Android</a:t>
                      </a:r>
                      <a:r>
                        <a:rPr lang="zh-CN" altLang="en-US" sz="1100" b="0" i="0" u="none" strike="noStrike" dirty="0">
                          <a:solidFill>
                            <a:srgbClr val="000000"/>
                          </a:solidFill>
                          <a:latin typeface="微软雅黑" pitchFamily="34" charset="-122"/>
                          <a:ea typeface="微软雅黑" pitchFamily="34" charset="-122"/>
                        </a:rPr>
                        <a:t>第三轮测试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a:t>
                      </a:r>
                      <a:r>
                        <a:rPr lang="zh-CN" altLang="en-US" sz="1100" b="0" i="0" u="none" strike="noStrike">
                          <a:solidFill>
                            <a:srgbClr val="000000"/>
                          </a:solidFill>
                          <a:latin typeface="微软雅黑" pitchFamily="34" charset="-122"/>
                          <a:ea typeface="微软雅黑" pitchFamily="34" charset="-122"/>
                        </a:rPr>
                        <a:t>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9550">
                <a:tc>
                  <a:txBody>
                    <a:bodyPr/>
                    <a:lstStyle/>
                    <a:p>
                      <a:pPr algn="ctr" fontAlgn="ctr"/>
                      <a:r>
                        <a:rPr lang="zh-CN" altLang="en-US" sz="1100" b="0" i="0" u="none" strike="noStrike">
                          <a:solidFill>
                            <a:srgbClr val="000000"/>
                          </a:solidFill>
                          <a:latin typeface="微软雅黑" pitchFamily="34" charset="-122"/>
                          <a:ea typeface="微软雅黑" pitchFamily="34" charset="-122"/>
                        </a:rPr>
                        <a:t>幻视</a:t>
                      </a:r>
                      <a:r>
                        <a:rPr lang="arn-CL" sz="1100" b="0" i="0" u="none" strike="noStrike">
                          <a:solidFill>
                            <a:srgbClr val="000000"/>
                          </a:solidFill>
                          <a:latin typeface="微软雅黑" pitchFamily="34" charset="-122"/>
                          <a:ea typeface="微软雅黑" pitchFamily="34" charset="-122"/>
                        </a:rPr>
                        <a:t>APP3.0_Android</a:t>
                      </a:r>
                      <a:r>
                        <a:rPr lang="zh-CN" altLang="en-US" sz="1100" b="0" i="0" u="none" strike="noStrike">
                          <a:solidFill>
                            <a:srgbClr val="000000"/>
                          </a:solidFill>
                          <a:latin typeface="微软雅黑" pitchFamily="34" charset="-122"/>
                          <a:ea typeface="微软雅黑" pitchFamily="34" charset="-122"/>
                        </a:rPr>
                        <a:t>回归</a:t>
                      </a:r>
                      <a:r>
                        <a:rPr lang="en-US" altLang="zh-CN" sz="1100" b="0" i="0" u="none" strike="noStrike">
                          <a:solidFill>
                            <a:srgbClr val="000000"/>
                          </a:solidFill>
                          <a:latin typeface="微软雅黑" pitchFamily="34" charset="-122"/>
                          <a:ea typeface="微软雅黑" pitchFamily="34" charset="-122"/>
                        </a:rPr>
                        <a:t>&amp;</a:t>
                      </a:r>
                      <a:r>
                        <a:rPr lang="zh-CN" altLang="en-US" sz="1100" b="0" i="0" u="none" strike="noStrike">
                          <a:solidFill>
                            <a:srgbClr val="000000"/>
                          </a:solidFill>
                          <a:latin typeface="微软雅黑" pitchFamily="34" charset="-122"/>
                          <a:ea typeface="微软雅黑" pitchFamily="34" charset="-122"/>
                        </a:rPr>
                        <a:t>验收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353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353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latin typeface="微软雅黑" pitchFamily="34" charset="-122"/>
                          <a:ea typeface="微软雅黑" pitchFamily="34" charset="-122"/>
                        </a:rPr>
                        <a:t>2</a:t>
                      </a:r>
                      <a:r>
                        <a:rPr lang="zh-CN" altLang="en-US" sz="1100" b="0" i="0" u="none" strike="noStrike" dirty="0">
                          <a:solidFill>
                            <a:srgbClr val="000000"/>
                          </a:solidFill>
                          <a:latin typeface="微软雅黑" pitchFamily="34" charset="-122"/>
                          <a:ea typeface="微软雅黑" pitchFamily="34" charset="-122"/>
                        </a:rPr>
                        <a:t>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8" name="矩形 1"/>
          <p:cNvSpPr>
            <a:spLocks noChangeArrowheads="1"/>
          </p:cNvSpPr>
          <p:nvPr/>
        </p:nvSpPr>
        <p:spPr bwMode="auto">
          <a:xfrm>
            <a:off x="1153537" y="4811714"/>
            <a:ext cx="9511532" cy="1569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just"/>
            <a:r>
              <a:rPr lang="en-US" altLang="zh-CN" sz="1600" dirty="0" smtClean="0">
                <a:solidFill>
                  <a:schemeClr val="tx1">
                    <a:lumMod val="65000"/>
                    <a:lumOff val="35000"/>
                  </a:schemeClr>
                </a:solidFill>
                <a:latin typeface="微软雅黑" pitchFamily="34" charset="-122"/>
                <a:ea typeface="微软雅黑" pitchFamily="34" charset="-122"/>
              </a:rPr>
              <a:t>Q4</a:t>
            </a:r>
            <a:r>
              <a:rPr lang="zh-CN" altLang="en-US" sz="1600" dirty="0" smtClean="0">
                <a:solidFill>
                  <a:schemeClr val="tx1">
                    <a:lumMod val="65000"/>
                    <a:lumOff val="35000"/>
                  </a:schemeClr>
                </a:solidFill>
                <a:latin typeface="微软雅黑" pitchFamily="34" charset="-122"/>
                <a:ea typeface="微软雅黑" pitchFamily="34" charset="-122"/>
              </a:rPr>
              <a:t>季度总共执行用例 </a:t>
            </a:r>
            <a:r>
              <a:rPr lang="en-US" altLang="zh-CN" sz="1600" dirty="0" smtClean="0">
                <a:solidFill>
                  <a:schemeClr val="tx1">
                    <a:lumMod val="65000"/>
                    <a:lumOff val="35000"/>
                  </a:schemeClr>
                </a:solidFill>
                <a:latin typeface="微软雅黑" pitchFamily="34" charset="-122"/>
                <a:ea typeface="微软雅黑" pitchFamily="34" charset="-122"/>
              </a:rPr>
              <a:t>4690</a:t>
            </a:r>
            <a:r>
              <a:rPr lang="zh-CN" altLang="en-US" sz="1600" dirty="0" smtClean="0">
                <a:solidFill>
                  <a:schemeClr val="tx1">
                    <a:lumMod val="65000"/>
                    <a:lumOff val="35000"/>
                  </a:schemeClr>
                </a:solidFill>
                <a:latin typeface="微软雅黑" pitchFamily="34" charset="-122"/>
                <a:ea typeface="微软雅黑" pitchFamily="34" charset="-122"/>
              </a:rPr>
              <a:t>条，从统计结果上可以明显看出，测试用例执行完成度为</a:t>
            </a:r>
            <a:r>
              <a:rPr lang="en-US" altLang="zh-CN" sz="1600" dirty="0" smtClean="0">
                <a:solidFill>
                  <a:schemeClr val="tx1">
                    <a:lumMod val="65000"/>
                    <a:lumOff val="35000"/>
                  </a:schemeClr>
                </a:solidFill>
                <a:latin typeface="微软雅黑" pitchFamily="34" charset="-122"/>
                <a:ea typeface="微软雅黑" pitchFamily="34" charset="-122"/>
              </a:rPr>
              <a:t>100%</a:t>
            </a:r>
            <a:r>
              <a:rPr lang="zh-CN" altLang="en-US" sz="1600" dirty="0" smtClean="0">
                <a:solidFill>
                  <a:schemeClr val="tx1">
                    <a:lumMod val="65000"/>
                    <a:lumOff val="35000"/>
                  </a:schemeClr>
                </a:solidFill>
                <a:latin typeface="微软雅黑" pitchFamily="34" charset="-122"/>
                <a:ea typeface="微软雅黑" pitchFamily="34" charset="-122"/>
              </a:rPr>
              <a:t>，每个版本每轮测试基本上很少一次性通过测试。</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en-US" altLang="zh-CN" sz="1600" dirty="0" smtClean="0">
                <a:solidFill>
                  <a:schemeClr val="tx1">
                    <a:lumMod val="65000"/>
                    <a:lumOff val="35000"/>
                  </a:schemeClr>
                </a:solidFill>
                <a:latin typeface="微软雅黑" pitchFamily="34" charset="-122"/>
                <a:ea typeface="微软雅黑" pitchFamily="34" charset="-122"/>
              </a:rPr>
              <a:t>APP3.0</a:t>
            </a:r>
            <a:r>
              <a:rPr lang="zh-CN" altLang="en-US" sz="1600" dirty="0" smtClean="0">
                <a:solidFill>
                  <a:schemeClr val="tx1">
                    <a:lumMod val="65000"/>
                    <a:lumOff val="35000"/>
                  </a:schemeClr>
                </a:solidFill>
                <a:latin typeface="微软雅黑" pitchFamily="34" charset="-122"/>
                <a:ea typeface="微软雅黑" pitchFamily="34" charset="-122"/>
              </a:rPr>
              <a:t>用例内</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发现率为：</a:t>
            </a:r>
            <a:r>
              <a:rPr lang="en-US" altLang="zh-CN" sz="1600" dirty="0" smtClean="0">
                <a:solidFill>
                  <a:schemeClr val="tx1">
                    <a:lumMod val="65000"/>
                    <a:lumOff val="35000"/>
                  </a:schemeClr>
                </a:solidFill>
                <a:latin typeface="微软雅黑" pitchFamily="34" charset="-122"/>
                <a:ea typeface="微软雅黑" pitchFamily="34" charset="-122"/>
              </a:rPr>
              <a:t>86%</a:t>
            </a:r>
            <a:endParaRPr lang="zh-CN" altLang="en-US" sz="1600" dirty="0" smtClean="0">
              <a:solidFill>
                <a:schemeClr val="tx1">
                  <a:lumMod val="65000"/>
                  <a:lumOff val="35000"/>
                </a:schemeClr>
              </a:solidFill>
              <a:latin typeface="微软雅黑" pitchFamily="34" charset="-122"/>
              <a:ea typeface="微软雅黑" pitchFamily="34" charset="-122"/>
            </a:endParaRPr>
          </a:p>
          <a:p>
            <a:pPr algn="just"/>
            <a:r>
              <a:rPr lang="en-US" altLang="zh-CN" sz="1600" dirty="0" smtClean="0">
                <a:solidFill>
                  <a:schemeClr val="tx1">
                    <a:lumMod val="65000"/>
                    <a:lumOff val="35000"/>
                  </a:schemeClr>
                </a:solidFill>
                <a:latin typeface="微软雅黑" pitchFamily="34" charset="-122"/>
                <a:ea typeface="微软雅黑" pitchFamily="34" charset="-122"/>
              </a:rPr>
              <a:t>APP3.01</a:t>
            </a:r>
            <a:r>
              <a:rPr lang="zh-CN" altLang="en-US" sz="1600" dirty="0" smtClean="0">
                <a:solidFill>
                  <a:schemeClr val="tx1">
                    <a:lumMod val="65000"/>
                    <a:lumOff val="35000"/>
                  </a:schemeClr>
                </a:solidFill>
                <a:latin typeface="微软雅黑" pitchFamily="34" charset="-122"/>
                <a:ea typeface="微软雅黑" pitchFamily="34" charset="-122"/>
              </a:rPr>
              <a:t>用例内</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发现率为：</a:t>
            </a:r>
            <a:r>
              <a:rPr lang="en-US" altLang="zh-CN" sz="1600" dirty="0" smtClean="0">
                <a:solidFill>
                  <a:schemeClr val="tx1">
                    <a:lumMod val="65000"/>
                    <a:lumOff val="35000"/>
                  </a:schemeClr>
                </a:solidFill>
                <a:latin typeface="微软雅黑" pitchFamily="34" charset="-122"/>
                <a:ea typeface="微软雅黑" pitchFamily="34" charset="-122"/>
              </a:rPr>
              <a:t>82%</a:t>
            </a:r>
            <a:endParaRPr lang="zh-CN" altLang="en-US"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希望银行用例内</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发现率为：</a:t>
            </a:r>
            <a:r>
              <a:rPr lang="en-US" altLang="zh-CN" sz="1600" dirty="0" smtClean="0">
                <a:solidFill>
                  <a:schemeClr val="tx1">
                    <a:lumMod val="65000"/>
                    <a:lumOff val="35000"/>
                  </a:schemeClr>
                </a:solidFill>
                <a:latin typeface="微软雅黑" pitchFamily="34" charset="-122"/>
                <a:ea typeface="微软雅黑" pitchFamily="34" charset="-122"/>
              </a:rPr>
              <a:t>93%</a:t>
            </a:r>
            <a:endParaRPr lang="zh-CN" altLang="en-US"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 xmlns:p14="http://schemas.microsoft.com/office/powerpoint/2010/main" val="2322520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6" name="Rectangle 631"/>
          <p:cNvSpPr>
            <a:spLocks noChangeArrowheads="1"/>
          </p:cNvSpPr>
          <p:nvPr/>
        </p:nvSpPr>
        <p:spPr bwMode="auto">
          <a:xfrm>
            <a:off x="1183169" y="1373718"/>
            <a:ext cx="3120000" cy="664633"/>
          </a:xfrm>
          <a:prstGeom prst="rect">
            <a:avLst/>
          </a:prstGeom>
          <a:solidFill>
            <a:srgbClr val="4CAB2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08" name="TextBox 707"/>
          <p:cNvSpPr txBox="1"/>
          <p:nvPr/>
        </p:nvSpPr>
        <p:spPr>
          <a:xfrm>
            <a:off x="1204108" y="1475201"/>
            <a:ext cx="2954656"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测试活动结果分析</a:t>
            </a:r>
            <a:endParaRPr lang="zh-CN" altLang="en-US" sz="3200" dirty="0">
              <a:solidFill>
                <a:schemeClr val="bg1"/>
              </a:solidFill>
            </a:endParaRPr>
          </a:p>
        </p:txBody>
      </p:sp>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测试活动效果总结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graphicFrame>
        <p:nvGraphicFramePr>
          <p:cNvPr id="21" name="表格 20"/>
          <p:cNvGraphicFramePr>
            <a:graphicFrameLocks noGrp="1"/>
          </p:cNvGraphicFramePr>
          <p:nvPr/>
        </p:nvGraphicFramePr>
        <p:xfrm>
          <a:off x="1161562" y="2573392"/>
          <a:ext cx="8246207" cy="2132189"/>
        </p:xfrm>
        <a:graphic>
          <a:graphicData uri="http://schemas.openxmlformats.org/drawingml/2006/table">
            <a:tbl>
              <a:tblPr/>
              <a:tblGrid>
                <a:gridCol w="7451710"/>
                <a:gridCol w="794497"/>
              </a:tblGrid>
              <a:tr h="206644">
                <a:tc>
                  <a:txBody>
                    <a:bodyPr/>
                    <a:lstStyle/>
                    <a:p>
                      <a:pPr algn="l" fontAlgn="ctr"/>
                      <a:r>
                        <a:rPr lang="zh-CN" altLang="en-US" sz="1100" b="0" i="0" u="none" strike="noStrike" dirty="0">
                          <a:solidFill>
                            <a:srgbClr val="000000"/>
                          </a:solidFill>
                          <a:latin typeface="微软雅黑" pitchFamily="34" charset="-122"/>
                          <a:ea typeface="微软雅黑" pitchFamily="34" charset="-122"/>
                        </a:rPr>
                        <a:t>测试目的</a:t>
                      </a:r>
                    </a:p>
                  </a:txBody>
                  <a:tcPr marL="9393" marR="9393" marT="9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ctr"/>
                      <a:r>
                        <a:rPr lang="zh-CN" altLang="en-US" sz="1100" b="0" i="0" u="none" strike="noStrike">
                          <a:solidFill>
                            <a:srgbClr val="000000"/>
                          </a:solidFill>
                          <a:latin typeface="微软雅黑" pitchFamily="34" charset="-122"/>
                          <a:ea typeface="微软雅黑" pitchFamily="34" charset="-122"/>
                        </a:rPr>
                        <a:t>是否达到</a:t>
                      </a:r>
                    </a:p>
                  </a:txBody>
                  <a:tcPr marL="9393" marR="9393" marT="9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85109">
                <a:tc>
                  <a:txBody>
                    <a:bodyPr/>
                    <a:lstStyle/>
                    <a:p>
                      <a:pPr algn="l" fontAlgn="ctr"/>
                      <a:r>
                        <a:rPr lang="arn-CL" sz="1100" b="0" i="0" u="none" strike="noStrike">
                          <a:solidFill>
                            <a:srgbClr val="000000"/>
                          </a:solidFill>
                          <a:latin typeface="微软雅黑" pitchFamily="34" charset="-122"/>
                          <a:ea typeface="微软雅黑" pitchFamily="34" charset="-122"/>
                        </a:rPr>
                        <a:t>1. Critical</a:t>
                      </a:r>
                      <a:r>
                        <a:rPr lang="zh-CN" altLang="en-US" sz="1100" b="0" i="0" u="none" strike="noStrike">
                          <a:solidFill>
                            <a:srgbClr val="000000"/>
                          </a:solidFill>
                          <a:latin typeface="微软雅黑" pitchFamily="34" charset="-122"/>
                          <a:ea typeface="微软雅黑" pitchFamily="34" charset="-122"/>
                        </a:rPr>
                        <a:t>以上的严重问题尽早暴露</a:t>
                      </a:r>
                    </a:p>
                  </a:txBody>
                  <a:tcPr marL="9393" marR="9393" marT="9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1100" b="0" i="0" u="none" strike="noStrike">
                          <a:solidFill>
                            <a:srgbClr val="000000"/>
                          </a:solidFill>
                          <a:latin typeface="微软雅黑" pitchFamily="34" charset="-122"/>
                          <a:ea typeface="微软雅黑" pitchFamily="34" charset="-122"/>
                        </a:rPr>
                        <a:t>是</a:t>
                      </a:r>
                    </a:p>
                  </a:txBody>
                  <a:tcPr marL="9393" marR="9393" marT="9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r h="385109">
                <a:tc>
                  <a:txBody>
                    <a:bodyPr/>
                    <a:lstStyle/>
                    <a:p>
                      <a:pPr algn="l" fontAlgn="ctr"/>
                      <a:r>
                        <a:rPr lang="en-US" altLang="zh-CN" sz="1100" b="0" i="0" u="none" strike="noStrike" dirty="0">
                          <a:solidFill>
                            <a:srgbClr val="000000"/>
                          </a:solidFill>
                          <a:latin typeface="微软雅黑" pitchFamily="34" charset="-122"/>
                          <a:ea typeface="微软雅黑" pitchFamily="34" charset="-122"/>
                        </a:rPr>
                        <a:t>2. </a:t>
                      </a:r>
                      <a:r>
                        <a:rPr lang="zh-CN" altLang="en-US" sz="1100" b="0" i="0" u="none" strike="noStrike" dirty="0">
                          <a:solidFill>
                            <a:srgbClr val="000000"/>
                          </a:solidFill>
                          <a:latin typeface="微软雅黑" pitchFamily="34" charset="-122"/>
                          <a:ea typeface="微软雅黑" pitchFamily="34" charset="-122"/>
                        </a:rPr>
                        <a:t>第一轮和回归测试均为全量测试，保证软件版本主要流程和分支流程的稳定性</a:t>
                      </a:r>
                    </a:p>
                  </a:txBody>
                  <a:tcPr marL="9393" marR="9393" marT="9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1100" b="0" i="0" u="none" strike="noStrike">
                          <a:solidFill>
                            <a:srgbClr val="000000"/>
                          </a:solidFill>
                          <a:latin typeface="微软雅黑" pitchFamily="34" charset="-122"/>
                          <a:ea typeface="微软雅黑" pitchFamily="34" charset="-122"/>
                        </a:rPr>
                        <a:t>是</a:t>
                      </a:r>
                    </a:p>
                  </a:txBody>
                  <a:tcPr marL="9393" marR="9393" marT="9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r h="385109">
                <a:tc>
                  <a:txBody>
                    <a:bodyPr/>
                    <a:lstStyle/>
                    <a:p>
                      <a:pPr algn="l" fontAlgn="ctr"/>
                      <a:r>
                        <a:rPr lang="en-US" altLang="zh-CN" sz="1100" b="0" i="0" u="none" strike="noStrike">
                          <a:solidFill>
                            <a:srgbClr val="000000"/>
                          </a:solidFill>
                          <a:latin typeface="微软雅黑" pitchFamily="34" charset="-122"/>
                          <a:ea typeface="微软雅黑" pitchFamily="34" charset="-122"/>
                        </a:rPr>
                        <a:t>3. </a:t>
                      </a:r>
                      <a:r>
                        <a:rPr lang="zh-CN" altLang="en-US" sz="1100" b="0" i="0" u="none" strike="noStrike">
                          <a:solidFill>
                            <a:srgbClr val="000000"/>
                          </a:solidFill>
                          <a:latin typeface="微软雅黑" pitchFamily="34" charset="-122"/>
                          <a:ea typeface="微软雅黑" pitchFamily="34" charset="-122"/>
                        </a:rPr>
                        <a:t>从用户角度出发，尽可能的模拟用户真实场景，进行测试及提出优化建议</a:t>
                      </a:r>
                    </a:p>
                  </a:txBody>
                  <a:tcPr marL="9393" marR="9393" marT="9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1100" b="0" i="0" u="none" strike="noStrike">
                          <a:solidFill>
                            <a:srgbClr val="000000"/>
                          </a:solidFill>
                          <a:latin typeface="微软雅黑" pitchFamily="34" charset="-122"/>
                          <a:ea typeface="微软雅黑" pitchFamily="34" charset="-122"/>
                        </a:rPr>
                        <a:t>是</a:t>
                      </a:r>
                    </a:p>
                  </a:txBody>
                  <a:tcPr marL="9393" marR="9393" marT="9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r h="385109">
                <a:tc>
                  <a:txBody>
                    <a:bodyPr/>
                    <a:lstStyle/>
                    <a:p>
                      <a:pPr algn="l" fontAlgn="ctr"/>
                      <a:r>
                        <a:rPr lang="en-US" altLang="zh-CN" sz="1100" b="0" i="0" u="none" strike="noStrike">
                          <a:solidFill>
                            <a:srgbClr val="000000"/>
                          </a:solidFill>
                          <a:latin typeface="微软雅黑" pitchFamily="34" charset="-122"/>
                          <a:ea typeface="微软雅黑" pitchFamily="34" charset="-122"/>
                        </a:rPr>
                        <a:t>4. </a:t>
                      </a:r>
                      <a:r>
                        <a:rPr lang="zh-CN" altLang="en-US" sz="1100" b="0" i="0" u="none" strike="noStrike">
                          <a:solidFill>
                            <a:srgbClr val="000000"/>
                          </a:solidFill>
                          <a:latin typeface="微软雅黑" pitchFamily="34" charset="-122"/>
                          <a:ea typeface="微软雅黑" pitchFamily="34" charset="-122"/>
                        </a:rPr>
                        <a:t>冒烟测试和第一轮测试发现</a:t>
                      </a:r>
                      <a:r>
                        <a:rPr lang="en-US" altLang="zh-CN" sz="1100" b="0" i="0" u="none" strike="noStrike">
                          <a:solidFill>
                            <a:srgbClr val="000000"/>
                          </a:solidFill>
                          <a:latin typeface="微软雅黑" pitchFamily="34" charset="-122"/>
                          <a:ea typeface="微软雅黑" pitchFamily="34" charset="-122"/>
                        </a:rPr>
                        <a:t>Bug</a:t>
                      </a:r>
                      <a:r>
                        <a:rPr lang="zh-CN" altLang="en-US" sz="1100" b="0" i="0" u="none" strike="noStrike">
                          <a:solidFill>
                            <a:srgbClr val="000000"/>
                          </a:solidFill>
                          <a:latin typeface="微软雅黑" pitchFamily="34" charset="-122"/>
                          <a:ea typeface="微软雅黑" pitchFamily="34" charset="-122"/>
                        </a:rPr>
                        <a:t>率不低于</a:t>
                      </a:r>
                      <a:r>
                        <a:rPr lang="en-US" altLang="zh-CN" sz="1100" b="0" i="0" u="none" strike="noStrike">
                          <a:solidFill>
                            <a:srgbClr val="000000"/>
                          </a:solidFill>
                          <a:latin typeface="微软雅黑" pitchFamily="34" charset="-122"/>
                          <a:ea typeface="微软雅黑" pitchFamily="34" charset="-122"/>
                        </a:rPr>
                        <a:t>70%</a:t>
                      </a:r>
                      <a:r>
                        <a:rPr lang="zh-CN" altLang="en-US" sz="1100" b="0" i="0" u="none" strike="noStrike">
                          <a:solidFill>
                            <a:srgbClr val="000000"/>
                          </a:solidFill>
                          <a:latin typeface="微软雅黑" pitchFamily="34" charset="-122"/>
                          <a:ea typeface="微软雅黑" pitchFamily="34" charset="-122"/>
                        </a:rPr>
                        <a:t>，非修改引入的</a:t>
                      </a:r>
                      <a:r>
                        <a:rPr lang="en-US" altLang="zh-CN" sz="1100" b="0" i="0" u="none" strike="noStrike">
                          <a:solidFill>
                            <a:srgbClr val="000000"/>
                          </a:solidFill>
                          <a:latin typeface="微软雅黑" pitchFamily="34" charset="-122"/>
                          <a:ea typeface="微软雅黑" pitchFamily="34" charset="-122"/>
                        </a:rPr>
                        <a:t>Critical</a:t>
                      </a:r>
                      <a:r>
                        <a:rPr lang="zh-CN" altLang="en-US" sz="1100" b="0" i="0" u="none" strike="noStrike">
                          <a:solidFill>
                            <a:srgbClr val="000000"/>
                          </a:solidFill>
                          <a:latin typeface="微软雅黑" pitchFamily="34" charset="-122"/>
                          <a:ea typeface="微软雅黑" pitchFamily="34" charset="-122"/>
                        </a:rPr>
                        <a:t>以上的</a:t>
                      </a:r>
                      <a:r>
                        <a:rPr lang="en-US" altLang="zh-CN" sz="1100" b="0" i="0" u="none" strike="noStrike">
                          <a:solidFill>
                            <a:srgbClr val="000000"/>
                          </a:solidFill>
                          <a:latin typeface="微软雅黑" pitchFamily="34" charset="-122"/>
                          <a:ea typeface="微软雅黑" pitchFamily="34" charset="-122"/>
                        </a:rPr>
                        <a:t>Bug</a:t>
                      </a:r>
                      <a:r>
                        <a:rPr lang="zh-CN" altLang="en-US" sz="1100" b="0" i="0" u="none" strike="noStrike">
                          <a:solidFill>
                            <a:srgbClr val="000000"/>
                          </a:solidFill>
                          <a:latin typeface="微软雅黑" pitchFamily="34" charset="-122"/>
                          <a:ea typeface="微软雅黑" pitchFamily="34" charset="-122"/>
                        </a:rPr>
                        <a:t>不遗留到回归测试才发现</a:t>
                      </a:r>
                    </a:p>
                  </a:txBody>
                  <a:tcPr marL="9393" marR="9393" marT="9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1100" b="0" i="0" u="none" strike="noStrike">
                          <a:solidFill>
                            <a:srgbClr val="000000"/>
                          </a:solidFill>
                          <a:latin typeface="微软雅黑" pitchFamily="34" charset="-122"/>
                          <a:ea typeface="微软雅黑" pitchFamily="34" charset="-122"/>
                        </a:rPr>
                        <a:t>否</a:t>
                      </a:r>
                    </a:p>
                  </a:txBody>
                  <a:tcPr marL="9393" marR="9393" marT="9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r h="385109">
                <a:tc>
                  <a:txBody>
                    <a:bodyPr/>
                    <a:lstStyle/>
                    <a:p>
                      <a:pPr algn="l" fontAlgn="ctr"/>
                      <a:r>
                        <a:rPr lang="en-US" altLang="zh-CN" sz="1100" b="0" i="0" u="none" strike="noStrike" dirty="0">
                          <a:solidFill>
                            <a:srgbClr val="000000"/>
                          </a:solidFill>
                          <a:latin typeface="微软雅黑" pitchFamily="34" charset="-122"/>
                          <a:ea typeface="微软雅黑" pitchFamily="34" charset="-122"/>
                        </a:rPr>
                        <a:t>5. </a:t>
                      </a:r>
                      <a:r>
                        <a:rPr lang="zh-CN" altLang="en-US" sz="1100" b="0" i="0" u="none" strike="noStrike" dirty="0">
                          <a:solidFill>
                            <a:srgbClr val="000000"/>
                          </a:solidFill>
                          <a:latin typeface="微软雅黑" pitchFamily="34" charset="-122"/>
                          <a:ea typeface="微软雅黑" pitchFamily="34" charset="-122"/>
                        </a:rPr>
                        <a:t>使用一切可能的测试手段发现</a:t>
                      </a:r>
                      <a:r>
                        <a:rPr lang="en-US" altLang="zh-CN" sz="1100" b="0" i="0" u="none" strike="noStrike" dirty="0">
                          <a:solidFill>
                            <a:srgbClr val="000000"/>
                          </a:solidFill>
                          <a:latin typeface="微软雅黑" pitchFamily="34" charset="-122"/>
                          <a:ea typeface="微软雅黑" pitchFamily="34" charset="-122"/>
                        </a:rPr>
                        <a:t>Bug</a:t>
                      </a:r>
                      <a:r>
                        <a:rPr lang="zh-CN" altLang="en-US" sz="1100" b="0" i="0" u="none" strike="noStrike" dirty="0">
                          <a:solidFill>
                            <a:srgbClr val="000000"/>
                          </a:solidFill>
                          <a:latin typeface="微软雅黑" pitchFamily="34" charset="-122"/>
                          <a:ea typeface="微软雅黑" pitchFamily="34" charset="-122"/>
                        </a:rPr>
                        <a:t>，不将</a:t>
                      </a:r>
                      <a:r>
                        <a:rPr lang="en-US" altLang="zh-CN" sz="1100" b="0" i="0" u="none" strike="noStrike" dirty="0">
                          <a:solidFill>
                            <a:srgbClr val="000000"/>
                          </a:solidFill>
                          <a:latin typeface="微软雅黑" pitchFamily="34" charset="-122"/>
                          <a:ea typeface="微软雅黑" pitchFamily="34" charset="-122"/>
                        </a:rPr>
                        <a:t>Fatal</a:t>
                      </a:r>
                      <a:r>
                        <a:rPr lang="zh-CN" altLang="en-US" sz="1100" b="0" i="0" u="none" strike="noStrike" dirty="0">
                          <a:solidFill>
                            <a:srgbClr val="000000"/>
                          </a:solidFill>
                          <a:latin typeface="微软雅黑" pitchFamily="34" charset="-122"/>
                          <a:ea typeface="微软雅黑" pitchFamily="34" charset="-122"/>
                        </a:rPr>
                        <a:t>及以上级别的</a:t>
                      </a:r>
                      <a:r>
                        <a:rPr lang="en-US" altLang="zh-CN" sz="1100" b="0" i="0" u="none" strike="noStrike" dirty="0">
                          <a:solidFill>
                            <a:srgbClr val="000000"/>
                          </a:solidFill>
                          <a:latin typeface="微软雅黑" pitchFamily="34" charset="-122"/>
                          <a:ea typeface="微软雅黑" pitchFamily="34" charset="-122"/>
                        </a:rPr>
                        <a:t>Bug</a:t>
                      </a:r>
                      <a:r>
                        <a:rPr lang="zh-CN" altLang="en-US" sz="1100" b="0" i="0" u="none" strike="noStrike" dirty="0">
                          <a:solidFill>
                            <a:srgbClr val="000000"/>
                          </a:solidFill>
                          <a:latin typeface="微软雅黑" pitchFamily="34" charset="-122"/>
                          <a:ea typeface="微软雅黑" pitchFamily="34" charset="-122"/>
                        </a:rPr>
                        <a:t>遗留到用户版本上</a:t>
                      </a:r>
                    </a:p>
                  </a:txBody>
                  <a:tcPr marL="9393" marR="9393" marT="9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1100" b="0" i="0" u="none" strike="noStrike" dirty="0">
                          <a:solidFill>
                            <a:srgbClr val="000000"/>
                          </a:solidFill>
                          <a:latin typeface="微软雅黑" pitchFamily="34" charset="-122"/>
                          <a:ea typeface="微软雅黑" pitchFamily="34" charset="-122"/>
                        </a:rPr>
                        <a:t>是</a:t>
                      </a:r>
                    </a:p>
                  </a:txBody>
                  <a:tcPr marL="9393" marR="9393" marT="9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bl>
          </a:graphicData>
        </a:graphic>
      </p:graphicFrame>
    </p:spTree>
    <p:extLst>
      <p:ext uri="{BB962C8B-B14F-4D97-AF65-F5344CB8AC3E}">
        <p14:creationId xmlns="" xmlns:p14="http://schemas.microsoft.com/office/powerpoint/2010/main" val="210017587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32"/>
          <p:cNvSpPr>
            <a:spLocks noChangeArrowheads="1"/>
          </p:cNvSpPr>
          <p:nvPr/>
        </p:nvSpPr>
        <p:spPr bwMode="auto">
          <a:xfrm>
            <a:off x="754674" y="714295"/>
            <a:ext cx="3120000" cy="664633"/>
          </a:xfrm>
          <a:prstGeom prst="rect">
            <a:avLst/>
          </a:prstGeom>
          <a:solidFill>
            <a:srgbClr val="E3950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 name="TextBox 3"/>
          <p:cNvSpPr txBox="1"/>
          <p:nvPr/>
        </p:nvSpPr>
        <p:spPr>
          <a:xfrm>
            <a:off x="1018435" y="839288"/>
            <a:ext cx="2608406"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pPr algn="l"/>
            <a:r>
              <a:rPr lang="zh-CN" altLang="en-US" sz="2400" dirty="0" smtClean="0">
                <a:solidFill>
                  <a:schemeClr val="bg1"/>
                </a:solidFill>
              </a:rPr>
              <a:t>用例有效性分析</a:t>
            </a:r>
            <a:endParaRPr lang="zh-CN" altLang="en-US" sz="2400" dirty="0">
              <a:solidFill>
                <a:schemeClr val="bg1"/>
              </a:solidFill>
            </a:endParaRPr>
          </a:p>
        </p:txBody>
      </p:sp>
      <p:sp>
        <p:nvSpPr>
          <p:cNvPr id="7" name="Rectangle 633"/>
          <p:cNvSpPr>
            <a:spLocks noChangeArrowheads="1"/>
          </p:cNvSpPr>
          <p:nvPr/>
        </p:nvSpPr>
        <p:spPr bwMode="auto">
          <a:xfrm>
            <a:off x="728297" y="3132180"/>
            <a:ext cx="3120000" cy="664633"/>
          </a:xfrm>
          <a:prstGeom prst="rect">
            <a:avLst/>
          </a:prstGeom>
          <a:solidFill>
            <a:srgbClr val="4C606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sz="2400"/>
          </a:p>
        </p:txBody>
      </p:sp>
      <p:sp>
        <p:nvSpPr>
          <p:cNvPr id="8" name="TextBox 7"/>
          <p:cNvSpPr txBox="1"/>
          <p:nvPr/>
        </p:nvSpPr>
        <p:spPr>
          <a:xfrm>
            <a:off x="807423" y="3224869"/>
            <a:ext cx="2956259"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pPr algn="l"/>
            <a:r>
              <a:rPr lang="en-US" altLang="zh-CN" sz="2400" dirty="0" smtClean="0">
                <a:solidFill>
                  <a:schemeClr val="bg1"/>
                </a:solidFill>
              </a:rPr>
              <a:t>Bug</a:t>
            </a:r>
            <a:r>
              <a:rPr lang="zh-CN" altLang="en-US" sz="2400" dirty="0" smtClean="0">
                <a:solidFill>
                  <a:schemeClr val="bg1"/>
                </a:solidFill>
              </a:rPr>
              <a:t>发现目标分析</a:t>
            </a:r>
            <a:endParaRPr lang="zh-CN" altLang="en-US" sz="2000" dirty="0">
              <a:solidFill>
                <a:schemeClr val="bg1"/>
              </a:solidFill>
            </a:endParaRPr>
          </a:p>
        </p:txBody>
      </p:sp>
      <p:graphicFrame>
        <p:nvGraphicFramePr>
          <p:cNvPr id="12" name="表格 11"/>
          <p:cNvGraphicFramePr>
            <a:graphicFrameLocks noGrp="1"/>
          </p:cNvGraphicFramePr>
          <p:nvPr/>
        </p:nvGraphicFramePr>
        <p:xfrm>
          <a:off x="754674" y="1726794"/>
          <a:ext cx="5654919" cy="1152525"/>
        </p:xfrm>
        <a:graphic>
          <a:graphicData uri="http://schemas.openxmlformats.org/drawingml/2006/table">
            <a:tbl>
              <a:tblPr/>
              <a:tblGrid>
                <a:gridCol w="1672003"/>
                <a:gridCol w="1143000"/>
                <a:gridCol w="1292470"/>
                <a:gridCol w="1547446"/>
              </a:tblGrid>
              <a:tr h="209550">
                <a:tc>
                  <a:txBody>
                    <a:bodyPr/>
                    <a:lstStyle/>
                    <a:p>
                      <a:pPr algn="ctr" fontAlgn="ctr"/>
                      <a:r>
                        <a:rPr lang="zh-CN" altLang="en-US" sz="1100" b="0" i="0" u="none" strike="noStrike" dirty="0">
                          <a:solidFill>
                            <a:srgbClr val="000000"/>
                          </a:solidFill>
                          <a:latin typeface="微软雅黑" pitchFamily="34" charset="-122"/>
                          <a:ea typeface="微软雅黑" pitchFamily="34" charset="-122"/>
                        </a:rPr>
                        <a:t>项目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用例数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发现</a:t>
                      </a:r>
                      <a:r>
                        <a:rPr lang="arn-CL" sz="1100" b="0" i="0" u="none" strike="noStrike">
                          <a:solidFill>
                            <a:srgbClr val="000000"/>
                          </a:solidFill>
                          <a:latin typeface="微软雅黑" pitchFamily="34" charset="-122"/>
                          <a:ea typeface="微软雅黑" pitchFamily="34" charset="-122"/>
                        </a:rPr>
                        <a:t>Bug</a:t>
                      </a:r>
                      <a:r>
                        <a:rPr lang="zh-CN" altLang="en-US" sz="1100" b="0" i="0" u="none" strike="noStrike">
                          <a:solidFill>
                            <a:srgbClr val="000000"/>
                          </a:solidFill>
                          <a:latin typeface="微软雅黑" pitchFamily="34" charset="-122"/>
                          <a:ea typeface="微软雅黑" pitchFamily="34" charset="-122"/>
                        </a:rPr>
                        <a:t>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用例有效性</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14325">
                <a:tc>
                  <a:txBody>
                    <a:bodyPr/>
                    <a:lstStyle/>
                    <a:p>
                      <a:pPr algn="ctr" fontAlgn="ctr"/>
                      <a:r>
                        <a:rPr lang="zh-CN" altLang="en-US" sz="1100" b="0" i="0" u="none" strike="noStrike">
                          <a:solidFill>
                            <a:srgbClr val="000000"/>
                          </a:solidFill>
                          <a:latin typeface="微软雅黑" pitchFamily="34" charset="-122"/>
                          <a:ea typeface="微软雅黑" pitchFamily="34" charset="-122"/>
                        </a:rPr>
                        <a:t>幻视</a:t>
                      </a:r>
                      <a:r>
                        <a:rPr lang="arn-CL" sz="1100" b="0" i="0" u="none" strike="noStrike">
                          <a:solidFill>
                            <a:srgbClr val="000000"/>
                          </a:solidFill>
                          <a:latin typeface="微软雅黑" pitchFamily="34" charset="-122"/>
                          <a:ea typeface="微软雅黑" pitchFamily="34" charset="-122"/>
                        </a:rPr>
                        <a:t>APP3.0Bug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altLang="zh-CN" sz="1100" b="0" i="0" u="none" strike="noStrike" dirty="0" smtClean="0">
                          <a:solidFill>
                            <a:srgbClr val="000000"/>
                          </a:solidFill>
                          <a:latin typeface="微软雅黑" pitchFamily="34" charset="-122"/>
                          <a:ea typeface="微软雅黑" pitchFamily="34" charset="-122"/>
                        </a:rPr>
                        <a:t>286</a:t>
                      </a:r>
                      <a:endParaRPr lang="en-US" altLang="zh-CN" sz="11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altLang="zh-CN" sz="1100" b="0" i="0" u="none" strike="noStrike" dirty="0" smtClean="0">
                          <a:solidFill>
                            <a:srgbClr val="000000"/>
                          </a:solidFill>
                          <a:latin typeface="微软雅黑" pitchFamily="34" charset="-122"/>
                          <a:ea typeface="微软雅黑" pitchFamily="34" charset="-122"/>
                        </a:rPr>
                        <a:t>280</a:t>
                      </a:r>
                      <a:endParaRPr lang="en-US" altLang="zh-CN" sz="11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altLang="zh-CN" sz="1100" b="0" i="0" u="none" strike="noStrike" dirty="0" smtClean="0">
                          <a:solidFill>
                            <a:srgbClr val="000000"/>
                          </a:solidFill>
                          <a:latin typeface="微软雅黑" pitchFamily="34" charset="-122"/>
                          <a:ea typeface="微软雅黑" pitchFamily="34" charset="-122"/>
                        </a:rPr>
                        <a:t>0.98</a:t>
                      </a:r>
                      <a:endParaRPr lang="en-US" altLang="zh-CN" sz="11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r h="314325">
                <a:tc>
                  <a:txBody>
                    <a:bodyPr/>
                    <a:lstStyle/>
                    <a:p>
                      <a:pPr algn="ctr" fontAlgn="ctr"/>
                      <a:r>
                        <a:rPr lang="zh-CN" altLang="en-US" sz="1100" b="0" i="0" u="none" strike="noStrike">
                          <a:solidFill>
                            <a:srgbClr val="000000"/>
                          </a:solidFill>
                          <a:latin typeface="微软雅黑" pitchFamily="34" charset="-122"/>
                          <a:ea typeface="微软雅黑" pitchFamily="34" charset="-122"/>
                        </a:rPr>
                        <a:t>幻视</a:t>
                      </a:r>
                      <a:r>
                        <a:rPr lang="arn-CL" sz="1100" b="0" i="0" u="none" strike="noStrike">
                          <a:solidFill>
                            <a:srgbClr val="000000"/>
                          </a:solidFill>
                          <a:latin typeface="微软雅黑" pitchFamily="34" charset="-122"/>
                          <a:ea typeface="微软雅黑" pitchFamily="34" charset="-122"/>
                        </a:rPr>
                        <a:t>APP3.01Bug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altLang="zh-CN" sz="1100" b="0" i="0" u="none" strike="noStrike" dirty="0" smtClean="0">
                          <a:solidFill>
                            <a:srgbClr val="000000"/>
                          </a:solidFill>
                          <a:latin typeface="微软雅黑" pitchFamily="34" charset="-122"/>
                          <a:ea typeface="微软雅黑" pitchFamily="34" charset="-122"/>
                        </a:rPr>
                        <a:t>286</a:t>
                      </a:r>
                      <a:endParaRPr lang="en-US" altLang="zh-CN" sz="11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altLang="zh-CN" sz="1100" b="0" i="0" u="none" strike="noStrike" dirty="0" smtClean="0">
                          <a:solidFill>
                            <a:srgbClr val="000000"/>
                          </a:solidFill>
                          <a:latin typeface="微软雅黑" pitchFamily="34" charset="-122"/>
                          <a:ea typeface="微软雅黑" pitchFamily="34" charset="-122"/>
                        </a:rPr>
                        <a:t>148</a:t>
                      </a:r>
                      <a:endParaRPr lang="en-US" altLang="zh-CN" sz="11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altLang="zh-CN" sz="1100" b="0" i="0" u="none" strike="noStrike" dirty="0" smtClean="0">
                          <a:solidFill>
                            <a:srgbClr val="000000"/>
                          </a:solidFill>
                          <a:latin typeface="微软雅黑" pitchFamily="34" charset="-122"/>
                          <a:ea typeface="微软雅黑" pitchFamily="34" charset="-122"/>
                        </a:rPr>
                        <a:t>0.52</a:t>
                      </a:r>
                      <a:endParaRPr lang="en-US" altLang="zh-CN" sz="11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r h="314325">
                <a:tc>
                  <a:txBody>
                    <a:bodyPr/>
                    <a:lstStyle/>
                    <a:p>
                      <a:pPr algn="ctr" fontAlgn="ctr"/>
                      <a:r>
                        <a:rPr lang="zh-CN" altLang="en-US" sz="1100" b="0" i="0" u="none" strike="noStrike">
                          <a:solidFill>
                            <a:srgbClr val="000000"/>
                          </a:solidFill>
                          <a:latin typeface="微软雅黑" pitchFamily="34" charset="-122"/>
                          <a:ea typeface="微软雅黑" pitchFamily="34" charset="-122"/>
                        </a:rPr>
                        <a:t>希望银行</a:t>
                      </a:r>
                      <a:r>
                        <a:rPr lang="arn-CL" sz="1100" b="0" i="0" u="none" strike="noStrike">
                          <a:solidFill>
                            <a:srgbClr val="000000"/>
                          </a:solidFill>
                          <a:latin typeface="微软雅黑" pitchFamily="34" charset="-122"/>
                          <a:ea typeface="微软雅黑" pitchFamily="34" charset="-122"/>
                        </a:rPr>
                        <a:t>APPBug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altLang="zh-CN" sz="1100" b="0" i="0" u="none" strike="noStrike" dirty="0" smtClean="0">
                          <a:solidFill>
                            <a:srgbClr val="000000"/>
                          </a:solidFill>
                          <a:latin typeface="微软雅黑" pitchFamily="34" charset="-122"/>
                          <a:ea typeface="微软雅黑" pitchFamily="34" charset="-122"/>
                        </a:rPr>
                        <a:t>65</a:t>
                      </a:r>
                      <a:endParaRPr lang="en-US" altLang="zh-CN" sz="11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altLang="zh-CN" sz="1100" b="0" i="0" u="none" strike="noStrike" dirty="0" smtClean="0">
                          <a:solidFill>
                            <a:srgbClr val="000000"/>
                          </a:solidFill>
                          <a:latin typeface="微软雅黑" pitchFamily="34" charset="-122"/>
                          <a:ea typeface="微软雅黑" pitchFamily="34" charset="-122"/>
                        </a:rPr>
                        <a:t>87</a:t>
                      </a:r>
                      <a:endParaRPr lang="en-US" altLang="zh-CN" sz="11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altLang="zh-CN" sz="1100" b="0" i="0" u="none" strike="noStrike" dirty="0" smtClean="0">
                          <a:solidFill>
                            <a:srgbClr val="000000"/>
                          </a:solidFill>
                          <a:latin typeface="微软雅黑" pitchFamily="34" charset="-122"/>
                          <a:ea typeface="微软雅黑" pitchFamily="34" charset="-122"/>
                        </a:rPr>
                        <a:t>1.34</a:t>
                      </a:r>
                      <a:endParaRPr lang="en-US" altLang="zh-CN" sz="11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bl>
          </a:graphicData>
        </a:graphic>
      </p:graphicFrame>
      <p:graphicFrame>
        <p:nvGraphicFramePr>
          <p:cNvPr id="13" name="表格 12"/>
          <p:cNvGraphicFramePr>
            <a:graphicFrameLocks noGrp="1"/>
          </p:cNvGraphicFramePr>
          <p:nvPr/>
        </p:nvGraphicFramePr>
        <p:xfrm>
          <a:off x="728297" y="3914758"/>
          <a:ext cx="6015404" cy="1152525"/>
        </p:xfrm>
        <a:graphic>
          <a:graphicData uri="http://schemas.openxmlformats.org/drawingml/2006/table">
            <a:tbl>
              <a:tblPr/>
              <a:tblGrid>
                <a:gridCol w="1587735"/>
                <a:gridCol w="1140887"/>
                <a:gridCol w="1387643"/>
                <a:gridCol w="1899139"/>
              </a:tblGrid>
              <a:tr h="209550">
                <a:tc>
                  <a:txBody>
                    <a:bodyPr/>
                    <a:lstStyle/>
                    <a:p>
                      <a:pPr algn="ctr" fontAlgn="ctr"/>
                      <a:r>
                        <a:rPr lang="zh-CN" altLang="en-US" sz="1100" b="0" i="0" u="none" strike="noStrike" dirty="0">
                          <a:solidFill>
                            <a:srgbClr val="000000"/>
                          </a:solidFill>
                          <a:latin typeface="微软雅黑" pitchFamily="34" charset="-122"/>
                          <a:ea typeface="微软雅黑" pitchFamily="34" charset="-122"/>
                        </a:rPr>
                        <a:t>项目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首轮</a:t>
                      </a:r>
                      <a:r>
                        <a:rPr lang="arn-CL" sz="1100" b="0" i="0" u="none" strike="noStrike">
                          <a:solidFill>
                            <a:srgbClr val="000000"/>
                          </a:solidFill>
                          <a:latin typeface="微软雅黑" pitchFamily="34" charset="-122"/>
                          <a:ea typeface="微软雅黑" pitchFamily="34" charset="-122"/>
                        </a:rPr>
                        <a:t>Bug</a:t>
                      </a:r>
                      <a:r>
                        <a:rPr lang="zh-CN" altLang="en-US" sz="1100" b="0" i="0" u="none" strike="noStrike">
                          <a:solidFill>
                            <a:srgbClr val="000000"/>
                          </a:solidFill>
                          <a:latin typeface="微软雅黑" pitchFamily="34" charset="-122"/>
                          <a:ea typeface="微软雅黑" pitchFamily="34" charset="-122"/>
                        </a:rPr>
                        <a:t>发现率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100" b="0" i="0" u="none" strike="noStrike" dirty="0">
                          <a:solidFill>
                            <a:srgbClr val="000000"/>
                          </a:solidFill>
                          <a:latin typeface="微软雅黑" pitchFamily="34" charset="-122"/>
                          <a:ea typeface="微软雅黑" pitchFamily="34" charset="-122"/>
                        </a:rPr>
                        <a:t>用例内</a:t>
                      </a:r>
                      <a:r>
                        <a:rPr lang="en-US" altLang="zh-CN" sz="1100" b="0" i="0" u="none" strike="noStrike" dirty="0">
                          <a:solidFill>
                            <a:srgbClr val="000000"/>
                          </a:solidFill>
                          <a:latin typeface="微软雅黑" pitchFamily="34" charset="-122"/>
                          <a:ea typeface="微软雅黑" pitchFamily="34" charset="-122"/>
                        </a:rPr>
                        <a:t>Bug</a:t>
                      </a:r>
                      <a:r>
                        <a:rPr lang="zh-CN" altLang="en-US" sz="1100" b="0" i="0" u="none" strike="noStrike" dirty="0">
                          <a:solidFill>
                            <a:srgbClr val="000000"/>
                          </a:solidFill>
                          <a:latin typeface="微软雅黑" pitchFamily="34" charset="-122"/>
                          <a:ea typeface="微软雅黑" pitchFamily="34" charset="-122"/>
                        </a:rPr>
                        <a:t>发现率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100" b="0" i="0" u="none" strike="noStrike" dirty="0">
                          <a:solidFill>
                            <a:srgbClr val="000000"/>
                          </a:solidFill>
                          <a:latin typeface="微软雅黑" pitchFamily="34" charset="-122"/>
                          <a:ea typeface="微软雅黑" pitchFamily="34" charset="-122"/>
                        </a:rPr>
                        <a:t>回归阶段</a:t>
                      </a:r>
                      <a:r>
                        <a:rPr lang="en-US" altLang="zh-CN" sz="1100" b="0" i="0" u="none" strike="noStrike" dirty="0">
                          <a:solidFill>
                            <a:srgbClr val="000000"/>
                          </a:solidFill>
                          <a:latin typeface="微软雅黑" pitchFamily="34" charset="-122"/>
                          <a:ea typeface="微软雅黑" pitchFamily="34" charset="-122"/>
                        </a:rPr>
                        <a:t>Bug</a:t>
                      </a:r>
                      <a:r>
                        <a:rPr lang="zh-CN" altLang="en-US" sz="1100" b="0" i="0" u="none" strike="noStrike" dirty="0">
                          <a:solidFill>
                            <a:srgbClr val="000000"/>
                          </a:solidFill>
                          <a:latin typeface="微软雅黑" pitchFamily="34" charset="-122"/>
                          <a:ea typeface="微软雅黑" pitchFamily="34" charset="-122"/>
                        </a:rPr>
                        <a:t>遗漏率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14325">
                <a:tc>
                  <a:txBody>
                    <a:bodyPr/>
                    <a:lstStyle/>
                    <a:p>
                      <a:pPr algn="ctr" fontAlgn="ctr"/>
                      <a:r>
                        <a:rPr lang="arn-CL" sz="1100" b="0" i="0" u="none" strike="noStrike">
                          <a:solidFill>
                            <a:srgbClr val="000000"/>
                          </a:solidFill>
                          <a:latin typeface="微软雅黑" pitchFamily="34" charset="-122"/>
                          <a:ea typeface="微软雅黑" pitchFamily="34" charset="-122"/>
                        </a:rPr>
                        <a:t>APP3.0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altLang="zh-CN" sz="1100" b="0" i="0" u="none" strike="noStrike" dirty="0" smtClean="0">
                          <a:solidFill>
                            <a:srgbClr val="000000"/>
                          </a:solidFill>
                          <a:latin typeface="微软雅黑" pitchFamily="34" charset="-122"/>
                          <a:ea typeface="微软雅黑" pitchFamily="34" charset="-122"/>
                        </a:rPr>
                        <a:t>82.6%</a:t>
                      </a:r>
                      <a:endParaRPr lang="en-US" altLang="zh-CN" sz="11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altLang="zh-CN" sz="1100" b="0" i="0" u="none" strike="noStrike" dirty="0" smtClean="0">
                          <a:solidFill>
                            <a:srgbClr val="000000"/>
                          </a:solidFill>
                          <a:latin typeface="微软雅黑" pitchFamily="34" charset="-122"/>
                          <a:ea typeface="微软雅黑" pitchFamily="34" charset="-122"/>
                        </a:rPr>
                        <a:t>86%</a:t>
                      </a:r>
                      <a:endParaRPr lang="en-US" altLang="zh-CN" sz="11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altLang="zh-CN" sz="1100" b="0" i="0" u="none" strike="noStrike" dirty="0">
                          <a:solidFill>
                            <a:srgbClr val="000000"/>
                          </a:solidFill>
                          <a:latin typeface="微软雅黑" pitchFamily="34" charset="-122"/>
                          <a:ea typeface="微软雅黑" pitchFamily="34" charset="-122"/>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r h="314325">
                <a:tc>
                  <a:txBody>
                    <a:bodyPr/>
                    <a:lstStyle/>
                    <a:p>
                      <a:pPr algn="ctr" fontAlgn="ctr"/>
                      <a:r>
                        <a:rPr lang="arn-CL" sz="1100" b="0" i="0" u="none" strike="noStrike">
                          <a:solidFill>
                            <a:srgbClr val="000000"/>
                          </a:solidFill>
                          <a:latin typeface="微软雅黑" pitchFamily="34" charset="-122"/>
                          <a:ea typeface="微软雅黑" pitchFamily="34" charset="-122"/>
                        </a:rPr>
                        <a:t>APP3.01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altLang="zh-CN" sz="1100" b="0" i="0" u="none" strike="noStrike" dirty="0" smtClean="0">
                          <a:solidFill>
                            <a:srgbClr val="000000"/>
                          </a:solidFill>
                          <a:latin typeface="微软雅黑" pitchFamily="34" charset="-122"/>
                          <a:ea typeface="微软雅黑" pitchFamily="34" charset="-122"/>
                        </a:rPr>
                        <a:t>61.4%</a:t>
                      </a:r>
                      <a:endParaRPr lang="en-US" altLang="zh-CN" sz="11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altLang="zh-CN" sz="1100" b="0" i="0" u="none" strike="noStrike" dirty="0" smtClean="0">
                          <a:solidFill>
                            <a:srgbClr val="000000"/>
                          </a:solidFill>
                          <a:latin typeface="微软雅黑" pitchFamily="34" charset="-122"/>
                          <a:ea typeface="微软雅黑" pitchFamily="34" charset="-122"/>
                        </a:rPr>
                        <a:t>82%</a:t>
                      </a:r>
                      <a:endParaRPr lang="en-US" altLang="zh-CN" sz="11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altLang="zh-CN" sz="1100" b="0" i="0" u="none" strike="noStrike" dirty="0">
                          <a:solidFill>
                            <a:srgbClr val="000000"/>
                          </a:solidFill>
                          <a:latin typeface="微软雅黑" pitchFamily="34" charset="-122"/>
                          <a:ea typeface="微软雅黑" pitchFamily="34" charset="-122"/>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r h="314325">
                <a:tc>
                  <a:txBody>
                    <a:bodyPr/>
                    <a:lstStyle/>
                    <a:p>
                      <a:pPr algn="ctr" fontAlgn="ctr"/>
                      <a:r>
                        <a:rPr lang="zh-CN" altLang="en-US" sz="1100" b="0" i="0" u="none" strike="noStrike">
                          <a:solidFill>
                            <a:srgbClr val="000000"/>
                          </a:solidFill>
                          <a:latin typeface="微软雅黑" pitchFamily="34" charset="-122"/>
                          <a:ea typeface="微软雅黑" pitchFamily="34" charset="-122"/>
                        </a:rPr>
                        <a:t>希望银行</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altLang="zh-CN" sz="1100" b="0" i="0" u="none" strike="noStrike" dirty="0" smtClean="0">
                          <a:solidFill>
                            <a:srgbClr val="000000"/>
                          </a:solidFill>
                          <a:latin typeface="微软雅黑" pitchFamily="34" charset="-122"/>
                          <a:ea typeface="微软雅黑" pitchFamily="34" charset="-122"/>
                        </a:rPr>
                        <a:t>68%</a:t>
                      </a:r>
                      <a:endParaRPr lang="en-US" altLang="zh-CN" sz="11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altLang="zh-CN" sz="1100" b="0" i="0" u="none" strike="noStrike" dirty="0" smtClean="0">
                          <a:solidFill>
                            <a:srgbClr val="000000"/>
                          </a:solidFill>
                          <a:latin typeface="微软雅黑" pitchFamily="34" charset="-122"/>
                          <a:ea typeface="微软雅黑" pitchFamily="34" charset="-122"/>
                        </a:rPr>
                        <a:t>93%</a:t>
                      </a:r>
                      <a:endParaRPr lang="en-US" altLang="zh-CN" sz="11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altLang="zh-CN" sz="1100" b="0" i="0" u="none" strike="noStrike" dirty="0">
                          <a:solidFill>
                            <a:srgbClr val="000000"/>
                          </a:solidFill>
                          <a:latin typeface="微软雅黑" pitchFamily="34" charset="-122"/>
                          <a:ea typeface="微软雅黑" pitchFamily="34" charset="-122"/>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bl>
          </a:graphicData>
        </a:graphic>
      </p:graphicFrame>
      <p:sp>
        <p:nvSpPr>
          <p:cNvPr id="9" name="TextBox 8"/>
          <p:cNvSpPr txBox="1"/>
          <p:nvPr/>
        </p:nvSpPr>
        <p:spPr>
          <a:xfrm>
            <a:off x="740150" y="5413711"/>
            <a:ext cx="10663473" cy="923330"/>
          </a:xfrm>
          <a:prstGeom prst="rect">
            <a:avLst/>
          </a:prstGeom>
          <a:noFill/>
        </p:spPr>
        <p:txBody>
          <a:bodyPr wrap="square" rtlCol="0">
            <a:spAutoFit/>
          </a:bodyPr>
          <a:lstStyle/>
          <a:p>
            <a:r>
              <a:rPr lang="zh-CN" altLang="en-US" dirty="0" smtClean="0"/>
              <a:t>回归阶段</a:t>
            </a:r>
            <a:r>
              <a:rPr lang="en-US" altLang="zh-CN" dirty="0" smtClean="0"/>
              <a:t>Bug</a:t>
            </a:r>
            <a:r>
              <a:rPr lang="zh-CN" altLang="en-US" dirty="0" smtClean="0"/>
              <a:t>遗留原因：</a:t>
            </a:r>
            <a:endParaRPr lang="en-US" altLang="zh-CN" dirty="0" smtClean="0"/>
          </a:p>
          <a:p>
            <a:r>
              <a:rPr lang="zh-CN" altLang="en-US" dirty="0" smtClean="0"/>
              <a:t>测试场景没有完全覆，弱网情况下和压力测试情况下出现的异常情况较多，由于测试时间比较紧张，在每一轮测试完毕之后没有预留太多时间进行弱网专项测试和特殊场景测试的覆盖</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34"/>
          <p:cNvSpPr>
            <a:spLocks noChangeArrowheads="1"/>
          </p:cNvSpPr>
          <p:nvPr/>
        </p:nvSpPr>
        <p:spPr bwMode="auto">
          <a:xfrm>
            <a:off x="945777" y="1083247"/>
            <a:ext cx="3120000" cy="666751"/>
          </a:xfrm>
          <a:prstGeom prst="rect">
            <a:avLst/>
          </a:prstGeom>
          <a:solidFill>
            <a:srgbClr val="ADB22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 name="TextBox 710"/>
          <p:cNvSpPr txBox="1"/>
          <p:nvPr/>
        </p:nvSpPr>
        <p:spPr>
          <a:xfrm>
            <a:off x="1355295" y="1205906"/>
            <a:ext cx="2263760"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en-US" altLang="zh-CN" sz="2400" dirty="0" smtClean="0">
                <a:solidFill>
                  <a:schemeClr val="bg1"/>
                </a:solidFill>
              </a:rPr>
              <a:t>Bug</a:t>
            </a:r>
            <a:r>
              <a:rPr lang="zh-CN" altLang="en-US" sz="2400" dirty="0" smtClean="0">
                <a:solidFill>
                  <a:schemeClr val="bg1"/>
                </a:solidFill>
              </a:rPr>
              <a:t>分布分析</a:t>
            </a:r>
            <a:endParaRPr lang="zh-CN" altLang="en-US" sz="3200" dirty="0">
              <a:solidFill>
                <a:schemeClr val="bg1"/>
              </a:solidFill>
            </a:endParaRPr>
          </a:p>
        </p:txBody>
      </p:sp>
      <p:graphicFrame>
        <p:nvGraphicFramePr>
          <p:cNvPr id="5" name="图表 4"/>
          <p:cNvGraphicFramePr/>
          <p:nvPr/>
        </p:nvGraphicFramePr>
        <p:xfrm>
          <a:off x="6383213" y="1989992"/>
          <a:ext cx="5688625" cy="333814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图表 5"/>
          <p:cNvGraphicFramePr/>
          <p:nvPr/>
        </p:nvGraphicFramePr>
        <p:xfrm>
          <a:off x="618026" y="1989992"/>
          <a:ext cx="5610225" cy="335573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6" name="Rectangle 631"/>
          <p:cNvSpPr>
            <a:spLocks noChangeArrowheads="1"/>
          </p:cNvSpPr>
          <p:nvPr/>
        </p:nvSpPr>
        <p:spPr bwMode="auto">
          <a:xfrm>
            <a:off x="1183169" y="1373718"/>
            <a:ext cx="3120000" cy="664633"/>
          </a:xfrm>
          <a:prstGeom prst="rect">
            <a:avLst/>
          </a:prstGeom>
          <a:solidFill>
            <a:srgbClr val="4CAB2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94" name="矩形 1"/>
          <p:cNvSpPr>
            <a:spLocks noChangeArrowheads="1"/>
          </p:cNvSpPr>
          <p:nvPr/>
        </p:nvSpPr>
        <p:spPr bwMode="auto">
          <a:xfrm>
            <a:off x="1153537" y="2138853"/>
            <a:ext cx="8737810" cy="1477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342900" indent="-342900" algn="just">
              <a:spcBef>
                <a:spcPts val="600"/>
              </a:spcBef>
              <a:buAutoNum type="arabicPeriod"/>
            </a:pPr>
            <a:r>
              <a:rPr lang="zh-CN" altLang="en-US" sz="1600" dirty="0" smtClean="0">
                <a:solidFill>
                  <a:schemeClr val="tx1">
                    <a:lumMod val="65000"/>
                    <a:lumOff val="35000"/>
                  </a:schemeClr>
                </a:solidFill>
                <a:latin typeface="微软雅黑" pitchFamily="34" charset="-122"/>
                <a:ea typeface="微软雅黑" pitchFamily="34" charset="-122"/>
              </a:rPr>
              <a:t>客户端版本提测时间经常性比测试预期提测时间要晚半天甚至一天以上</a:t>
            </a:r>
            <a:endParaRPr lang="en-US" altLang="zh-CN" sz="1600" dirty="0" smtClean="0">
              <a:solidFill>
                <a:schemeClr val="tx1">
                  <a:lumMod val="65000"/>
                  <a:lumOff val="35000"/>
                </a:schemeClr>
              </a:solidFill>
              <a:latin typeface="微软雅黑" pitchFamily="34" charset="-122"/>
              <a:ea typeface="微软雅黑" pitchFamily="34" charset="-122"/>
            </a:endParaRPr>
          </a:p>
          <a:p>
            <a:pPr marL="342900" indent="-342900" algn="just">
              <a:spcBef>
                <a:spcPts val="600"/>
              </a:spcBef>
              <a:buAutoNum type="arabicPeriod"/>
            </a:pPr>
            <a:r>
              <a:rPr lang="zh-CN" altLang="en-US" sz="1600" dirty="0" smtClean="0">
                <a:solidFill>
                  <a:schemeClr val="tx1">
                    <a:lumMod val="65000"/>
                    <a:lumOff val="35000"/>
                  </a:schemeClr>
                </a:solidFill>
                <a:latin typeface="微软雅黑" pitchFamily="34" charset="-122"/>
                <a:ea typeface="微软雅黑" pitchFamily="34" charset="-122"/>
              </a:rPr>
              <a:t>客户端提测质量差，每个项目每轮测试基本上要在</a:t>
            </a:r>
            <a:r>
              <a:rPr lang="en-US" altLang="zh-CN" sz="1600" dirty="0" smtClean="0">
                <a:solidFill>
                  <a:schemeClr val="tx1">
                    <a:lumMod val="65000"/>
                    <a:lumOff val="35000"/>
                  </a:schemeClr>
                </a:solidFill>
                <a:latin typeface="微软雅黑" pitchFamily="34" charset="-122"/>
                <a:ea typeface="微软雅黑" pitchFamily="34" charset="-122"/>
              </a:rPr>
              <a:t>2</a:t>
            </a:r>
            <a:r>
              <a:rPr lang="zh-CN" altLang="en-US" sz="1600" dirty="0" smtClean="0">
                <a:solidFill>
                  <a:schemeClr val="tx1">
                    <a:lumMod val="65000"/>
                    <a:lumOff val="35000"/>
                  </a:schemeClr>
                </a:solidFill>
                <a:latin typeface="微软雅黑" pitchFamily="34" charset="-122"/>
                <a:ea typeface="微软雅黑" pitchFamily="34" charset="-122"/>
              </a:rPr>
              <a:t>次以上才可以通过测试标准</a:t>
            </a:r>
            <a:endParaRPr lang="en-US" altLang="zh-CN" sz="1600" dirty="0" smtClean="0">
              <a:solidFill>
                <a:schemeClr val="tx1">
                  <a:lumMod val="65000"/>
                  <a:lumOff val="35000"/>
                </a:schemeClr>
              </a:solidFill>
              <a:latin typeface="微软雅黑" pitchFamily="34" charset="-122"/>
              <a:ea typeface="微软雅黑" pitchFamily="34" charset="-122"/>
            </a:endParaRPr>
          </a:p>
          <a:p>
            <a:pPr marL="342900" indent="-342900" algn="just">
              <a:spcBef>
                <a:spcPts val="600"/>
              </a:spcBef>
              <a:buAutoNum type="arabicPeriod"/>
            </a:pPr>
            <a:r>
              <a:rPr lang="zh-CN" altLang="en-US" sz="1600" dirty="0" smtClean="0">
                <a:solidFill>
                  <a:schemeClr val="tx1">
                    <a:lumMod val="65000"/>
                    <a:lumOff val="35000"/>
                  </a:schemeClr>
                </a:solidFill>
                <a:latin typeface="微软雅黑" pitchFamily="34" charset="-122"/>
                <a:ea typeface="微软雅黑" pitchFamily="34" charset="-122"/>
              </a:rPr>
              <a:t>客户端经常性出现低级错误（包括但不仅限于不自测，代码合入引起冲突或未合入代码等）导致验证的</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被</a:t>
            </a:r>
            <a:r>
              <a:rPr lang="en-US" altLang="zh-CN" sz="1600" dirty="0" smtClean="0">
                <a:solidFill>
                  <a:schemeClr val="tx1">
                    <a:lumMod val="65000"/>
                    <a:lumOff val="35000"/>
                  </a:schemeClr>
                </a:solidFill>
                <a:latin typeface="微软雅黑" pitchFamily="34" charset="-122"/>
                <a:ea typeface="微软雅黑" pitchFamily="34" charset="-122"/>
              </a:rPr>
              <a:t>reopen</a:t>
            </a:r>
          </a:p>
          <a:p>
            <a:pPr marL="342900" indent="-342900" algn="just">
              <a:buAutoNum type="arabicPeriod"/>
            </a:pPr>
            <a:endParaRPr lang="zh-CN" altLang="zh-CN" sz="1600" dirty="0">
              <a:solidFill>
                <a:schemeClr val="tx1">
                  <a:lumMod val="65000"/>
                  <a:lumOff val="35000"/>
                </a:schemeClr>
              </a:solidFill>
              <a:latin typeface="微软雅黑" pitchFamily="34" charset="-122"/>
              <a:ea typeface="微软雅黑" pitchFamily="34" charset="-122"/>
            </a:endParaRPr>
          </a:p>
        </p:txBody>
      </p:sp>
      <p:sp>
        <p:nvSpPr>
          <p:cNvPr id="708" name="TextBox 707"/>
          <p:cNvSpPr txBox="1"/>
          <p:nvPr/>
        </p:nvSpPr>
        <p:spPr>
          <a:xfrm>
            <a:off x="1550357" y="1475201"/>
            <a:ext cx="2262159"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版本提测总结</a:t>
            </a:r>
            <a:endParaRPr lang="zh-CN" altLang="en-US" sz="3200" dirty="0">
              <a:solidFill>
                <a:schemeClr val="bg1"/>
              </a:solidFill>
            </a:endParaRPr>
          </a:p>
        </p:txBody>
      </p:sp>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测试项目过程总结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
        <p:nvSpPr>
          <p:cNvPr id="21" name="Rectangle 636"/>
          <p:cNvSpPr>
            <a:spLocks noChangeArrowheads="1"/>
          </p:cNvSpPr>
          <p:nvPr/>
        </p:nvSpPr>
        <p:spPr bwMode="auto">
          <a:xfrm>
            <a:off x="1183169" y="3510342"/>
            <a:ext cx="3120000" cy="666751"/>
          </a:xfrm>
          <a:prstGeom prst="rect">
            <a:avLst/>
          </a:prstGeom>
          <a:solidFill>
            <a:srgbClr val="6EA08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2" name="矩形 1"/>
          <p:cNvSpPr>
            <a:spLocks noChangeArrowheads="1"/>
          </p:cNvSpPr>
          <p:nvPr/>
        </p:nvSpPr>
        <p:spPr bwMode="auto">
          <a:xfrm>
            <a:off x="1183170" y="4262777"/>
            <a:ext cx="8655422" cy="12311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342900" indent="-342900" algn="just">
              <a:spcBef>
                <a:spcPts val="600"/>
              </a:spcBef>
              <a:buAutoNum type="arabicPeriod"/>
            </a:pPr>
            <a:r>
              <a:rPr lang="zh-CN" altLang="en-US" sz="1600" dirty="0" smtClean="0">
                <a:solidFill>
                  <a:schemeClr val="tx1">
                    <a:lumMod val="65000"/>
                    <a:lumOff val="35000"/>
                  </a:schemeClr>
                </a:solidFill>
                <a:latin typeface="微软雅黑" pitchFamily="34" charset="-122"/>
                <a:ea typeface="微软雅黑" pitchFamily="34" charset="-122"/>
              </a:rPr>
              <a:t>测试计划改进：根据项目随时进行测试计划更新与修改</a:t>
            </a:r>
            <a:endParaRPr lang="en-US" altLang="zh-CN" sz="1600" dirty="0" smtClean="0">
              <a:solidFill>
                <a:schemeClr val="tx1">
                  <a:lumMod val="65000"/>
                  <a:lumOff val="35000"/>
                </a:schemeClr>
              </a:solidFill>
              <a:latin typeface="微软雅黑" pitchFamily="34" charset="-122"/>
              <a:ea typeface="微软雅黑" pitchFamily="34" charset="-122"/>
            </a:endParaRPr>
          </a:p>
          <a:p>
            <a:pPr marL="342900" indent="-342900" algn="just">
              <a:spcBef>
                <a:spcPts val="600"/>
              </a:spcBef>
              <a:buAutoNum type="arabicPeriod"/>
            </a:pPr>
            <a:r>
              <a:rPr lang="zh-CN" altLang="en-US" sz="1600" dirty="0" smtClean="0">
                <a:solidFill>
                  <a:schemeClr val="tx1">
                    <a:lumMod val="65000"/>
                    <a:lumOff val="35000"/>
                  </a:schemeClr>
                </a:solidFill>
                <a:latin typeface="微软雅黑" pitchFamily="34" charset="-122"/>
                <a:ea typeface="微软雅黑" pitchFamily="34" charset="-122"/>
              </a:rPr>
              <a:t>测试用例维护：测试用例一旦发现有需要维护或新增的时候，立刻进行用例维护</a:t>
            </a:r>
            <a:endParaRPr lang="en-US" altLang="zh-CN" sz="1600" dirty="0" smtClean="0">
              <a:solidFill>
                <a:schemeClr val="tx1">
                  <a:lumMod val="65000"/>
                  <a:lumOff val="35000"/>
                </a:schemeClr>
              </a:solidFill>
              <a:latin typeface="微软雅黑" pitchFamily="34" charset="-122"/>
              <a:ea typeface="微软雅黑" pitchFamily="34" charset="-122"/>
            </a:endParaRPr>
          </a:p>
          <a:p>
            <a:pPr marL="342900" indent="-342900" algn="just">
              <a:spcBef>
                <a:spcPts val="600"/>
              </a:spcBef>
              <a:buAutoNum type="arabicPeriod"/>
            </a:pPr>
            <a:r>
              <a:rPr lang="zh-CN" altLang="en-US" sz="1600" dirty="0" smtClean="0">
                <a:solidFill>
                  <a:schemeClr val="tx1">
                    <a:lumMod val="65000"/>
                    <a:lumOff val="35000"/>
                  </a:schemeClr>
                </a:solidFill>
                <a:latin typeface="微软雅黑" pitchFamily="34" charset="-122"/>
                <a:ea typeface="微软雅黑" pitchFamily="34" charset="-122"/>
              </a:rPr>
              <a:t>测试过程中的问题改进：完成测试用例之后，针对不同的项目和不同的风险，进行探索性测试和压力测试，不能只按照测试用例执行</a:t>
            </a:r>
            <a:endParaRPr lang="zh-CN" altLang="zh-CN" sz="1600" dirty="0">
              <a:solidFill>
                <a:schemeClr val="tx1">
                  <a:lumMod val="65000"/>
                  <a:lumOff val="35000"/>
                </a:schemeClr>
              </a:solidFill>
              <a:latin typeface="微软雅黑" pitchFamily="34" charset="-122"/>
              <a:ea typeface="微软雅黑" pitchFamily="34" charset="-122"/>
            </a:endParaRPr>
          </a:p>
        </p:txBody>
      </p:sp>
      <p:sp>
        <p:nvSpPr>
          <p:cNvPr id="30" name="TextBox 712"/>
          <p:cNvSpPr txBox="1"/>
          <p:nvPr/>
        </p:nvSpPr>
        <p:spPr>
          <a:xfrm>
            <a:off x="1203557" y="3608952"/>
            <a:ext cx="2954656"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a:solidFill>
                  <a:schemeClr val="bg1"/>
                </a:solidFill>
              </a:rPr>
              <a:t>测试质量改进计划</a:t>
            </a:r>
          </a:p>
        </p:txBody>
      </p:sp>
    </p:spTree>
    <p:extLst>
      <p:ext uri="{BB962C8B-B14F-4D97-AF65-F5344CB8AC3E}">
        <p14:creationId xmlns="" xmlns:p14="http://schemas.microsoft.com/office/powerpoint/2010/main" val="416472765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42222</TotalTime>
  <Words>1668</Words>
  <Application>Microsoft Office PowerPoint</Application>
  <PresentationFormat>自定义</PresentationFormat>
  <Paragraphs>378</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Fred_liaochangjian</cp:lastModifiedBy>
  <cp:revision>347</cp:revision>
  <dcterms:created xsi:type="dcterms:W3CDTF">2014-12-08T08:09:12Z</dcterms:created>
  <dcterms:modified xsi:type="dcterms:W3CDTF">2017-01-05T11:12:47Z</dcterms:modified>
</cp:coreProperties>
</file>