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8" r:id="rId6"/>
    <p:sldId id="329" r:id="rId7"/>
    <p:sldId id="324" r:id="rId8"/>
    <p:sldId id="325" r:id="rId9"/>
    <p:sldId id="326" r:id="rId10"/>
    <p:sldId id="327" r:id="rId11"/>
    <p:sldId id="29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26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jjjxcc\Desktop\issues%20(4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jjjxcc\Desktop\issues%20(4)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jjjxcc\Desktop\issues%20(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bug</a:t>
            </a:r>
            <a:r>
              <a:rPr lang="zh-CN" sz="1400" b="1" i="0" u="none" strike="noStrike" kern="120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严重</a:t>
            </a:r>
            <a:r>
              <a:rPr lang="zh-CN" dirty="0"/>
              <a:t>级别分布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提交bug数!$AH$54:$AH$58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提交bug数!$AI$54:$AI$58</c:f>
              <c:numCache>
                <c:formatCode>General</c:formatCode>
                <c:ptCount val="5"/>
                <c:pt idx="0">
                  <c:v>13</c:v>
                </c:pt>
                <c:pt idx="1">
                  <c:v>26</c:v>
                </c:pt>
                <c:pt idx="2">
                  <c:v>90</c:v>
                </c:pt>
                <c:pt idx="3">
                  <c:v>176</c:v>
                </c:pt>
                <c:pt idx="4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模块分布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57069116360455"/>
          <c:y val="0.20140055409740448"/>
          <c:w val="0.84429308836395456"/>
          <c:h val="0.44420968212306794"/>
        </c:manualLayout>
      </c:layout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提交bug数!$AH$39:$AH$51</c:f>
              <c:strCache>
                <c:ptCount val="13"/>
                <c:pt idx="0">
                  <c:v>组卷</c:v>
                </c:pt>
                <c:pt idx="1">
                  <c:v>上传核对</c:v>
                </c:pt>
                <c:pt idx="2">
                  <c:v>统计分析</c:v>
                </c:pt>
                <c:pt idx="3">
                  <c:v>错题研究</c:v>
                </c:pt>
                <c:pt idx="4">
                  <c:v>我的作业</c:v>
                </c:pt>
                <c:pt idx="5">
                  <c:v>用户中心</c:v>
                </c:pt>
                <c:pt idx="6">
                  <c:v>超级后台</c:v>
                </c:pt>
                <c:pt idx="7">
                  <c:v>建议</c:v>
                </c:pt>
                <c:pt idx="8">
                  <c:v>班级管理</c:v>
                </c:pt>
                <c:pt idx="9">
                  <c:v>错题本</c:v>
                </c:pt>
                <c:pt idx="10">
                  <c:v>学习曲线</c:v>
                </c:pt>
                <c:pt idx="11">
                  <c:v>登录</c:v>
                </c:pt>
                <c:pt idx="12">
                  <c:v>消息系统</c:v>
                </c:pt>
              </c:strCache>
            </c:strRef>
          </c:cat>
          <c:val>
            <c:numRef>
              <c:f>提交bug数!$AI$39:$AI$51</c:f>
              <c:numCache>
                <c:formatCode>General</c:formatCode>
                <c:ptCount val="13"/>
                <c:pt idx="0">
                  <c:v>71</c:v>
                </c:pt>
                <c:pt idx="1">
                  <c:v>74</c:v>
                </c:pt>
                <c:pt idx="2">
                  <c:v>49</c:v>
                </c:pt>
                <c:pt idx="3">
                  <c:v>36</c:v>
                </c:pt>
                <c:pt idx="4">
                  <c:v>26</c:v>
                </c:pt>
                <c:pt idx="5">
                  <c:v>26</c:v>
                </c:pt>
                <c:pt idx="6">
                  <c:v>17</c:v>
                </c:pt>
                <c:pt idx="7">
                  <c:v>23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11</c:v>
                </c:pt>
                <c:pt idx="1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gapDepth val="10"/>
        <c:shape val="box"/>
        <c:axId val="83055744"/>
        <c:axId val="83057280"/>
        <c:axId val="0"/>
      </c:bar3DChart>
      <c:catAx>
        <c:axId val="83055744"/>
        <c:scaling>
          <c:orientation val="minMax"/>
        </c:scaling>
        <c:delete val="0"/>
        <c:axPos val="b"/>
        <c:majorTickMark val="none"/>
        <c:minorTickMark val="none"/>
        <c:tickLblPos val="nextTo"/>
        <c:crossAx val="83057280"/>
        <c:crosses val="autoZero"/>
        <c:auto val="1"/>
        <c:lblAlgn val="ctr"/>
        <c:lblOffset val="100"/>
        <c:noMultiLvlLbl val="0"/>
      </c:catAx>
      <c:valAx>
        <c:axId val="83057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crossAx val="8305574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zh-CN" altLang="en-US" sz="1400" b="1" i="0" u="none" strike="noStrike" kern="1200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b="1" i="0" u="none" strike="noStrike" kern="1200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测试手段发现</a:t>
            </a:r>
            <a:r>
              <a:rPr lang="en-US" altLang="zh-CN" sz="1400" b="1" i="0" u="none" strike="noStrike" kern="1200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lang="zh-CN" altLang="en-US" sz="1400" b="1" i="0" u="none" strike="noStrike" kern="1200" baseline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分布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提交bug数!$AH$73:$AH$78</c:f>
              <c:strCache>
                <c:ptCount val="6"/>
                <c:pt idx="0">
                  <c:v>功能测试</c:v>
                </c:pt>
                <c:pt idx="1">
                  <c:v>功能交互</c:v>
                </c:pt>
                <c:pt idx="2">
                  <c:v>兼容测试</c:v>
                </c:pt>
                <c:pt idx="3">
                  <c:v>界面测试</c:v>
                </c:pt>
                <c:pt idx="4">
                  <c:v>数据检查</c:v>
                </c:pt>
                <c:pt idx="5">
                  <c:v>异常测试</c:v>
                </c:pt>
              </c:strCache>
            </c:strRef>
          </c:cat>
          <c:val>
            <c:numRef>
              <c:f>提交bug数!$AI$73:$AI$78</c:f>
              <c:numCache>
                <c:formatCode>General</c:formatCode>
                <c:ptCount val="6"/>
                <c:pt idx="0">
                  <c:v>274</c:v>
                </c:pt>
                <c:pt idx="1">
                  <c:v>19</c:v>
                </c:pt>
                <c:pt idx="2">
                  <c:v>8</c:v>
                </c:pt>
                <c:pt idx="3">
                  <c:v>28</c:v>
                </c:pt>
                <c:pt idx="4">
                  <c:v>6</c:v>
                </c:pt>
                <c:pt idx="5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83095936"/>
        <c:axId val="83097472"/>
        <c:axId val="0"/>
      </c:bar3DChart>
      <c:catAx>
        <c:axId val="830959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83097472"/>
        <c:crosses val="autoZero"/>
        <c:auto val="1"/>
        <c:lblAlgn val="ctr"/>
        <c:lblOffset val="100"/>
        <c:noMultiLvlLbl val="0"/>
      </c:catAx>
      <c:valAx>
        <c:axId val="830974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3095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231859" y="1955425"/>
            <a:ext cx="654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Q4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2016.10-2016.12</a:t>
            </a:r>
          </a:p>
        </p:txBody>
      </p:sp>
    </p:spTree>
    <p:extLst>
      <p:ext uri="{BB962C8B-B14F-4D97-AF65-F5344CB8AC3E}">
        <p14:creationId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5"/>
          <p:cNvSpPr>
            <a:spLocks noChangeArrowheads="1"/>
          </p:cNvSpPr>
          <p:nvPr/>
        </p:nvSpPr>
        <p:spPr bwMode="auto">
          <a:xfrm>
            <a:off x="1120885" y="1228568"/>
            <a:ext cx="3120000" cy="666751"/>
          </a:xfrm>
          <a:prstGeom prst="rect">
            <a:avLst/>
          </a:prstGeom>
          <a:solidFill>
            <a:srgbClr val="FD12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428615" y="2029438"/>
            <a:ext cx="848031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提</a:t>
            </a:r>
            <a:r>
              <a:rPr lang="zh-CN" altLang="en-US" sz="1600" dirty="0"/>
              <a:t>测内容不完整，计划在本版本未完整修复地又继续</a:t>
            </a:r>
            <a:r>
              <a:rPr lang="en-US" altLang="zh-CN" sz="1600" dirty="0"/>
              <a:t>pending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Fix</a:t>
            </a:r>
            <a:r>
              <a:rPr lang="zh-CN" altLang="en-US" sz="1600" dirty="0"/>
              <a:t>的</a:t>
            </a:r>
            <a:r>
              <a:rPr lang="en-US" altLang="zh-CN" sz="1600" dirty="0"/>
              <a:t>bug</a:t>
            </a:r>
            <a:r>
              <a:rPr lang="zh-CN" altLang="en-US" sz="1600" dirty="0"/>
              <a:t>在验证时未修复的情况较严重，到</a:t>
            </a:r>
            <a:r>
              <a:rPr lang="en-US" altLang="zh-CN" sz="1600" dirty="0"/>
              <a:t>1.3</a:t>
            </a:r>
            <a:r>
              <a:rPr lang="zh-CN" altLang="en-US" sz="1600" dirty="0"/>
              <a:t>版本有所改善；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修改问题引入新问题情况占比较高；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代码合入质量有待提高，布置环境时配置需要谨慎检查；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老数据问题一直存在部分图片撕裂的情况，未得到完整的修复方案；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服务器不稳定，线上环境也会偶尔出现服务器问题，未排查到原因，持续跟踪状态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  <p:sp>
        <p:nvSpPr>
          <p:cNvPr id="25" name="TextBox 711"/>
          <p:cNvSpPr txBox="1"/>
          <p:nvPr/>
        </p:nvSpPr>
        <p:spPr>
          <a:xfrm>
            <a:off x="1203557" y="133111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测试项目问题总结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Rectangle 636"/>
          <p:cNvSpPr>
            <a:spLocks noChangeArrowheads="1"/>
          </p:cNvSpPr>
          <p:nvPr/>
        </p:nvSpPr>
        <p:spPr bwMode="auto">
          <a:xfrm>
            <a:off x="1120885" y="3737240"/>
            <a:ext cx="3120000" cy="666751"/>
          </a:xfrm>
          <a:prstGeom prst="rect">
            <a:avLst/>
          </a:prstGeom>
          <a:solidFill>
            <a:srgbClr val="6EA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428615" y="4555162"/>
            <a:ext cx="80055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/>
              <a:t>每轮测试结束及时维护和更新测试用例，尤其关注测试用例外发现的</a:t>
            </a:r>
            <a:r>
              <a:rPr lang="en-US" altLang="zh-CN" sz="1600" dirty="0"/>
              <a:t>bug</a:t>
            </a:r>
            <a:r>
              <a:rPr lang="zh-CN" altLang="en-US" sz="1600" dirty="0"/>
              <a:t>测试场景；</a:t>
            </a:r>
            <a:endParaRPr lang="en-US" altLang="zh-CN" sz="1600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/>
              <a:t>项目情况更新后测试计划及时更新，且须在版本总结或者报告邮件中体现测试计划的同步更新；</a:t>
            </a:r>
            <a:endParaRPr lang="en-US" altLang="zh-CN" sz="1600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/>
              <a:t>经过系统测试过的大版本，须有项目总结文档输出，有真实数据为依据，且根据总结改善测试方法、测试手段和测试策略；</a:t>
            </a:r>
            <a:endParaRPr lang="zh-CN" altLang="zh-CN" sz="1600" dirty="0"/>
          </a:p>
        </p:txBody>
      </p:sp>
      <p:sp>
        <p:nvSpPr>
          <p:cNvPr id="30" name="TextBox 712"/>
          <p:cNvSpPr txBox="1"/>
          <p:nvPr/>
        </p:nvSpPr>
        <p:spPr>
          <a:xfrm>
            <a:off x="1183170" y="3801112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测试质量改进计划</a:t>
            </a:r>
          </a:p>
        </p:txBody>
      </p:sp>
    </p:spTree>
    <p:extLst>
      <p:ext uri="{BB962C8B-B14F-4D97-AF65-F5344CB8AC3E}">
        <p14:creationId xmlns:p14="http://schemas.microsoft.com/office/powerpoint/2010/main" val="2813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阶段，每个版本的测试执行均按测试计划执行，在需求和项目任务有变更时，测试计划均同步更新，且有发邮件告知项目组；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每个阶段测试执行的质量偏差和时间偏差记录且统计到报告中，未发生测试原因导致项目延期的情况。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1.Q4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阶段有一些小的需求调整，在项目初期产品会组织需求会议讨论调整内容，后会邮件告知项目组；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2.Q4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共产生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372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条，因需求变更导产生的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Critical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级别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条。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测试用例按规范设计，需求全覆盖，一次评审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通过；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阶段共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 372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个，用例外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 16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 用例外缺陷发现率小于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用户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阶段无漏测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发生；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用户阶段无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fatal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及以上级别的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9" y="147520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测试计划总结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906228" y="149871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需求分析总结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399813" y="1475200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测试策略总结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08" name="TextBox 707"/>
          <p:cNvSpPr txBox="1"/>
          <p:nvPr/>
        </p:nvSpPr>
        <p:spPr>
          <a:xfrm>
            <a:off x="1204106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用例执行结果分析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174376" y="2203084"/>
            <a:ext cx="80889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/>
              <a:t>教育项目在</a:t>
            </a:r>
            <a:r>
              <a:rPr lang="en-US" altLang="zh-CN" sz="1600" dirty="0"/>
              <a:t>Q4</a:t>
            </a:r>
            <a:r>
              <a:rPr lang="zh-CN" altLang="en-US" sz="1600" dirty="0"/>
              <a:t>季度共发布了三个小版本，即</a:t>
            </a:r>
            <a:r>
              <a:rPr lang="en-US" altLang="zh-CN" sz="1600" dirty="0"/>
              <a:t>web1.1</a:t>
            </a:r>
            <a:r>
              <a:rPr lang="zh-CN" altLang="en-US" sz="1600" dirty="0"/>
              <a:t>、</a:t>
            </a:r>
            <a:r>
              <a:rPr lang="en-US" altLang="zh-CN" sz="1600" dirty="0"/>
              <a:t>web1.2</a:t>
            </a:r>
            <a:r>
              <a:rPr lang="zh-CN" altLang="en-US" sz="1600" dirty="0"/>
              <a:t>、</a:t>
            </a:r>
            <a:r>
              <a:rPr lang="en-US" altLang="zh-CN" sz="1600" dirty="0"/>
              <a:t>web1.3</a:t>
            </a:r>
            <a:r>
              <a:rPr lang="zh-CN" altLang="en-US" sz="1600" dirty="0"/>
              <a:t>，上线之后无线上</a:t>
            </a:r>
            <a:r>
              <a:rPr lang="en-US" altLang="zh-CN" sz="1600" dirty="0"/>
              <a:t>bug</a:t>
            </a:r>
            <a:r>
              <a:rPr lang="zh-CN" altLang="en-US" sz="1600" smtClean="0"/>
              <a:t>反馈，</a:t>
            </a:r>
            <a:r>
              <a:rPr lang="zh-CN" altLang="en-US" sz="1600" dirty="0"/>
              <a:t>用例执行情况：</a:t>
            </a:r>
            <a:endParaRPr lang="zh-CN" altLang="zh-CN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14378"/>
              </p:ext>
            </p:extLst>
          </p:nvPr>
        </p:nvGraphicFramePr>
        <p:xfrm>
          <a:off x="1292466" y="3073433"/>
          <a:ext cx="7236070" cy="1257300"/>
        </p:xfrm>
        <a:graphic>
          <a:graphicData uri="http://schemas.openxmlformats.org/drawingml/2006/table">
            <a:tbl>
              <a:tblPr/>
              <a:tblGrid>
                <a:gridCol w="1092505"/>
                <a:gridCol w="1191823"/>
                <a:gridCol w="1120881"/>
                <a:gridCol w="1248577"/>
                <a:gridCol w="1291142"/>
                <a:gridCol w="1291142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分配用例数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执行完成度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发现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非编码引入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4106" y="4651131"/>
            <a:ext cx="8291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教育</a:t>
            </a:r>
            <a:r>
              <a:rPr lang="zh-CN" altLang="en-US" sz="1600" dirty="0"/>
              <a:t>项目</a:t>
            </a:r>
            <a:r>
              <a:rPr lang="en-US" altLang="zh-CN" sz="1600" dirty="0"/>
              <a:t>10</a:t>
            </a:r>
            <a:r>
              <a:rPr lang="zh-CN" altLang="en-US" sz="1600" dirty="0"/>
              <a:t>月到</a:t>
            </a:r>
            <a:r>
              <a:rPr lang="en-US" altLang="zh-CN" sz="1600" dirty="0"/>
              <a:t>12</a:t>
            </a:r>
            <a:r>
              <a:rPr lang="zh-CN" altLang="en-US" sz="1600" dirty="0"/>
              <a:t>月共提交</a:t>
            </a:r>
            <a:r>
              <a:rPr lang="en-US" altLang="zh-CN" sz="1600" dirty="0"/>
              <a:t>bug 372</a:t>
            </a:r>
            <a:r>
              <a:rPr lang="zh-CN" altLang="en-US" sz="1600" dirty="0"/>
              <a:t>个，其中</a:t>
            </a:r>
            <a:r>
              <a:rPr lang="en-US" altLang="zh-CN" sz="1600" dirty="0"/>
              <a:t>36</a:t>
            </a:r>
            <a:r>
              <a:rPr lang="zh-CN" altLang="en-US" sz="1600" dirty="0"/>
              <a:t>个</a:t>
            </a:r>
            <a:r>
              <a:rPr lang="en-US" altLang="zh-CN" sz="1600" dirty="0"/>
              <a:t>bug</a:t>
            </a:r>
            <a:r>
              <a:rPr lang="zh-CN" altLang="en-US" sz="1600" dirty="0"/>
              <a:t>为</a:t>
            </a:r>
            <a:r>
              <a:rPr lang="en-US" altLang="zh-CN" sz="1600" dirty="0"/>
              <a:t>1.4</a:t>
            </a:r>
            <a:r>
              <a:rPr lang="zh-CN" altLang="en-US" sz="1600" dirty="0"/>
              <a:t>版本；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冒烟和第一轮测试发现</a:t>
            </a:r>
            <a:r>
              <a:rPr lang="en-US" altLang="zh-CN" sz="1600" dirty="0"/>
              <a:t>bug</a:t>
            </a:r>
            <a:r>
              <a:rPr lang="zh-CN" altLang="en-US" sz="1600" dirty="0"/>
              <a:t>数为</a:t>
            </a:r>
            <a:r>
              <a:rPr lang="en-US" altLang="zh-CN" sz="1600" dirty="0"/>
              <a:t>225</a:t>
            </a:r>
            <a:r>
              <a:rPr lang="zh-CN" altLang="en-US" sz="1600" dirty="0"/>
              <a:t>个，第二轮编码引入</a:t>
            </a:r>
            <a:r>
              <a:rPr lang="en-US" altLang="zh-CN" sz="1600" dirty="0"/>
              <a:t>bug 56</a:t>
            </a:r>
            <a:r>
              <a:rPr lang="zh-CN" altLang="en-US" sz="1600" dirty="0"/>
              <a:t>个，回归阶段编码引入</a:t>
            </a:r>
            <a:r>
              <a:rPr lang="en-US" altLang="zh-CN" sz="1600" dirty="0"/>
              <a:t>bug 5</a:t>
            </a:r>
            <a:r>
              <a:rPr lang="zh-CN" altLang="en-US" sz="1600" dirty="0"/>
              <a:t>个且为</a:t>
            </a:r>
            <a:r>
              <a:rPr lang="en-US" altLang="zh-CN" sz="1600" dirty="0"/>
              <a:t>Medium</a:t>
            </a:r>
            <a:r>
              <a:rPr lang="zh-CN" altLang="en-US" sz="1600" dirty="0"/>
              <a:t>；由此可见编码引入</a:t>
            </a:r>
            <a:r>
              <a:rPr lang="en-US" altLang="zh-CN" sz="1600" dirty="0"/>
              <a:t>bug</a:t>
            </a:r>
            <a:r>
              <a:rPr lang="zh-CN" altLang="en-US" sz="1600" dirty="0"/>
              <a:t>在冒烟和第一轮测试发现</a:t>
            </a:r>
            <a:r>
              <a:rPr lang="en-US" altLang="zh-CN" sz="1600" dirty="0"/>
              <a:t>BUG</a:t>
            </a:r>
            <a:r>
              <a:rPr lang="zh-CN" altLang="en-US" sz="1600" dirty="0"/>
              <a:t>率未低于</a:t>
            </a:r>
            <a:r>
              <a:rPr lang="en-US" altLang="zh-CN" sz="1600" dirty="0"/>
              <a:t>70%</a:t>
            </a:r>
            <a:r>
              <a:rPr lang="zh-CN" altLang="en-US" sz="1600" dirty="0"/>
              <a:t>，非修改引入的影响较严重的</a:t>
            </a:r>
            <a:r>
              <a:rPr lang="en-US" altLang="zh-CN" sz="1600" dirty="0"/>
              <a:t>BUG</a:t>
            </a:r>
            <a:r>
              <a:rPr lang="zh-CN" altLang="en-US" sz="1600" dirty="0"/>
              <a:t>未遗留到最后一轮测试才发现</a:t>
            </a:r>
          </a:p>
        </p:txBody>
      </p:sp>
    </p:spTree>
    <p:extLst>
      <p:ext uri="{BB962C8B-B14F-4D97-AF65-F5344CB8AC3E}">
        <p14:creationId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1121436" y="4890641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1312895" y="5724650"/>
            <a:ext cx="82223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10-12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月教育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项目用例数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Bug372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用例外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发现效率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356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/663=0.54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8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测试活动结果分析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1312895" y="4992124"/>
            <a:ext cx="260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用例有效性分析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89176"/>
              </p:ext>
            </p:extLst>
          </p:nvPr>
        </p:nvGraphicFramePr>
        <p:xfrm>
          <a:off x="1204108" y="2268842"/>
          <a:ext cx="8139684" cy="2303159"/>
        </p:xfrm>
        <a:graphic>
          <a:graphicData uri="http://schemas.openxmlformats.org/drawingml/2006/table">
            <a:tbl>
              <a:tblPr/>
              <a:tblGrid>
                <a:gridCol w="7329093"/>
                <a:gridCol w="810591"/>
              </a:tblGrid>
              <a:tr h="2303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测试目的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是否达到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识别程序相关的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问题尽早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暴露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版本必修改问题验证以及需求相关模块的全量测试 ，保证教育所有功能模块的主要流程正确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从用户的使用角度出发，尽可能的模拟真实用户的使用情况对系统进行测试及提出优化建议；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66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冒烟和第一轮测试发现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率不低于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，非修改引入的影响较严重的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不能遗留到最后一轮测试才发现；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9153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使用一切可能的测试手段发现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，不将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fatal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及以上级别的问题遗留到客户处；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1067896" y="1191309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1067896" y="2075253"/>
            <a:ext cx="802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发现率：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1149766" y="1292792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发现目标分析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35827"/>
              </p:ext>
            </p:extLst>
          </p:nvPr>
        </p:nvGraphicFramePr>
        <p:xfrm>
          <a:off x="1192358" y="2413807"/>
          <a:ext cx="7774425" cy="1543550"/>
        </p:xfrm>
        <a:graphic>
          <a:graphicData uri="http://schemas.openxmlformats.org/drawingml/2006/table">
            <a:tbl>
              <a:tblPr/>
              <a:tblGrid>
                <a:gridCol w="2142558"/>
                <a:gridCol w="2979176"/>
                <a:gridCol w="2652691"/>
              </a:tblGrid>
              <a:tr h="2576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项目阶段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编码引入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发现率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冒烟测试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第一轮测试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第二轮测试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回归测试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验收测试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766" y="4355793"/>
            <a:ext cx="3509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用例内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发现率、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发现率：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71664"/>
              </p:ext>
            </p:extLst>
          </p:nvPr>
        </p:nvGraphicFramePr>
        <p:xfrm>
          <a:off x="1185547" y="4823011"/>
          <a:ext cx="7788047" cy="555812"/>
        </p:xfrm>
        <a:graphic>
          <a:graphicData uri="http://schemas.openxmlformats.org/drawingml/2006/table">
            <a:tbl>
              <a:tblPr/>
              <a:tblGrid>
                <a:gridCol w="1566861"/>
                <a:gridCol w="1589209"/>
                <a:gridCol w="1579283"/>
                <a:gridCol w="1520610"/>
                <a:gridCol w="1532084"/>
              </a:tblGrid>
              <a:tr h="286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总数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用例外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用例内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发现率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必现数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必现率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95.60%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85.20%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9716" y="3965331"/>
            <a:ext cx="77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从图表可以看出，冒烟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第一轮发现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率不低于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，测试目的已达到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9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4"/>
          <p:cNvSpPr>
            <a:spLocks noChangeArrowheads="1"/>
          </p:cNvSpPr>
          <p:nvPr/>
        </p:nvSpPr>
        <p:spPr bwMode="auto">
          <a:xfrm>
            <a:off x="1124181" y="846585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114108" y="1585050"/>
            <a:ext cx="83949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分布：严重级别、模块分布，测试手段发现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10"/>
          <p:cNvSpPr txBox="1"/>
          <p:nvPr/>
        </p:nvSpPr>
        <p:spPr>
          <a:xfrm>
            <a:off x="1249787" y="949127"/>
            <a:ext cx="2263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分布分析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701260"/>
              </p:ext>
            </p:extLst>
          </p:nvPr>
        </p:nvGraphicFramePr>
        <p:xfrm>
          <a:off x="634054" y="24511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405387"/>
              </p:ext>
            </p:extLst>
          </p:nvPr>
        </p:nvGraphicFramePr>
        <p:xfrm>
          <a:off x="5891459" y="17543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752232"/>
              </p:ext>
            </p:extLst>
          </p:nvPr>
        </p:nvGraphicFramePr>
        <p:xfrm>
          <a:off x="6096001" y="4491037"/>
          <a:ext cx="4600575" cy="236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59593"/>
              </p:ext>
            </p:extLst>
          </p:nvPr>
        </p:nvGraphicFramePr>
        <p:xfrm>
          <a:off x="809381" y="5231667"/>
          <a:ext cx="4330700" cy="386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  <a:gridCol w="876300"/>
                <a:gridCol w="863600"/>
                <a:gridCol w="876300"/>
                <a:gridCol w="8636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Critical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08" name="TextBox 707"/>
          <p:cNvSpPr txBox="1"/>
          <p:nvPr/>
        </p:nvSpPr>
        <p:spPr>
          <a:xfrm>
            <a:off x="1550357" y="1475201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版本提测总结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39705"/>
              </p:ext>
            </p:extLst>
          </p:nvPr>
        </p:nvGraphicFramePr>
        <p:xfrm>
          <a:off x="1183169" y="2398896"/>
          <a:ext cx="8382862" cy="2295525"/>
        </p:xfrm>
        <a:graphic>
          <a:graphicData uri="http://schemas.openxmlformats.org/drawingml/2006/table">
            <a:tbl>
              <a:tblPr/>
              <a:tblGrid>
                <a:gridCol w="1269885"/>
                <a:gridCol w="2162908"/>
                <a:gridCol w="1925515"/>
                <a:gridCol w="3024554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版本号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质量过程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时间偏差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版本总结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后台代码重构未在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提测范围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，实际开发重构了后台代码，风险未进行评估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冒烟提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测时间延迟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项目总体进度延期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1.pending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问题较多，系统易用性不强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线上老数据存在较多问题，图片撕裂，数据丢失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发布线上版本验收测试发现配置问题影响使用，布置风险高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提测内容不完善，部分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并未修复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第一轮提前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天提测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项目按计划中时间上线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fix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，验证时发现并未修复成功，或者引入新问题的情况较严重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、作业包、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等多进程时，易导致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MQ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失败，未排查出原因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项目总体进度延期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本版本需要修复的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部分未修改完全，提测后继续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pending</a:t>
                      </a:r>
                      <a:b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第一轮测试通过后，修改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引入问题较多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合入代码质量较差，提测版本达到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1203557" y="927683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10" name="TextBox 709"/>
          <p:cNvSpPr txBox="1"/>
          <p:nvPr/>
        </p:nvSpPr>
        <p:spPr>
          <a:xfrm>
            <a:off x="1323865" y="1040658"/>
            <a:ext cx="2610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用例外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3560"/>
              </p:ext>
            </p:extLst>
          </p:nvPr>
        </p:nvGraphicFramePr>
        <p:xfrm>
          <a:off x="600807" y="1721483"/>
          <a:ext cx="10972801" cy="3017517"/>
        </p:xfrm>
        <a:graphic>
          <a:graphicData uri="http://schemas.openxmlformats.org/drawingml/2006/table">
            <a:tbl>
              <a:tblPr/>
              <a:tblGrid>
                <a:gridCol w="580913"/>
                <a:gridCol w="580913"/>
                <a:gridCol w="580913"/>
                <a:gridCol w="580913"/>
                <a:gridCol w="580913"/>
                <a:gridCol w="6013525"/>
                <a:gridCol w="580913"/>
                <a:gridCol w="580913"/>
                <a:gridCol w="892885"/>
              </a:tblGrid>
              <a:tr h="177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ID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跟踪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类别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严重级别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状态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主题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引入阶段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发现阶段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是否用例范围内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14975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组卷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Monitor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组卷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][V1.3]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多进程存在较高风险，多进程发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MQ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混乱易出现失败现象（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5/5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设计阶段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14923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错题本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学生端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][V1.3]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错题本添加查看错误原因，只有一个原因时，取消选中保存无任何提示，保存成功仍然展示错误原因（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5/5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冒烟测试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14136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核对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核对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][V1.1][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Testedu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核对时输入大于小题最高分的分值也能保存成功（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5/5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回归测试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13937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建议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Fix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核对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有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ABC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三面试卷时，展开图片下翻时顺序有误（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第二轮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13926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组卷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Fatal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组卷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预览试卷时将试题全部删除，点击保存答题卡无响应无提示（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修改引入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第二轮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13921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登录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忘记密码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][V1.1][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Testedu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忘记密码输入注册未激活的邮件提示“验证码错误”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(5/5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第二轮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13896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组卷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需求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生成试卷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][V1.1][Testedu]A3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试卷的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pdf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名称都显示为“默认标题”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(5/5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第二轮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13826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学习曲线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Rejected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[UX][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学生端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学生端在学习曲线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正确率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知识图谱来回切换时，年级每次需重新选择（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设计阶段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冒烟测试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13463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组卷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新建试题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新建试题插入图片，选中此图，滑动鼠标滚轮后选中框与图片分离（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冒烟测试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13416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建议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fn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答题卡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答题卡上传图片时，没有高宽度限制（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设计阶段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13350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Fatal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超管后台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教师账号管理，点击编辑后，未进行修改，直接点击“确定”，显示“操作状态错误”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13190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建议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教师、学生端生成的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PDF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文件是自动生成的文件名，而不是试卷对应的名称。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集成测试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13035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[fn][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错题研究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][V1.1]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错题研究里的错题类型转移，当没有选择类型时点击提交，没有提示信息（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设计阶段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12979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Medium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FN】【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统计分析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】【v1.1】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管理后台中，教师教学班级已重新配置，在教师端统计分析页面未同步更新（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编码引入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冒烟测试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12954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缺陷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建议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【UX】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答题卡答题卡不能跨页显示，导致页底答题框区域过小（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需求引入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5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12634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WEB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教师端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Bug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Low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Closed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[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ux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统计分析试卷报告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][V1.0.2]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点击优分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合格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低分其中一个饼形图，其他两个都会刷新（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10/10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）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设计阶段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否</a:t>
                      </a:r>
                    </a:p>
                  </a:txBody>
                  <a:tcPr marL="8068" marR="8068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394" y="4844508"/>
            <a:ext cx="10955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</a:t>
            </a:r>
            <a:r>
              <a:rPr lang="zh-CN" altLang="en-US" sz="1600" dirty="0"/>
              <a:t>月到</a:t>
            </a:r>
            <a:r>
              <a:rPr lang="en-US" altLang="zh-CN" sz="1600" dirty="0"/>
              <a:t>12</a:t>
            </a:r>
            <a:r>
              <a:rPr lang="zh-CN" altLang="en-US" sz="1600" dirty="0"/>
              <a:t>月共提交</a:t>
            </a:r>
            <a:r>
              <a:rPr lang="en-US" altLang="zh-CN" sz="1600" dirty="0"/>
              <a:t>bug 372</a:t>
            </a:r>
            <a:r>
              <a:rPr lang="zh-CN" altLang="en-US" sz="1600" dirty="0"/>
              <a:t>个，用例外的</a:t>
            </a:r>
            <a:r>
              <a:rPr lang="en-US" altLang="zh-CN" sz="1600" dirty="0"/>
              <a:t>bug</a:t>
            </a:r>
            <a:r>
              <a:rPr lang="zh-CN" altLang="en-US" sz="1600" dirty="0"/>
              <a:t>数量为</a:t>
            </a:r>
            <a:r>
              <a:rPr lang="en-US" altLang="zh-CN" sz="1600" dirty="0"/>
              <a:t>16</a:t>
            </a:r>
            <a:r>
              <a:rPr lang="zh-CN" altLang="en-US" sz="1600" dirty="0"/>
              <a:t>，产生的主要原因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体验建议类且级别为</a:t>
            </a:r>
            <a:r>
              <a:rPr lang="en-US" altLang="zh-CN" sz="1600" dirty="0"/>
              <a:t>low</a:t>
            </a:r>
            <a:r>
              <a:rPr lang="zh-CN" altLang="en-US" sz="1600" dirty="0"/>
              <a:t>的</a:t>
            </a:r>
            <a:r>
              <a:rPr lang="en-US" altLang="zh-CN" sz="1600" dirty="0"/>
              <a:t>bug</a:t>
            </a:r>
            <a:r>
              <a:rPr lang="zh-CN" altLang="en-US" sz="1600" dirty="0"/>
              <a:t>数量为</a:t>
            </a:r>
            <a:r>
              <a:rPr lang="en-US" altLang="zh-CN" sz="1600" dirty="0"/>
              <a:t>8</a:t>
            </a:r>
            <a:r>
              <a:rPr lang="zh-CN" altLang="en-US" sz="1600" dirty="0"/>
              <a:t>，占比</a:t>
            </a:r>
            <a:r>
              <a:rPr lang="en-US" altLang="zh-CN" sz="1600" dirty="0"/>
              <a:t>8/16=50%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部分</a:t>
            </a:r>
            <a:r>
              <a:rPr lang="en-US" altLang="zh-CN" sz="1600" dirty="0"/>
              <a:t>bug</a:t>
            </a:r>
            <a:r>
              <a:rPr lang="zh-CN" altLang="en-US" sz="1600" dirty="0"/>
              <a:t>是超管后台的，因超级后台一直未正式提测，目前未做全部用例设计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600" dirty="0" smtClean="0"/>
              <a:t>其余部分在设计用例时未覆盖完整，遗漏某些特殊场景；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76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42149</TotalTime>
  <Words>1726</Words>
  <Application>Microsoft Office PowerPoint</Application>
  <PresentationFormat>自定义</PresentationFormat>
  <Paragraphs>315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jjjjxcc</cp:lastModifiedBy>
  <cp:revision>326</cp:revision>
  <dcterms:created xsi:type="dcterms:W3CDTF">2014-12-08T08:09:12Z</dcterms:created>
  <dcterms:modified xsi:type="dcterms:W3CDTF">2017-01-05T09:48:33Z</dcterms:modified>
</cp:coreProperties>
</file>